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0DE422-3475-47D0-B051-D96A98296BCA}" type="datetimeFigureOut">
              <a:rPr lang="en-IN" smtClean="0"/>
              <a:t>19-10-2022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301040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294574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1860599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094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4041643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0DE422-3475-47D0-B051-D96A98296BCA}"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4230623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0DE422-3475-47D0-B051-D96A98296BCA}"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8689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DE422-3475-47D0-B051-D96A98296BC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199196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DE422-3475-47D0-B051-D96A98296BC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292412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DE422-3475-47D0-B051-D96A98296BC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48878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0DE422-3475-47D0-B051-D96A98296BCA}"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207671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377119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DE422-3475-47D0-B051-D96A98296BCA}"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154639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DE422-3475-47D0-B051-D96A98296BCA}"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169995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DE422-3475-47D0-B051-D96A98296BCA}"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22623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320060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DE422-3475-47D0-B051-D96A98296BCA}"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420A-5B9E-46CA-A781-A956F8503830}" type="slidenum">
              <a:rPr lang="en-IN" smtClean="0"/>
              <a:t>‹#›</a:t>
            </a:fld>
            <a:endParaRPr lang="en-IN"/>
          </a:p>
        </p:txBody>
      </p:sp>
    </p:spTree>
    <p:extLst>
      <p:ext uri="{BB962C8B-B14F-4D97-AF65-F5344CB8AC3E}">
        <p14:creationId xmlns:p14="http://schemas.microsoft.com/office/powerpoint/2010/main" val="125929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0DE422-3475-47D0-B051-D96A98296BCA}" type="datetimeFigureOut">
              <a:rPr lang="en-IN" smtClean="0"/>
              <a:t>19-10-2022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97420A-5B9E-46CA-A781-A956F8503830}" type="slidenum">
              <a:rPr lang="en-IN" smtClean="0"/>
              <a:t>‹#›</a:t>
            </a:fld>
            <a:endParaRPr lang="en-IN"/>
          </a:p>
        </p:txBody>
      </p:sp>
    </p:spTree>
    <p:extLst>
      <p:ext uri="{BB962C8B-B14F-4D97-AF65-F5344CB8AC3E}">
        <p14:creationId xmlns:p14="http://schemas.microsoft.com/office/powerpoint/2010/main" val="3511024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6E47-4073-D58C-071B-61F2A99EB7F0}"/>
              </a:ext>
            </a:extLst>
          </p:cNvPr>
          <p:cNvSpPr>
            <a:spLocks noGrp="1"/>
          </p:cNvSpPr>
          <p:nvPr>
            <p:ph type="ctrTitle"/>
          </p:nvPr>
        </p:nvSpPr>
        <p:spPr>
          <a:xfrm>
            <a:off x="2136401" y="1122363"/>
            <a:ext cx="8791575" cy="2387600"/>
          </a:xfrm>
        </p:spPr>
        <p:txBody>
          <a:bodyPr/>
          <a:lstStyle/>
          <a:p>
            <a:r>
              <a:rPr lang="en-IN" dirty="0"/>
              <a:t>House PRICE PREDICTION</a:t>
            </a:r>
          </a:p>
        </p:txBody>
      </p:sp>
      <p:sp>
        <p:nvSpPr>
          <p:cNvPr id="3" name="Subtitle 2">
            <a:extLst>
              <a:ext uri="{FF2B5EF4-FFF2-40B4-BE49-F238E27FC236}">
                <a16:creationId xmlns:a16="http://schemas.microsoft.com/office/drawing/2014/main" id="{DBCE6ADE-B2D8-1A2F-4F03-9AD0EB8D31F8}"/>
              </a:ext>
            </a:extLst>
          </p:cNvPr>
          <p:cNvSpPr>
            <a:spLocks noGrp="1"/>
          </p:cNvSpPr>
          <p:nvPr>
            <p:ph type="subTitle" idx="1"/>
          </p:nvPr>
        </p:nvSpPr>
        <p:spPr>
          <a:xfrm>
            <a:off x="4189317" y="3649569"/>
            <a:ext cx="8791575" cy="1655762"/>
          </a:xfrm>
        </p:spPr>
        <p:txBody>
          <a:bodyPr/>
          <a:lstStyle/>
          <a:p>
            <a:r>
              <a:rPr lang="en-IN" dirty="0"/>
              <a:t>By: PREETI SINGH</a:t>
            </a:r>
          </a:p>
        </p:txBody>
      </p:sp>
    </p:spTree>
    <p:extLst>
      <p:ext uri="{BB962C8B-B14F-4D97-AF65-F5344CB8AC3E}">
        <p14:creationId xmlns:p14="http://schemas.microsoft.com/office/powerpoint/2010/main" val="59262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F6A-4E62-C974-5DED-BE2DD05B8E9D}"/>
              </a:ext>
            </a:extLst>
          </p:cNvPr>
          <p:cNvSpPr>
            <a:spLocks noGrp="1"/>
          </p:cNvSpPr>
          <p:nvPr>
            <p:ph type="title"/>
          </p:nvPr>
        </p:nvSpPr>
        <p:spPr/>
        <p:txBody>
          <a:bodyPr/>
          <a:lstStyle/>
          <a:p>
            <a:r>
              <a:rPr lang="en-IN" dirty="0"/>
              <a:t>Encoding Categorical features</a:t>
            </a:r>
          </a:p>
        </p:txBody>
      </p:sp>
      <p:pic>
        <p:nvPicPr>
          <p:cNvPr id="5" name="Content Placeholder 4">
            <a:extLst>
              <a:ext uri="{FF2B5EF4-FFF2-40B4-BE49-F238E27FC236}">
                <a16:creationId xmlns:a16="http://schemas.microsoft.com/office/drawing/2014/main" id="{D8AD558A-44B5-52A8-5530-57E69214FDFC}"/>
              </a:ext>
            </a:extLst>
          </p:cNvPr>
          <p:cNvPicPr>
            <a:picLocks noGrp="1" noChangeAspect="1"/>
          </p:cNvPicPr>
          <p:nvPr>
            <p:ph idx="1"/>
          </p:nvPr>
        </p:nvPicPr>
        <p:blipFill>
          <a:blip r:embed="rId2"/>
          <a:stretch>
            <a:fillRect/>
          </a:stretch>
        </p:blipFill>
        <p:spPr>
          <a:xfrm>
            <a:off x="2528049" y="1672323"/>
            <a:ext cx="5540188" cy="4783512"/>
          </a:xfrm>
        </p:spPr>
      </p:pic>
    </p:spTree>
    <p:extLst>
      <p:ext uri="{BB962C8B-B14F-4D97-AF65-F5344CB8AC3E}">
        <p14:creationId xmlns:p14="http://schemas.microsoft.com/office/powerpoint/2010/main" val="337552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669D-198F-71A9-E8FB-CB4F189CB4F6}"/>
              </a:ext>
            </a:extLst>
          </p:cNvPr>
          <p:cNvSpPr>
            <a:spLocks noGrp="1"/>
          </p:cNvSpPr>
          <p:nvPr>
            <p:ph type="title"/>
          </p:nvPr>
        </p:nvSpPr>
        <p:spPr/>
        <p:txBody>
          <a:bodyPr/>
          <a:lstStyle/>
          <a:p>
            <a:r>
              <a:rPr lang="en-IN" dirty="0"/>
              <a:t>Model building with best random state</a:t>
            </a:r>
          </a:p>
        </p:txBody>
      </p:sp>
      <p:pic>
        <p:nvPicPr>
          <p:cNvPr id="5" name="Content Placeholder 4">
            <a:extLst>
              <a:ext uri="{FF2B5EF4-FFF2-40B4-BE49-F238E27FC236}">
                <a16:creationId xmlns:a16="http://schemas.microsoft.com/office/drawing/2014/main" id="{1AC7CF6A-9D20-9A9D-B777-E71B2CBF1084}"/>
              </a:ext>
            </a:extLst>
          </p:cNvPr>
          <p:cNvPicPr>
            <a:picLocks noGrp="1" noChangeAspect="1"/>
          </p:cNvPicPr>
          <p:nvPr>
            <p:ph idx="1"/>
          </p:nvPr>
        </p:nvPicPr>
        <p:blipFill>
          <a:blip r:embed="rId2"/>
          <a:stretch>
            <a:fillRect/>
          </a:stretch>
        </p:blipFill>
        <p:spPr>
          <a:xfrm>
            <a:off x="1524000" y="2090417"/>
            <a:ext cx="8606118" cy="4511857"/>
          </a:xfrm>
        </p:spPr>
      </p:pic>
    </p:spTree>
    <p:extLst>
      <p:ext uri="{BB962C8B-B14F-4D97-AF65-F5344CB8AC3E}">
        <p14:creationId xmlns:p14="http://schemas.microsoft.com/office/powerpoint/2010/main" val="413954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49D8-F5EA-E0F9-292C-02D89564E528}"/>
              </a:ext>
            </a:extLst>
          </p:cNvPr>
          <p:cNvSpPr>
            <a:spLocks noGrp="1"/>
          </p:cNvSpPr>
          <p:nvPr>
            <p:ph type="title"/>
          </p:nvPr>
        </p:nvSpPr>
        <p:spPr/>
        <p:txBody>
          <a:bodyPr/>
          <a:lstStyle/>
          <a:p>
            <a:r>
              <a:rPr lang="en-IN" dirty="0"/>
              <a:t>Best model performance</a:t>
            </a:r>
          </a:p>
        </p:txBody>
      </p:sp>
      <p:pic>
        <p:nvPicPr>
          <p:cNvPr id="5" name="Content Placeholder 4">
            <a:extLst>
              <a:ext uri="{FF2B5EF4-FFF2-40B4-BE49-F238E27FC236}">
                <a16:creationId xmlns:a16="http://schemas.microsoft.com/office/drawing/2014/main" id="{1880C24C-5E98-1F73-9CF4-4EB87EEAC4FC}"/>
              </a:ext>
            </a:extLst>
          </p:cNvPr>
          <p:cNvPicPr>
            <a:picLocks noGrp="1" noChangeAspect="1"/>
          </p:cNvPicPr>
          <p:nvPr>
            <p:ph idx="1"/>
          </p:nvPr>
        </p:nvPicPr>
        <p:blipFill>
          <a:blip r:embed="rId2"/>
          <a:stretch>
            <a:fillRect/>
          </a:stretch>
        </p:blipFill>
        <p:spPr>
          <a:xfrm>
            <a:off x="1559860" y="1704932"/>
            <a:ext cx="5307104" cy="4993538"/>
          </a:xfrm>
        </p:spPr>
      </p:pic>
      <p:sp>
        <p:nvSpPr>
          <p:cNvPr id="6" name="TextBox 5">
            <a:extLst>
              <a:ext uri="{FF2B5EF4-FFF2-40B4-BE49-F238E27FC236}">
                <a16:creationId xmlns:a16="http://schemas.microsoft.com/office/drawing/2014/main" id="{0CFC5BBF-ED1E-4022-0F97-D83F1DF14EB9}"/>
              </a:ext>
            </a:extLst>
          </p:cNvPr>
          <p:cNvSpPr txBox="1"/>
          <p:nvPr/>
        </p:nvSpPr>
        <p:spPr>
          <a:xfrm>
            <a:off x="8157883" y="1645023"/>
            <a:ext cx="3597780" cy="1754326"/>
          </a:xfrm>
          <a:prstGeom prst="rect">
            <a:avLst/>
          </a:prstGeom>
          <a:noFill/>
        </p:spPr>
        <p:txBody>
          <a:bodyPr wrap="none" rtlCol="0">
            <a:spAutoFit/>
          </a:bodyPr>
          <a:lstStyle/>
          <a:p>
            <a:r>
              <a:rPr lang="en-IN" b="1" dirty="0" err="1"/>
              <a:t>XGBoost</a:t>
            </a:r>
            <a:r>
              <a:rPr lang="en-IN" b="1" dirty="0"/>
              <a:t> Score Before Hyper Tuning</a:t>
            </a:r>
          </a:p>
          <a:p>
            <a:endParaRPr lang="en-IN" dirty="0"/>
          </a:p>
          <a:p>
            <a:r>
              <a:rPr lang="en-IN" dirty="0"/>
              <a:t>RMSE: 32674.21346224513</a:t>
            </a:r>
          </a:p>
          <a:p>
            <a:r>
              <a:rPr lang="en-IN" dirty="0"/>
              <a:t>Training R2 Score: 99%</a:t>
            </a:r>
          </a:p>
          <a:p>
            <a:r>
              <a:rPr lang="en-IN" dirty="0"/>
              <a:t>Testing R2 score: 85%</a:t>
            </a:r>
          </a:p>
          <a:p>
            <a:r>
              <a:rPr lang="en-IN" dirty="0"/>
              <a:t>Cross validation Score 0.82.</a:t>
            </a:r>
          </a:p>
        </p:txBody>
      </p:sp>
      <p:sp>
        <p:nvSpPr>
          <p:cNvPr id="8" name="Rectangle 7">
            <a:extLst>
              <a:ext uri="{FF2B5EF4-FFF2-40B4-BE49-F238E27FC236}">
                <a16:creationId xmlns:a16="http://schemas.microsoft.com/office/drawing/2014/main" id="{E7AA01A4-DDCA-2AEB-760D-FAE0CC028783}"/>
              </a:ext>
            </a:extLst>
          </p:cNvPr>
          <p:cNvSpPr/>
          <p:nvPr/>
        </p:nvSpPr>
        <p:spPr>
          <a:xfrm>
            <a:off x="8071129" y="1645023"/>
            <a:ext cx="3621741" cy="178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74D2460-71B1-5CF6-D44F-E3F664679FF0}"/>
              </a:ext>
            </a:extLst>
          </p:cNvPr>
          <p:cNvSpPr txBox="1"/>
          <p:nvPr/>
        </p:nvSpPr>
        <p:spPr>
          <a:xfrm>
            <a:off x="8157883" y="3662082"/>
            <a:ext cx="3459152" cy="1200329"/>
          </a:xfrm>
          <a:prstGeom prst="rect">
            <a:avLst/>
          </a:prstGeom>
          <a:noFill/>
        </p:spPr>
        <p:txBody>
          <a:bodyPr wrap="none" rtlCol="0">
            <a:spAutoFit/>
          </a:bodyPr>
          <a:lstStyle/>
          <a:p>
            <a:r>
              <a:rPr lang="en-IN" b="1" dirty="0" err="1"/>
              <a:t>XGBoost</a:t>
            </a:r>
            <a:r>
              <a:rPr lang="en-IN" b="1" dirty="0"/>
              <a:t> Score After Hyper Tuning</a:t>
            </a:r>
          </a:p>
          <a:p>
            <a:endParaRPr lang="en-IN" dirty="0"/>
          </a:p>
          <a:p>
            <a:r>
              <a:rPr lang="en-IN" dirty="0"/>
              <a:t>Training R2 Score: 98%</a:t>
            </a:r>
          </a:p>
          <a:p>
            <a:r>
              <a:rPr lang="en-IN" dirty="0"/>
              <a:t>Testing R2 score: 88%</a:t>
            </a:r>
          </a:p>
        </p:txBody>
      </p:sp>
      <p:sp>
        <p:nvSpPr>
          <p:cNvPr id="12" name="Rectangle 11">
            <a:extLst>
              <a:ext uri="{FF2B5EF4-FFF2-40B4-BE49-F238E27FC236}">
                <a16:creationId xmlns:a16="http://schemas.microsoft.com/office/drawing/2014/main" id="{4ACD99BC-2B50-DED9-ADCA-E9A440191AE7}"/>
              </a:ext>
            </a:extLst>
          </p:cNvPr>
          <p:cNvSpPr/>
          <p:nvPr/>
        </p:nvSpPr>
        <p:spPr>
          <a:xfrm>
            <a:off x="8071129" y="3662082"/>
            <a:ext cx="3621741" cy="178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428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36B0-A07E-251F-E9A8-DB7DCF3BDD24}"/>
              </a:ext>
            </a:extLst>
          </p:cNvPr>
          <p:cNvSpPr>
            <a:spLocks noGrp="1"/>
          </p:cNvSpPr>
          <p:nvPr>
            <p:ph type="title"/>
          </p:nvPr>
        </p:nvSpPr>
        <p:spPr/>
        <p:txBody>
          <a:bodyPr/>
          <a:lstStyle/>
          <a:p>
            <a:r>
              <a:rPr lang="en-IN" b="1" dirty="0"/>
              <a:t>Visualization of error residuals</a:t>
            </a:r>
            <a:r>
              <a:rPr lang="en-IN" dirty="0"/>
              <a:t> </a:t>
            </a:r>
          </a:p>
        </p:txBody>
      </p:sp>
      <p:pic>
        <p:nvPicPr>
          <p:cNvPr id="4098" name="Picture 2">
            <a:extLst>
              <a:ext uri="{FF2B5EF4-FFF2-40B4-BE49-F238E27FC236}">
                <a16:creationId xmlns:a16="http://schemas.microsoft.com/office/drawing/2014/main" id="{EF5D9813-BF31-5BC2-2B88-04925420B4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935722"/>
            <a:ext cx="3689694" cy="35417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7312F8C-71ED-F396-1F5A-06E472792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1935722"/>
            <a:ext cx="5410200"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4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F118-7ADA-A786-8144-494017E8684D}"/>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70D5833A-8F4A-DF63-53CB-6AB66A4CA5F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used various different types of models and used R2 score, RSME score and Cross Validation Score to determine which model is best. After training and testing all the models I have came to this conclusion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 is giving the best performance with 88% test R2 score, 98% of training R2 score, 0.82 cross validation score, RMSE score 32674.21346224513.</a:t>
            </a:r>
            <a:endParaRPr lang="en-IN" dirty="0"/>
          </a:p>
        </p:txBody>
      </p:sp>
    </p:spTree>
    <p:extLst>
      <p:ext uri="{BB962C8B-B14F-4D97-AF65-F5344CB8AC3E}">
        <p14:creationId xmlns:p14="http://schemas.microsoft.com/office/powerpoint/2010/main" val="193310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119D-4AD1-BF3D-232D-44A28926D167}"/>
              </a:ext>
            </a:extLst>
          </p:cNvPr>
          <p:cNvSpPr>
            <a:spLocks noGrp="1"/>
          </p:cNvSpPr>
          <p:nvPr>
            <p:ph type="title"/>
          </p:nvPr>
        </p:nvSpPr>
        <p:spPr/>
        <p:txBody>
          <a:bodyPr/>
          <a:lstStyle/>
          <a:p>
            <a:pPr algn="ctr"/>
            <a:r>
              <a:rPr lang="en-IN" b="1" dirty="0"/>
              <a:t>Thank you</a:t>
            </a:r>
          </a:p>
        </p:txBody>
      </p:sp>
      <p:sp>
        <p:nvSpPr>
          <p:cNvPr id="3" name="Content Placeholder 2">
            <a:extLst>
              <a:ext uri="{FF2B5EF4-FFF2-40B4-BE49-F238E27FC236}">
                <a16:creationId xmlns:a16="http://schemas.microsoft.com/office/drawing/2014/main" id="{02B3DF47-EDFB-74F0-6A3A-AC2A0AD446BA}"/>
              </a:ext>
            </a:extLst>
          </p:cNvPr>
          <p:cNvSpPr>
            <a:spLocks noGrp="1"/>
          </p:cNvSpPr>
          <p:nvPr>
            <p:ph idx="1"/>
          </p:nvPr>
        </p:nvSpPr>
        <p:spPr>
          <a:xfrm>
            <a:off x="4528623" y="2249487"/>
            <a:ext cx="3134753" cy="637148"/>
          </a:xfrm>
        </p:spPr>
        <p:txBody>
          <a:bodyPr/>
          <a:lstStyle/>
          <a:p>
            <a:pPr marL="0" indent="0" algn="ctr">
              <a:buNone/>
            </a:pPr>
            <a:r>
              <a:rPr lang="en-IN" dirty="0"/>
              <a:t>From: </a:t>
            </a:r>
            <a:r>
              <a:rPr lang="en-IN" dirty="0" err="1"/>
              <a:t>Preeti</a:t>
            </a:r>
            <a:r>
              <a:rPr lang="en-IN" dirty="0"/>
              <a:t> Singh</a:t>
            </a:r>
          </a:p>
        </p:txBody>
      </p:sp>
    </p:spTree>
    <p:extLst>
      <p:ext uri="{BB962C8B-B14F-4D97-AF65-F5344CB8AC3E}">
        <p14:creationId xmlns:p14="http://schemas.microsoft.com/office/powerpoint/2010/main" val="328031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63F1-D222-D310-1759-F269FF0BDB10}"/>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1BC854FA-B15A-8209-47D3-E43058458290}"/>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p:txBody>
      </p:sp>
    </p:spTree>
    <p:extLst>
      <p:ext uri="{BB962C8B-B14F-4D97-AF65-F5344CB8AC3E}">
        <p14:creationId xmlns:p14="http://schemas.microsoft.com/office/powerpoint/2010/main" val="187515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5E35-FA63-AE01-BEA6-EAE837E05F29}"/>
              </a:ext>
            </a:extLst>
          </p:cNvPr>
          <p:cNvSpPr>
            <a:spLocks noGrp="1"/>
          </p:cNvSpPr>
          <p:nvPr>
            <p:ph type="title"/>
          </p:nvPr>
        </p:nvSpPr>
        <p:spPr/>
        <p:txBody>
          <a:bodyPr/>
          <a:lstStyle/>
          <a:p>
            <a:r>
              <a:rPr lang="en-IN" b="1" dirty="0"/>
              <a:t>Domain problem</a:t>
            </a:r>
          </a:p>
        </p:txBody>
      </p:sp>
      <p:sp>
        <p:nvSpPr>
          <p:cNvPr id="3" name="Content Placeholder 2">
            <a:extLst>
              <a:ext uri="{FF2B5EF4-FFF2-40B4-BE49-F238E27FC236}">
                <a16:creationId xmlns:a16="http://schemas.microsoft.com/office/drawing/2014/main" id="{C1A3CBBB-CCF4-31EF-82BA-00E5533551D2}"/>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 Based on the above data, we can drop the following columns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LotFrontage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 Alley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FireplaceQu</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PoolQC</a:t>
            </a:r>
            <a:r>
              <a:rPr lang="en-IN" sz="1800" dirty="0">
                <a:effectLst/>
                <a:latin typeface="Calibri" panose="020F0502020204030204" pitchFamily="34" charset="0"/>
                <a:ea typeface="Calibri" panose="020F0502020204030204" pitchFamily="34" charset="0"/>
                <a:cs typeface="Times New Roman" panose="02020603050405020304" pitchFamily="18" charset="0"/>
              </a:rPr>
              <a:t> - Fence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MiscFeature</a:t>
            </a:r>
            <a:r>
              <a:rPr lang="en-IN" sz="1800" dirty="0">
                <a:effectLst/>
                <a:latin typeface="Calibri" panose="020F0502020204030204" pitchFamily="34" charset="0"/>
                <a:ea typeface="Calibri" panose="020F0502020204030204" pitchFamily="34" charset="0"/>
                <a:cs typeface="Times New Roman" panose="02020603050405020304" pitchFamily="18" charset="0"/>
              </a:rPr>
              <a:t> - Id (dropping this not because of count, irrelevant)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MoSold</a:t>
            </a:r>
            <a:r>
              <a:rPr lang="en-IN" sz="1800" dirty="0">
                <a:effectLst/>
                <a:latin typeface="Calibri" panose="020F0502020204030204" pitchFamily="34" charset="0"/>
                <a:ea typeface="Calibri" panose="020F0502020204030204" pitchFamily="34" charset="0"/>
                <a:cs typeface="Times New Roman" panose="02020603050405020304" pitchFamily="18" charset="0"/>
              </a:rPr>
              <a:t> (dropping this not because of count, irrelevant) - Street (dropping this not because of count, irrelevant) - Utilities (dropping this not because of count, irrelevant) Review of Literature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a comprehensive summary of the research done on the topic. The review should enumerate, describe, summarize, evaluate and clarify the research done. </a:t>
            </a:r>
          </a:p>
        </p:txBody>
      </p:sp>
    </p:spTree>
    <p:extLst>
      <p:ext uri="{BB962C8B-B14F-4D97-AF65-F5344CB8AC3E}">
        <p14:creationId xmlns:p14="http://schemas.microsoft.com/office/powerpoint/2010/main" val="53087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496E-3CC2-F729-A7A0-972AE7EFB8FE}"/>
              </a:ext>
            </a:extLst>
          </p:cNvPr>
          <p:cNvSpPr>
            <a:spLocks noGrp="1"/>
          </p:cNvSpPr>
          <p:nvPr>
            <p:ph type="title"/>
          </p:nvPr>
        </p:nvSpPr>
        <p:spPr/>
        <p:txBody>
          <a:bodyPr/>
          <a:lstStyle/>
          <a:p>
            <a:r>
              <a:rPr lang="en-IN" b="1" dirty="0"/>
              <a:t>Analytical problem framing</a:t>
            </a:r>
          </a:p>
        </p:txBody>
      </p:sp>
      <p:sp>
        <p:nvSpPr>
          <p:cNvPr id="3" name="Content Placeholder 2">
            <a:extLst>
              <a:ext uri="{FF2B5EF4-FFF2-40B4-BE49-F238E27FC236}">
                <a16:creationId xmlns:a16="http://schemas.microsoft.com/office/drawing/2014/main" id="{B4D1074E-B79B-7324-D8F7-102D580352E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Data contains 1460 entries each having 81 variables. Data contains Null values. We need to treat them using the domain knowledge and our own understanding. Extensive EDA has to be performed to gain relationships of important variable and price. Data contains numerical as well as categorical variable. We need to handle them accordingly. We have to build Machine Learning models, apply regularization and determine the optimal values of Hyper Parameters. We need to find important features which affect the price positively or negatively. Two datasets are being provided to you (test.csv, train.csv). We will train on train.csv dataset and predict on test.csv file.</a:t>
            </a:r>
          </a:p>
        </p:txBody>
      </p:sp>
    </p:spTree>
    <p:extLst>
      <p:ext uri="{BB962C8B-B14F-4D97-AF65-F5344CB8AC3E}">
        <p14:creationId xmlns:p14="http://schemas.microsoft.com/office/powerpoint/2010/main" val="4180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F3A3-A15C-AE09-C488-30ED3E4784C6}"/>
              </a:ext>
            </a:extLst>
          </p:cNvPr>
          <p:cNvSpPr>
            <a:spLocks noGrp="1"/>
          </p:cNvSpPr>
          <p:nvPr>
            <p:ph type="title"/>
          </p:nvPr>
        </p:nvSpPr>
        <p:spPr/>
        <p:txBody>
          <a:bodyPr/>
          <a:lstStyle/>
          <a:p>
            <a:r>
              <a:rPr lang="en-IN" b="1" dirty="0"/>
              <a:t>Data Pre-processing done</a:t>
            </a:r>
          </a:p>
        </p:txBody>
      </p:sp>
      <p:sp>
        <p:nvSpPr>
          <p:cNvPr id="3" name="Content Placeholder 2">
            <a:extLst>
              <a:ext uri="{FF2B5EF4-FFF2-40B4-BE49-F238E27FC236}">
                <a16:creationId xmlns:a16="http://schemas.microsoft.com/office/drawing/2014/main" id="{45F03F65-4A22-2827-CA35-6D272DEE740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Storing null values in train, then printing columns with more than 0 null values Impute missing values Dropping columns which has around 50 percent missing values Selecting categorical features and encoded get dummies of input features Scaling input and test data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MinMaxScaler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module.</a:t>
            </a:r>
            <a:endParaRPr lang="en-IN" dirty="0"/>
          </a:p>
        </p:txBody>
      </p:sp>
      <p:pic>
        <p:nvPicPr>
          <p:cNvPr id="1026" name="Picture 2">
            <a:extLst>
              <a:ext uri="{FF2B5EF4-FFF2-40B4-BE49-F238E27FC236}">
                <a16:creationId xmlns:a16="http://schemas.microsoft.com/office/drawing/2014/main" id="{20475FDE-05B3-944F-7144-794128F19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883" y="3429000"/>
            <a:ext cx="4433888" cy="295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3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4D8-BA73-E5F8-2811-54B35B9A3E7C}"/>
              </a:ext>
            </a:extLst>
          </p:cNvPr>
          <p:cNvSpPr>
            <a:spLocks noGrp="1"/>
          </p:cNvSpPr>
          <p:nvPr>
            <p:ph type="title"/>
          </p:nvPr>
        </p:nvSpPr>
        <p:spPr/>
        <p:txBody>
          <a:bodyPr/>
          <a:lstStyle/>
          <a:p>
            <a:r>
              <a:rPr lang="en-IN" b="1" dirty="0"/>
              <a:t>EDA Steps and Visualization</a:t>
            </a:r>
          </a:p>
        </p:txBody>
      </p:sp>
      <p:pic>
        <p:nvPicPr>
          <p:cNvPr id="2050" name="Picture 2">
            <a:extLst>
              <a:ext uri="{FF2B5EF4-FFF2-40B4-BE49-F238E27FC236}">
                <a16:creationId xmlns:a16="http://schemas.microsoft.com/office/drawing/2014/main" id="{96F0C076-8A39-C607-7C9E-C19035D616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854" y="1831669"/>
            <a:ext cx="5715534" cy="384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03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1932-34F9-8CE8-B864-1DE8925C0988}"/>
              </a:ext>
            </a:extLst>
          </p:cNvPr>
          <p:cNvSpPr>
            <a:spLocks noGrp="1"/>
          </p:cNvSpPr>
          <p:nvPr>
            <p:ph type="title"/>
          </p:nvPr>
        </p:nvSpPr>
        <p:spPr/>
        <p:txBody>
          <a:bodyPr/>
          <a:lstStyle/>
          <a:p>
            <a:r>
              <a:rPr lang="en-IN" dirty="0"/>
              <a:t>Scatter plot of year vs sales price</a:t>
            </a:r>
          </a:p>
        </p:txBody>
      </p:sp>
      <p:pic>
        <p:nvPicPr>
          <p:cNvPr id="3074" name="Picture 2">
            <a:extLst>
              <a:ext uri="{FF2B5EF4-FFF2-40B4-BE49-F238E27FC236}">
                <a16:creationId xmlns:a16="http://schemas.microsoft.com/office/drawing/2014/main" id="{6AB91206-8E01-0C3D-93D7-1AEE127F8C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609" y="1778206"/>
            <a:ext cx="4735460" cy="30627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3D4016-AD12-76AE-7FED-5BC5211EB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972" y="1778206"/>
            <a:ext cx="4735460" cy="306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9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A3A3-0625-7F53-74A8-71211B96D7CF}"/>
              </a:ext>
            </a:extLst>
          </p:cNvPr>
          <p:cNvSpPr>
            <a:spLocks noGrp="1"/>
          </p:cNvSpPr>
          <p:nvPr>
            <p:ph type="title"/>
          </p:nvPr>
        </p:nvSpPr>
        <p:spPr/>
        <p:txBody>
          <a:bodyPr/>
          <a:lstStyle/>
          <a:p>
            <a:r>
              <a:rPr lang="en-IN" dirty="0"/>
              <a:t>Feature engineering steps</a:t>
            </a:r>
          </a:p>
        </p:txBody>
      </p:sp>
      <p:sp>
        <p:nvSpPr>
          <p:cNvPr id="7" name="Content Placeholder 6">
            <a:extLst>
              <a:ext uri="{FF2B5EF4-FFF2-40B4-BE49-F238E27FC236}">
                <a16:creationId xmlns:a16="http://schemas.microsoft.com/office/drawing/2014/main" id="{6F338842-897B-280A-2A73-02CFFCCB3136}"/>
              </a:ext>
            </a:extLst>
          </p:cNvPr>
          <p:cNvSpPr>
            <a:spLocks noGrp="1"/>
          </p:cNvSpPr>
          <p:nvPr>
            <p:ph idx="1"/>
          </p:nvPr>
        </p:nvSpPr>
        <p:spPr>
          <a:xfrm>
            <a:off x="1141412" y="2249487"/>
            <a:ext cx="9905999" cy="1894961"/>
          </a:xfrm>
        </p:spPr>
        <p:txBody>
          <a:bodyPr/>
          <a:lstStyle/>
          <a:p>
            <a:endParaRPr lang="en-IN" dirty="0"/>
          </a:p>
        </p:txBody>
      </p:sp>
      <p:pic>
        <p:nvPicPr>
          <p:cNvPr id="9" name="Picture 8">
            <a:extLst>
              <a:ext uri="{FF2B5EF4-FFF2-40B4-BE49-F238E27FC236}">
                <a16:creationId xmlns:a16="http://schemas.microsoft.com/office/drawing/2014/main" id="{4956B914-5D92-FB00-AFE8-C1B3D1D6E4D0}"/>
              </a:ext>
            </a:extLst>
          </p:cNvPr>
          <p:cNvPicPr>
            <a:picLocks noChangeAspect="1"/>
          </p:cNvPicPr>
          <p:nvPr/>
        </p:nvPicPr>
        <p:blipFill>
          <a:blip r:embed="rId2"/>
          <a:stretch>
            <a:fillRect/>
          </a:stretch>
        </p:blipFill>
        <p:spPr>
          <a:xfrm>
            <a:off x="1141412" y="2249487"/>
            <a:ext cx="9905998" cy="1894961"/>
          </a:xfrm>
          <a:prstGeom prst="rect">
            <a:avLst/>
          </a:prstGeom>
        </p:spPr>
      </p:pic>
    </p:spTree>
    <p:extLst>
      <p:ext uri="{BB962C8B-B14F-4D97-AF65-F5344CB8AC3E}">
        <p14:creationId xmlns:p14="http://schemas.microsoft.com/office/powerpoint/2010/main" val="352940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9DDF-E22A-5AB7-6F56-522BAB5B5299}"/>
              </a:ext>
            </a:extLst>
          </p:cNvPr>
          <p:cNvSpPr>
            <a:spLocks noGrp="1"/>
          </p:cNvSpPr>
          <p:nvPr>
            <p:ph type="title"/>
          </p:nvPr>
        </p:nvSpPr>
        <p:spPr/>
        <p:txBody>
          <a:bodyPr/>
          <a:lstStyle/>
          <a:p>
            <a:r>
              <a:rPr lang="en-IN" dirty="0"/>
              <a:t>Handling Outliers</a:t>
            </a:r>
          </a:p>
        </p:txBody>
      </p:sp>
      <p:pic>
        <p:nvPicPr>
          <p:cNvPr id="5" name="Content Placeholder 4">
            <a:extLst>
              <a:ext uri="{FF2B5EF4-FFF2-40B4-BE49-F238E27FC236}">
                <a16:creationId xmlns:a16="http://schemas.microsoft.com/office/drawing/2014/main" id="{676086AE-118A-3025-E6F1-518AAB44A74D}"/>
              </a:ext>
            </a:extLst>
          </p:cNvPr>
          <p:cNvPicPr>
            <a:picLocks noGrp="1" noChangeAspect="1"/>
          </p:cNvPicPr>
          <p:nvPr>
            <p:ph idx="1"/>
          </p:nvPr>
        </p:nvPicPr>
        <p:blipFill>
          <a:blip r:embed="rId2"/>
          <a:stretch>
            <a:fillRect/>
          </a:stretch>
        </p:blipFill>
        <p:spPr>
          <a:xfrm>
            <a:off x="2581836" y="1701785"/>
            <a:ext cx="5423646" cy="5066139"/>
          </a:xfrm>
        </p:spPr>
      </p:pic>
    </p:spTree>
    <p:extLst>
      <p:ext uri="{BB962C8B-B14F-4D97-AF65-F5344CB8AC3E}">
        <p14:creationId xmlns:p14="http://schemas.microsoft.com/office/powerpoint/2010/main" val="3785487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573</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House PRICE PREDICTION</vt:lpstr>
      <vt:lpstr>Problem Statement</vt:lpstr>
      <vt:lpstr>Domain problem</vt:lpstr>
      <vt:lpstr>Analytical problem framing</vt:lpstr>
      <vt:lpstr>Data Pre-processing done</vt:lpstr>
      <vt:lpstr>EDA Steps and Visualization</vt:lpstr>
      <vt:lpstr>Scatter plot of year vs sales price</vt:lpstr>
      <vt:lpstr>Feature engineering steps</vt:lpstr>
      <vt:lpstr>Handling Outliers</vt:lpstr>
      <vt:lpstr>Encoding Categorical features</vt:lpstr>
      <vt:lpstr>Model building with best random state</vt:lpstr>
      <vt:lpstr>Best model performance</vt:lpstr>
      <vt:lpstr>Visualization of error residuals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PREETI SINGH</dc:creator>
  <cp:lastModifiedBy>PREETI SINGH</cp:lastModifiedBy>
  <cp:revision>1</cp:revision>
  <dcterms:created xsi:type="dcterms:W3CDTF">2022-10-18T20:50:39Z</dcterms:created>
  <dcterms:modified xsi:type="dcterms:W3CDTF">2022-10-18T21:19:51Z</dcterms:modified>
</cp:coreProperties>
</file>