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9/2/2024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02/09/2024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6"/>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 name="think-cell Slide" r:id="rId17" imgW="360" imgH="360" progId="TCLayout.ActiveDocument.1">
                  <p:embed/>
                </p:oleObj>
              </mc:Choice>
              <mc:Fallback>
                <p:oleObj name="think-cell Slide" r:id="rId17"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2.xml"/><Relationship Id="rId7" Type="http://schemas.openxmlformats.org/officeDocument/2006/relationships/image" Target="../media/image29.sv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28.png"/><Relationship Id="rId5" Type="http://schemas.openxmlformats.org/officeDocument/2006/relationships/image" Target="../media/image21.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slideLayout" Target="../slideLayouts/slideLayout2.xml"/><Relationship Id="rId7" Type="http://schemas.openxmlformats.org/officeDocument/2006/relationships/image" Target="../media/image34.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3.png"/><Relationship Id="rId5" Type="http://schemas.openxmlformats.org/officeDocument/2006/relationships/image" Target="../media/image21.e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slideLayout" Target="../slideLayouts/slideLayout2.xml"/><Relationship Id="rId7" Type="http://schemas.openxmlformats.org/officeDocument/2006/relationships/image" Target="../media/image34.sv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21.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slideLayout" Target="../slideLayouts/slideLayout2.xml"/><Relationship Id="rId7" Type="http://schemas.openxmlformats.org/officeDocument/2006/relationships/image" Target="../media/image34.sv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3.png"/><Relationship Id="rId5" Type="http://schemas.openxmlformats.org/officeDocument/2006/relationships/image" Target="../media/image21.e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sv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8.png"/><Relationship Id="rId5" Type="http://schemas.openxmlformats.org/officeDocument/2006/relationships/image" Target="../media/image21.e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2.xml"/><Relationship Id="rId7" Type="http://schemas.openxmlformats.org/officeDocument/2006/relationships/image" Target="../media/image41.sv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40.png"/><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4.sv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43.png"/><Relationship Id="rId5" Type="http://schemas.openxmlformats.org/officeDocument/2006/relationships/image" Target="../media/image21.e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2.jpeg"/><Relationship Id="rId5" Type="http://schemas.openxmlformats.org/officeDocument/2006/relationships/image" Target="../media/image21.e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slideLayout" Target="../slideLayouts/slideLayout2.xml"/><Relationship Id="rId7" Type="http://schemas.openxmlformats.org/officeDocument/2006/relationships/image" Target="../media/image24.sv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image" Target="../media/image21.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slideLayout" Target="../slideLayouts/slideLayout2.xml"/><Relationship Id="rId7" Type="http://schemas.openxmlformats.org/officeDocument/2006/relationships/image" Target="../media/image24.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image" Target="../media/image21.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slideLayout" Target="../slideLayouts/slideLayout2.xml"/><Relationship Id="rId7" Type="http://schemas.openxmlformats.org/officeDocument/2006/relationships/image" Target="../media/image24.sv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3.png"/><Relationship Id="rId5" Type="http://schemas.openxmlformats.org/officeDocument/2006/relationships/image" Target="../media/image21.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slideLayout" Target="../slideLayouts/slideLayout2.xml"/><Relationship Id="rId7" Type="http://schemas.openxmlformats.org/officeDocument/2006/relationships/image" Target="../media/image29.sv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8.png"/><Relationship Id="rId5" Type="http://schemas.openxmlformats.org/officeDocument/2006/relationships/image" Target="../media/image21.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slideLayout" Target="../slideLayouts/slideLayout2.xml"/><Relationship Id="rId7" Type="http://schemas.openxmlformats.org/officeDocument/2006/relationships/image" Target="../media/image29.svg"/><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8.png"/><Relationship Id="rId5" Type="http://schemas.openxmlformats.org/officeDocument/2006/relationships/image" Target="../media/image2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Preeti Pallavi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3"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52718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Business Analysis (BA) benefitted us in a lot many things with respect to shell. We now can-do informed decision making, greater revenue can be generated because of it, operational efficiency increases as there won’t be constant breaks once everything is decided in the most proper way possible. </a:t>
            </a:r>
            <a:r>
              <a:rPr lang="en-US" sz="2000" dirty="0">
                <a:effectLst/>
                <a:ea typeface="Calibri" panose="020F0502020204030204" pitchFamily="34" charset="0"/>
                <a:cs typeface="Times New Roman" panose="02020603050405020304" pitchFamily="18" charset="0"/>
              </a:rPr>
              <a:t>Iterative set of activities that help ensure that elicitation, documentation, refinement, and changes of requirements is adequately dealt with during a lifecycle. Reduces cost, improves quality, decreases time taken, decreases risks. Superior quality product, customer satisfaction, better control, improved project predictability, reduced risks, increased flexibility, continuous improvement are some benefits from AGILE.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46359" y="120879"/>
            <a:ext cx="1180641" cy="1180641"/>
          </a:xfrm>
          <a:prstGeom prst="rect">
            <a:avLst/>
          </a:prstGeom>
        </p:spPr>
      </p:pic>
      <p:pic>
        <p:nvPicPr>
          <p:cNvPr id="3074" name="Picture 2" descr="How to be More Professional at Work - Eleven Recruiting - IT Recruiting ...">
            <a:extLst>
              <a:ext uri="{FF2B5EF4-FFF2-40B4-BE49-F238E27FC236}">
                <a16:creationId xmlns:a16="http://schemas.microsoft.com/office/drawing/2014/main" id="{EFD3FEC1-BE96-DB3F-16D9-39034B90AF12}"/>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637751" y="2360596"/>
            <a:ext cx="4876801" cy="32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7"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 challenges faced specially for the soft-skills class because every learning was depicted properly and moreover, we played skits and did role play to understand how things work. We might not have got best at it but did get good gist of it.</a:t>
            </a:r>
          </a:p>
          <a:p>
            <a:pPr marL="0" indent="0">
              <a:buNone/>
            </a:pPr>
            <a:endParaRPr lang="en-US" sz="2000" dirty="0"/>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4098" name="Picture 2" descr="About Us | New Soft Skills">
            <a:extLst>
              <a:ext uri="{FF2B5EF4-FFF2-40B4-BE49-F238E27FC236}">
                <a16:creationId xmlns:a16="http://schemas.microsoft.com/office/drawing/2014/main" id="{5B62C868-1EC4-1584-BF31-B0BC791AE2CC}"/>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7179676" y="2688571"/>
            <a:ext cx="3784065" cy="242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1"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Teamwork could’ve been a little problem when arranged with certain people as they might be rigid and not so welcoming sometimes but that can also be overcome.</a:t>
            </a:r>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5122" name="Picture 2" descr="Teamwork: Solving Problems - The Conover Company">
            <a:extLst>
              <a:ext uri="{FF2B5EF4-FFF2-40B4-BE49-F238E27FC236}">
                <a16:creationId xmlns:a16="http://schemas.microsoft.com/office/drawing/2014/main" id="{EEB632D5-4D0C-D28F-E1BD-A3C9CDF386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5404" y="2394163"/>
            <a:ext cx="45148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5"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was new to BA as I didn’t study that in my college, but facilitator taught it so well that it felt easy later. The sessions were great, very interesting. Implementation, software development and all other things might take a little time as we will become familiar with it slowly, but it will be worth it.</a:t>
            </a:r>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146" name="Picture 2" descr="5 Techniques To Decrease App Uninstalls">
            <a:extLst>
              <a:ext uri="{FF2B5EF4-FFF2-40B4-BE49-F238E27FC236}">
                <a16:creationId xmlns:a16="http://schemas.microsoft.com/office/drawing/2014/main" id="{EDF70420-B3BC-4284-2233-425EF17655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5611" y="2398775"/>
            <a:ext cx="4801082" cy="300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9"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communication skills, </a:t>
            </a:r>
            <a:r>
              <a:rPr lang="en-US" sz="2000" dirty="0" err="1">
                <a:effectLst>
                  <a:outerShdw blurRad="38100" dist="38100" dir="2700000" algn="tl">
                    <a:srgbClr val="000000">
                      <a:alpha val="43137"/>
                    </a:srgbClr>
                  </a:outerShdw>
                </a:effectLst>
              </a:rPr>
              <a:t>behavioural</a:t>
            </a:r>
            <a:r>
              <a:rPr lang="en-US" sz="2000" dirty="0">
                <a:effectLst>
                  <a:outerShdw blurRad="38100" dist="38100" dir="2700000" algn="tl">
                    <a:srgbClr val="000000">
                      <a:alpha val="43137"/>
                    </a:srgbClr>
                  </a:outerShdw>
                </a:effectLst>
              </a:rPr>
              <a:t> skills, BA &amp; Agile, learn about scrum, Kanban, </a:t>
            </a:r>
            <a:r>
              <a:rPr lang="en-US" sz="2000" dirty="0" err="1">
                <a:effectLst>
                  <a:outerShdw blurRad="38100" dist="38100" dir="2700000" algn="tl">
                    <a:srgbClr val="000000">
                      <a:alpha val="43137"/>
                    </a:srgbClr>
                  </a:outerShdw>
                </a:effectLst>
              </a:rPr>
              <a:t>xp</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etc</a:t>
            </a: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concepts of </a:t>
            </a:r>
            <a:r>
              <a:rPr lang="en-US" sz="2000" dirty="0" err="1">
                <a:effectLst>
                  <a:outerShdw blurRad="38100" dist="38100" dir="2700000" algn="tl">
                    <a:srgbClr val="000000">
                      <a:alpha val="43137"/>
                    </a:srgbClr>
                  </a:outerShdw>
                </a:effectLst>
              </a:rPr>
              <a:t>softskills</a:t>
            </a: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 BA &amp; Agile revision</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Status of the same by the end of the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3"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Nitya Ma’am is an amazing trainer. She was empathetic, she accepted us the way we are, she understood that every question can be subjective, so she said that no answers are right or wrong. She is a person of great knowledge enlightening us with years of experience she had through her case studies. Exciting, engaging, fun, with a lot of learning which made the sessions fun. Our technical ma’am was also great. She always tried to make class interesting coming up with jokes. Our technical sessions were the most fun!!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ACD78ECB-95BA-9AD9-4201-01219AFAC09E}"/>
              </a:ext>
            </a:extLst>
          </p:cNvPr>
          <p:cNvPicPr>
            <a:picLocks noChangeAspect="1"/>
          </p:cNvPicPr>
          <p:nvPr/>
        </p:nvPicPr>
        <p:blipFill>
          <a:blip r:embed="rId8"/>
          <a:stretch>
            <a:fillRect/>
          </a:stretch>
        </p:blipFill>
        <p:spPr>
          <a:xfrm>
            <a:off x="6463624" y="2288660"/>
            <a:ext cx="5225057" cy="3426556"/>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7"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a:t>
            </a:r>
            <a:r>
              <a:rPr lang="en-US" sz="2000" dirty="0" err="1"/>
              <a:t>softskills</a:t>
            </a:r>
            <a:r>
              <a:rPr lang="en-US" sz="2000" dirty="0"/>
              <a:t>, BA &amp; agile</a:t>
            </a:r>
          </a:p>
          <a:p>
            <a:pPr>
              <a:lnSpc>
                <a:spcPct val="100000"/>
              </a:lnSpc>
            </a:pPr>
            <a:endParaRPr lang="en-US" sz="2000" dirty="0"/>
          </a:p>
          <a:p>
            <a:pPr>
              <a:lnSpc>
                <a:spcPct val="100000"/>
              </a:lnSpc>
            </a:pPr>
            <a:r>
              <a:rPr lang="en-US" sz="1800" dirty="0"/>
              <a:t>Will revise DBMS learned from college</a:t>
            </a:r>
          </a:p>
          <a:p>
            <a:pPr>
              <a:lnSpc>
                <a:spcPct val="100000"/>
              </a:lnSpc>
            </a:pPr>
            <a:endParaRPr lang="en-US" sz="1800" dirty="0"/>
          </a:p>
          <a:p>
            <a:pPr>
              <a:lnSpc>
                <a:spcPct val="100000"/>
              </a:lnSpc>
            </a:pPr>
            <a:r>
              <a:rPr lang="en-US" sz="1800" dirty="0"/>
              <a:t>Software setup is needed.</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2"/>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1" name="think-cell Slide" r:id="rId4" imgW="395" imgH="394" progId="TCLayout.ActiveDocument.1">
                  <p:embed/>
                </p:oleObj>
              </mc:Choice>
              <mc:Fallback>
                <p:oleObj name="think-cell Slide" r:id="rId4"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Be kind for everyone you meet is fighting a battle you know nothing about. There is only one life, strive to do your best and make your mark.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053" name="Picture 5" descr="Successful - what does it really mean? - The Curious Butterfly">
            <a:extLst>
              <a:ext uri="{FF2B5EF4-FFF2-40B4-BE49-F238E27FC236}">
                <a16:creationId xmlns:a16="http://schemas.microsoft.com/office/drawing/2014/main" id="{2233F8E9-0786-4774-8BFF-681D035B7AB5}"/>
              </a:ext>
            </a:extLst>
          </p:cNvPr>
          <p:cNvPicPr>
            <a:picLocks noChangeAspect="1" noChangeArrowheads="1"/>
          </p:cNvPicPr>
          <p:nvPr/>
        </p:nvPicPr>
        <p:blipFill rotWithShape="1">
          <a:blip r:embed="rId6" cstate="screen">
            <a:extLst>
              <a:ext uri="{28A0092B-C50C-407E-A947-70E740481C1C}">
                <a14:useLocalDpi xmlns:a14="http://schemas.microsoft.com/office/drawing/2010/main" val="0"/>
              </a:ext>
            </a:extLst>
          </a:blip>
          <a:srcRect b="10626"/>
          <a:stretch/>
        </p:blipFill>
        <p:spPr bwMode="auto">
          <a:xfrm>
            <a:off x="7351359" y="1935474"/>
            <a:ext cx="3449587" cy="392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5"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a:t>
            </a:r>
            <a:r>
              <a:rPr lang="en-US" sz="2000" dirty="0" err="1"/>
              <a:t>softskills</a:t>
            </a:r>
            <a:r>
              <a:rPr lang="en-US" sz="2000" dirty="0"/>
              <a:t> (Day-1) are -</a:t>
            </a:r>
          </a:p>
          <a:p>
            <a:pPr marL="0" indent="0">
              <a:buFont typeface="Arial" panose="020B0604020202020204" pitchFamily="34" charset="0"/>
              <a:buNone/>
            </a:pPr>
            <a:endParaRPr lang="en-US" sz="2000" dirty="0"/>
          </a:p>
          <a:p>
            <a:r>
              <a:rPr lang="en-US" sz="2000" dirty="0"/>
              <a:t>Interpersonal Relationship management</a:t>
            </a:r>
          </a:p>
          <a:p>
            <a:r>
              <a:rPr lang="en-US" sz="2000" dirty="0"/>
              <a:t>College to corporate transition</a:t>
            </a:r>
          </a:p>
          <a:p>
            <a:r>
              <a:rPr lang="en-US" sz="2000" dirty="0"/>
              <a:t>Plan, organize, write, edit, review for self assessment</a:t>
            </a:r>
          </a:p>
          <a:p>
            <a:r>
              <a:rPr lang="en-US" sz="2000" dirty="0"/>
              <a:t>Professional qualities</a:t>
            </a:r>
          </a:p>
          <a:p>
            <a:r>
              <a:rPr lang="en-US" sz="2000" dirty="0"/>
              <a:t>Self discipline</a:t>
            </a:r>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81" name="Picture 9" descr="Guide to Professionalism in the Workplace | Indeed.com">
            <a:extLst>
              <a:ext uri="{FF2B5EF4-FFF2-40B4-BE49-F238E27FC236}">
                <a16:creationId xmlns:a16="http://schemas.microsoft.com/office/drawing/2014/main" id="{DE35F4D8-E1B1-4A6D-B700-4049B50A3288}"/>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7072423" y="1860368"/>
            <a:ext cx="4064008" cy="406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1"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80243"/>
            <a:ext cx="5653806" cy="429917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a:t>
            </a:r>
            <a:r>
              <a:rPr lang="en-US" sz="2000" dirty="0" err="1"/>
              <a:t>softskills</a:t>
            </a:r>
            <a:r>
              <a:rPr lang="en-US" sz="2000" dirty="0"/>
              <a:t> (Day-2,3) are -</a:t>
            </a:r>
          </a:p>
          <a:p>
            <a:pPr marL="0" indent="0">
              <a:buFont typeface="Arial" panose="020B0604020202020204" pitchFamily="34" charset="0"/>
              <a:buNone/>
            </a:pPr>
            <a:endParaRPr lang="en-US" sz="2000" dirty="0"/>
          </a:p>
          <a:p>
            <a:r>
              <a:rPr lang="en-US" sz="2000" dirty="0"/>
              <a:t>Good attitude and mindset</a:t>
            </a:r>
          </a:p>
          <a:p>
            <a:r>
              <a:rPr lang="en-US" sz="2000" dirty="0"/>
              <a:t>Mobile, meeting, email, group etiquettes</a:t>
            </a:r>
          </a:p>
          <a:p>
            <a:r>
              <a:rPr lang="en-US" sz="2000" dirty="0"/>
              <a:t>Stakeholder</a:t>
            </a:r>
          </a:p>
          <a:p>
            <a:r>
              <a:rPr lang="en-US" sz="2000" dirty="0"/>
              <a:t>Inform, monitor, satisfy, collab and manage closely</a:t>
            </a:r>
          </a:p>
          <a:p>
            <a:r>
              <a:rPr lang="en-US" sz="2000" dirty="0"/>
              <a:t>Stakeholder expectations</a:t>
            </a:r>
          </a:p>
          <a:p>
            <a:r>
              <a:rPr lang="en-US" sz="2000" dirty="0"/>
              <a:t>Team building</a:t>
            </a:r>
          </a:p>
          <a:p>
            <a:r>
              <a:rPr lang="en-US" sz="2000" dirty="0"/>
              <a:t>Collaboration with team</a:t>
            </a:r>
          </a:p>
          <a:p>
            <a:r>
              <a:rPr lang="en-US" sz="2000" dirty="0"/>
              <a:t>Dedication</a:t>
            </a:r>
          </a:p>
          <a:p>
            <a:endParaRPr lang="en-US" sz="2000" dirty="0"/>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108" name="Picture 12" descr="Stakeholder Management Cycle">
            <a:extLst>
              <a:ext uri="{FF2B5EF4-FFF2-40B4-BE49-F238E27FC236}">
                <a16:creationId xmlns:a16="http://schemas.microsoft.com/office/drawing/2014/main" id="{76D2B5B2-C050-4606-983C-43F4C0B4DEFC}"/>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7110407" y="1800210"/>
            <a:ext cx="4141526" cy="414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1"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0986"/>
            <a:ext cx="5653806" cy="507831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Technical (Day-4,5) are –</a:t>
            </a:r>
          </a:p>
          <a:p>
            <a:pPr marL="0" indent="0">
              <a:buFont typeface="Arial" panose="020B0604020202020204" pitchFamily="34" charset="0"/>
              <a:buNone/>
            </a:pPr>
            <a:endParaRPr lang="en-US" sz="2000" dirty="0"/>
          </a:p>
          <a:p>
            <a:r>
              <a:rPr lang="en-US" sz="2000" dirty="0"/>
              <a:t>Introduction to Business Analytics (BA)</a:t>
            </a:r>
          </a:p>
          <a:p>
            <a:r>
              <a:rPr lang="en-US" sz="2000" dirty="0"/>
              <a:t>SDLC Model</a:t>
            </a:r>
          </a:p>
          <a:p>
            <a:r>
              <a:rPr lang="en-US" sz="2000" dirty="0"/>
              <a:t>Requirement Analysis</a:t>
            </a:r>
          </a:p>
          <a:p>
            <a:r>
              <a:rPr lang="en-US" sz="2000" dirty="0"/>
              <a:t>Requirement elicitation</a:t>
            </a:r>
          </a:p>
          <a:p>
            <a:r>
              <a:rPr lang="en-US" sz="2000" dirty="0"/>
              <a:t>Requirement modelling</a:t>
            </a:r>
          </a:p>
          <a:p>
            <a:r>
              <a:rPr lang="en-US" sz="2000" dirty="0"/>
              <a:t>Requirement management</a:t>
            </a:r>
          </a:p>
          <a:p>
            <a:r>
              <a:rPr lang="en-US" sz="2000" dirty="0"/>
              <a:t>Management Techniques</a:t>
            </a:r>
          </a:p>
          <a:p>
            <a:r>
              <a:rPr lang="en-US" sz="2000" dirty="0"/>
              <a:t>Types of model – Waterfall, V, Prototype, Agile</a:t>
            </a:r>
          </a:p>
          <a:p>
            <a:r>
              <a:rPr lang="en-US" sz="2000" dirty="0"/>
              <a:t>Scrum team, scrum ceremonies, scrum master</a:t>
            </a:r>
          </a:p>
          <a:p>
            <a:endParaRPr lang="en-US" sz="2000" dirty="0"/>
          </a:p>
          <a:p>
            <a:pPr marL="0" indent="0">
              <a:buFont typeface="Arial" panose="020B0604020202020204" pitchFamily="34" charset="0"/>
              <a:buNone/>
            </a:pPr>
            <a:endParaRPr lang="en-US" sz="2000" dirty="0"/>
          </a:p>
          <a:p>
            <a:endParaRPr lang="en-US" sz="2000" dirty="0"/>
          </a:p>
          <a:p>
            <a:endParaRPr lang="en-US" sz="2000" dirty="0"/>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8" y="1604572"/>
            <a:ext cx="5563403" cy="4645386"/>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person standing next to a computer screen&#10;&#10;Description automatically generated">
            <a:extLst>
              <a:ext uri="{FF2B5EF4-FFF2-40B4-BE49-F238E27FC236}">
                <a16:creationId xmlns:a16="http://schemas.microsoft.com/office/drawing/2014/main" id="{E1F9E45C-6F5F-422F-A4FF-F66F6F550A90}"/>
              </a:ext>
            </a:extLst>
          </p:cNvPr>
          <p:cNvPicPr>
            <a:picLocks noChangeAspect="1"/>
          </p:cNvPicPr>
          <p:nvPr/>
        </p:nvPicPr>
        <p:blipFill rotWithShape="1">
          <a:blip r:embed="rId8" cstate="screen">
            <a:extLst>
              <a:ext uri="{28A0092B-C50C-407E-A947-70E740481C1C}">
                <a14:useLocalDpi xmlns:a14="http://schemas.microsoft.com/office/drawing/2010/main" val="0"/>
              </a:ext>
            </a:extLst>
          </a:blip>
          <a:srcRect l="21334" r="36702"/>
          <a:stretch/>
        </p:blipFill>
        <p:spPr>
          <a:xfrm rot="5400000">
            <a:off x="6961947" y="1653549"/>
            <a:ext cx="4203325" cy="4626903"/>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5"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effectLst/>
              </a:rPr>
              <a:t>Soft skills, like organization, leadership, communication, and problem-solving, improve efficiency for the company and its employees specially in case for shell where networking along with technical skills is a huge requirement. They allow workers to become more productive and meet (and exceed!) standards and deadlines. </a:t>
            </a:r>
            <a:endParaRPr lang="en-US" sz="2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8868689" y="2587758"/>
            <a:ext cx="2199422" cy="174205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46359" y="120879"/>
            <a:ext cx="1180641" cy="1180641"/>
          </a:xfrm>
          <a:prstGeom prst="rect">
            <a:avLst/>
          </a:prstGeom>
        </p:spPr>
      </p:pic>
      <p:pic>
        <p:nvPicPr>
          <p:cNvPr id="1026" name="Picture 2" descr="The Importance of Soft Skills – Josey McKeon">
            <a:extLst>
              <a:ext uri="{FF2B5EF4-FFF2-40B4-BE49-F238E27FC236}">
                <a16:creationId xmlns:a16="http://schemas.microsoft.com/office/drawing/2014/main" id="{2DA90566-1CD6-97FC-8F87-C0D99D1C8B12}"/>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298130" y="2319687"/>
            <a:ext cx="5210476" cy="293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9"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rPr>
              <a:t>By facilitating effective communication, soft skills </a:t>
            </a:r>
            <a:r>
              <a:rPr lang="en-US" sz="2400" b="1" i="0" dirty="0">
                <a:solidFill>
                  <a:srgbClr val="111111"/>
                </a:solidFill>
                <a:effectLst/>
              </a:rPr>
              <a:t>foster creative problem-solving and build a sense of professional camaraderie</a:t>
            </a:r>
            <a:r>
              <a:rPr lang="en-US" sz="2400" b="0" i="0" dirty="0">
                <a:solidFill>
                  <a:srgbClr val="111111"/>
                </a:solidFill>
                <a:effectLst/>
              </a:rPr>
              <a:t>, which consequently increases productivity of our company. Without soft skills, teams and departments may struggle to function due to communication breakdown, conflict, and inefficacy.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46359" y="120879"/>
            <a:ext cx="1180641" cy="1180641"/>
          </a:xfrm>
          <a:prstGeom prst="rect">
            <a:avLst/>
          </a:prstGeom>
        </p:spPr>
      </p:pic>
      <p:pic>
        <p:nvPicPr>
          <p:cNvPr id="2050" name="Picture 2" descr="Soft Skills Vector Art, Icons, and Graphics for Free Download">
            <a:extLst>
              <a:ext uri="{FF2B5EF4-FFF2-40B4-BE49-F238E27FC236}">
                <a16:creationId xmlns:a16="http://schemas.microsoft.com/office/drawing/2014/main" id="{7363FDCD-DBE8-841B-0036-4B0D564284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3135" y="2213890"/>
            <a:ext cx="4786033" cy="337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19772</TotalTime>
  <Words>844</Words>
  <Application>Microsoft Office PowerPoint</Application>
  <PresentationFormat>Widescreen</PresentationFormat>
  <Paragraphs>97</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Open Sans Light</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Pallavi, Preeti SBOBNG-PTIY/BFE</cp:lastModifiedBy>
  <cp:revision>521</cp:revision>
  <dcterms:created xsi:type="dcterms:W3CDTF">2022-01-18T12:35:56Z</dcterms:created>
  <dcterms:modified xsi:type="dcterms:W3CDTF">2024-09-02T01:38:05Z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y fmtid="{D5CDD505-2E9C-101B-9397-08002B2CF9AE}" pid="5" name="MSIP_Label_d0cb1e24-a0e2-4a4c-9340-733297c9cd7c_Enabled">
    <vt:lpwstr>true</vt:lpwstr>
  </property>
  <property fmtid="{D5CDD505-2E9C-101B-9397-08002B2CF9AE}" pid="6" name="MSIP_Label_d0cb1e24-a0e2-4a4c-9340-733297c9cd7c_SetDate">
    <vt:lpwstr>2024-09-01T18:11:20Z</vt:lpwstr>
  </property>
  <property fmtid="{D5CDD505-2E9C-101B-9397-08002B2CF9AE}" pid="7" name="MSIP_Label_d0cb1e24-a0e2-4a4c-9340-733297c9cd7c_Method">
    <vt:lpwstr>Privileged</vt:lpwstr>
  </property>
  <property fmtid="{D5CDD505-2E9C-101B-9397-08002B2CF9AE}" pid="8" name="MSIP_Label_d0cb1e24-a0e2-4a4c-9340-733297c9cd7c_Name">
    <vt:lpwstr>Internal</vt:lpwstr>
  </property>
  <property fmtid="{D5CDD505-2E9C-101B-9397-08002B2CF9AE}" pid="9" name="MSIP_Label_d0cb1e24-a0e2-4a4c-9340-733297c9cd7c_SiteId">
    <vt:lpwstr>db1e96a8-a3da-442a-930b-235cac24cd5c</vt:lpwstr>
  </property>
  <property fmtid="{D5CDD505-2E9C-101B-9397-08002B2CF9AE}" pid="10" name="MSIP_Label_d0cb1e24-a0e2-4a4c-9340-733297c9cd7c_ActionId">
    <vt:lpwstr>1419754d-0149-44e6-890a-ddcdb832bf8e</vt:lpwstr>
  </property>
  <property fmtid="{D5CDD505-2E9C-101B-9397-08002B2CF9AE}" pid="11" name="MSIP_Label_d0cb1e24-a0e2-4a4c-9340-733297c9cd7c_ContentBits">
    <vt:lpwstr>0</vt:lpwstr>
  </property>
</Properties>
</file>