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8" r:id="rId11"/>
    <p:sldId id="267" r:id="rId12"/>
    <p:sldId id="262" r:id="rId13"/>
    <p:sldId id="263" r:id="rId14"/>
    <p:sldId id="266" r:id="rId15"/>
  </p:sld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C297CE3-2ADE-4001-A095-416770A1B237}" type="slidenum">
              <a:rPr lang="en-US" sz="1400" b="0" strike="noStrike" spc="-1">
                <a:latin typeface="Times New Roman" panose="02020603050405020304"/>
              </a:rPr>
              <a:pPr algn="r"/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8F12C61-8702-4592-B5D8-74282157AD9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55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 panose="020F0502020204030204"/>
              </a:rPr>
              <a:t>Click to edit Master title style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Click to edit Master text styles</a:t>
            </a: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Second level</a:t>
            </a:r>
          </a:p>
          <a:p>
            <a:pPr marL="1143000" lvl="2" indent="-2279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Third level</a:t>
            </a:r>
          </a:p>
          <a:p>
            <a:pPr marL="1600200" lvl="3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Fourth level</a:t>
            </a:r>
          </a:p>
          <a:p>
            <a:pPr marL="2057400" lvl="4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1094679-3D0B-4663-8BFE-724DC900BC03}" type="datetime1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pPr>
                <a:lnSpc>
                  <a:spcPct val="100000"/>
                </a:lnSpc>
              </a:pPr>
              <a:t>2/2/2020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23C6DEF-57C9-467A-93AD-D380D9B59ACC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5F04B5B-16A3-42A1-845D-79A966826846}" type="datetime1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pPr>
                <a:lnSpc>
                  <a:spcPct val="100000"/>
                </a:lnSpc>
              </a:pPr>
              <a:t>2/2/2020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C01BA94-B0B2-4EBB-A6A3-7F341C660F7A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55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1800" indent="-323850">
              <a:spcBef>
                <a:spcPts val="17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87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370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38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102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9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68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2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34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2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34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2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34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2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97B27534-A55A-4D4C-AF97-7B724EEAD2A0}" type="slidenum">
              <a:rPr lang="en-US" sz="1400" b="0" strike="noStrike" spc="-1">
                <a:latin typeface="Times New Roman" panose="02020603050405020304"/>
              </a:rPr>
              <a:pPr algn="r"/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55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1800" indent="-323850">
              <a:spcBef>
                <a:spcPts val="17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87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370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38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102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9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68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2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34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2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34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2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34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20" b="0" strike="noStrike" spc="-1">
                <a:latin typeface="Arial" panose="020B0604020202020204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97B27534-A55A-4D4C-AF97-7B724EEAD2A0}" type="slidenum">
              <a:rPr lang="en-US" sz="1400" b="0" strike="noStrike" spc="-1">
                <a:latin typeface="Times New Roman" panose="02020603050405020304"/>
              </a:rPr>
              <a:pPr algn="r"/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130" name="CustomShape 2"/>
          <p:cNvSpPr/>
          <p:nvPr/>
        </p:nvSpPr>
        <p:spPr>
          <a:xfrm>
            <a:off x="304920" y="2209680"/>
            <a:ext cx="8319960" cy="2742840"/>
          </a:xfrm>
          <a:prstGeom prst="rect">
            <a:avLst/>
          </a:prstGeom>
          <a:noFill/>
          <a:ln>
            <a:noFill/>
          </a:ln>
          <a:scene3d>
            <a:camera prst="perspectiveAbove"/>
            <a:lightRig rig="threePt" dir="t"/>
          </a:scene3d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>
            <a:normAutofit/>
          </a:bodyPr>
          <a:lstStyle/>
          <a:p>
            <a:pPr marL="342900" indent="-342900" algn="ctr">
              <a:lnSpc>
                <a:spcPct val="100000"/>
              </a:lnSpc>
              <a:spcBef>
                <a:spcPts val="560"/>
              </a:spcBef>
            </a:pPr>
            <a:endParaRPr lang="en-US" sz="1800" b="1" strike="noStrike" spc="-1">
              <a:latin typeface="Arial" panose="020B0604020202020204"/>
            </a:endParaRPr>
          </a:p>
          <a:p>
            <a:pPr marL="342900" indent="-342900" algn="ctr">
              <a:lnSpc>
                <a:spcPct val="100000"/>
              </a:lnSpc>
              <a:spcBef>
                <a:spcPts val="560"/>
              </a:spcBef>
            </a:pPr>
            <a:r>
              <a:rPr lang="en-US" sz="2800" b="1" strike="noStrike" cap="all" spc="-1">
                <a:solidFill>
                  <a:srgbClr val="7B34D2"/>
                </a:solidFill>
                <a:latin typeface="Calibri" panose="020F0502020204030204"/>
              </a:rPr>
              <a:t>  </a:t>
            </a:r>
            <a:r>
              <a:rPr lang="en-US" sz="2400" b="1" strike="noStrike" cap="all" spc="-1">
                <a:solidFill>
                  <a:srgbClr val="7B34D2"/>
                </a:solidFill>
                <a:latin typeface="Calibri" panose="020F0502020204030204"/>
              </a:rPr>
              <a:t>Presentation On “Driver Alert System”</a:t>
            </a:r>
            <a:endParaRPr lang="en-US" sz="2400" b="1" strike="noStrike" spc="-1">
              <a:latin typeface="Arial" panose="020B0604020202020204"/>
            </a:endParaRPr>
          </a:p>
          <a:p>
            <a:pPr marL="342900" indent="-342900" algn="ctr">
              <a:lnSpc>
                <a:spcPct val="100000"/>
              </a:lnSpc>
              <a:spcBef>
                <a:spcPts val="800"/>
              </a:spcBef>
            </a:pPr>
            <a:endParaRPr lang="en-US" sz="2400" b="1" strike="noStrike" spc="-1">
              <a:latin typeface="Arial" panose="020B0604020202020204"/>
            </a:endParaRPr>
          </a:p>
          <a:p>
            <a:pPr marL="342900" indent="-342900" algn="ctr">
              <a:lnSpc>
                <a:spcPct val="100000"/>
              </a:lnSpc>
              <a:spcBef>
                <a:spcPts val="800"/>
              </a:spcBef>
            </a:pPr>
            <a:endParaRPr lang="en-US" sz="2400" b="1" strike="noStrike" spc="-1">
              <a:latin typeface="Arial" panose="020B0604020202020204"/>
            </a:endParaRPr>
          </a:p>
          <a:p>
            <a:pPr marL="342900" indent="-342900" algn="ctr">
              <a:lnSpc>
                <a:spcPct val="100000"/>
              </a:lnSpc>
              <a:spcBef>
                <a:spcPts val="640"/>
              </a:spcBef>
            </a:pPr>
            <a:endParaRPr lang="en-US" sz="2400" b="1" strike="noStrike" spc="-1">
              <a:latin typeface="Arial" panose="020B0604020202020204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94200" y="5122440"/>
            <a:ext cx="28062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SUBMITTED TO:                      </a:t>
            </a:r>
            <a:r>
              <a:rPr lang="en-US" sz="1800" b="1" strike="noStrike" spc="-1">
                <a:solidFill>
                  <a:srgbClr val="17375E"/>
                </a:solidFill>
                <a:latin typeface="Calibri" panose="020F0502020204030204"/>
              </a:rPr>
              <a:t>Mr.  Rajneesh Pareek                   </a:t>
            </a:r>
            <a:endParaRPr lang="en-US" sz="1800" b="1" strike="noStrike" spc="-1">
              <a:latin typeface="Arial" panose="020B0604020202020204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4536000" y="5090760"/>
            <a:ext cx="43891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SUBMITTED BY:                                             </a:t>
            </a:r>
            <a:endParaRPr lang="en-US" sz="1800" b="1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17375E"/>
                </a:solidFill>
                <a:latin typeface="Calibri" panose="020F0502020204030204"/>
              </a:rPr>
              <a:t>Team Name: Bachelors</a:t>
            </a:r>
            <a:endParaRPr lang="en-US" sz="1800" b="1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17375E"/>
                </a:solidFill>
                <a:latin typeface="Calibri" panose="020F0502020204030204"/>
              </a:rPr>
              <a:t>Team Leader Name: Vishal Nath Chauhan      </a:t>
            </a:r>
            <a:endParaRPr lang="en-US" sz="1800" b="1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17375E"/>
                </a:solidFill>
                <a:latin typeface="Calibri" panose="020F0502020204030204"/>
              </a:rPr>
              <a:t>                                  </a:t>
            </a:r>
            <a:endParaRPr lang="en-US" sz="1800" b="1" strike="noStrike" spc="-1">
              <a:latin typeface="Arial" panose="020B0604020202020204"/>
            </a:endParaRPr>
          </a:p>
        </p:txBody>
      </p:sp>
      <p:pic>
        <p:nvPicPr>
          <p:cNvPr id="133" name="Content Placeholder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22093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Content Placeholder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0"/>
            <a:ext cx="9143640" cy="1737360"/>
          </a:xfrm>
          <a:prstGeom prst="rect">
            <a:avLst/>
          </a:prstGeom>
          <a:ln w="9360">
            <a:noFill/>
          </a:ln>
        </p:spPr>
      </p:pic>
      <p:sp>
        <p:nvSpPr>
          <p:cNvPr id="156" name="TextShape 1"/>
          <p:cNvSpPr txBox="1"/>
          <p:nvPr/>
        </p:nvSpPr>
        <p:spPr>
          <a:xfrm>
            <a:off x="731520" y="2286000"/>
            <a:ext cx="7772400" cy="33362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2400" b="1" strike="noStrike" spc="-1" dirty="0">
                <a:latin typeface="Arial" panose="020B0604020202020204"/>
              </a:rPr>
              <a:t>TOOLS AND TECHNOLOGY</a:t>
            </a:r>
          </a:p>
          <a:p>
            <a:pPr algn="ctr"/>
            <a:endParaRPr lang="en-US" sz="2400" b="1" strike="noStrike" spc="-1" dirty="0">
              <a:latin typeface="Arial" panose="020B0604020202020204"/>
            </a:endParaRPr>
          </a:p>
          <a:p>
            <a:pPr marL="215900" indent="-215900">
              <a:lnSpc>
                <a:spcPct val="12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2400" b="0" strike="noStrike" spc="-1" dirty="0">
                <a:latin typeface="Arial" panose="020B0604020202020204"/>
              </a:rPr>
              <a:t>Programming Language : Python, html, </a:t>
            </a:r>
            <a:r>
              <a:rPr lang="en-US" sz="2400" b="0" strike="noStrike" spc="-1" dirty="0" err="1">
                <a:latin typeface="Arial" panose="020B0604020202020204"/>
              </a:rPr>
              <a:t>css</a:t>
            </a:r>
            <a:r>
              <a:rPr lang="en-US" sz="2400" b="0" strike="noStrike" spc="-1" dirty="0">
                <a:latin typeface="Arial" panose="020B0604020202020204"/>
              </a:rPr>
              <a:t>, </a:t>
            </a:r>
            <a:r>
              <a:rPr lang="en-US" sz="2400" b="0" strike="noStrike" spc="-1" dirty="0" err="1">
                <a:latin typeface="Arial" panose="020B0604020202020204"/>
              </a:rPr>
              <a:t>javascript</a:t>
            </a:r>
            <a:endParaRPr lang="en-US" sz="2400" b="1" strike="noStrike" spc="-1" dirty="0">
              <a:latin typeface="Arial" panose="020B0604020202020204"/>
            </a:endParaRPr>
          </a:p>
          <a:p>
            <a:pPr marL="215900" indent="-215900">
              <a:lnSpc>
                <a:spcPct val="12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2400" b="0" strike="noStrike" spc="-1" dirty="0">
                <a:latin typeface="Arial" panose="020B0604020202020204"/>
              </a:rPr>
              <a:t>Database : </a:t>
            </a:r>
            <a:r>
              <a:rPr lang="en-US" sz="2400" b="0" strike="noStrike" spc="-1" dirty="0" err="1">
                <a:latin typeface="Arial" panose="020B0604020202020204"/>
              </a:rPr>
              <a:t>MySql</a:t>
            </a:r>
            <a:endParaRPr lang="en-US" sz="2400" b="1" strike="noStrike" spc="-1" dirty="0">
              <a:latin typeface="Arial" panose="020B0604020202020204"/>
            </a:endParaRPr>
          </a:p>
          <a:p>
            <a:pPr marL="215900" indent="-215900">
              <a:lnSpc>
                <a:spcPct val="12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2400" b="0" strike="noStrike" spc="-1" dirty="0">
                <a:latin typeface="Arial" panose="020B0604020202020204"/>
              </a:rPr>
              <a:t>Libraries : </a:t>
            </a:r>
            <a:r>
              <a:rPr lang="en-US" sz="2400" b="0" strike="noStrike" spc="-1" dirty="0" err="1">
                <a:latin typeface="Arial" panose="020B0604020202020204"/>
              </a:rPr>
              <a:t>Tensorflow</a:t>
            </a:r>
            <a:r>
              <a:rPr lang="en-US" sz="2400" b="0" strike="noStrike" spc="-1" dirty="0">
                <a:latin typeface="Arial" panose="020B0604020202020204"/>
              </a:rPr>
              <a:t>, </a:t>
            </a:r>
            <a:r>
              <a:rPr lang="en-US" sz="2400" b="0" strike="noStrike" spc="-1" dirty="0" err="1">
                <a:latin typeface="Arial" panose="020B0604020202020204"/>
              </a:rPr>
              <a:t>Keras</a:t>
            </a:r>
            <a:r>
              <a:rPr lang="en-US" sz="2400" b="0" strike="noStrike" spc="-1" dirty="0">
                <a:latin typeface="Arial" panose="020B0604020202020204"/>
              </a:rPr>
              <a:t>, Flask, </a:t>
            </a:r>
            <a:r>
              <a:rPr lang="en-US" sz="2400" b="0" strike="noStrike" spc="-1" dirty="0" err="1">
                <a:latin typeface="Arial" panose="020B0604020202020204"/>
              </a:rPr>
              <a:t>Numpy</a:t>
            </a:r>
            <a:r>
              <a:rPr lang="en-US" sz="2400" b="0" strike="noStrike" spc="-1" dirty="0">
                <a:latin typeface="Arial" panose="020B0604020202020204"/>
              </a:rPr>
              <a:t>, Pandas, </a:t>
            </a:r>
            <a:r>
              <a:rPr lang="en-US" sz="2400" b="0" strike="noStrike" spc="-1" dirty="0" err="1">
                <a:latin typeface="Arial" panose="020B0604020202020204"/>
              </a:rPr>
              <a:t>Matplotlib</a:t>
            </a:r>
            <a:endParaRPr lang="en-US" sz="2400" b="1" strike="noStrike" spc="-1" dirty="0">
              <a:latin typeface="Arial" panose="020B0604020202020204"/>
            </a:endParaRPr>
          </a:p>
          <a:p>
            <a:pPr marL="215900" indent="-215900">
              <a:lnSpc>
                <a:spcPct val="12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r>
              <a:rPr lang="en-US" sz="2400" b="0" strike="noStrike" spc="-1" dirty="0">
                <a:latin typeface="Arial" panose="020B0604020202020204"/>
              </a:rPr>
              <a:t>Video Source : CCTV footage </a:t>
            </a:r>
            <a:endParaRPr lang="en-US" sz="2400" b="1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Content Placeholder 2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0"/>
            <a:ext cx="9143640" cy="1737360"/>
          </a:xfrm>
          <a:prstGeom prst="rect">
            <a:avLst/>
          </a:prstGeom>
          <a:ln w="9360">
            <a:noFill/>
          </a:ln>
        </p:spPr>
      </p:pic>
      <p:sp>
        <p:nvSpPr>
          <p:cNvPr id="162" name="TextShape 1"/>
          <p:cNvSpPr txBox="1"/>
          <p:nvPr/>
        </p:nvSpPr>
        <p:spPr>
          <a:xfrm>
            <a:off x="822960" y="2194560"/>
            <a:ext cx="7863840" cy="356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2000" b="1" strike="noStrike" spc="-1">
                <a:latin typeface="Arial" panose="020B0604020202020204"/>
              </a:rPr>
              <a:t>CONCLUSION</a:t>
            </a:r>
          </a:p>
          <a:p>
            <a:pPr algn="ctr">
              <a:lnSpc>
                <a:spcPct val="130000"/>
              </a:lnSpc>
            </a:pPr>
            <a:endParaRPr lang="en-US" sz="2000" b="1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</a:pPr>
            <a:r>
              <a:rPr lang="en-US" sz="2000" b="0" strike="noStrike" spc="-1">
                <a:latin typeface="Arial" panose="020B0604020202020204"/>
              </a:rPr>
              <a:t>Accidents are increasing day so we need a system to prevent overspeeding and reckless driving. We can extend this system to search stolen vehicles and inform to respective departments so that they can take appropriate actions against it.</a:t>
            </a:r>
            <a:endParaRPr lang="en-US" sz="2000" b="1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</a:pPr>
            <a:endParaRPr lang="en-US" sz="2000" b="1" strike="noStrike" spc="-1">
              <a:latin typeface="Arial" panose="020B0604020202020204"/>
            </a:endParaRPr>
          </a:p>
          <a:p>
            <a:endParaRPr lang="en-US" sz="2000" b="1" strike="noStrike" spc="-1">
              <a:latin typeface="Arial" panose="020B0604020202020204"/>
            </a:endParaRPr>
          </a:p>
          <a:p>
            <a:pPr algn="ctr"/>
            <a:endParaRPr lang="en-US" sz="2000" b="1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2280"/>
            <a:ext cx="9143640" cy="1371240"/>
          </a:xfrm>
          <a:prstGeom prst="rect">
            <a:avLst/>
          </a:prstGeom>
          <a:ln w="9360"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198360" y="1716480"/>
            <a:ext cx="799236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565">
              <a:lnSpc>
                <a:spcPct val="150000"/>
              </a:lnSpc>
              <a:buClr>
                <a:srgbClr val="376092"/>
              </a:buClr>
              <a:buFont typeface="Wingdings" panose="05000000000000000000" pitchFamily="2" charset="2"/>
              <a:buChar char=""/>
            </a:pPr>
            <a:r>
              <a:rPr lang="en-US" sz="2400" b="0" strike="noStrike" spc="-1">
                <a:solidFill>
                  <a:srgbClr val="376092"/>
                </a:solidFill>
                <a:latin typeface="Calibri" panose="020F0502020204030204"/>
              </a:rPr>
              <a:t>Problem Statement</a:t>
            </a:r>
            <a:endParaRPr lang="en-US" sz="2400" b="1" strike="noStrike" spc="-1">
              <a:latin typeface="Arial" panose="020B0604020202020204"/>
            </a:endParaRPr>
          </a:p>
          <a:p>
            <a:pPr marL="457200" indent="-456565">
              <a:lnSpc>
                <a:spcPct val="150000"/>
              </a:lnSpc>
              <a:buClr>
                <a:srgbClr val="376092"/>
              </a:buClr>
              <a:buFont typeface="Wingdings" panose="05000000000000000000" pitchFamily="2" charset="2"/>
              <a:buChar char=""/>
            </a:pPr>
            <a:r>
              <a:rPr lang="en-US" sz="2400" b="0" strike="noStrike" spc="-1">
                <a:solidFill>
                  <a:srgbClr val="376092"/>
                </a:solidFill>
                <a:latin typeface="Calibri" panose="020F0502020204030204"/>
              </a:rPr>
              <a:t>Idea/Solution</a:t>
            </a:r>
            <a:endParaRPr lang="en-US" sz="2400" b="1" strike="noStrike" spc="-1">
              <a:latin typeface="Arial" panose="020B0604020202020204"/>
            </a:endParaRPr>
          </a:p>
          <a:p>
            <a:pPr marL="457200" indent="-456565">
              <a:lnSpc>
                <a:spcPct val="150000"/>
              </a:lnSpc>
              <a:buClr>
                <a:srgbClr val="376092"/>
              </a:buClr>
              <a:buFont typeface="Wingdings" panose="05000000000000000000" pitchFamily="2" charset="2"/>
              <a:buChar char=""/>
            </a:pPr>
            <a:r>
              <a:rPr lang="en-US" sz="2400" b="0" strike="noStrike" spc="-1">
                <a:solidFill>
                  <a:srgbClr val="376092"/>
                </a:solidFill>
                <a:latin typeface="Calibri" panose="020F0502020204030204"/>
              </a:rPr>
              <a:t>Objective of the project</a:t>
            </a:r>
            <a:endParaRPr lang="en-US" sz="2400" b="1" strike="noStrike" spc="-1">
              <a:latin typeface="Arial" panose="020B0604020202020204"/>
            </a:endParaRPr>
          </a:p>
          <a:p>
            <a:pPr marL="457200" indent="-456565">
              <a:lnSpc>
                <a:spcPct val="150000"/>
              </a:lnSpc>
              <a:buClr>
                <a:srgbClr val="376092"/>
              </a:buClr>
              <a:buFont typeface="Wingdings" panose="05000000000000000000" pitchFamily="2" charset="2"/>
              <a:buChar char=""/>
            </a:pPr>
            <a:r>
              <a:rPr lang="en-US" sz="2400" b="0" strike="noStrike" spc="-1">
                <a:solidFill>
                  <a:srgbClr val="376092"/>
                </a:solidFill>
                <a:latin typeface="Calibri" panose="020F0502020204030204"/>
              </a:rPr>
              <a:t>Users of the project</a:t>
            </a:r>
            <a:endParaRPr lang="en-US" sz="2400" b="1" strike="noStrike" spc="-1">
              <a:latin typeface="Arial" panose="020B0604020202020204"/>
            </a:endParaRPr>
          </a:p>
          <a:p>
            <a:pPr marL="457200" indent="-456565">
              <a:lnSpc>
                <a:spcPct val="150000"/>
              </a:lnSpc>
              <a:buClr>
                <a:srgbClr val="376092"/>
              </a:buClr>
              <a:buFont typeface="Wingdings" panose="05000000000000000000" pitchFamily="2" charset="2"/>
              <a:buChar char=""/>
            </a:pPr>
            <a:r>
              <a:rPr lang="en-US" sz="2400" b="0" strike="noStrike" spc="-1">
                <a:solidFill>
                  <a:srgbClr val="376092"/>
                </a:solidFill>
                <a:latin typeface="Calibri" panose="020F0502020204030204"/>
              </a:rPr>
              <a:t>Main components </a:t>
            </a:r>
            <a:endParaRPr lang="en-US" sz="2400" b="1" strike="noStrike" spc="-1">
              <a:latin typeface="Arial" panose="020B0604020202020204"/>
            </a:endParaRPr>
          </a:p>
          <a:p>
            <a:pPr marL="457200" indent="-456565">
              <a:lnSpc>
                <a:spcPct val="150000"/>
              </a:lnSpc>
              <a:buClr>
                <a:srgbClr val="376092"/>
              </a:buClr>
              <a:buFont typeface="Wingdings" panose="05000000000000000000" pitchFamily="2" charset="2"/>
              <a:buChar char=""/>
            </a:pPr>
            <a:r>
              <a:rPr lang="en-US" sz="2400" b="0" strike="noStrike" spc="-1">
                <a:solidFill>
                  <a:srgbClr val="376092"/>
                </a:solidFill>
                <a:latin typeface="Calibri" panose="020F0502020204030204"/>
              </a:rPr>
              <a:t>Tools and Technologies</a:t>
            </a:r>
            <a:endParaRPr lang="en-US" sz="2400" b="1" strike="noStrike" spc="-1">
              <a:latin typeface="Arial" panose="020B0604020202020204"/>
            </a:endParaRPr>
          </a:p>
          <a:p>
            <a:pPr marL="457200" indent="-456565">
              <a:lnSpc>
                <a:spcPct val="150000"/>
              </a:lnSpc>
              <a:buClr>
                <a:srgbClr val="376092"/>
              </a:buClr>
              <a:buFont typeface="Wingdings" panose="05000000000000000000" pitchFamily="2" charset="2"/>
              <a:buChar char=""/>
            </a:pPr>
            <a:r>
              <a:rPr lang="en-US" sz="2400" b="0" strike="noStrike" spc="-1">
                <a:solidFill>
                  <a:srgbClr val="376092"/>
                </a:solidFill>
                <a:latin typeface="Calibri" panose="020F0502020204030204"/>
              </a:rPr>
              <a:t>Screenshots</a:t>
            </a:r>
            <a:endParaRPr lang="en-US" sz="2400" b="1" strike="noStrike" spc="-1">
              <a:latin typeface="Arial" panose="020B0604020202020204"/>
            </a:endParaRPr>
          </a:p>
          <a:p>
            <a:pPr marL="457200" indent="-456565">
              <a:lnSpc>
                <a:spcPct val="150000"/>
              </a:lnSpc>
              <a:buClr>
                <a:srgbClr val="376092"/>
              </a:buClr>
              <a:buFont typeface="Wingdings" panose="05000000000000000000" pitchFamily="2" charset="2"/>
              <a:buChar char=""/>
            </a:pPr>
            <a:r>
              <a:rPr lang="en-US" sz="2400" b="0" strike="noStrike" spc="-1">
                <a:solidFill>
                  <a:srgbClr val="376092"/>
                </a:solidFill>
                <a:latin typeface="Calibri" panose="020F0502020204030204"/>
              </a:rPr>
              <a:t>Conclusion</a:t>
            </a:r>
            <a:endParaRPr lang="en-US" sz="2400" b="1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82880" y="1828800"/>
            <a:ext cx="8869680" cy="630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2000" b="1" strike="noStrike" spc="-1">
                <a:latin typeface="Arial" panose="020B0604020202020204"/>
              </a:rPr>
              <a:t>PROBLEM STATEMENT</a:t>
            </a:r>
          </a:p>
          <a:p>
            <a:pPr algn="ctr"/>
            <a:endParaRPr lang="en-US" sz="2000" b="1" strike="noStrike" spc="-1">
              <a:latin typeface="Arial" panose="020B0604020202020204"/>
            </a:endParaRPr>
          </a:p>
          <a:p>
            <a:pPr algn="ctr"/>
            <a:endParaRPr lang="en-US" sz="2000" b="1" strike="noStrike" spc="-1">
              <a:latin typeface="Arial" panose="020B0604020202020204"/>
            </a:endParaRPr>
          </a:p>
          <a:p>
            <a:pPr algn="ctr"/>
            <a:r>
              <a:rPr lang="en-US" sz="2000" b="0" strike="noStrike" spc="-1">
                <a:latin typeface="Arial" panose="020B0604020202020204"/>
              </a:rPr>
              <a:t>Warning System for Driver Software	</a:t>
            </a:r>
            <a:endParaRPr lang="en-US" sz="2000" b="1" strike="noStrike" spc="-1">
              <a:latin typeface="Arial" panose="020B0604020202020204"/>
            </a:endParaRPr>
          </a:p>
          <a:p>
            <a:pPr algn="ctr"/>
            <a:endParaRPr lang="en-US" sz="2000" b="1" strike="noStrike" spc="-1">
              <a:latin typeface="Arial" panose="020B0604020202020204"/>
            </a:endParaRPr>
          </a:p>
          <a:p>
            <a:pPr algn="just">
              <a:lnSpc>
                <a:spcPct val="120000"/>
              </a:lnSpc>
            </a:pPr>
            <a:r>
              <a:rPr lang="en-US" sz="2000" b="0" strike="noStrike" spc="-1">
                <a:latin typeface="Arial" panose="020B0604020202020204"/>
              </a:rPr>
              <a:t>In order to ensure pedestrian safety and vehicle in areas with high pedestrian density/residential areas vehicles should run under  a particular limit, so a system is needed to detect speed of vehicles and  accordingly warn the driver about the speed limit for vehicles.  The system needs to provide a warning to the driver, if the speed limits are breached. </a:t>
            </a:r>
            <a:endParaRPr lang="en-US" sz="2000" b="1" strike="noStrike" spc="-1">
              <a:latin typeface="Arial" panose="020B0604020202020204"/>
            </a:endParaRPr>
          </a:p>
        </p:txBody>
      </p:sp>
      <p:pic>
        <p:nvPicPr>
          <p:cNvPr id="137" name="Content Placeholder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9143640" cy="1645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9143640" cy="1371240"/>
          </a:xfrm>
          <a:prstGeom prst="rect">
            <a:avLst/>
          </a:prstGeom>
          <a:ln w="9360">
            <a:noFill/>
          </a:ln>
        </p:spPr>
      </p:pic>
      <p:sp>
        <p:nvSpPr>
          <p:cNvPr id="139" name="TextShape 1"/>
          <p:cNvSpPr txBox="1"/>
          <p:nvPr/>
        </p:nvSpPr>
        <p:spPr>
          <a:xfrm>
            <a:off x="104775" y="1464310"/>
            <a:ext cx="8726805" cy="57569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2000" b="1" strike="noStrike" spc="-1" dirty="0">
                <a:latin typeface="Arial" panose="020B0604020202020204"/>
              </a:rPr>
              <a:t> IDEA/SOLUTION</a:t>
            </a:r>
          </a:p>
          <a:p>
            <a:endParaRPr lang="en-US" sz="2000" b="1" strike="noStrike" spc="-1" dirty="0">
              <a:latin typeface="Arial" panose="020B0604020202020204"/>
            </a:endParaRPr>
          </a:p>
          <a:p>
            <a:pPr algn="ctr"/>
            <a:r>
              <a:rPr lang="en-US" sz="2000" b="0" strike="noStrike" spc="-1" dirty="0">
                <a:latin typeface="Arial" panose="020B0604020202020204"/>
              </a:rPr>
              <a:t> </a:t>
            </a:r>
            <a:r>
              <a:rPr lang="en-US" sz="2000" b="1" strike="noStrike" spc="-1" dirty="0">
                <a:latin typeface="Arial" panose="020B0604020202020204"/>
              </a:rPr>
              <a:t>Motivation</a:t>
            </a:r>
          </a:p>
          <a:p>
            <a:pPr algn="just"/>
            <a:r>
              <a:rPr lang="en-US" sz="2000" b="0" strike="noStrike" spc="-1" dirty="0">
                <a:latin typeface="Arial" panose="020B0604020202020204"/>
              </a:rPr>
              <a:t>Reckless driving causes 33% of all the deaths involving major car accidents, which are more than 13,000 every year. 30% of the auto accidents are credited to the speed of reckless drivers.</a:t>
            </a:r>
          </a:p>
          <a:p>
            <a:endParaRPr lang="en-US" sz="2000" b="1" strike="noStrike" spc="-1" dirty="0">
              <a:latin typeface="Arial" panose="020B0604020202020204"/>
            </a:endParaRPr>
          </a:p>
          <a:p>
            <a:pPr algn="ctr"/>
            <a:r>
              <a:rPr lang="en-US" sz="2000" b="1" strike="noStrike" spc="-1" dirty="0">
                <a:latin typeface="Arial" panose="020B0604020202020204"/>
              </a:rPr>
              <a:t>Idea</a:t>
            </a:r>
          </a:p>
          <a:p>
            <a:pPr algn="just"/>
            <a:r>
              <a:rPr lang="en-US" sz="2000" b="0" strike="noStrike" spc="-1" dirty="0">
                <a:latin typeface="Arial" panose="020B0604020202020204"/>
              </a:rPr>
              <a:t>Detecting speed limit of vehicles using CCTV camera and alert drivers accordingly on app when they breach speed limit.</a:t>
            </a:r>
            <a:endParaRPr lang="en-US" sz="2000" b="1" strike="noStrike" spc="-1" dirty="0">
              <a:latin typeface="Arial" panose="020B0604020202020204"/>
            </a:endParaRPr>
          </a:p>
          <a:p>
            <a:r>
              <a:rPr lang="en-US" sz="2000" b="0" strike="noStrike" spc="-1" dirty="0">
                <a:latin typeface="Arial" panose="020B0604020202020204"/>
              </a:rPr>
              <a:t> </a:t>
            </a:r>
            <a:endParaRPr lang="en-US" sz="2000" b="1" strike="noStrike" spc="-1" dirty="0">
              <a:latin typeface="Arial" panose="020B0604020202020204"/>
            </a:endParaRPr>
          </a:p>
          <a:p>
            <a:pPr algn="ctr"/>
            <a:r>
              <a:rPr lang="en-US" sz="2000" b="1" strike="noStrike" spc="-1" dirty="0">
                <a:latin typeface="Arial" panose="020B0604020202020204"/>
              </a:rPr>
              <a:t> Solution</a:t>
            </a:r>
          </a:p>
          <a:p>
            <a:pPr algn="just"/>
            <a:r>
              <a:rPr lang="en-US" sz="2000" b="0" strike="noStrike" spc="-1" dirty="0">
                <a:latin typeface="Arial" panose="020B0604020202020204"/>
              </a:rPr>
              <a:t>Detecting vehicles who cross speed limit ,extracting number plate of the car and alert driver on app.</a:t>
            </a:r>
            <a:endParaRPr lang="en-US" sz="2000" b="1" strike="noStrike" spc="-1" dirty="0">
              <a:latin typeface="Arial" panose="020B0604020202020204"/>
            </a:endParaRPr>
          </a:p>
          <a:p>
            <a:pPr algn="ctr"/>
            <a:endParaRPr lang="en-US" sz="2000" b="1" strike="noStrike" spc="-1" dirty="0">
              <a:latin typeface="Arial" panose="020B0604020202020204"/>
            </a:endParaRPr>
          </a:p>
          <a:p>
            <a:pPr algn="ctr"/>
            <a:endParaRPr lang="en-US" sz="2000" b="1" strike="noStrike" spc="-1" dirty="0">
              <a:latin typeface="Arial" panose="020B0604020202020204"/>
            </a:endParaRPr>
          </a:p>
          <a:p>
            <a:pPr algn="ctr"/>
            <a:endParaRPr lang="en-US" sz="2000" b="1" strike="noStrike" spc="-1" dirty="0">
              <a:latin typeface="Arial" panose="020B0604020202020204"/>
            </a:endParaRPr>
          </a:p>
          <a:p>
            <a:pPr algn="ctr"/>
            <a:endParaRPr lang="en-US" sz="2000" b="1" strike="noStrike" spc="-1" dirty="0">
              <a:latin typeface="Arial" panose="020B0604020202020204"/>
            </a:endParaRPr>
          </a:p>
          <a:p>
            <a:pPr algn="ctr"/>
            <a:endParaRPr lang="en-US" sz="2000" b="1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9143640" cy="1371240"/>
          </a:xfrm>
          <a:prstGeom prst="rect">
            <a:avLst/>
          </a:prstGeom>
          <a:ln w="9360">
            <a:noFill/>
          </a:ln>
        </p:spPr>
      </p:pic>
      <p:sp>
        <p:nvSpPr>
          <p:cNvPr id="141" name="TextShape 1"/>
          <p:cNvSpPr txBox="1"/>
          <p:nvPr/>
        </p:nvSpPr>
        <p:spPr>
          <a:xfrm>
            <a:off x="640080" y="1797685"/>
            <a:ext cx="8046720" cy="17335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2400" b="1" strike="noStrike" spc="-1">
                <a:latin typeface="Arial" panose="020B0604020202020204"/>
              </a:rPr>
              <a:t>OBJECTIVE</a:t>
            </a:r>
          </a:p>
          <a:p>
            <a:pPr algn="ctr"/>
            <a:endParaRPr lang="en-US" sz="2400" b="1" strike="noStrike" spc="-1">
              <a:latin typeface="Arial" panose="020B0604020202020204"/>
            </a:endParaRPr>
          </a:p>
          <a:p>
            <a:pPr algn="just">
              <a:lnSpc>
                <a:spcPct val="120000"/>
              </a:lnSpc>
            </a:pPr>
            <a:r>
              <a:rPr lang="en-US" sz="2000" b="0" strike="noStrike" spc="-1">
                <a:latin typeface="Arial" panose="020B0604020202020204"/>
              </a:rPr>
              <a:t>To detect speed of all passing vehicles using CCTV and alerting the drivers on app by playing mp3 file.</a:t>
            </a:r>
            <a:endParaRPr lang="en-US" sz="2000" b="1" strike="noStrike" spc="-1">
              <a:latin typeface="Arial" panose="020B0604020202020204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74320" y="3957840"/>
            <a:ext cx="8778240" cy="190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2400" b="1" strike="noStrike" spc="-1">
                <a:latin typeface="Arial" panose="020B0604020202020204"/>
              </a:rPr>
              <a:t>USERS OF THE PROJECT</a:t>
            </a:r>
          </a:p>
          <a:p>
            <a:pPr algn="ctr">
              <a:lnSpc>
                <a:spcPct val="120000"/>
              </a:lnSpc>
            </a:pPr>
            <a:endParaRPr lang="en-US" sz="2400" b="1" strike="noStrike" spc="-1">
              <a:latin typeface="Arial" panose="020B0604020202020204"/>
            </a:endParaRPr>
          </a:p>
          <a:p>
            <a:pPr algn="just">
              <a:lnSpc>
                <a:spcPct val="120000"/>
              </a:lnSpc>
            </a:pPr>
            <a:r>
              <a:rPr lang="en-US" sz="2000" b="0" strike="noStrike" spc="-1">
                <a:latin typeface="Arial" panose="020B0604020202020204"/>
              </a:rPr>
              <a:t>In present time we have system which will charge you on crossing speed limit,but our system will alert the drivers so that they can reduce speed.</a:t>
            </a:r>
            <a:endParaRPr lang="en-US" sz="2000" b="1" strike="noStrike" spc="-1">
              <a:latin typeface="Arial" panose="020B0604020202020204"/>
            </a:endParaRPr>
          </a:p>
          <a:p>
            <a:pPr algn="ctr"/>
            <a:endParaRPr lang="en-US" sz="2000" b="1" strike="noStrike" spc="-1">
              <a:latin typeface="Arial" panose="020B0604020202020204"/>
            </a:endParaRPr>
          </a:p>
          <a:p>
            <a:pPr algn="ctr"/>
            <a:r>
              <a:rPr lang="en-US" sz="2000" b="1" strike="noStrike" spc="-1">
                <a:latin typeface="Arial" panose="020B0604020202020204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377440" y="1097280"/>
            <a:ext cx="4297680" cy="640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000" b="1" strike="noStrike" spc="-1">
                <a:latin typeface="Arial" panose="020B0604020202020204"/>
              </a:rPr>
              <a:t>Detects the speed of every vehicle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1645920" y="2194560"/>
            <a:ext cx="59436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000" b="1" strike="noStrike" spc="-1">
                <a:latin typeface="Arial" panose="020B0604020202020204"/>
              </a:rPr>
              <a:t>Takes the picture of every vehicle exceeding</a:t>
            </a:r>
          </a:p>
        </p:txBody>
      </p:sp>
      <p:sp>
        <p:nvSpPr>
          <p:cNvPr id="145" name="CustomShape 3"/>
          <p:cNvSpPr/>
          <p:nvPr/>
        </p:nvSpPr>
        <p:spPr>
          <a:xfrm>
            <a:off x="1920240" y="3383280"/>
            <a:ext cx="5120640" cy="731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000" b="1" strike="noStrike" spc="-1">
                <a:latin typeface="Arial" panose="020B0604020202020204"/>
              </a:rPr>
              <a:t>Extract the car number from the image</a:t>
            </a:r>
          </a:p>
        </p:txBody>
      </p:sp>
      <p:sp>
        <p:nvSpPr>
          <p:cNvPr id="146" name="CustomShape 4"/>
          <p:cNvSpPr/>
          <p:nvPr/>
        </p:nvSpPr>
        <p:spPr>
          <a:xfrm>
            <a:off x="1828800" y="4480560"/>
            <a:ext cx="5394960" cy="731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000" b="1" strike="noStrike" spc="-1">
                <a:latin typeface="Arial" panose="020B0604020202020204"/>
              </a:rPr>
              <a:t>Search the car number in the app database </a:t>
            </a:r>
          </a:p>
        </p:txBody>
      </p:sp>
      <p:sp>
        <p:nvSpPr>
          <p:cNvPr id="147" name="CustomShape 5"/>
          <p:cNvSpPr/>
          <p:nvPr/>
        </p:nvSpPr>
        <p:spPr>
          <a:xfrm>
            <a:off x="1920240" y="5577840"/>
            <a:ext cx="5120640" cy="548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000" b="1" strike="noStrike" spc="-1">
                <a:latin typeface="Arial" panose="020B0604020202020204"/>
              </a:rPr>
              <a:t>Alert the user</a:t>
            </a:r>
          </a:p>
        </p:txBody>
      </p:sp>
      <p:sp>
        <p:nvSpPr>
          <p:cNvPr id="148" name="Line 6"/>
          <p:cNvSpPr/>
          <p:nvPr/>
        </p:nvSpPr>
        <p:spPr>
          <a:xfrm>
            <a:off x="4480560" y="173736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9" name="Line 7"/>
          <p:cNvSpPr/>
          <p:nvPr/>
        </p:nvSpPr>
        <p:spPr>
          <a:xfrm>
            <a:off x="4480560" y="2834640"/>
            <a:ext cx="0" cy="548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0" name="Line 8"/>
          <p:cNvSpPr/>
          <p:nvPr/>
        </p:nvSpPr>
        <p:spPr>
          <a:xfrm>
            <a:off x="4480560" y="4114800"/>
            <a:ext cx="0" cy="365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1" name="Line 9"/>
          <p:cNvSpPr/>
          <p:nvPr/>
        </p:nvSpPr>
        <p:spPr>
          <a:xfrm>
            <a:off x="4480560" y="5212080"/>
            <a:ext cx="0" cy="365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2" name="TextShape 10"/>
          <p:cNvSpPr txBox="1"/>
          <p:nvPr/>
        </p:nvSpPr>
        <p:spPr>
          <a:xfrm>
            <a:off x="1828800" y="182880"/>
            <a:ext cx="5303520" cy="640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2400" b="1" strike="noStrike" spc="-1">
                <a:latin typeface="Arial" panose="020B0604020202020204"/>
              </a:rPr>
              <a:t>Working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5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5760"/>
            <a:ext cx="9143640" cy="5146920"/>
          </a:xfrm>
          <a:prstGeom prst="rect">
            <a:avLst/>
          </a:prstGeom>
          <a:ln>
            <a:noFill/>
          </a:ln>
        </p:spPr>
      </p:pic>
      <p:sp>
        <p:nvSpPr>
          <p:cNvPr id="160" name="TextShape 1"/>
          <p:cNvSpPr txBox="1"/>
          <p:nvPr/>
        </p:nvSpPr>
        <p:spPr>
          <a:xfrm>
            <a:off x="1554480" y="5669280"/>
            <a:ext cx="5852160" cy="373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2000" b="1" strike="noStrike" spc="-1">
                <a:latin typeface="Arial" panose="020B0604020202020204"/>
              </a:rPr>
              <a:t>Diagram flow of Server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2286000" y="5852160"/>
            <a:ext cx="4754880" cy="373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2000" b="1" strike="noStrike" spc="-1">
                <a:latin typeface="Arial" panose="020B0604020202020204"/>
              </a:rPr>
              <a:t>Work flow of app </a:t>
            </a:r>
          </a:p>
        </p:txBody>
      </p:sp>
      <p:pic>
        <p:nvPicPr>
          <p:cNvPr id="158" name="Picture 15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731520"/>
            <a:ext cx="8960760" cy="513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554480" y="457200"/>
            <a:ext cx="576072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endParaRPr lang="en-US" sz="2800" b="1" strike="noStrike" spc="-1">
              <a:latin typeface="Arial" panose="020B0604020202020204"/>
            </a:endParaRPr>
          </a:p>
          <a:p>
            <a:pPr algn="ctr"/>
            <a:endParaRPr lang="en-US" sz="2800" b="1" strike="noStrike" spc="-1">
              <a:latin typeface="Arial" panose="020B0604020202020204"/>
            </a:endParaRPr>
          </a:p>
          <a:p>
            <a:pPr algn="ctr"/>
            <a:endParaRPr lang="en-US" sz="2800" b="1" strike="noStrike" spc="-1">
              <a:latin typeface="Arial" panose="020B0604020202020204"/>
            </a:endParaRPr>
          </a:p>
          <a:p>
            <a:pPr algn="ctr"/>
            <a:r>
              <a:rPr lang="en-US" sz="2800" b="1" strike="noStrike" spc="-1">
                <a:latin typeface="Arial" panose="020B0604020202020204"/>
              </a:rPr>
              <a:t>Main components</a:t>
            </a:r>
          </a:p>
        </p:txBody>
      </p:sp>
      <p:sp>
        <p:nvSpPr>
          <p:cNvPr id="154" name="TextShape 2"/>
          <p:cNvSpPr txBox="1"/>
          <p:nvPr/>
        </p:nvSpPr>
        <p:spPr>
          <a:xfrm>
            <a:off x="822960" y="2586990"/>
            <a:ext cx="7680960" cy="366712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457200" lvl="2" indent="-457200">
              <a:buFont typeface="Wingdings" panose="05000000000000000000" charset="0"/>
              <a:buChar char="Ø"/>
            </a:pPr>
            <a:r>
              <a:rPr lang="en-US" sz="2600" spc="-1" dirty="0" smtClean="0"/>
              <a:t>CCTV </a:t>
            </a:r>
            <a:r>
              <a:rPr lang="en-US" sz="2600" spc="-1" dirty="0" smtClean="0"/>
              <a:t>footage</a:t>
            </a: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600" strike="noStrike" spc="-1" dirty="0" smtClean="0">
                <a:latin typeface="Arial" panose="020B0604020202020204"/>
              </a:rPr>
              <a:t>Server</a:t>
            </a:r>
            <a:endParaRPr lang="en-US" sz="2600" strike="noStrike" spc="-1" dirty="0">
              <a:latin typeface="Arial" panose="020B0604020202020204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600" strike="noStrike" spc="-1" dirty="0" smtClean="0">
                <a:latin typeface="Arial" panose="020B0604020202020204"/>
              </a:rPr>
              <a:t>Web </a:t>
            </a:r>
            <a:r>
              <a:rPr lang="en-US" sz="2600" strike="noStrike" spc="-1" dirty="0">
                <a:latin typeface="Arial" panose="020B0604020202020204"/>
              </a:rPr>
              <a:t>app</a:t>
            </a: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600" strike="noStrike" spc="-1" dirty="0">
                <a:latin typeface="Arial" panose="020B0604020202020204"/>
              </a:rPr>
              <a:t>Speed detection</a:t>
            </a: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600" strike="noStrike" spc="-1" dirty="0">
                <a:latin typeface="Arial" panose="020B0604020202020204"/>
              </a:rPr>
              <a:t>Optimal character recognition</a:t>
            </a: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600" strike="noStrike" spc="-1" dirty="0">
                <a:latin typeface="Arial" panose="020B0604020202020204"/>
              </a:rPr>
              <a:t>Verification system</a:t>
            </a:r>
          </a:p>
        </p:txBody>
      </p:sp>
      <p:pic>
        <p:nvPicPr>
          <p:cNvPr id="14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9143640" cy="13712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323</Words>
  <Application>WPS Presentation</Application>
  <PresentationFormat>On-screen Show (4:3)</PresentationFormat>
  <Paragraphs>73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Office Theme</vt:lpstr>
      <vt:lpstr>Office Theme</vt:lpstr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bvn</dc:title>
  <dc:creator>Priya</dc:creator>
  <cp:lastModifiedBy>preeti sharma</cp:lastModifiedBy>
  <cp:revision>248</cp:revision>
  <dcterms:created xsi:type="dcterms:W3CDTF">2013-08-23T17:46:00Z</dcterms:created>
  <dcterms:modified xsi:type="dcterms:W3CDTF">2020-02-02T10:52:18Z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  <property fmtid="{D5CDD505-2E9C-101B-9397-08002B2CF9AE}" pid="13" name="KSOProductBuildVer">
    <vt:lpwstr>1033-11.2.0.9144</vt:lpwstr>
  </property>
</Properties>
</file>