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7494" autoAdjust="0"/>
  </p:normalViewPr>
  <p:slideViewPr>
    <p:cSldViewPr snapToGrid="0" snapToObjects="1">
      <p:cViewPr>
        <p:scale>
          <a:sx n="25" d="100"/>
          <a:sy n="25" d="100"/>
        </p:scale>
        <p:origin x="228" y="-1026"/>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4T13:46:25.858" idx="1">
    <p:pos x="17088" y="411"/>
    <p:text>Use multiple lines for title if necessary</p:text>
    <p:extLst>
      <p:ext uri="{C676402C-5697-4E1C-873F-D02D1690AC5C}">
        <p15:threadingInfo xmlns:p15="http://schemas.microsoft.com/office/powerpoint/2012/main" timeZoneBias="420"/>
      </p:ext>
    </p:extLst>
  </p:cm>
  <p:cm authorId="1" dt="2018-04-04T13:47:06.935" idx="2">
    <p:pos x="26962" y="411"/>
    <p:text>Break degree into a second line if name is too long. Still too long? Reduce font size for all names.</p:text>
    <p:extLst>
      <p:ext uri="{C676402C-5697-4E1C-873F-D02D1690AC5C}">
        <p15:threadingInfo xmlns:p15="http://schemas.microsoft.com/office/powerpoint/2012/main" timeZoneBias="420"/>
      </p:ext>
    </p:extLst>
  </p:cm>
  <p:cm authorId="1" dt="2018-04-04T14:12:02.891" idx="3">
    <p:pos x="6720" y="3563"/>
    <p:text>Content should flow across the four columns.  Gutters at 12" from the left and right edges must be maintained for the poster folds.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70726" y="4800600"/>
            <a:ext cx="43752273"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0" name="Rectangle 34"/>
          <p:cNvSpPr>
            <a:spLocks noChangeArrowheads="1"/>
          </p:cNvSpPr>
          <p:nvPr/>
        </p:nvSpPr>
        <p:spPr bwMode="auto">
          <a:xfrm>
            <a:off x="222732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2" name="Rectangle 1">
            <a:extLst>
              <a:ext uri="{FF2B5EF4-FFF2-40B4-BE49-F238E27FC236}">
                <a16:creationId xmlns:a16="http://schemas.microsoft.com/office/drawing/2014/main" id="{BD2418B9-ADFB-40CA-9C11-58B513E9E879}"/>
              </a:ext>
            </a:extLst>
          </p:cNvPr>
          <p:cNvSpPr/>
          <p:nvPr userDrawn="1"/>
        </p:nvSpPr>
        <p:spPr bwMode="auto">
          <a:xfrm>
            <a:off x="579664" y="32395886"/>
            <a:ext cx="1773691" cy="365352"/>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comments" Target="../comments/comment1.xml"/><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f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568640" y="17294015"/>
            <a:ext cx="8873067" cy="9093932"/>
          </a:xfrm>
          <a:prstGeom prst="rect">
            <a:avLst/>
          </a:prstGeom>
          <a:noFill/>
          <a:ln w="9525">
            <a:noFill/>
            <a:miter lim="800000"/>
            <a:headEnd/>
            <a:tailEnd/>
          </a:ln>
        </p:spPr>
        <p:txBody>
          <a:bodyPr lIns="406384" tIns="406384" rIns="406384" bIns="406384">
            <a:spAutoFit/>
          </a:bodyPr>
          <a:lstStyle/>
          <a:p>
            <a:pPr defTabSz="3901342"/>
            <a:endParaRPr lang="en-US" sz="2987" dirty="0"/>
          </a:p>
          <a:p>
            <a:pPr>
              <a:defRPr/>
            </a:pPr>
            <a:r>
              <a:rPr lang="en-US" sz="2987" dirty="0"/>
              <a:t>[1] </a:t>
            </a:r>
            <a:r>
              <a:rPr lang="en-US" sz="3200" dirty="0"/>
              <a:t>Sun, </a:t>
            </a:r>
            <a:r>
              <a:rPr lang="en-US" sz="3200" dirty="0" err="1"/>
              <a:t>Zhida</a:t>
            </a:r>
            <a:r>
              <a:rPr lang="en-US" sz="3200" dirty="0"/>
              <a:t>, Wang, </a:t>
            </a:r>
            <a:r>
              <a:rPr lang="en-US" sz="3200" dirty="0" err="1"/>
              <a:t>Sitong</a:t>
            </a:r>
            <a:r>
              <a:rPr lang="en-US" sz="3200" dirty="0"/>
              <a:t>, Yang, Wenjie, </a:t>
            </a:r>
            <a:r>
              <a:rPr lang="en-US" sz="3200" dirty="0" err="1"/>
              <a:t>Yürüten</a:t>
            </a:r>
            <a:r>
              <a:rPr lang="en-US" sz="3200" dirty="0"/>
              <a:t>, </a:t>
            </a:r>
            <a:r>
              <a:rPr lang="en-US" sz="3200" dirty="0" err="1"/>
              <a:t>Onur</a:t>
            </a:r>
            <a:r>
              <a:rPr lang="en-US" sz="3200" dirty="0"/>
              <a:t>, Shi, </a:t>
            </a:r>
            <a:r>
              <a:rPr lang="en-US" sz="3200" dirty="0" err="1"/>
              <a:t>Chuhan</a:t>
            </a:r>
            <a:r>
              <a:rPr lang="en-US" sz="3200" dirty="0"/>
              <a:t>, &amp; Ma, </a:t>
            </a:r>
            <a:r>
              <a:rPr lang="en-US" sz="3200" dirty="0" err="1"/>
              <a:t>Xiaojuan</a:t>
            </a:r>
            <a:r>
              <a:rPr lang="en-US" sz="3200" dirty="0"/>
              <a:t>. (2020). Proceedings of the 2020 ACM Designing Interactive Systems Conference (DIS '20: Designing Interactive Systems Conference 2020). ACM.</a:t>
            </a:r>
          </a:p>
          <a:p>
            <a:pPr>
              <a:defRPr/>
            </a:pPr>
            <a:endParaRPr lang="en-US" sz="2987" dirty="0"/>
          </a:p>
          <a:p>
            <a:pPr>
              <a:defRPr/>
            </a:pPr>
            <a:r>
              <a:rPr lang="en-US" sz="2987" dirty="0"/>
              <a:t>[2] </a:t>
            </a:r>
            <a:r>
              <a:rPr lang="en-US" sz="3200" dirty="0" err="1"/>
              <a:t>Khulbe</a:t>
            </a:r>
            <a:r>
              <a:rPr lang="en-US" sz="3200" dirty="0"/>
              <a:t>, D. (2019). Modeling Food Popularity Dependencies using Social Media data [</a:t>
            </a:r>
            <a:r>
              <a:rPr lang="en-US" sz="3200" dirty="0" err="1"/>
              <a:t>arXiv</a:t>
            </a:r>
            <a:r>
              <a:rPr lang="en-US" sz="3200" dirty="0"/>
              <a:t>]. In </a:t>
            </a:r>
            <a:r>
              <a:rPr lang="en-US" sz="3200" dirty="0" err="1"/>
              <a:t>arXiv</a:t>
            </a:r>
            <a:r>
              <a:rPr lang="en-US" sz="3200" dirty="0"/>
              <a:t> (pp. 5–5). </a:t>
            </a:r>
          </a:p>
          <a:p>
            <a:pPr>
              <a:defRPr/>
            </a:pPr>
            <a:endParaRPr lang="en-US" sz="2987" dirty="0"/>
          </a:p>
          <a:p>
            <a:pPr>
              <a:defRPr/>
            </a:pPr>
            <a:r>
              <a:rPr lang="en-US" sz="2987" dirty="0"/>
              <a:t>[3] </a:t>
            </a:r>
            <a:r>
              <a:rPr lang="en-US" sz="3200" dirty="0"/>
              <a:t>Tao, </a:t>
            </a:r>
            <a:r>
              <a:rPr lang="en-US" sz="3200" dirty="0" err="1"/>
              <a:t>Kuan-Chuan</a:t>
            </a:r>
            <a:r>
              <a:rPr lang="en-US" sz="3200" dirty="0"/>
              <a:t>, Lee, Yi-Ling, He, Bo-Jun, &amp; Liu, Li-Wei. (2019). Proceedings of the 2019 3rd International Conference on E-Society, E-Education and </a:t>
            </a:r>
            <a:r>
              <a:rPr lang="en-US" sz="3200" dirty="0" err="1"/>
              <a:t>ETechnology</a:t>
            </a:r>
            <a:r>
              <a:rPr lang="en-US" sz="3200" dirty="0"/>
              <a:t>(ICSET 2019: 2019 The 3rd International Conference on E-Society, </a:t>
            </a:r>
            <a:r>
              <a:rPr lang="en-US" sz="3200" dirty="0" err="1"/>
              <a:t>EEducation</a:t>
            </a:r>
            <a:r>
              <a:rPr lang="en-US" sz="3200" dirty="0"/>
              <a:t> and E- Technology).ACM </a:t>
            </a:r>
            <a:endParaRPr lang="en-US" sz="2987" dirty="0"/>
          </a:p>
        </p:txBody>
      </p:sp>
      <p:sp>
        <p:nvSpPr>
          <p:cNvPr id="4155" name="Text Box 406"/>
          <p:cNvSpPr txBox="1">
            <a:spLocks noChangeArrowheads="1"/>
          </p:cNvSpPr>
          <p:nvPr/>
        </p:nvSpPr>
        <p:spPr bwMode="auto">
          <a:xfrm>
            <a:off x="33613339" y="4876180"/>
            <a:ext cx="8377969" cy="5913061"/>
          </a:xfrm>
          <a:prstGeom prst="rect">
            <a:avLst/>
          </a:prstGeom>
          <a:noFill/>
          <a:ln w="9525">
            <a:noFill/>
            <a:miter lim="800000"/>
            <a:headEnd/>
            <a:tailEnd/>
          </a:ln>
        </p:spPr>
        <p:txBody>
          <a:bodyPr wrap="square" lIns="406384" tIns="406384" rIns="406384" bIns="406384">
            <a:spAutoFit/>
          </a:bodyPr>
          <a:lstStyle/>
          <a:p>
            <a:endParaRPr lang="en-US" sz="2987" dirty="0"/>
          </a:p>
          <a:p>
            <a:endParaRPr lang="en-US" sz="2987" b="1" i="1" dirty="0"/>
          </a:p>
          <a:p>
            <a:r>
              <a:rPr lang="en-US" sz="2990" b="1" dirty="0"/>
              <a:t>Benchmarks</a:t>
            </a:r>
            <a:endParaRPr lang="en-US" sz="2990" dirty="0"/>
          </a:p>
          <a:p>
            <a:pPr algn="just"/>
            <a:r>
              <a:rPr lang="en-US" sz="2990" dirty="0"/>
              <a:t>Benchmarking were done both on the server side and front end side. A single node server was able to handle around 1200 concurrent requests. The memory consumption of the entire application is less than 65 MB. And the CPU utilization was lesser than 30 percent on a 4 core </a:t>
            </a:r>
            <a:r>
              <a:rPr lang="en-US" sz="2990" dirty="0" err="1"/>
              <a:t>cpu</a:t>
            </a:r>
            <a:r>
              <a:rPr lang="en-US" sz="2990" dirty="0"/>
              <a:t>. All the responses from the </a:t>
            </a:r>
            <a:r>
              <a:rPr lang="en-US" sz="2990" dirty="0" err="1"/>
              <a:t>apis</a:t>
            </a:r>
            <a:r>
              <a:rPr lang="en-US" sz="2990" dirty="0"/>
              <a:t> were coming in less than 200ms.</a:t>
            </a:r>
          </a:p>
          <a:p>
            <a:pPr>
              <a:defRPr/>
            </a:pPr>
            <a:endParaRPr lang="en-US" sz="2987" dirty="0"/>
          </a:p>
        </p:txBody>
      </p:sp>
      <p:sp>
        <p:nvSpPr>
          <p:cNvPr id="77" name="Text Box 406"/>
          <p:cNvSpPr txBox="1">
            <a:spLocks noChangeArrowheads="1"/>
          </p:cNvSpPr>
          <p:nvPr/>
        </p:nvSpPr>
        <p:spPr bwMode="auto">
          <a:xfrm>
            <a:off x="22816789" y="5763080"/>
            <a:ext cx="8873067" cy="18944128"/>
          </a:xfrm>
          <a:prstGeom prst="rect">
            <a:avLst/>
          </a:prstGeom>
          <a:noFill/>
          <a:ln w="9525">
            <a:noFill/>
            <a:miter lim="800000"/>
            <a:headEnd/>
            <a:tailEnd/>
          </a:ln>
        </p:spPr>
        <p:txBody>
          <a:bodyPr lIns="406384" tIns="406384" rIns="406384" bIns="406384">
            <a:spAutoFit/>
          </a:bodyPr>
          <a:lstStyle/>
          <a:p>
            <a:pPr>
              <a:defRPr/>
            </a:pPr>
            <a:r>
              <a:rPr lang="en-US" sz="2990" b="1" dirty="0"/>
              <a:t>Restaurant Recommendation System </a:t>
            </a:r>
          </a:p>
          <a:p>
            <a:pPr algn="just">
              <a:defRPr/>
            </a:pPr>
            <a:r>
              <a:rPr lang="en-US" sz="3200" dirty="0"/>
              <a:t>Food Connect is the platform where food lovers collectively share food experiences and can find new and exciting taste. For users to get personalized restaurant recommendations we have tried to build the recommendation engine for the restaurants. Using this Machine Learning Model, we will be recommending restaurants based on the restaurants that user has previously visited. We tried to provide recommendation based on collaborative filtering. We experimented User-Item based collaborative filtering and Item-Item Based collaborative filtering Methods.</a:t>
            </a:r>
          </a:p>
          <a:p>
            <a:pPr algn="just">
              <a:defRPr/>
            </a:pPr>
            <a:endParaRPr lang="en-US" sz="3200" b="1" dirty="0"/>
          </a:p>
          <a:p>
            <a:pPr algn="just">
              <a:defRPr/>
            </a:pPr>
            <a:r>
              <a:rPr lang="en-US" sz="2990" b="1" dirty="0"/>
              <a:t>Model Training and Evaluation</a:t>
            </a:r>
          </a:p>
          <a:p>
            <a:pPr algn="just">
              <a:defRPr/>
            </a:pPr>
            <a:r>
              <a:rPr lang="en-US" sz="3200" dirty="0"/>
              <a:t>User-Item Collaborative Filtering: The Data was finally reduced to 17,00,000 reviews User-Item Collaborative Filtering. As the user that we have in our application is not going to be a part of the current dataset, we decided to take only the mean of the reviews of restaurants. Subsequently making the data reduction to 32000 restaurants ratings. Using this we have used Surprise Library which is used to build a recommendation engine. We Split the input data into 80% Train and 20% Testing datasets.</a:t>
            </a:r>
          </a:p>
          <a:p>
            <a:pPr algn="just">
              <a:defRPr/>
            </a:pPr>
            <a:endParaRPr lang="en-US" sz="3200" dirty="0"/>
          </a:p>
          <a:p>
            <a:pPr algn="just">
              <a:defRPr/>
            </a:pPr>
            <a:endParaRPr lang="en-US" sz="3200" dirty="0"/>
          </a:p>
          <a:p>
            <a:pPr algn="just">
              <a:defRPr/>
            </a:pPr>
            <a:endParaRPr lang="en-US" sz="3200" dirty="0"/>
          </a:p>
          <a:p>
            <a:pPr algn="just">
              <a:defRPr/>
            </a:pPr>
            <a:endParaRPr lang="en-US" sz="3200" dirty="0"/>
          </a:p>
          <a:p>
            <a:pPr algn="just">
              <a:defRPr/>
            </a:pPr>
            <a:endParaRPr lang="en-US" sz="3200" dirty="0"/>
          </a:p>
          <a:p>
            <a:pPr algn="just">
              <a:defRPr/>
            </a:pPr>
            <a:endParaRPr lang="en-US" sz="3200" dirty="0"/>
          </a:p>
          <a:p>
            <a:pPr algn="just">
              <a:defRPr/>
            </a:pPr>
            <a:endParaRPr lang="en-US" sz="3200" dirty="0"/>
          </a:p>
          <a:p>
            <a:pPr algn="just">
              <a:defRPr/>
            </a:pPr>
            <a:endParaRPr lang="en-US" sz="3200" b="1" dirty="0"/>
          </a:p>
          <a:p>
            <a:pPr algn="just">
              <a:defRPr/>
            </a:pPr>
            <a:r>
              <a:rPr lang="en-US" sz="3200" dirty="0"/>
              <a:t>Item-Item Collaborative Filtering: In this type of recommendation system input is a restaurant (ITEM) and recommendation is a List of recommended restaurants(ITEM). </a:t>
            </a:r>
            <a:endParaRPr lang="en-US" sz="2990" b="1" dirty="0"/>
          </a:p>
          <a:p>
            <a:pPr algn="just">
              <a:defRPr/>
            </a:pPr>
            <a:endParaRPr lang="en-US" sz="2990" b="1" dirty="0"/>
          </a:p>
        </p:txBody>
      </p:sp>
      <p:sp>
        <p:nvSpPr>
          <p:cNvPr id="1032" name="Rectangle 5"/>
          <p:cNvSpPr>
            <a:spLocks noChangeArrowheads="1"/>
          </p:cNvSpPr>
          <p:nvPr/>
        </p:nvSpPr>
        <p:spPr bwMode="auto">
          <a:xfrm>
            <a:off x="11510433" y="674666"/>
            <a:ext cx="20747567" cy="2002406"/>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7680" b="1" dirty="0">
                <a:solidFill>
                  <a:srgbClr val="FFFFFF"/>
                </a:solidFill>
                <a:latin typeface="Arial" charset="0"/>
                <a:cs typeface="+mn-cs"/>
              </a:rPr>
              <a:t>Food Connect</a:t>
            </a:r>
          </a:p>
          <a:p>
            <a:pPr algn="ctr" eaLnBrk="0" hangingPunct="0">
              <a:defRPr/>
            </a:pPr>
            <a:r>
              <a:rPr lang="en-US" sz="4800" b="1" dirty="0">
                <a:solidFill>
                  <a:srgbClr val="FFFFFF"/>
                </a:solidFill>
                <a:latin typeface="Arial" charset="0"/>
              </a:rPr>
              <a:t>Project Advisor: Prof. Andrew Bond</a:t>
            </a:r>
          </a:p>
        </p:txBody>
      </p:sp>
      <p:sp>
        <p:nvSpPr>
          <p:cNvPr id="4099" name="Text Box 7"/>
          <p:cNvSpPr txBox="1">
            <a:spLocks noChangeArrowheads="1"/>
          </p:cNvSpPr>
          <p:nvPr/>
        </p:nvSpPr>
        <p:spPr bwMode="auto">
          <a:xfrm>
            <a:off x="698501" y="5656121"/>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sp>
        <p:nvSpPr>
          <p:cNvPr id="4100" name="Text Box 14"/>
          <p:cNvSpPr txBox="1">
            <a:spLocks noChangeArrowheads="1"/>
          </p:cNvSpPr>
          <p:nvPr/>
        </p:nvSpPr>
        <p:spPr bwMode="auto">
          <a:xfrm>
            <a:off x="1378373" y="6485934"/>
            <a:ext cx="8873067" cy="6342217"/>
          </a:xfrm>
          <a:prstGeom prst="rect">
            <a:avLst/>
          </a:prstGeom>
          <a:noFill/>
          <a:ln w="9525">
            <a:noFill/>
            <a:miter lim="800000"/>
            <a:headEnd/>
            <a:tailEnd/>
          </a:ln>
        </p:spPr>
        <p:txBody>
          <a:bodyPr wrap="square" lIns="406384" tIns="406384" rIns="406384" bIns="406384">
            <a:spAutoFit/>
          </a:bodyPr>
          <a:lstStyle/>
          <a:p>
            <a:pPr algn="just" defTabSz="3901342"/>
            <a:r>
              <a:rPr lang="en-US" sz="2990" dirty="0"/>
              <a:t>Food connect is a geosocial networking web application that enables users to check in the restaurants visited and share the restaurant details with friends. The application is used to discover and explore good restaurants nearby and provide valuable feedback about the restaurant visited. It is a platform that helps in connecting with people who love food and enables users to share their experiences on the restaurants visited, which would help users to identify good restaurants, recommended dishes, and services a restaurant has to offer. It enables the user to keep track of all the restaurants visited and provides a recommended list of good restaurants based on the user’s interest.</a:t>
            </a:r>
          </a:p>
        </p:txBody>
      </p:sp>
      <p:sp>
        <p:nvSpPr>
          <p:cNvPr id="4101" name="Text Box 388"/>
          <p:cNvSpPr txBox="1">
            <a:spLocks noChangeArrowheads="1"/>
          </p:cNvSpPr>
          <p:nvPr/>
        </p:nvSpPr>
        <p:spPr bwMode="auto">
          <a:xfrm>
            <a:off x="698501" y="20599739"/>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Methodology</a:t>
            </a:r>
          </a:p>
        </p:txBody>
      </p:sp>
      <p:sp>
        <p:nvSpPr>
          <p:cNvPr id="4102" name="Text Box 405"/>
          <p:cNvSpPr txBox="1">
            <a:spLocks noChangeArrowheads="1"/>
          </p:cNvSpPr>
          <p:nvPr/>
        </p:nvSpPr>
        <p:spPr bwMode="auto">
          <a:xfrm>
            <a:off x="22275800" y="27121368"/>
            <a:ext cx="99822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Analysis and Results</a:t>
            </a:r>
          </a:p>
        </p:txBody>
      </p:sp>
      <p:sp>
        <p:nvSpPr>
          <p:cNvPr id="4103" name="Text Box 478"/>
          <p:cNvSpPr txBox="1">
            <a:spLocks noChangeArrowheads="1"/>
          </p:cNvSpPr>
          <p:nvPr/>
        </p:nvSpPr>
        <p:spPr bwMode="auto">
          <a:xfrm>
            <a:off x="33077152" y="988518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77152" y="1752092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Key References</a:t>
            </a:r>
          </a:p>
        </p:txBody>
      </p:sp>
      <p:sp>
        <p:nvSpPr>
          <p:cNvPr id="4105" name="Text Box 480"/>
          <p:cNvSpPr txBox="1">
            <a:spLocks noChangeArrowheads="1"/>
          </p:cNvSpPr>
          <p:nvPr/>
        </p:nvSpPr>
        <p:spPr bwMode="auto">
          <a:xfrm>
            <a:off x="33077152" y="26125400"/>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561866" y="10436650"/>
            <a:ext cx="8873067" cy="7222458"/>
          </a:xfrm>
          <a:prstGeom prst="rect">
            <a:avLst/>
          </a:prstGeom>
          <a:noFill/>
          <a:ln w="9525">
            <a:noFill/>
            <a:miter lim="800000"/>
            <a:headEnd/>
            <a:tailEnd/>
          </a:ln>
        </p:spPr>
        <p:txBody>
          <a:bodyPr lIns="406384" tIns="406384" rIns="406384" bIns="406384">
            <a:spAutoFit/>
          </a:bodyPr>
          <a:lstStyle/>
          <a:p>
            <a:pPr algn="just">
              <a:defRPr/>
            </a:pPr>
            <a:r>
              <a:rPr lang="en-US" sz="3200" dirty="0"/>
              <a:t>Food connect application would bring a lot of impact on people who would like to explore nearby restaurants, make friends, connect with them, and get to know about their friends food tastes and interests. The application is very unique as we can see the list of friends and their reviews on the restaurants visited by them. It helps in connecting with people who have similar food interests and also recommends restaurants which are nearby based on the reviews of the friends who have visited them. Users can see the reviews and ratings given by their friends on the restaurants visited and can make a record of all the restaurants visited.</a:t>
            </a:r>
            <a:endParaRPr lang="en-US" sz="2987" dirty="0"/>
          </a:p>
        </p:txBody>
      </p:sp>
      <p:graphicFrame>
        <p:nvGraphicFramePr>
          <p:cNvPr id="2561" name="Group 513"/>
          <p:cNvGraphicFramePr>
            <a:graphicFrameLocks noGrp="1"/>
          </p:cNvGraphicFramePr>
          <p:nvPr>
            <p:extLst>
              <p:ext uri="{D42A27DB-BD31-4B8C-83A1-F6EECF244321}">
                <p14:modId xmlns:p14="http://schemas.microsoft.com/office/powerpoint/2010/main" val="3397878360"/>
              </p:ext>
            </p:extLst>
          </p:nvPr>
        </p:nvGraphicFramePr>
        <p:xfrm>
          <a:off x="33424789" y="26047070"/>
          <a:ext cx="8873066" cy="7146743"/>
        </p:xfrm>
        <a:graphic>
          <a:graphicData uri="http://schemas.openxmlformats.org/drawingml/2006/table">
            <a:tbl>
              <a:tblPr/>
              <a:tblGrid>
                <a:gridCol w="4480277">
                  <a:extLst>
                    <a:ext uri="{9D8B030D-6E8A-4147-A177-3AD203B41FA5}">
                      <a16:colId xmlns:a16="http://schemas.microsoft.com/office/drawing/2014/main" val="20000"/>
                    </a:ext>
                  </a:extLst>
                </a:gridCol>
                <a:gridCol w="4392789">
                  <a:extLst>
                    <a:ext uri="{9D8B030D-6E8A-4147-A177-3AD203B41FA5}">
                      <a16:colId xmlns:a16="http://schemas.microsoft.com/office/drawing/2014/main" val="20001"/>
                    </a:ext>
                  </a:extLst>
                </a:gridCol>
              </a:tblGrid>
              <a:tr h="3616960">
                <a:tc gridSpan="2">
                  <a:txBody>
                    <a:bodyPr/>
                    <a:lstStyle/>
                    <a:p>
                      <a:pPr>
                        <a:defRPr/>
                      </a:pPr>
                      <a:endParaRPr lang="en-US" sz="2800" dirty="0"/>
                    </a:p>
                    <a:p>
                      <a:pPr algn="just">
                        <a:defRPr/>
                      </a:pPr>
                      <a:r>
                        <a:rPr lang="en-US" sz="2800" dirty="0"/>
                        <a:t>The application is used to discover and explore good restaurants nearby and provide valuable feedback about the restaurant visited. It is a platform that helps in connecting with people who love food and enables users to share their experiences on the restaurants visited, which would help users to identify good restaurants, recommended dishes, and services a restaurant has to offer. It enables the user to keep track of all the restaurants visited and provides a recommended list of good restaurants based on the user’s interests</a:t>
                      </a: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1170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13" name="Text Box 14"/>
          <p:cNvSpPr txBox="1">
            <a:spLocks noChangeArrowheads="1"/>
          </p:cNvSpPr>
          <p:nvPr/>
        </p:nvSpPr>
        <p:spPr bwMode="auto">
          <a:xfrm>
            <a:off x="1371600" y="20955002"/>
            <a:ext cx="8873067" cy="7208416"/>
          </a:xfrm>
          <a:prstGeom prst="rect">
            <a:avLst/>
          </a:prstGeom>
          <a:noFill/>
          <a:ln w="9525">
            <a:noFill/>
            <a:miter lim="800000"/>
            <a:headEnd/>
            <a:tailEnd/>
          </a:ln>
        </p:spPr>
        <p:txBody>
          <a:bodyPr wrap="square" lIns="406384" tIns="406384" rIns="406384" bIns="406384">
            <a:spAutoFit/>
          </a:bodyPr>
          <a:lstStyle/>
          <a:p>
            <a:pPr marL="548626" indent="-548626" algn="just"/>
            <a:r>
              <a:rPr lang="en-US" sz="2987" b="1" dirty="0"/>
              <a:t>Product Architecture</a:t>
            </a:r>
            <a:endParaRPr lang="en-US" sz="2987" dirty="0"/>
          </a:p>
          <a:p>
            <a:pPr algn="just" defTabSz="3901342"/>
            <a:r>
              <a:rPr lang="en-US" sz="2990" dirty="0" err="1"/>
              <a:t>FoodConnect</a:t>
            </a:r>
            <a:r>
              <a:rPr lang="en-US" sz="2990" dirty="0"/>
              <a:t> is a microservice based distributed system. To develop microservices we are using Django web application framework for backend, React for frontend and AWS based technology stack to build and deploy our microservices. </a:t>
            </a:r>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endParaRPr lang="en-US" sz="2133" dirty="0"/>
          </a:p>
          <a:p>
            <a:pPr marL="548626" indent="-548626" algn="just"/>
            <a:endParaRPr lang="en-US" sz="2987" dirty="0"/>
          </a:p>
          <a:p>
            <a:pPr marL="548626" indent="-548626" algn="just"/>
            <a:endParaRPr lang="en-US" sz="2987" dirty="0"/>
          </a:p>
          <a:p>
            <a:pPr marL="548626" indent="-548626"/>
            <a:endParaRPr lang="en-US" sz="2667" b="1" dirty="0"/>
          </a:p>
        </p:txBody>
      </p:sp>
      <p:sp>
        <p:nvSpPr>
          <p:cNvPr id="58" name="Text Box 406"/>
          <p:cNvSpPr txBox="1">
            <a:spLocks noChangeArrowheads="1"/>
          </p:cNvSpPr>
          <p:nvPr/>
        </p:nvSpPr>
        <p:spPr bwMode="auto">
          <a:xfrm>
            <a:off x="12020239" y="6582680"/>
            <a:ext cx="8873067" cy="20501477"/>
          </a:xfrm>
          <a:prstGeom prst="rect">
            <a:avLst/>
          </a:prstGeom>
          <a:noFill/>
          <a:ln w="9525">
            <a:noFill/>
            <a:miter lim="800000"/>
            <a:headEnd/>
            <a:tailEnd/>
          </a:ln>
        </p:spPr>
        <p:txBody>
          <a:bodyPr lIns="406384" tIns="406384" rIns="406384" bIns="406384">
            <a:spAutoFit/>
          </a:bodyPr>
          <a:lstStyle/>
          <a:p>
            <a:pPr indent="-548626" algn="just">
              <a:defRPr/>
            </a:pPr>
            <a:r>
              <a:rPr lang="en-US" sz="2990" dirty="0"/>
              <a:t>We are using AWS Elastic Kubernetes Service to deploy our microservices. It is a fully managed service. The AWS EKS cluster runs nodes which run services, pods for </a:t>
            </a:r>
            <a:r>
              <a:rPr lang="en-US" sz="2990" dirty="0" err="1"/>
              <a:t>FoodConnect</a:t>
            </a:r>
            <a:r>
              <a:rPr lang="en-US" sz="2990" dirty="0"/>
              <a:t>-UI and </a:t>
            </a:r>
            <a:r>
              <a:rPr lang="en-US" sz="2990" dirty="0" err="1"/>
              <a:t>FoodConnect</a:t>
            </a:r>
            <a:r>
              <a:rPr lang="en-US" sz="2990" dirty="0"/>
              <a:t>-App separately. AWS EKS is able to scale horizontally 6 seamlessly. It runs in a private subnet and is connected to a public network via Kubernetes Ingress via Network Load Balancer.</a:t>
            </a:r>
          </a:p>
          <a:p>
            <a:pPr indent="-548626" algn="just">
              <a:defRPr/>
            </a:pPr>
            <a:r>
              <a:rPr lang="en-US" sz="2990" dirty="0"/>
              <a:t>All incoming requests from AWS Route 53 are authenticated via AWS </a:t>
            </a:r>
            <a:r>
              <a:rPr lang="en-US" sz="2990" dirty="0" err="1"/>
              <a:t>cognito</a:t>
            </a:r>
            <a:r>
              <a:rPr lang="en-US" sz="2990" dirty="0"/>
              <a:t> and forwarded to the Network Load Balancer in the primary AWS Region. Whenever the Dev team pushes a new feature, it pushes via AWS DevOps pipeline which consists of AWS </a:t>
            </a:r>
            <a:r>
              <a:rPr lang="en-US" sz="2990" dirty="0" err="1"/>
              <a:t>CodeCommit</a:t>
            </a:r>
            <a:r>
              <a:rPr lang="en-US" sz="2990" dirty="0"/>
              <a:t>, AWS </a:t>
            </a:r>
            <a:r>
              <a:rPr lang="en-US" sz="2990" dirty="0" err="1"/>
              <a:t>CodeBuild</a:t>
            </a:r>
            <a:r>
              <a:rPr lang="en-US" sz="2990" dirty="0"/>
              <a:t> and AWS ECR. Once AWS ECR builds a new docker image and Kubernetes rolls out a new application in pods.</a:t>
            </a:r>
          </a:p>
          <a:p>
            <a:pPr indent="-548626" algn="just">
              <a:defRPr/>
            </a:pPr>
            <a:r>
              <a:rPr lang="en-US" sz="2990" b="1" dirty="0"/>
              <a:t>Application Architecture</a:t>
            </a:r>
          </a:p>
          <a:p>
            <a:pPr indent="-548626" algn="just">
              <a:defRPr/>
            </a:pPr>
            <a:endParaRPr lang="en-US" sz="3200" b="1" dirty="0"/>
          </a:p>
          <a:p>
            <a:pPr indent="-548626" algn="just">
              <a:defRPr/>
            </a:pPr>
            <a:endParaRPr lang="en-US" sz="3200" b="1" dirty="0"/>
          </a:p>
          <a:p>
            <a:pPr indent="-548626" algn="just">
              <a:defRPr/>
            </a:pPr>
            <a:endParaRPr lang="en-US" sz="3200" b="1" dirty="0"/>
          </a:p>
          <a:p>
            <a:pPr indent="-548626" algn="just">
              <a:defRPr/>
            </a:pPr>
            <a:endParaRPr lang="en-US" sz="3200" b="1" dirty="0"/>
          </a:p>
          <a:p>
            <a:pPr indent="-548626" algn="just">
              <a:defRPr/>
            </a:pPr>
            <a:endParaRPr lang="en-US" sz="3200" b="1" dirty="0"/>
          </a:p>
          <a:p>
            <a:pPr indent="-548626" algn="just">
              <a:defRPr/>
            </a:pPr>
            <a:endParaRPr lang="en-US" sz="3200" b="1" dirty="0"/>
          </a:p>
          <a:p>
            <a:pPr indent="-548626" algn="just">
              <a:defRPr/>
            </a:pPr>
            <a:endParaRPr lang="en-US" sz="3200" b="1" dirty="0"/>
          </a:p>
          <a:p>
            <a:pPr indent="-548626" algn="just">
              <a:defRPr/>
            </a:pPr>
            <a:endParaRPr lang="en-US" sz="3200" b="1" dirty="0"/>
          </a:p>
          <a:p>
            <a:pPr indent="-548626" algn="just">
              <a:defRPr/>
            </a:pPr>
            <a:endParaRPr lang="en-US" sz="3200" b="1" dirty="0"/>
          </a:p>
          <a:p>
            <a:pPr indent="-548626" algn="just">
              <a:defRPr/>
            </a:pPr>
            <a:endParaRPr lang="en-US" sz="3200" b="1" dirty="0"/>
          </a:p>
          <a:p>
            <a:pPr algn="just"/>
            <a:r>
              <a:rPr lang="en-US" sz="2990" dirty="0" err="1"/>
              <a:t>FoodConnect</a:t>
            </a:r>
            <a:r>
              <a:rPr lang="en-US" sz="2990" dirty="0"/>
              <a:t> has following Django application:</a:t>
            </a:r>
          </a:p>
          <a:p>
            <a:pPr algn="just"/>
            <a:r>
              <a:rPr lang="en-US" sz="2990" dirty="0"/>
              <a:t>Authentication Module - Manages user authentication</a:t>
            </a:r>
            <a:br>
              <a:rPr lang="en-US" sz="2990" dirty="0"/>
            </a:br>
            <a:r>
              <a:rPr lang="en-US" sz="2990" dirty="0"/>
              <a:t>Reviews Module - Provides user rating, reviews and image upload related features.</a:t>
            </a:r>
          </a:p>
          <a:p>
            <a:pPr algn="just"/>
            <a:r>
              <a:rPr lang="en-US" sz="2990" dirty="0"/>
              <a:t>Trails Module - Keeps track of user’s restaurant visits.</a:t>
            </a:r>
          </a:p>
          <a:p>
            <a:pPr algn="just"/>
            <a:r>
              <a:rPr lang="en-US" sz="2990" dirty="0"/>
              <a:t>Recommendation Module - ML based restaurant,  dish, friends recommendation.</a:t>
            </a:r>
          </a:p>
          <a:p>
            <a:pPr algn="just"/>
            <a:r>
              <a:rPr lang="en-US" sz="2990" dirty="0" err="1"/>
              <a:t>FoodConnect</a:t>
            </a:r>
            <a:r>
              <a:rPr lang="en-US" sz="2990" dirty="0"/>
              <a:t> Module - Main app which centrally manages other apps.</a:t>
            </a:r>
          </a:p>
          <a:p>
            <a:pPr algn="just"/>
            <a:r>
              <a:rPr lang="en-US" sz="2990" dirty="0"/>
              <a:t>Notification Module -Send event notification such as friend requests, user restaurant visits etc.</a:t>
            </a:r>
          </a:p>
          <a:p>
            <a:pPr algn="just"/>
            <a:r>
              <a:rPr lang="en-US" sz="2990" dirty="0"/>
              <a:t>Friends Module - Manages user’s friend network, such sending, accepting or rejecting requests.</a:t>
            </a:r>
          </a:p>
          <a:p>
            <a:pPr algn="just"/>
            <a:endParaRPr lang="en-US" sz="2990" dirty="0"/>
          </a:p>
          <a:p>
            <a:pPr algn="just"/>
            <a:r>
              <a:rPr lang="en-US" sz="2990" b="1" dirty="0"/>
              <a:t>Use Case Diagram</a:t>
            </a:r>
          </a:p>
          <a:p>
            <a:pPr algn="just"/>
            <a:endParaRPr lang="en-US" sz="2990" dirty="0"/>
          </a:p>
        </p:txBody>
      </p:sp>
      <p:sp>
        <p:nvSpPr>
          <p:cNvPr id="4146" name="Text Box 406"/>
          <p:cNvSpPr txBox="1">
            <a:spLocks noChangeArrowheads="1"/>
          </p:cNvSpPr>
          <p:nvPr/>
        </p:nvSpPr>
        <p:spPr bwMode="auto">
          <a:xfrm>
            <a:off x="1131147" y="28749948"/>
            <a:ext cx="8873067" cy="1280383"/>
          </a:xfrm>
          <a:prstGeom prst="rect">
            <a:avLst/>
          </a:prstGeom>
          <a:noFill/>
          <a:ln w="9525">
            <a:noFill/>
            <a:miter lim="800000"/>
            <a:headEnd/>
            <a:tailEnd/>
          </a:ln>
        </p:spPr>
        <p:txBody>
          <a:bodyPr wrap="square" lIns="406384" tIns="406384" rIns="406384" bIns="406384">
            <a:spAutoFit/>
          </a:bodyPr>
          <a:lstStyle/>
          <a:p>
            <a:pPr defTabSz="3901342"/>
            <a:endParaRPr lang="en-US" sz="2987" dirty="0"/>
          </a:p>
        </p:txBody>
      </p:sp>
      <p:sp>
        <p:nvSpPr>
          <p:cNvPr id="4149" name="Text Box 388"/>
          <p:cNvSpPr txBox="1">
            <a:spLocks noChangeArrowheads="1"/>
          </p:cNvSpPr>
          <p:nvPr/>
        </p:nvSpPr>
        <p:spPr bwMode="auto">
          <a:xfrm>
            <a:off x="11510433" y="5651887"/>
            <a:ext cx="9965267"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Methodology</a:t>
            </a:r>
          </a:p>
        </p:txBody>
      </p:sp>
      <p:sp>
        <p:nvSpPr>
          <p:cNvPr id="4152" name="TextBox 80"/>
          <p:cNvSpPr txBox="1">
            <a:spLocks noChangeArrowheads="1"/>
          </p:cNvSpPr>
          <p:nvPr/>
        </p:nvSpPr>
        <p:spPr bwMode="auto">
          <a:xfrm>
            <a:off x="11813473" y="16309689"/>
            <a:ext cx="8873067" cy="1471365"/>
          </a:xfrm>
          <a:prstGeom prst="rect">
            <a:avLst/>
          </a:prstGeom>
          <a:noFill/>
          <a:ln w="9525">
            <a:noFill/>
            <a:miter lim="800000"/>
            <a:headEnd/>
            <a:tailEnd/>
          </a:ln>
        </p:spPr>
        <p:txBody>
          <a:bodyPr>
            <a:spAutoFit/>
          </a:bodyPr>
          <a:lstStyle/>
          <a:p>
            <a:pPr marL="406390" lvl="2" indent="0"/>
            <a:endParaRPr lang="en-US" sz="2987" dirty="0"/>
          </a:p>
          <a:p>
            <a:pPr marL="406390" lvl="2" indent="0"/>
            <a:endParaRPr lang="en-US" sz="2987" dirty="0"/>
          </a:p>
          <a:p>
            <a:pPr algn="just"/>
            <a:r>
              <a:rPr lang="en-US" sz="2987" dirty="0"/>
              <a:t>     </a:t>
            </a:r>
            <a:endParaRPr lang="en-US" sz="2990" dirty="0"/>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Computer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2588201" y="674666"/>
            <a:ext cx="10883900" cy="2851869"/>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a:solidFill>
                  <a:srgbClr val="FFFFFF"/>
                </a:solidFill>
                <a:latin typeface="Arial" charset="0"/>
              </a:rPr>
              <a:t>Desai, </a:t>
            </a:r>
            <a:r>
              <a:rPr lang="en-US" sz="3600" b="1" dirty="0" err="1">
                <a:solidFill>
                  <a:srgbClr val="FFFFFF"/>
                </a:solidFill>
                <a:latin typeface="Arial" charset="0"/>
              </a:rPr>
              <a:t>Deesha</a:t>
            </a:r>
            <a:r>
              <a:rPr lang="en-US" sz="3600" b="1" dirty="0">
                <a:solidFill>
                  <a:srgbClr val="FFFFFF"/>
                </a:solidFill>
                <a:latin typeface="Arial" charset="0"/>
              </a:rPr>
              <a:t> (MS Software Engineering) </a:t>
            </a:r>
            <a:r>
              <a:rPr lang="en-US" sz="3600" b="1" dirty="0" err="1">
                <a:solidFill>
                  <a:srgbClr val="FFFFFF"/>
                </a:solidFill>
                <a:latin typeface="Arial" charset="0"/>
              </a:rPr>
              <a:t>Devendran</a:t>
            </a:r>
            <a:r>
              <a:rPr lang="en-US" sz="3600" b="1" dirty="0">
                <a:solidFill>
                  <a:srgbClr val="FFFFFF"/>
                </a:solidFill>
                <a:latin typeface="Arial" charset="0"/>
              </a:rPr>
              <a:t>, Priyanka (MS Computer Engineering)</a:t>
            </a:r>
          </a:p>
          <a:p>
            <a:pPr eaLnBrk="0" hangingPunct="0">
              <a:defRPr/>
            </a:pPr>
            <a:r>
              <a:rPr lang="en-US" sz="3600" b="1" dirty="0">
                <a:solidFill>
                  <a:srgbClr val="FFFFFF"/>
                </a:solidFill>
                <a:latin typeface="Arial" charset="0"/>
              </a:rPr>
              <a:t>Parihar, </a:t>
            </a:r>
            <a:r>
              <a:rPr lang="en-US" sz="3600" b="1" dirty="0" err="1">
                <a:solidFill>
                  <a:srgbClr val="FFFFFF"/>
                </a:solidFill>
                <a:latin typeface="Arial" charset="0"/>
              </a:rPr>
              <a:t>Preeti</a:t>
            </a:r>
            <a:r>
              <a:rPr lang="en-US" sz="3600" b="1" dirty="0">
                <a:solidFill>
                  <a:srgbClr val="FFFFFF"/>
                </a:solidFill>
                <a:latin typeface="Arial" charset="0"/>
              </a:rPr>
              <a:t> (MS Software Engineering)</a:t>
            </a:r>
          </a:p>
          <a:p>
            <a:pPr eaLnBrk="0" hangingPunct="0">
              <a:defRPr/>
            </a:pPr>
            <a:r>
              <a:rPr lang="en-US" sz="3600" b="1" dirty="0" err="1">
                <a:solidFill>
                  <a:srgbClr val="FFFFFF"/>
                </a:solidFill>
                <a:latin typeface="Arial" charset="0"/>
              </a:rPr>
              <a:t>Upadhya</a:t>
            </a:r>
            <a:r>
              <a:rPr lang="en-US" sz="3600" b="1" dirty="0">
                <a:solidFill>
                  <a:srgbClr val="FFFFFF"/>
                </a:solidFill>
                <a:latin typeface="Arial" charset="0"/>
              </a:rPr>
              <a:t>, Ananth (MS Software Engineering)</a:t>
            </a: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pic>
        <p:nvPicPr>
          <p:cNvPr id="5" name="Picture 4">
            <a:extLst>
              <a:ext uri="{FF2B5EF4-FFF2-40B4-BE49-F238E27FC236}">
                <a16:creationId xmlns:a16="http://schemas.microsoft.com/office/drawing/2014/main" id="{F6A90D96-2231-43FA-BDAF-9EA8A40143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7432" y="12357919"/>
            <a:ext cx="8099804" cy="6645485"/>
          </a:xfrm>
          <a:prstGeom prst="rect">
            <a:avLst/>
          </a:prstGeom>
        </p:spPr>
      </p:pic>
      <p:sp>
        <p:nvSpPr>
          <p:cNvPr id="6" name="Rectangle 5">
            <a:extLst>
              <a:ext uri="{FF2B5EF4-FFF2-40B4-BE49-F238E27FC236}">
                <a16:creationId xmlns:a16="http://schemas.microsoft.com/office/drawing/2014/main" id="{4417BD38-2216-4594-93C8-B2826922B148}"/>
              </a:ext>
            </a:extLst>
          </p:cNvPr>
          <p:cNvSpPr/>
          <p:nvPr/>
        </p:nvSpPr>
        <p:spPr>
          <a:xfrm>
            <a:off x="1887433" y="19265900"/>
            <a:ext cx="8116782" cy="1384995"/>
          </a:xfrm>
          <a:prstGeom prst="rect">
            <a:avLst/>
          </a:prstGeom>
        </p:spPr>
        <p:txBody>
          <a:bodyPr wrap="square">
            <a:spAutoFit/>
          </a:bodyPr>
          <a:lstStyle/>
          <a:p>
            <a:pPr algn="just"/>
            <a:r>
              <a:rPr lang="en-US" sz="2800" dirty="0"/>
              <a:t>People love eating food outside and would like to share their experiences with their friends. Food connect helps in addressing this requirement.</a:t>
            </a:r>
          </a:p>
        </p:txBody>
      </p:sp>
      <p:pic>
        <p:nvPicPr>
          <p:cNvPr id="44" name="image1.jpeg" descr="Diagram  Description automatically generated ">
            <a:extLst>
              <a:ext uri="{FF2B5EF4-FFF2-40B4-BE49-F238E27FC236}">
                <a16:creationId xmlns:a16="http://schemas.microsoft.com/office/drawing/2014/main" id="{1E5F1B8C-6B97-4564-B6E6-897BD9E5C762}"/>
              </a:ext>
            </a:extLst>
          </p:cNvPr>
          <p:cNvPicPr/>
          <p:nvPr/>
        </p:nvPicPr>
        <p:blipFill>
          <a:blip r:embed="rId5" cstate="print"/>
          <a:stretch>
            <a:fillRect/>
          </a:stretch>
        </p:blipFill>
        <p:spPr>
          <a:xfrm>
            <a:off x="1714500" y="24320500"/>
            <a:ext cx="8082966" cy="7652205"/>
          </a:xfrm>
          <a:prstGeom prst="rect">
            <a:avLst/>
          </a:prstGeom>
        </p:spPr>
      </p:pic>
      <p:pic>
        <p:nvPicPr>
          <p:cNvPr id="45" name="image2.jpeg" descr="Diagram  Description automatically generated ">
            <a:extLst>
              <a:ext uri="{FF2B5EF4-FFF2-40B4-BE49-F238E27FC236}">
                <a16:creationId xmlns:a16="http://schemas.microsoft.com/office/drawing/2014/main" id="{B7AEE07B-93A5-44A3-94EB-27452AFD694C}"/>
              </a:ext>
            </a:extLst>
          </p:cNvPr>
          <p:cNvPicPr/>
          <p:nvPr/>
        </p:nvPicPr>
        <p:blipFill>
          <a:blip r:embed="rId6" cstate="print"/>
          <a:stretch>
            <a:fillRect/>
          </a:stretch>
        </p:blipFill>
        <p:spPr>
          <a:xfrm>
            <a:off x="12484101" y="14374708"/>
            <a:ext cx="7959512" cy="4484676"/>
          </a:xfrm>
          <a:prstGeom prst="rect">
            <a:avLst/>
          </a:prstGeom>
        </p:spPr>
      </p:pic>
      <p:pic>
        <p:nvPicPr>
          <p:cNvPr id="47" name="image6.jpeg" descr="Diagram  Description automatically generated ">
            <a:extLst>
              <a:ext uri="{FF2B5EF4-FFF2-40B4-BE49-F238E27FC236}">
                <a16:creationId xmlns:a16="http://schemas.microsoft.com/office/drawing/2014/main" id="{E21EA749-1967-4CCD-A9F9-0C293594C383}"/>
              </a:ext>
            </a:extLst>
          </p:cNvPr>
          <p:cNvPicPr/>
          <p:nvPr/>
        </p:nvPicPr>
        <p:blipFill>
          <a:blip r:embed="rId7" cstate="print"/>
          <a:stretch>
            <a:fillRect/>
          </a:stretch>
        </p:blipFill>
        <p:spPr>
          <a:xfrm>
            <a:off x="12533207" y="26334882"/>
            <a:ext cx="7959512" cy="5732618"/>
          </a:xfrm>
          <a:prstGeom prst="rect">
            <a:avLst/>
          </a:prstGeom>
        </p:spPr>
      </p:pic>
      <p:sp>
        <p:nvSpPr>
          <p:cNvPr id="7" name="Rectangle 6">
            <a:extLst>
              <a:ext uri="{FF2B5EF4-FFF2-40B4-BE49-F238E27FC236}">
                <a16:creationId xmlns:a16="http://schemas.microsoft.com/office/drawing/2014/main" id="{FA1554CD-ED86-4F55-858D-3DEBEECBCBA2}"/>
              </a:ext>
            </a:extLst>
          </p:cNvPr>
          <p:cNvSpPr/>
          <p:nvPr/>
        </p:nvSpPr>
        <p:spPr>
          <a:xfrm>
            <a:off x="23150286" y="27771064"/>
            <a:ext cx="8539570" cy="4984441"/>
          </a:xfrm>
          <a:prstGeom prst="rect">
            <a:avLst/>
          </a:prstGeom>
        </p:spPr>
        <p:txBody>
          <a:bodyPr wrap="square">
            <a:spAutoFit/>
          </a:bodyPr>
          <a:lstStyle/>
          <a:p>
            <a:pPr algn="just"/>
            <a:r>
              <a:rPr lang="en-US" sz="2990" b="1" dirty="0"/>
              <a:t>Application Performance</a:t>
            </a:r>
            <a:r>
              <a:rPr lang="en-US" dirty="0"/>
              <a:t>: Our application is a social networking website for food. Hence, it can be expected to have many users using our application at the same time. Hence, we will make sure that our system can handle multiple users I at the same time. And effectively handle requests from them. For this we will be using State of the art services from Amazon Web Services like CloudFront, Route 53, EKS etc. We will test this by doing Stress testing on our application by opening concurrent connections using </a:t>
            </a:r>
            <a:r>
              <a:rPr lang="en-US" dirty="0" err="1"/>
              <a:t>Jmeter</a:t>
            </a:r>
            <a:r>
              <a:rPr lang="en-US" dirty="0"/>
              <a:t>.</a:t>
            </a:r>
          </a:p>
          <a:p>
            <a:pPr algn="just"/>
            <a:endParaRPr lang="en-US" dirty="0"/>
          </a:p>
          <a:p>
            <a:pPr algn="just"/>
            <a:endParaRPr lang="en-US" dirty="0"/>
          </a:p>
        </p:txBody>
      </p:sp>
      <p:pic>
        <p:nvPicPr>
          <p:cNvPr id="48" name="Picture 47" descr="Chart, bar chart&#10;&#10;Description automatically generated">
            <a:extLst>
              <a:ext uri="{FF2B5EF4-FFF2-40B4-BE49-F238E27FC236}">
                <a16:creationId xmlns:a16="http://schemas.microsoft.com/office/drawing/2014/main" id="{0CEB5D29-462C-49E2-B5A2-70AC4DEC70BE}"/>
              </a:ext>
            </a:extLst>
          </p:cNvPr>
          <p:cNvPicPr/>
          <p:nvPr/>
        </p:nvPicPr>
        <p:blipFill>
          <a:blip r:embed="rId8">
            <a:extLst>
              <a:ext uri="{28A0092B-C50C-407E-A947-70E740481C1C}">
                <a14:useLocalDpi xmlns:a14="http://schemas.microsoft.com/office/drawing/2010/main" val="0"/>
              </a:ext>
            </a:extLst>
          </a:blip>
          <a:stretch>
            <a:fillRect/>
          </a:stretch>
        </p:blipFill>
        <p:spPr>
          <a:xfrm>
            <a:off x="22772090" y="17781054"/>
            <a:ext cx="9348670" cy="3857625"/>
          </a:xfrm>
          <a:prstGeom prst="rect">
            <a:avLst/>
          </a:prstGeom>
        </p:spPr>
      </p:pic>
      <p:pic>
        <p:nvPicPr>
          <p:cNvPr id="50" name="Picture 49" descr="Table&#10;&#10;Description automatically generated">
            <a:extLst>
              <a:ext uri="{FF2B5EF4-FFF2-40B4-BE49-F238E27FC236}">
                <a16:creationId xmlns:a16="http://schemas.microsoft.com/office/drawing/2014/main" id="{E58EDD7B-583B-49DD-86FA-B7D67E0DBF5F}"/>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23125234" y="24127201"/>
            <a:ext cx="4541520" cy="2687320"/>
          </a:xfrm>
          <a:prstGeom prst="rect">
            <a:avLst/>
          </a:prstGeom>
        </p:spPr>
      </p:pic>
      <p:pic>
        <p:nvPicPr>
          <p:cNvPr id="51" name="Picture 50" descr="Table&#10;&#10;Description automatically generated">
            <a:extLst>
              <a:ext uri="{FF2B5EF4-FFF2-40B4-BE49-F238E27FC236}">
                <a16:creationId xmlns:a16="http://schemas.microsoft.com/office/drawing/2014/main" id="{0C0CC5AF-3516-406E-9889-79B3561E4508}"/>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27420071" y="24052838"/>
            <a:ext cx="4413636" cy="2943927"/>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1191</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Checkout</cp:lastModifiedBy>
  <cp:revision>253</cp:revision>
  <dcterms:created xsi:type="dcterms:W3CDTF">2005-05-18T01:24:28Z</dcterms:created>
  <dcterms:modified xsi:type="dcterms:W3CDTF">2021-11-30T05:51:06Z</dcterms:modified>
  <cp:category>Powerpoint poster templates</cp:category>
</cp:coreProperties>
</file>