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64" r:id="rId2"/>
    <p:sldId id="256" r:id="rId3"/>
    <p:sldId id="257" r:id="rId4"/>
    <p:sldId id="258" r:id="rId5"/>
    <p:sldId id="260" r:id="rId6"/>
    <p:sldId id="262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D0A532-6B78-4866-836A-E89369E2DC3C}" type="datetimeFigureOut">
              <a:rPr lang="en-IN" smtClean="0"/>
              <a:pPr/>
              <a:t>10-01-2021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44A6B4-23FE-40CA-A54A-8CE774A3F2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D0A532-6B78-4866-836A-E89369E2DC3C}" type="datetimeFigureOut">
              <a:rPr lang="en-IN" smtClean="0"/>
              <a:pPr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44A6B4-23FE-40CA-A54A-8CE774A3F2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D0A532-6B78-4866-836A-E89369E2DC3C}" type="datetimeFigureOut">
              <a:rPr lang="en-IN" smtClean="0"/>
              <a:pPr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44A6B4-23FE-40CA-A54A-8CE774A3F2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D0A532-6B78-4866-836A-E89369E2DC3C}" type="datetimeFigureOut">
              <a:rPr lang="en-IN" smtClean="0"/>
              <a:pPr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44A6B4-23FE-40CA-A54A-8CE774A3F2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D0A532-6B78-4866-836A-E89369E2DC3C}" type="datetimeFigureOut">
              <a:rPr lang="en-IN" smtClean="0"/>
              <a:pPr/>
              <a:t>10-01-2021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44A6B4-23FE-40CA-A54A-8CE774A3F2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D0A532-6B78-4866-836A-E89369E2DC3C}" type="datetimeFigureOut">
              <a:rPr lang="en-IN" smtClean="0"/>
              <a:pPr/>
              <a:t>10-01-2021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44A6B4-23FE-40CA-A54A-8CE774A3F2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D0A532-6B78-4866-836A-E89369E2DC3C}" type="datetimeFigureOut">
              <a:rPr lang="en-IN" smtClean="0"/>
              <a:pPr/>
              <a:t>10-01-2021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44A6B4-23FE-40CA-A54A-8CE774A3F2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D0A532-6B78-4866-836A-E89369E2DC3C}" type="datetimeFigureOut">
              <a:rPr lang="en-IN" smtClean="0"/>
              <a:pPr/>
              <a:t>10-01-2021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44A6B4-23FE-40CA-A54A-8CE774A3F2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D0A532-6B78-4866-836A-E89369E2DC3C}" type="datetimeFigureOut">
              <a:rPr lang="en-IN" smtClean="0"/>
              <a:pPr/>
              <a:t>10-01-2021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44A6B4-23FE-40CA-A54A-8CE774A3F2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D0A532-6B78-4866-836A-E89369E2DC3C}" type="datetimeFigureOut">
              <a:rPr lang="en-IN" smtClean="0"/>
              <a:pPr/>
              <a:t>10-01-2021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44A6B4-23FE-40CA-A54A-8CE774A3F2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F8D0A532-6B78-4866-836A-E89369E2DC3C}" type="datetimeFigureOut">
              <a:rPr lang="en-IN" smtClean="0"/>
              <a:pPr/>
              <a:t>10-01-2021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A944A6B4-23FE-40CA-A54A-8CE774A3F2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8D0A532-6B78-4866-836A-E89369E2DC3C}" type="datetimeFigureOut">
              <a:rPr lang="en-IN" smtClean="0"/>
              <a:pPr/>
              <a:t>10-01-2021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944A6B4-23FE-40CA-A54A-8CE774A3F2A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Image </a:t>
            </a:r>
            <a:r>
              <a:rPr lang="en-US" sz="4000" dirty="0" smtClean="0"/>
              <a:t>Recognition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7378D96-ED3E-4F85-B357-85CBB2CFA776}"/>
              </a:ext>
            </a:extLst>
          </p:cNvPr>
          <p:cNvSpPr txBox="1"/>
          <p:nvPr/>
        </p:nvSpPr>
        <p:spPr>
          <a:xfrm>
            <a:off x="604299" y="532737"/>
            <a:ext cx="10408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Problem Statement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E68D92-901B-495B-BE16-FA9B0498731E}"/>
              </a:ext>
            </a:extLst>
          </p:cNvPr>
          <p:cNvSpPr txBox="1"/>
          <p:nvPr/>
        </p:nvSpPr>
        <p:spPr>
          <a:xfrm>
            <a:off x="628158" y="1184744"/>
            <a:ext cx="110920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Greendeck is a vendor who helps retailers in identifying / classification of images in correct categories &amp; further helps in price intelligence.</a:t>
            </a:r>
          </a:p>
          <a:p>
            <a:endParaRPr lang="en-US" dirty="0"/>
          </a:p>
          <a:p>
            <a:r>
              <a:rPr lang="en-US" dirty="0"/>
              <a:t>This problem has potentially two aspects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 recognition - Identify &amp; classify images in correct categories.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Matching of products &amp; retrieve further details (such as price / user ratings etc.)</a:t>
            </a:r>
          </a:p>
          <a:p>
            <a:endParaRPr lang="en-US" dirty="0"/>
          </a:p>
          <a:p>
            <a:r>
              <a:rPr lang="en-US" dirty="0"/>
              <a:t>As part of our project, Our aim is to build a model to recognize / classify images in potential categories. However second requirement is not in scope (future enhancements).</a:t>
            </a:r>
          </a:p>
          <a:p>
            <a:endParaRPr lang="en-US" dirty="0"/>
          </a:p>
          <a:p>
            <a:r>
              <a:rPr lang="en-US" dirty="0"/>
              <a:t>This problem comes under the category of “multi-label” classification.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5FB5BA6-2FCB-4A5E-88F9-F63C8F449A78}"/>
              </a:ext>
            </a:extLst>
          </p:cNvPr>
          <p:cNvCxnSpPr/>
          <p:nvPr/>
        </p:nvCxnSpPr>
        <p:spPr>
          <a:xfrm>
            <a:off x="675864" y="902069"/>
            <a:ext cx="10559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342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7378D96-ED3E-4F85-B357-85CBB2CFA776}"/>
              </a:ext>
            </a:extLst>
          </p:cNvPr>
          <p:cNvSpPr txBox="1"/>
          <p:nvPr/>
        </p:nvSpPr>
        <p:spPr>
          <a:xfrm>
            <a:off x="604299" y="532737"/>
            <a:ext cx="10408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Solution Approach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E68D92-901B-495B-BE16-FA9B0498731E}"/>
              </a:ext>
            </a:extLst>
          </p:cNvPr>
          <p:cNvSpPr txBox="1"/>
          <p:nvPr/>
        </p:nvSpPr>
        <p:spPr>
          <a:xfrm>
            <a:off x="644057" y="1081379"/>
            <a:ext cx="110920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Keras library provides a set of deep learning models along with pre-trained weights (for e.g. ImageNet dataset). These pre-trained models can be used for image classification, feature extraction, and </a:t>
            </a:r>
            <a:r>
              <a:rPr lang="en-US" b="1" u="sng" dirty="0"/>
              <a:t>transfer learning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are trying to follow typical “CRISP – DM” technique to tackle this problem.</a:t>
            </a:r>
          </a:p>
          <a:p>
            <a:endParaRPr lang="en-US" dirty="0"/>
          </a:p>
          <a:p>
            <a:r>
              <a:rPr lang="en-US" b="1" dirty="0"/>
              <a:t>Business Understanding</a:t>
            </a:r>
            <a:r>
              <a:rPr lang="en-U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aim is to build a model to recognize / classify images in potential categories.</a:t>
            </a:r>
          </a:p>
          <a:p>
            <a:endParaRPr lang="en-US" dirty="0"/>
          </a:p>
          <a:p>
            <a:r>
              <a:rPr lang="en-US" b="1" dirty="0"/>
              <a:t>Data Understanding 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been provided a dataset with around 6000 images (.JPG files).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another excel sheet which contains the individual image file &amp; corresponding category which that image represents. This is our "Target"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features extracted from pre-trained model can be utilized as our "independent" variables in model building.</a:t>
            </a:r>
          </a:p>
          <a:p>
            <a:endParaRPr lang="en-IN" dirty="0"/>
          </a:p>
          <a:p>
            <a:r>
              <a:rPr lang="en-IN" b="1" dirty="0"/>
              <a:t>Data preparation 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the image dataset &amp; excel sheet (as Dataframe).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Sanity checks of the Dataframe (missing values / incorrect categories / duplicates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2 lists (image file &amp; corresponding Target variable) with 1-2-1 mappings.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EDA ( </a:t>
            </a:r>
            <a:r>
              <a:rPr lang="en-US" dirty="0" smtClean="0"/>
              <a:t>count plot </a:t>
            </a:r>
            <a:r>
              <a:rPr lang="en-US" dirty="0"/>
              <a:t>to understand the frequency of different categories)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5FB5BA6-2FCB-4A5E-88F9-F63C8F449A78}"/>
              </a:ext>
            </a:extLst>
          </p:cNvPr>
          <p:cNvCxnSpPr/>
          <p:nvPr/>
        </p:nvCxnSpPr>
        <p:spPr>
          <a:xfrm>
            <a:off x="675864" y="902069"/>
            <a:ext cx="10559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734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7378D96-ED3E-4F85-B357-85CBB2CFA776}"/>
              </a:ext>
            </a:extLst>
          </p:cNvPr>
          <p:cNvSpPr txBox="1"/>
          <p:nvPr/>
        </p:nvSpPr>
        <p:spPr>
          <a:xfrm>
            <a:off x="604299" y="532737"/>
            <a:ext cx="10408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Solution Approach – Contd…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E68D92-901B-495B-BE16-FA9B0498731E}"/>
              </a:ext>
            </a:extLst>
          </p:cNvPr>
          <p:cNvSpPr txBox="1"/>
          <p:nvPr/>
        </p:nvSpPr>
        <p:spPr>
          <a:xfrm>
            <a:off x="636107" y="1089332"/>
            <a:ext cx="110920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building 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 pre-trained model in Keras, e.g.VGG16, to extract features of a given set of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VGG16 is a convolutional neural network model for image recognition. The input layer takes an image in the size of (224 x 224 x 3), and the output layer is a softmax prediction on 1000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feature extraction, we use the model only till last max-pool layer in VGG16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from last max pool layer is flattened to collapse a feature from the model (labeled by 7 x 7 x 512).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a dataset of N images, we can repeat the process of feature extraction for all images in the dataset, leaving us with a total of N x 21,055-dim feature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then use this dataframe of feature vectors along with corresponding "Target" variable to train model further.</a:t>
            </a:r>
          </a:p>
          <a:p>
            <a:endParaRPr lang="en-US" dirty="0"/>
          </a:p>
          <a:p>
            <a:r>
              <a:rPr lang="en-IN" b="1" dirty="0"/>
              <a:t>Iteration / evaluation </a:t>
            </a:r>
            <a:r>
              <a:rPr lang="en-IN" dirty="0"/>
              <a:t>:</a:t>
            </a:r>
          </a:p>
          <a:p>
            <a:r>
              <a:rPr lang="en-IN" dirty="0"/>
              <a:t>Create multiple models using different inputs to assess accuracy / model-loss.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Processed raw input image (224, 224, 3)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Features extracted from last Convolution layer (7, 7, 512) of pre-trained VGG16. </a:t>
            </a:r>
          </a:p>
          <a:p>
            <a:endParaRPr lang="en-US" dirty="0"/>
          </a:p>
          <a:p>
            <a:r>
              <a:rPr lang="en-US" dirty="0"/>
              <a:t>Use different optimizer / Learning rate values to understand how it affects the performance.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5FB5BA6-2FCB-4A5E-88F9-F63C8F449A78}"/>
              </a:ext>
            </a:extLst>
          </p:cNvPr>
          <p:cNvCxnSpPr/>
          <p:nvPr/>
        </p:nvCxnSpPr>
        <p:spPr>
          <a:xfrm>
            <a:off x="675864" y="902069"/>
            <a:ext cx="10559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3086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7378D96-ED3E-4F85-B357-85CBB2CFA776}"/>
              </a:ext>
            </a:extLst>
          </p:cNvPr>
          <p:cNvSpPr txBox="1"/>
          <p:nvPr/>
        </p:nvSpPr>
        <p:spPr>
          <a:xfrm>
            <a:off x="604299" y="532737"/>
            <a:ext cx="10408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Exploratory Data analysis (EDA) 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E68D92-901B-495B-BE16-FA9B0498731E}"/>
              </a:ext>
            </a:extLst>
          </p:cNvPr>
          <p:cNvSpPr txBox="1"/>
          <p:nvPr/>
        </p:nvSpPr>
        <p:spPr>
          <a:xfrm>
            <a:off x="644060" y="1097283"/>
            <a:ext cx="11092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been provided 6000 images (.JPG files).</a:t>
            </a:r>
          </a:p>
          <a:p>
            <a:endParaRPr lang="en-US" dirty="0"/>
          </a:p>
          <a:p>
            <a:r>
              <a:rPr lang="en-US" dirty="0"/>
              <a:t>Below table shows frequency distribution across different categories. We also created a Seaborn Countplot to visually demonstrate the same.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5FB5BA6-2FCB-4A5E-88F9-F63C8F449A78}"/>
              </a:ext>
            </a:extLst>
          </p:cNvPr>
          <p:cNvCxnSpPr/>
          <p:nvPr/>
        </p:nvCxnSpPr>
        <p:spPr>
          <a:xfrm>
            <a:off x="675864" y="902069"/>
            <a:ext cx="10559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72BB607B-7F21-421C-A76E-6460A988E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483440"/>
              </p:ext>
            </p:extLst>
          </p:nvPr>
        </p:nvGraphicFramePr>
        <p:xfrm>
          <a:off x="919081" y="2595013"/>
          <a:ext cx="2639834" cy="157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5248">
                  <a:extLst>
                    <a:ext uri="{9D8B030D-6E8A-4147-A177-3AD203B41FA5}">
                      <a16:colId xmlns:a16="http://schemas.microsoft.com/office/drawing/2014/main" xmlns="" val="3357884879"/>
                    </a:ext>
                  </a:extLst>
                </a:gridCol>
                <a:gridCol w="1244586">
                  <a:extLst>
                    <a:ext uri="{9D8B030D-6E8A-4147-A177-3AD203B41FA5}">
                      <a16:colId xmlns:a16="http://schemas.microsoft.com/office/drawing/2014/main" xmlns="" val="2301879557"/>
                    </a:ext>
                  </a:extLst>
                </a:gridCol>
              </a:tblGrid>
              <a:tr h="3147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FFFF00"/>
                          </a:highlight>
                        </a:rPr>
                        <a:t>Category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Count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199533555"/>
                  </a:ext>
                </a:extLst>
              </a:tr>
              <a:tr h="3147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Beauty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1524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719290831"/>
                  </a:ext>
                </a:extLst>
              </a:tr>
              <a:tr h="3147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Bags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1508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29747342"/>
                  </a:ext>
                </a:extLst>
              </a:tr>
              <a:tr h="3147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Jewellery &amp; Watch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1503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997011453"/>
                  </a:ext>
                </a:extLst>
              </a:tr>
              <a:tr h="3147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Shoes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1465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82511387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DC2E557-40EA-4AD9-9857-6080151D1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675" y="2359442"/>
            <a:ext cx="4108794" cy="3195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3173DDB-8302-4674-A694-93A88DC2C67E}"/>
              </a:ext>
            </a:extLst>
          </p:cNvPr>
          <p:cNvSpPr txBox="1"/>
          <p:nvPr/>
        </p:nvSpPr>
        <p:spPr>
          <a:xfrm>
            <a:off x="637595" y="5554851"/>
            <a:ext cx="1105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inferences 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data shows fairly equal distribution across 4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in folder are randomly distributed. Hence any samples used for Train / Test should have good distribution (prevent sampling bias).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1D61200-CA64-4FB8-9450-601AEAC37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059" y="2276959"/>
            <a:ext cx="4297605" cy="300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60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196627-FF3D-4114-8FB2-AFC656644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5" y="1232453"/>
            <a:ext cx="7160034" cy="56255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615707-5990-4F45-B75A-B402325535E7}"/>
              </a:ext>
            </a:extLst>
          </p:cNvPr>
          <p:cNvSpPr txBox="1"/>
          <p:nvPr/>
        </p:nvSpPr>
        <p:spPr>
          <a:xfrm>
            <a:off x="572494" y="278297"/>
            <a:ext cx="10408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Exploratory Data analysis (EDA) - Contd. 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84E7DEA-4EE3-4FC1-907C-828FCD59AF73}"/>
              </a:ext>
            </a:extLst>
          </p:cNvPr>
          <p:cNvCxnSpPr/>
          <p:nvPr/>
        </p:nvCxnSpPr>
        <p:spPr>
          <a:xfrm>
            <a:off x="644059" y="647629"/>
            <a:ext cx="10559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10987C-126B-45F6-B291-411BA683C546}"/>
              </a:ext>
            </a:extLst>
          </p:cNvPr>
          <p:cNvSpPr txBox="1"/>
          <p:nvPr/>
        </p:nvSpPr>
        <p:spPr>
          <a:xfrm>
            <a:off x="596354" y="842834"/>
            <a:ext cx="1109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displayed sample images from the Train folder as below.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60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7378D96-ED3E-4F85-B357-85CBB2CFA776}"/>
              </a:ext>
            </a:extLst>
          </p:cNvPr>
          <p:cNvSpPr txBox="1"/>
          <p:nvPr/>
        </p:nvSpPr>
        <p:spPr>
          <a:xfrm>
            <a:off x="604299" y="532737"/>
            <a:ext cx="10408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Model evaluation / performance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E68D92-901B-495B-BE16-FA9B0498731E}"/>
              </a:ext>
            </a:extLst>
          </p:cNvPr>
          <p:cNvSpPr txBox="1"/>
          <p:nvPr/>
        </p:nvSpPr>
        <p:spPr>
          <a:xfrm>
            <a:off x="644060" y="1073430"/>
            <a:ext cx="11092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created using raw input images shows approx. 72% Accuracy on test data. We have tried further combinations using different “Optimizer / Learning rate / Number of epochs” combinations.</a:t>
            </a:r>
          </a:p>
          <a:p>
            <a:endParaRPr lang="en-US" dirty="0"/>
          </a:p>
          <a:p>
            <a:r>
              <a:rPr lang="en-US" dirty="0"/>
              <a:t>Model created using Features extracted from last Convolution layer shows approx. 95% Accuracy on test data.</a:t>
            </a:r>
          </a:p>
          <a:p>
            <a:endParaRPr lang="en-US" dirty="0"/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5FB5BA6-2FCB-4A5E-88F9-F63C8F449A78}"/>
              </a:ext>
            </a:extLst>
          </p:cNvPr>
          <p:cNvCxnSpPr/>
          <p:nvPr/>
        </p:nvCxnSpPr>
        <p:spPr>
          <a:xfrm>
            <a:off x="675864" y="902069"/>
            <a:ext cx="10559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0B74DBB-C3B8-46CC-A188-1EB88C6E6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42" y="2506895"/>
            <a:ext cx="7974164" cy="405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02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7378D96-ED3E-4F85-B357-85CBB2CFA776}"/>
              </a:ext>
            </a:extLst>
          </p:cNvPr>
          <p:cNvSpPr txBox="1"/>
          <p:nvPr/>
        </p:nvSpPr>
        <p:spPr>
          <a:xfrm>
            <a:off x="604299" y="532737"/>
            <a:ext cx="10408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Conclusion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E68D92-901B-495B-BE16-FA9B0498731E}"/>
              </a:ext>
            </a:extLst>
          </p:cNvPr>
          <p:cNvSpPr txBox="1"/>
          <p:nvPr/>
        </p:nvSpPr>
        <p:spPr>
          <a:xfrm>
            <a:off x="644060" y="1073430"/>
            <a:ext cx="11092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that we have created using Feature extracted input shows very good accuracy.  This has been demonstrated by feeding “Unseen” images to validate the predictions.</a:t>
            </a:r>
          </a:p>
          <a:p>
            <a:endParaRPr lang="en-US" dirty="0"/>
          </a:p>
          <a:p>
            <a:r>
              <a:rPr lang="en-US" dirty="0"/>
              <a:t>Model created using Features extracted from last Convolution layer shows approx. 95% Accuracy on test data.</a:t>
            </a:r>
          </a:p>
          <a:p>
            <a:endParaRPr lang="en-US" dirty="0"/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5FB5BA6-2FCB-4A5E-88F9-F63C8F449A78}"/>
              </a:ext>
            </a:extLst>
          </p:cNvPr>
          <p:cNvCxnSpPr/>
          <p:nvPr/>
        </p:nvCxnSpPr>
        <p:spPr>
          <a:xfrm>
            <a:off x="675864" y="902069"/>
            <a:ext cx="105593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7B89759-B8E7-49D6-B1EB-888F31D8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076" y="2198137"/>
            <a:ext cx="5005760" cy="3664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91EF17-4F50-4863-A0C7-70CB564DFBE7}"/>
              </a:ext>
            </a:extLst>
          </p:cNvPr>
          <p:cNvSpPr txBox="1"/>
          <p:nvPr/>
        </p:nvSpPr>
        <p:spPr>
          <a:xfrm>
            <a:off x="866692" y="5886206"/>
            <a:ext cx="10217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very small number of incorrect predictions. For e.g. Shoes &amp; bags, But this could possibly because similar leather texture / shape.  However as a whole it is demonstrating good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957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</a:p>
          <a:p>
            <a:r>
              <a:rPr lang="en-US" dirty="0" smtClean="0"/>
              <a:t>Dr. </a:t>
            </a:r>
            <a:r>
              <a:rPr lang="en-US" smtClean="0"/>
              <a:t>PREETI GUPTA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124</TotalTime>
  <Words>783</Words>
  <Application>Microsoft Office PowerPoint</Application>
  <PresentationFormat>Custom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Metro</vt:lpstr>
      <vt:lpstr>Transfer learning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 Dharwadkar</dc:creator>
  <cp:lastModifiedBy>faizan alienware</cp:lastModifiedBy>
  <cp:revision>18</cp:revision>
  <dcterms:created xsi:type="dcterms:W3CDTF">2020-12-16T11:53:41Z</dcterms:created>
  <dcterms:modified xsi:type="dcterms:W3CDTF">2021-01-10T23:34:34Z</dcterms:modified>
</cp:coreProperties>
</file>