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Sharma" userId="2ca075268a6a1080" providerId="LiveId" clId="{DDED1D3D-A3E2-4678-9579-DD080D147F0B}"/>
    <pc:docChg chg="modSld">
      <pc:chgData name="Dheeraj Sharma" userId="2ca075268a6a1080" providerId="LiveId" clId="{DDED1D3D-A3E2-4678-9579-DD080D147F0B}" dt="2023-01-17T16:34:41.101" v="2" actId="20577"/>
      <pc:docMkLst>
        <pc:docMk/>
      </pc:docMkLst>
      <pc:sldChg chg="modSp mod">
        <pc:chgData name="Dheeraj Sharma" userId="2ca075268a6a1080" providerId="LiveId" clId="{DDED1D3D-A3E2-4678-9579-DD080D147F0B}" dt="2023-01-17T16:34:41.101" v="2" actId="20577"/>
        <pc:sldMkLst>
          <pc:docMk/>
          <pc:sldMk cId="3674741369" sldId="266"/>
        </pc:sldMkLst>
        <pc:spChg chg="mod">
          <ac:chgData name="Dheeraj Sharma" userId="2ca075268a6a1080" providerId="LiveId" clId="{DDED1D3D-A3E2-4678-9579-DD080D147F0B}" dt="2023-01-17T16:34:41.101" v="2" actId="20577"/>
          <ac:spMkLst>
            <pc:docMk/>
            <pc:sldMk cId="3674741369" sldId="266"/>
            <ac:spMk id="3" creationId="{070C2A07-8426-66DE-F3B1-367317D183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11FA85-ED4F-D737-5091-EB3478C41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1DFEC803-DEB6-6BBF-5E76-BFAE3B9F82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DF6DE9E-CC40-F933-135C-127F6CAA6922}"/>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32EFC693-23AB-49F1-D1F0-A1BCFB33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FFFB7E-DD01-0C00-9102-9DC1707F7C88}"/>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367266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25AF6C-FF5C-42DF-1F00-9A2039ACF3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8677873-1462-244E-A946-AE0DA2A6D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014B9C-DA69-8AF6-8568-9BF9C598ABA6}"/>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BBCF19FD-F038-3438-E8AB-FB67291D5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4542734-5AFC-E76B-BDB4-FE16DF49E6A3}"/>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376934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6716301-561A-E2EF-DBD7-D0D47B680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9FEC4AD-54A3-A3F7-3CFB-4F0EEAA9AB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FF2D9B-2FAC-4BD8-02F8-735B595D91BF}"/>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FF1932B7-6395-EDAC-5524-C1AC099559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8DFEADB-49DE-0107-F467-CB3EF3DFCE6F}"/>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28194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3519AB-8798-EF75-F590-EE19D97BD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EAB65FB-F5D5-646D-2A73-284935281A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69F9215-18B1-6FC8-5A6D-FA7325A8C2A4}"/>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AB81E2EB-D700-62C3-2E35-033383B6D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D8B609B-63D1-9100-0721-D7D056715939}"/>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14748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C8FF37-571D-ADC5-09A0-001121D7BB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972D414-AFD3-1832-1285-8F08EE1A1B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F96897F-D50D-8A86-A4EA-1514EE100985}"/>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9CE93194-D3E9-C4D9-39D9-966F38A53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42337F8-386D-0E20-8C42-7C02244F6477}"/>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160497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4CC89-CF99-50B7-AAFD-3906B0D0F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9C69DC9-AD32-1574-DA22-267F5DF92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ECE337F-6D62-DDFD-F9B2-5E64802890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A81CC1E-AE57-37EE-7578-392652020114}"/>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6" name="Footer Placeholder 5">
            <a:extLst>
              <a:ext uri="{FF2B5EF4-FFF2-40B4-BE49-F238E27FC236}">
                <a16:creationId xmlns="" xmlns:a16="http://schemas.microsoft.com/office/drawing/2014/main" id="{70A4A0E7-E6ED-AAB5-D232-0E63027ED0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C833C9D-3C62-7E5F-5109-EA86134A8B4A}"/>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25107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577E8-962A-A517-0449-80AF012965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68D3242-4253-3366-EA98-8590DFFCC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5ABB7BF-18E1-C55D-011D-A7C4CB146D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894C0A5-F2D6-85C5-CD04-A215E05E5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F87DC92-EFDB-FF52-C619-61B7363E37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75A4847-AD3B-E313-56A5-A2F89A9485AC}"/>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8" name="Footer Placeholder 7">
            <a:extLst>
              <a:ext uri="{FF2B5EF4-FFF2-40B4-BE49-F238E27FC236}">
                <a16:creationId xmlns="" xmlns:a16="http://schemas.microsoft.com/office/drawing/2014/main" id="{D1F472CD-ECEC-8DA3-F37B-413C43653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80B8E7E3-DFE2-915A-C0BD-722D2D27E852}"/>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66488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FB85B6-B8A0-3435-B13E-DEA56B1D4D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5E01D12-CFF7-855B-E498-3595A8BCA7AB}"/>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4" name="Footer Placeholder 3">
            <a:extLst>
              <a:ext uri="{FF2B5EF4-FFF2-40B4-BE49-F238E27FC236}">
                <a16:creationId xmlns="" xmlns:a16="http://schemas.microsoft.com/office/drawing/2014/main" id="{3412B14D-6E08-E343-241C-7F84C6C2A7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B8690F78-3EDC-5EA1-B601-B80FD205C22B}"/>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163082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73D939-A7A5-9D37-B650-EC8D0EB55ED8}"/>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3" name="Footer Placeholder 2">
            <a:extLst>
              <a:ext uri="{FF2B5EF4-FFF2-40B4-BE49-F238E27FC236}">
                <a16:creationId xmlns="" xmlns:a16="http://schemas.microsoft.com/office/drawing/2014/main" id="{2A6CE986-F454-5312-2E1B-2E9FD6C79B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2E72B342-ABFE-4E0D-15E4-C6D95CE6B938}"/>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224632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75042-2457-256C-130E-588FEA4EE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24A417D-22B0-9B43-99D2-C98214AE7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D4D747F8-0555-9018-B41D-2C3F4A9ED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602226F-153B-D73F-1EE2-A62DE4F26E5B}"/>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6" name="Footer Placeholder 5">
            <a:extLst>
              <a:ext uri="{FF2B5EF4-FFF2-40B4-BE49-F238E27FC236}">
                <a16:creationId xmlns="" xmlns:a16="http://schemas.microsoft.com/office/drawing/2014/main" id="{4F2E4E60-1200-CD92-C555-5A4021187D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3DD53CD-F91C-A65A-CE9E-B90CE2A9C14B}"/>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227143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31049E-0BE6-F451-53DA-B12591282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579E317-B339-3592-CD14-970F7682DE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9926513-208C-C391-C180-666EB13F6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F52BC56-77B1-B03F-38A8-64FFCE19643A}"/>
              </a:ext>
            </a:extLst>
          </p:cNvPr>
          <p:cNvSpPr>
            <a:spLocks noGrp="1"/>
          </p:cNvSpPr>
          <p:nvPr>
            <p:ph type="dt" sz="half" idx="10"/>
          </p:nvPr>
        </p:nvSpPr>
        <p:spPr/>
        <p:txBody>
          <a:bodyPr/>
          <a:lstStyle/>
          <a:p>
            <a:fld id="{EB99D5A5-A00F-4A5F-A9F5-C4E5846CC2CC}" type="datetimeFigureOut">
              <a:rPr lang="en-IN" smtClean="0"/>
              <a:t>09-27-2024</a:t>
            </a:fld>
            <a:endParaRPr lang="en-IN"/>
          </a:p>
        </p:txBody>
      </p:sp>
      <p:sp>
        <p:nvSpPr>
          <p:cNvPr id="6" name="Footer Placeholder 5">
            <a:extLst>
              <a:ext uri="{FF2B5EF4-FFF2-40B4-BE49-F238E27FC236}">
                <a16:creationId xmlns="" xmlns:a16="http://schemas.microsoft.com/office/drawing/2014/main" id="{24811759-7A2A-696C-CDE3-8368D3C6FE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965E22A-29BD-6DE7-3EBF-57A3E0450CE3}"/>
              </a:ext>
            </a:extLst>
          </p:cNvPr>
          <p:cNvSpPr>
            <a:spLocks noGrp="1"/>
          </p:cNvSpPr>
          <p:nvPr>
            <p:ph type="sldNum" sz="quarter" idx="12"/>
          </p:nvPr>
        </p:nvSpPr>
        <p:spPr/>
        <p:txBody>
          <a:bodyPr/>
          <a:lstStyle/>
          <a:p>
            <a:fld id="{FBD84959-BF29-4F9A-A19B-3A3237328F61}" type="slidenum">
              <a:rPr lang="en-IN" smtClean="0"/>
              <a:t>‹#›</a:t>
            </a:fld>
            <a:endParaRPr lang="en-IN"/>
          </a:p>
        </p:txBody>
      </p:sp>
    </p:spTree>
    <p:extLst>
      <p:ext uri="{BB962C8B-B14F-4D97-AF65-F5344CB8AC3E}">
        <p14:creationId xmlns:p14="http://schemas.microsoft.com/office/powerpoint/2010/main" val="3139302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C90969E-34B1-9A9C-E130-4435B7E2B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AE13C65-C872-9A23-AC39-67A94BB36E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3281165-F537-3C9F-4ADB-A02714489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9D5A5-A00F-4A5F-A9F5-C4E5846CC2CC}" type="datetimeFigureOut">
              <a:rPr lang="en-IN" smtClean="0"/>
              <a:t>09-27-2024</a:t>
            </a:fld>
            <a:endParaRPr lang="en-IN"/>
          </a:p>
        </p:txBody>
      </p:sp>
      <p:sp>
        <p:nvSpPr>
          <p:cNvPr id="5" name="Footer Placeholder 4">
            <a:extLst>
              <a:ext uri="{FF2B5EF4-FFF2-40B4-BE49-F238E27FC236}">
                <a16:creationId xmlns="" xmlns:a16="http://schemas.microsoft.com/office/drawing/2014/main" id="{97A37B7F-6AFA-9E00-D0E2-6D964C60FA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3DAEC1C-854B-6D87-0C1D-57E7E99EF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D84959-BF29-4F9A-A19B-3A3237328F61}" type="slidenum">
              <a:rPr lang="en-IN" smtClean="0"/>
              <a:t>‹#›</a:t>
            </a:fld>
            <a:endParaRPr lang="en-IN"/>
          </a:p>
        </p:txBody>
      </p:sp>
    </p:spTree>
    <p:extLst>
      <p:ext uri="{BB962C8B-B14F-4D97-AF65-F5344CB8AC3E}">
        <p14:creationId xmlns:p14="http://schemas.microsoft.com/office/powerpoint/2010/main" val="320136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956"/>
            <a:ext cx="10515600" cy="3717421"/>
          </a:xfrm>
        </p:spPr>
        <p:txBody>
          <a:bodyPr>
            <a:normAutofit/>
          </a:bodyPr>
          <a:lstStyle/>
          <a:p>
            <a:pPr algn="ctr"/>
            <a:r>
              <a:rPr lang="en-US" sz="6000" dirty="0">
                <a:solidFill>
                  <a:schemeClr val="tx1">
                    <a:lumMod val="95000"/>
                    <a:lumOff val="5000"/>
                  </a:schemeClr>
                </a:solidFill>
              </a:rPr>
              <a:t>Marketing &amp; Retail Analytics</a:t>
            </a:r>
            <a:endParaRPr lang="en-IN" sz="6000" dirty="0"/>
          </a:p>
        </p:txBody>
      </p:sp>
    </p:spTree>
    <p:extLst>
      <p:ext uri="{BB962C8B-B14F-4D97-AF65-F5344CB8AC3E}">
        <p14:creationId xmlns:p14="http://schemas.microsoft.com/office/powerpoint/2010/main" val="3165535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7416D-9AB0-516D-FB9A-40F8EAB9B708}"/>
              </a:ext>
            </a:extLst>
          </p:cNvPr>
          <p:cNvSpPr>
            <a:spLocks noGrp="1"/>
          </p:cNvSpPr>
          <p:nvPr>
            <p:ph type="title"/>
          </p:nvPr>
        </p:nvSpPr>
        <p:spPr>
          <a:xfrm>
            <a:off x="838200" y="10018"/>
            <a:ext cx="10515600" cy="1325563"/>
          </a:xfrm>
        </p:spPr>
        <p:txBody>
          <a:bodyPr/>
          <a:lstStyle/>
          <a:p>
            <a:r>
              <a:rPr lang="en-US" b="1" dirty="0"/>
              <a:t>Insights</a:t>
            </a:r>
            <a:endParaRPr lang="en-IN" b="1" dirty="0"/>
          </a:p>
        </p:txBody>
      </p:sp>
      <p:sp>
        <p:nvSpPr>
          <p:cNvPr id="3" name="Content Placeholder 2">
            <a:extLst>
              <a:ext uri="{FF2B5EF4-FFF2-40B4-BE49-F238E27FC236}">
                <a16:creationId xmlns="" xmlns:a16="http://schemas.microsoft.com/office/drawing/2014/main" id="{A4B8FEA5-E093-AFA3-383B-2BB09E2A26FA}"/>
              </a:ext>
            </a:extLst>
          </p:cNvPr>
          <p:cNvSpPr>
            <a:spLocks noGrp="1"/>
          </p:cNvSpPr>
          <p:nvPr>
            <p:ph idx="1"/>
          </p:nvPr>
        </p:nvSpPr>
        <p:spPr>
          <a:xfrm>
            <a:off x="838200" y="1488273"/>
            <a:ext cx="10515600" cy="4667250"/>
          </a:xfrm>
        </p:spPr>
        <p:txBody>
          <a:bodyPr>
            <a:normAutofit fontScale="92500" lnSpcReduction="20000"/>
          </a:bodyPr>
          <a:lstStyle/>
          <a:p>
            <a:pPr algn="just">
              <a:lnSpc>
                <a:spcPct val="110000"/>
              </a:lnSpc>
            </a:pPr>
            <a:r>
              <a:rPr lang="en-US" dirty="0"/>
              <a:t>Among all product categories ‘toys’ is the most ordered product, that is, 74,929 times.</a:t>
            </a:r>
          </a:p>
          <a:p>
            <a:pPr algn="just">
              <a:lnSpc>
                <a:spcPct val="110000"/>
              </a:lnSpc>
            </a:pPr>
            <a:r>
              <a:rPr lang="en-US" dirty="0"/>
              <a:t>Apart from ‘toys’, categories like</a:t>
            </a:r>
            <a:r>
              <a:rPr lang="en-US" b="0" i="0" dirty="0">
                <a:solidFill>
                  <a:srgbClr val="24292F"/>
                </a:solidFill>
                <a:effectLst/>
                <a:latin typeface="-apple-system"/>
              </a:rPr>
              <a:t> ‘</a:t>
            </a:r>
            <a:r>
              <a:rPr lang="en-US" b="0" i="0" dirty="0" err="1">
                <a:solidFill>
                  <a:srgbClr val="24292F"/>
                </a:solidFill>
                <a:effectLst/>
                <a:latin typeface="-apple-system"/>
              </a:rPr>
              <a:t>health_beauty</a:t>
            </a:r>
            <a:r>
              <a:rPr lang="en-US" b="0" i="0" dirty="0">
                <a:solidFill>
                  <a:srgbClr val="24292F"/>
                </a:solidFill>
                <a:effectLst/>
                <a:latin typeface="-apple-system"/>
              </a:rPr>
              <a:t>’, ‘</a:t>
            </a:r>
            <a:r>
              <a:rPr lang="en-US" b="0" i="0" dirty="0" err="1">
                <a:solidFill>
                  <a:srgbClr val="24292F"/>
                </a:solidFill>
                <a:effectLst/>
                <a:latin typeface="-apple-system"/>
              </a:rPr>
              <a:t>bed_bath_table</a:t>
            </a:r>
            <a:r>
              <a:rPr lang="en-US" b="0" i="0" dirty="0">
                <a:solidFill>
                  <a:srgbClr val="24292F"/>
                </a:solidFill>
                <a:effectLst/>
                <a:latin typeface="-apple-system"/>
              </a:rPr>
              <a:t>’, ‘</a:t>
            </a:r>
            <a:r>
              <a:rPr lang="en-US" b="0" i="0" dirty="0" err="1">
                <a:solidFill>
                  <a:srgbClr val="24292F"/>
                </a:solidFill>
                <a:effectLst/>
                <a:latin typeface="-apple-system"/>
              </a:rPr>
              <a:t>sports_leisure</a:t>
            </a:r>
            <a:r>
              <a:rPr lang="en-US" b="0" i="0" dirty="0">
                <a:solidFill>
                  <a:srgbClr val="24292F"/>
                </a:solidFill>
                <a:effectLst/>
                <a:latin typeface="-apple-system"/>
              </a:rPr>
              <a:t>’, ‘</a:t>
            </a:r>
            <a:r>
              <a:rPr lang="en-US" b="0" i="0" dirty="0" err="1">
                <a:solidFill>
                  <a:srgbClr val="24292F"/>
                </a:solidFill>
                <a:effectLst/>
                <a:latin typeface="-apple-system"/>
              </a:rPr>
              <a:t>computer_accessories</a:t>
            </a:r>
            <a:r>
              <a:rPr lang="en-US" b="0" i="0" dirty="0">
                <a:solidFill>
                  <a:srgbClr val="24292F"/>
                </a:solidFill>
                <a:effectLst/>
                <a:latin typeface="-apple-system"/>
              </a:rPr>
              <a:t>’ and ‘</a:t>
            </a:r>
            <a:r>
              <a:rPr lang="en-US" b="0" i="0" dirty="0" err="1">
                <a:solidFill>
                  <a:srgbClr val="24292F"/>
                </a:solidFill>
                <a:effectLst/>
                <a:latin typeface="-apple-system"/>
              </a:rPr>
              <a:t>furniture_decor</a:t>
            </a:r>
            <a:r>
              <a:rPr lang="en-US" b="0" i="0" dirty="0">
                <a:solidFill>
                  <a:srgbClr val="24292F"/>
                </a:solidFill>
                <a:effectLst/>
                <a:latin typeface="-apple-system"/>
              </a:rPr>
              <a:t>’ are the frequently ordered categories.</a:t>
            </a:r>
          </a:p>
          <a:p>
            <a:pPr algn="just">
              <a:lnSpc>
                <a:spcPct val="110000"/>
              </a:lnSpc>
            </a:pPr>
            <a:r>
              <a:rPr lang="en-US" dirty="0">
                <a:solidFill>
                  <a:srgbClr val="24292F"/>
                </a:solidFill>
                <a:latin typeface="-apple-system"/>
              </a:rPr>
              <a:t>It was noted that in spite of high price, some products (like ‘toys’) are frequently sold.</a:t>
            </a:r>
          </a:p>
          <a:p>
            <a:pPr algn="just">
              <a:lnSpc>
                <a:spcPct val="110000"/>
              </a:lnSpc>
            </a:pPr>
            <a:r>
              <a:rPr lang="en-US" dirty="0">
                <a:solidFill>
                  <a:srgbClr val="24292F"/>
                </a:solidFill>
                <a:latin typeface="-apple-system"/>
              </a:rPr>
              <a:t>From market basket analysis it was observed that with toys are most often purchased product with all other categories. However, ‘</a:t>
            </a:r>
            <a:r>
              <a:rPr lang="en-US" dirty="0" err="1">
                <a:solidFill>
                  <a:srgbClr val="24292F"/>
                </a:solidFill>
                <a:latin typeface="-apple-system"/>
              </a:rPr>
              <a:t>bed_bath_table</a:t>
            </a:r>
            <a:r>
              <a:rPr lang="en-US" dirty="0">
                <a:solidFill>
                  <a:srgbClr val="24292F"/>
                </a:solidFill>
                <a:latin typeface="-apple-system"/>
              </a:rPr>
              <a:t>’, ‘furniture_</a:t>
            </a:r>
            <a:r>
              <a:rPr lang="en-IN" dirty="0">
                <a:solidFill>
                  <a:srgbClr val="24292F"/>
                </a:solidFill>
                <a:latin typeface="-apple-system"/>
              </a:rPr>
              <a:t>decor’, ‘</a:t>
            </a:r>
            <a:r>
              <a:rPr lang="en-IN" dirty="0" err="1">
                <a:solidFill>
                  <a:srgbClr val="24292F"/>
                </a:solidFill>
                <a:latin typeface="-apple-system"/>
              </a:rPr>
              <a:t>computer_accessories</a:t>
            </a:r>
            <a:r>
              <a:rPr lang="en-IN" dirty="0">
                <a:solidFill>
                  <a:srgbClr val="24292F"/>
                </a:solidFill>
                <a:latin typeface="-apple-system"/>
              </a:rPr>
              <a:t>’ and ‘health_</a:t>
            </a:r>
            <a:r>
              <a:rPr lang="en-US" dirty="0">
                <a:solidFill>
                  <a:srgbClr val="24292F"/>
                </a:solidFill>
                <a:latin typeface="-apple-system"/>
              </a:rPr>
              <a:t>beauty’ products are highly purchased with along ‘toys’.</a:t>
            </a:r>
            <a:endParaRPr lang="en-IN" dirty="0"/>
          </a:p>
        </p:txBody>
      </p:sp>
    </p:spTree>
    <p:extLst>
      <p:ext uri="{BB962C8B-B14F-4D97-AF65-F5344CB8AC3E}">
        <p14:creationId xmlns:p14="http://schemas.microsoft.com/office/powerpoint/2010/main" val="108897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E06224-A3EE-6D09-3590-70D2B2BAED15}"/>
              </a:ext>
            </a:extLst>
          </p:cNvPr>
          <p:cNvSpPr>
            <a:spLocks noGrp="1"/>
          </p:cNvSpPr>
          <p:nvPr>
            <p:ph type="title"/>
          </p:nvPr>
        </p:nvSpPr>
        <p:spPr/>
        <p:txBody>
          <a:bodyPr/>
          <a:lstStyle/>
          <a:p>
            <a:r>
              <a:rPr lang="en-US" b="1" dirty="0"/>
              <a:t>Recommendations</a:t>
            </a:r>
            <a:endParaRPr lang="en-IN" b="1" dirty="0"/>
          </a:p>
        </p:txBody>
      </p:sp>
      <p:sp>
        <p:nvSpPr>
          <p:cNvPr id="3" name="Content Placeholder 2">
            <a:extLst>
              <a:ext uri="{FF2B5EF4-FFF2-40B4-BE49-F238E27FC236}">
                <a16:creationId xmlns="" xmlns:a16="http://schemas.microsoft.com/office/drawing/2014/main" id="{070C2A07-8426-66DE-F3B1-367317D18319}"/>
              </a:ext>
            </a:extLst>
          </p:cNvPr>
          <p:cNvSpPr>
            <a:spLocks noGrp="1"/>
          </p:cNvSpPr>
          <p:nvPr>
            <p:ph idx="1"/>
          </p:nvPr>
        </p:nvSpPr>
        <p:spPr/>
        <p:txBody>
          <a:bodyPr/>
          <a:lstStyle/>
          <a:p>
            <a:pPr algn="just"/>
            <a:r>
              <a:rPr lang="en-US" dirty="0"/>
              <a:t>Offer discounts or promo-codes on mostly ordered product categories or frequently ordered product combinations.</a:t>
            </a:r>
          </a:p>
          <a:p>
            <a:pPr algn="just"/>
            <a:r>
              <a:rPr lang="en-IN" dirty="0"/>
              <a:t>As ‘toys’ is ordered with all other product categories, target customer should be parents who can boost the sales.</a:t>
            </a:r>
          </a:p>
          <a:p>
            <a:pPr algn="just"/>
            <a:r>
              <a:rPr lang="en-IN" dirty="0"/>
              <a:t>The company should offer attractive discounts or coupons to the most frequent or loyal customers for retaining them.</a:t>
            </a:r>
          </a:p>
        </p:txBody>
      </p:sp>
    </p:spTree>
    <p:extLst>
      <p:ext uri="{BB962C8B-B14F-4D97-AF65-F5344CB8AC3E}">
        <p14:creationId xmlns:p14="http://schemas.microsoft.com/office/powerpoint/2010/main" val="367474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EFA05C-019F-0B44-8AEA-828AA6AA4DB3}"/>
              </a:ext>
            </a:extLst>
          </p:cNvPr>
          <p:cNvSpPr>
            <a:spLocks noGrp="1"/>
          </p:cNvSpPr>
          <p:nvPr>
            <p:ph idx="1"/>
          </p:nvPr>
        </p:nvSpPr>
        <p:spPr/>
        <p:txBody>
          <a:bodyPr>
            <a:normAutofit/>
          </a:bodyPr>
          <a:lstStyle/>
          <a:p>
            <a:pPr marL="0" indent="0" algn="ctr">
              <a:buNone/>
            </a:pPr>
            <a:endParaRPr lang="en-US" sz="7500" b="1" u="sng" dirty="0"/>
          </a:p>
          <a:p>
            <a:pPr marL="0" indent="0" algn="ctr">
              <a:buNone/>
            </a:pPr>
            <a:r>
              <a:rPr lang="en-US" sz="7500" b="1" u="sng" dirty="0"/>
              <a:t>Thank you</a:t>
            </a:r>
            <a:endParaRPr lang="en-IN" sz="7500" b="1" u="sng" dirty="0"/>
          </a:p>
        </p:txBody>
      </p:sp>
    </p:spTree>
    <p:extLst>
      <p:ext uri="{BB962C8B-B14F-4D97-AF65-F5344CB8AC3E}">
        <p14:creationId xmlns:p14="http://schemas.microsoft.com/office/powerpoint/2010/main" val="82233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8E19C8-BF4A-35C1-15D9-BBF465BA2156}"/>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 xmlns:a16="http://schemas.microsoft.com/office/drawing/2014/main" id="{DB8DA49B-E548-A491-1F6C-2D17C6691660}"/>
              </a:ext>
            </a:extLst>
          </p:cNvPr>
          <p:cNvSpPr>
            <a:spLocks noGrp="1"/>
          </p:cNvSpPr>
          <p:nvPr>
            <p:ph idx="1"/>
          </p:nvPr>
        </p:nvSpPr>
        <p:spPr/>
        <p:txBody>
          <a:bodyPr/>
          <a:lstStyle/>
          <a:p>
            <a:pPr algn="just"/>
            <a:r>
              <a:rPr lang="en-US" b="0" i="0" dirty="0" err="1">
                <a:solidFill>
                  <a:srgbClr val="091E42"/>
                </a:solidFill>
                <a:effectLst/>
                <a:latin typeface="freight-text-pro"/>
              </a:rPr>
              <a:t>Olist</a:t>
            </a:r>
            <a:r>
              <a:rPr lang="en-US" b="0" i="0" dirty="0">
                <a:solidFill>
                  <a:srgbClr val="091E42"/>
                </a:solidFill>
                <a:effectLst/>
                <a:latin typeface="freight-text-pro"/>
              </a:rPr>
              <a:t>, an e-commerce company, has faced some losses recently and they want to manage their inventory very well so as to reduce any unnecessary costs. </a:t>
            </a:r>
            <a:r>
              <a:rPr lang="en-US" dirty="0">
                <a:solidFill>
                  <a:srgbClr val="091E42"/>
                </a:solidFill>
                <a:latin typeface="freight-text-pro"/>
              </a:rPr>
              <a:t>Y</a:t>
            </a:r>
            <a:r>
              <a:rPr lang="en-US" b="0" i="0" dirty="0">
                <a:solidFill>
                  <a:srgbClr val="091E42"/>
                </a:solidFill>
                <a:effectLst/>
                <a:latin typeface="freight-text-pro"/>
              </a:rPr>
              <a:t>ou have to manage the inventory cost of this e-commerce company </a:t>
            </a:r>
            <a:r>
              <a:rPr lang="en-US" b="0" i="0" dirty="0" err="1">
                <a:solidFill>
                  <a:srgbClr val="091E42"/>
                </a:solidFill>
                <a:effectLst/>
                <a:latin typeface="freight-text-pro"/>
              </a:rPr>
              <a:t>OList</a:t>
            </a:r>
            <a:r>
              <a:rPr lang="en-US" b="0" i="0" dirty="0">
                <a:solidFill>
                  <a:srgbClr val="091E42"/>
                </a:solidFill>
                <a:effectLst/>
                <a:latin typeface="freight-text-pro"/>
              </a:rPr>
              <a:t>.</a:t>
            </a:r>
          </a:p>
          <a:p>
            <a:pPr algn="just"/>
            <a:r>
              <a:rPr lang="en-US" dirty="0">
                <a:solidFill>
                  <a:srgbClr val="091E42"/>
                </a:solidFill>
                <a:latin typeface="freight-text-pro"/>
              </a:rPr>
              <a:t>I</a:t>
            </a:r>
            <a:r>
              <a:rPr lang="en-US" b="0" i="0" dirty="0">
                <a:solidFill>
                  <a:srgbClr val="091E42"/>
                </a:solidFill>
                <a:effectLst/>
                <a:latin typeface="freight-text-pro"/>
              </a:rPr>
              <a:t>dentify top products that contribute to the revenue</a:t>
            </a:r>
          </a:p>
          <a:p>
            <a:pPr algn="just"/>
            <a:r>
              <a:rPr lang="en-US" dirty="0">
                <a:solidFill>
                  <a:srgbClr val="091E42"/>
                </a:solidFill>
                <a:latin typeface="freight-text-pro"/>
              </a:rPr>
              <a:t>U</a:t>
            </a:r>
            <a:r>
              <a:rPr lang="en-US" b="0" i="0" dirty="0">
                <a:solidFill>
                  <a:srgbClr val="091E42"/>
                </a:solidFill>
                <a:effectLst/>
                <a:latin typeface="freight-text-pro"/>
              </a:rPr>
              <a:t>se market basket analysis to analyze the purchase behavior of individual customers to estimate with relative certainty, what items are more likely to be purchased individually or in combination with some other products.</a:t>
            </a:r>
            <a:endParaRPr lang="en-IN" dirty="0"/>
          </a:p>
        </p:txBody>
      </p:sp>
    </p:spTree>
    <p:extLst>
      <p:ext uri="{BB962C8B-B14F-4D97-AF65-F5344CB8AC3E}">
        <p14:creationId xmlns:p14="http://schemas.microsoft.com/office/powerpoint/2010/main" val="255283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56BA60-E44D-2820-741A-96EC807EDB3D}"/>
              </a:ext>
            </a:extLst>
          </p:cNvPr>
          <p:cNvSpPr>
            <a:spLocks noGrp="1"/>
          </p:cNvSpPr>
          <p:nvPr>
            <p:ph type="title"/>
          </p:nvPr>
        </p:nvSpPr>
        <p:spPr>
          <a:xfrm>
            <a:off x="838200" y="18255"/>
            <a:ext cx="10515600" cy="1325563"/>
          </a:xfrm>
        </p:spPr>
        <p:txBody>
          <a:bodyPr/>
          <a:lstStyle/>
          <a:p>
            <a:r>
              <a:rPr lang="en-US" b="1" dirty="0"/>
              <a:t>Orders VS Product Categories</a:t>
            </a:r>
            <a:endParaRPr lang="en-IN" b="1" dirty="0"/>
          </a:p>
        </p:txBody>
      </p:sp>
      <p:sp>
        <p:nvSpPr>
          <p:cNvPr id="3" name="Content Placeholder 2">
            <a:extLst>
              <a:ext uri="{FF2B5EF4-FFF2-40B4-BE49-F238E27FC236}">
                <a16:creationId xmlns="" xmlns:a16="http://schemas.microsoft.com/office/drawing/2014/main" id="{F1F1B41E-098A-D7A0-2C0B-4095BC05504C}"/>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6BC98BA0-6E05-AB19-86B2-EA730FE9883E}"/>
              </a:ext>
            </a:extLst>
          </p:cNvPr>
          <p:cNvPicPr>
            <a:picLocks noChangeAspect="1"/>
          </p:cNvPicPr>
          <p:nvPr/>
        </p:nvPicPr>
        <p:blipFill rotWithShape="1">
          <a:blip r:embed="rId2"/>
          <a:srcRect l="1092" t="3497" r="10971" b="5324"/>
          <a:stretch/>
        </p:blipFill>
        <p:spPr>
          <a:xfrm>
            <a:off x="0" y="985421"/>
            <a:ext cx="12192000" cy="5872579"/>
          </a:xfrm>
          <a:prstGeom prst="rect">
            <a:avLst/>
          </a:prstGeom>
        </p:spPr>
      </p:pic>
    </p:spTree>
    <p:extLst>
      <p:ext uri="{BB962C8B-B14F-4D97-AF65-F5344CB8AC3E}">
        <p14:creationId xmlns:p14="http://schemas.microsoft.com/office/powerpoint/2010/main" val="337942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AA31FE-672B-FB3B-F158-113C6DF5896C}"/>
              </a:ext>
            </a:extLst>
          </p:cNvPr>
          <p:cNvSpPr>
            <a:spLocks noGrp="1"/>
          </p:cNvSpPr>
          <p:nvPr>
            <p:ph type="title"/>
          </p:nvPr>
        </p:nvSpPr>
        <p:spPr>
          <a:xfrm>
            <a:off x="838200" y="18255"/>
            <a:ext cx="10515600" cy="1325563"/>
          </a:xfrm>
        </p:spPr>
        <p:txBody>
          <a:bodyPr/>
          <a:lstStyle/>
          <a:p>
            <a:r>
              <a:rPr lang="en-US" b="1" dirty="0"/>
              <a:t>Top 20 Products (by Quantity)</a:t>
            </a:r>
            <a:endParaRPr lang="en-IN" b="1" dirty="0"/>
          </a:p>
        </p:txBody>
      </p:sp>
      <p:sp>
        <p:nvSpPr>
          <p:cNvPr id="3" name="Content Placeholder 2">
            <a:extLst>
              <a:ext uri="{FF2B5EF4-FFF2-40B4-BE49-F238E27FC236}">
                <a16:creationId xmlns="" xmlns:a16="http://schemas.microsoft.com/office/drawing/2014/main" id="{3C796CC0-D53B-1382-4E90-A4FF9BDADBDF}"/>
              </a:ext>
            </a:extLst>
          </p:cNvPr>
          <p:cNvSpPr>
            <a:spLocks noGrp="1"/>
          </p:cNvSpPr>
          <p:nvPr>
            <p:ph idx="1"/>
          </p:nvPr>
        </p:nvSpPr>
        <p:spPr/>
        <p:txBody>
          <a:bodyPr/>
          <a:lstStyle/>
          <a:p>
            <a:endParaRPr lang="en-IN" dirty="0"/>
          </a:p>
        </p:txBody>
      </p:sp>
      <p:pic>
        <p:nvPicPr>
          <p:cNvPr id="5" name="Picture 4">
            <a:extLst>
              <a:ext uri="{FF2B5EF4-FFF2-40B4-BE49-F238E27FC236}">
                <a16:creationId xmlns="" xmlns:a16="http://schemas.microsoft.com/office/drawing/2014/main" id="{9BA8629E-4E37-AABE-EBC8-DCCEEE5E6E76}"/>
              </a:ext>
            </a:extLst>
          </p:cNvPr>
          <p:cNvPicPr>
            <a:picLocks noChangeAspect="1"/>
          </p:cNvPicPr>
          <p:nvPr/>
        </p:nvPicPr>
        <p:blipFill rotWithShape="1">
          <a:blip r:embed="rId2"/>
          <a:srcRect b="4466"/>
          <a:stretch/>
        </p:blipFill>
        <p:spPr>
          <a:xfrm>
            <a:off x="0" y="1003176"/>
            <a:ext cx="12192000" cy="5841507"/>
          </a:xfrm>
          <a:prstGeom prst="rect">
            <a:avLst/>
          </a:prstGeom>
        </p:spPr>
      </p:pic>
    </p:spTree>
    <p:extLst>
      <p:ext uri="{BB962C8B-B14F-4D97-AF65-F5344CB8AC3E}">
        <p14:creationId xmlns:p14="http://schemas.microsoft.com/office/powerpoint/2010/main" val="214908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14119-E9F3-0D8F-1F5F-D3EE1301A52C}"/>
              </a:ext>
            </a:extLst>
          </p:cNvPr>
          <p:cNvSpPr>
            <a:spLocks noGrp="1"/>
          </p:cNvSpPr>
          <p:nvPr>
            <p:ph type="title"/>
          </p:nvPr>
        </p:nvSpPr>
        <p:spPr>
          <a:xfrm>
            <a:off x="838200" y="18255"/>
            <a:ext cx="10515600" cy="1325563"/>
          </a:xfrm>
        </p:spPr>
        <p:txBody>
          <a:bodyPr/>
          <a:lstStyle/>
          <a:p>
            <a:r>
              <a:rPr lang="en-US" b="1" dirty="0"/>
              <a:t>Top 20 Products (by Revenue)</a:t>
            </a:r>
            <a:endParaRPr lang="en-IN" b="1" dirty="0"/>
          </a:p>
        </p:txBody>
      </p:sp>
      <p:sp>
        <p:nvSpPr>
          <p:cNvPr id="3" name="Content Placeholder 2">
            <a:extLst>
              <a:ext uri="{FF2B5EF4-FFF2-40B4-BE49-F238E27FC236}">
                <a16:creationId xmlns="" xmlns:a16="http://schemas.microsoft.com/office/drawing/2014/main" id="{273CB74D-78AA-A8A1-E4F0-FA7F24059425}"/>
              </a:ext>
            </a:extLst>
          </p:cNvPr>
          <p:cNvSpPr>
            <a:spLocks noGrp="1"/>
          </p:cNvSpPr>
          <p:nvPr>
            <p:ph idx="1"/>
          </p:nvPr>
        </p:nvSpPr>
        <p:spPr/>
        <p:txBody>
          <a:bodyPr/>
          <a:lstStyle/>
          <a:p>
            <a:endParaRPr lang="en-IN" dirty="0"/>
          </a:p>
        </p:txBody>
      </p:sp>
      <p:pic>
        <p:nvPicPr>
          <p:cNvPr id="5" name="Picture 4">
            <a:extLst>
              <a:ext uri="{FF2B5EF4-FFF2-40B4-BE49-F238E27FC236}">
                <a16:creationId xmlns="" xmlns:a16="http://schemas.microsoft.com/office/drawing/2014/main" id="{900BECB1-9A5D-CAB1-6AD9-614E386B2F06}"/>
              </a:ext>
            </a:extLst>
          </p:cNvPr>
          <p:cNvPicPr>
            <a:picLocks noChangeAspect="1"/>
          </p:cNvPicPr>
          <p:nvPr/>
        </p:nvPicPr>
        <p:blipFill rotWithShape="1">
          <a:blip r:embed="rId2"/>
          <a:srcRect t="3553" r="10801" b="3300"/>
          <a:stretch/>
        </p:blipFill>
        <p:spPr>
          <a:xfrm>
            <a:off x="0" y="994299"/>
            <a:ext cx="12192000" cy="5863701"/>
          </a:xfrm>
          <a:prstGeom prst="rect">
            <a:avLst/>
          </a:prstGeom>
        </p:spPr>
      </p:pic>
    </p:spTree>
    <p:extLst>
      <p:ext uri="{BB962C8B-B14F-4D97-AF65-F5344CB8AC3E}">
        <p14:creationId xmlns:p14="http://schemas.microsoft.com/office/powerpoint/2010/main" val="18082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770FD0-69E4-EB3A-149C-E3AFF299C701}"/>
              </a:ext>
            </a:extLst>
          </p:cNvPr>
          <p:cNvSpPr>
            <a:spLocks noGrp="1"/>
          </p:cNvSpPr>
          <p:nvPr>
            <p:ph type="title"/>
          </p:nvPr>
        </p:nvSpPr>
        <p:spPr>
          <a:xfrm>
            <a:off x="838200" y="18255"/>
            <a:ext cx="10515600" cy="1325563"/>
          </a:xfrm>
        </p:spPr>
        <p:txBody>
          <a:bodyPr/>
          <a:lstStyle/>
          <a:p>
            <a:r>
              <a:rPr lang="en-US" b="1" dirty="0"/>
              <a:t>Percentage Running Totals by Revenue &amp; No.</a:t>
            </a:r>
            <a:endParaRPr lang="en-IN" b="1" dirty="0"/>
          </a:p>
        </p:txBody>
      </p:sp>
      <p:sp>
        <p:nvSpPr>
          <p:cNvPr id="3" name="Content Placeholder 2">
            <a:extLst>
              <a:ext uri="{FF2B5EF4-FFF2-40B4-BE49-F238E27FC236}">
                <a16:creationId xmlns="" xmlns:a16="http://schemas.microsoft.com/office/drawing/2014/main" id="{859B49C0-FBC8-50CF-AE96-CC8C98FCDF93}"/>
              </a:ext>
            </a:extLst>
          </p:cNvPr>
          <p:cNvSpPr>
            <a:spLocks noGrp="1"/>
          </p:cNvSpPr>
          <p:nvPr>
            <p:ph idx="1"/>
          </p:nvPr>
        </p:nvSpPr>
        <p:spPr/>
        <p:txBody>
          <a:bodyPr/>
          <a:lstStyle/>
          <a:p>
            <a:endParaRPr lang="en-IN"/>
          </a:p>
        </p:txBody>
      </p:sp>
      <p:pic>
        <p:nvPicPr>
          <p:cNvPr id="7" name="Picture 6">
            <a:extLst>
              <a:ext uri="{FF2B5EF4-FFF2-40B4-BE49-F238E27FC236}">
                <a16:creationId xmlns="" xmlns:a16="http://schemas.microsoft.com/office/drawing/2014/main" id="{6909E762-947B-8D9E-6555-FF473E2AD5D5}"/>
              </a:ext>
            </a:extLst>
          </p:cNvPr>
          <p:cNvPicPr>
            <a:picLocks noChangeAspect="1"/>
          </p:cNvPicPr>
          <p:nvPr/>
        </p:nvPicPr>
        <p:blipFill rotWithShape="1">
          <a:blip r:embed="rId2"/>
          <a:srcRect l="655" t="3107" r="42913" b="3947"/>
          <a:stretch/>
        </p:blipFill>
        <p:spPr>
          <a:xfrm>
            <a:off x="0" y="967666"/>
            <a:ext cx="12192000" cy="5890334"/>
          </a:xfrm>
          <a:prstGeom prst="rect">
            <a:avLst/>
          </a:prstGeom>
        </p:spPr>
      </p:pic>
    </p:spTree>
    <p:extLst>
      <p:ext uri="{BB962C8B-B14F-4D97-AF65-F5344CB8AC3E}">
        <p14:creationId xmlns:p14="http://schemas.microsoft.com/office/powerpoint/2010/main" val="211563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07FCAD-78DC-1E5C-53FA-C26ABAB39334}"/>
              </a:ext>
            </a:extLst>
          </p:cNvPr>
          <p:cNvSpPr>
            <a:spLocks noGrp="1"/>
          </p:cNvSpPr>
          <p:nvPr>
            <p:ph type="title"/>
          </p:nvPr>
        </p:nvSpPr>
        <p:spPr>
          <a:xfrm>
            <a:off x="838200" y="18255"/>
            <a:ext cx="10515600" cy="1325563"/>
          </a:xfrm>
        </p:spPr>
        <p:txBody>
          <a:bodyPr/>
          <a:lstStyle/>
          <a:p>
            <a:r>
              <a:rPr lang="en-US" b="1" dirty="0"/>
              <a:t>More than 5 times Ordered Products by Qty</a:t>
            </a:r>
            <a:endParaRPr lang="en-IN" b="1" dirty="0"/>
          </a:p>
        </p:txBody>
      </p:sp>
      <p:sp>
        <p:nvSpPr>
          <p:cNvPr id="3" name="Content Placeholder 2">
            <a:extLst>
              <a:ext uri="{FF2B5EF4-FFF2-40B4-BE49-F238E27FC236}">
                <a16:creationId xmlns="" xmlns:a16="http://schemas.microsoft.com/office/drawing/2014/main" id="{A1616D11-1578-B0BC-107D-6E6F2F0FFD0A}"/>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C98940AE-C1B5-CB70-C4F5-DCF11ACF4076}"/>
              </a:ext>
            </a:extLst>
          </p:cNvPr>
          <p:cNvPicPr>
            <a:picLocks noChangeAspect="1"/>
          </p:cNvPicPr>
          <p:nvPr/>
        </p:nvPicPr>
        <p:blipFill rotWithShape="1">
          <a:blip r:embed="rId2"/>
          <a:srcRect b="3818"/>
          <a:stretch/>
        </p:blipFill>
        <p:spPr>
          <a:xfrm>
            <a:off x="0" y="1012054"/>
            <a:ext cx="12192000" cy="5845946"/>
          </a:xfrm>
          <a:prstGeom prst="rect">
            <a:avLst/>
          </a:prstGeom>
        </p:spPr>
      </p:pic>
    </p:spTree>
    <p:extLst>
      <p:ext uri="{BB962C8B-B14F-4D97-AF65-F5344CB8AC3E}">
        <p14:creationId xmlns:p14="http://schemas.microsoft.com/office/powerpoint/2010/main" val="50286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1641F4-D0BD-1F3A-E022-DF0DA74197C3}"/>
              </a:ext>
            </a:extLst>
          </p:cNvPr>
          <p:cNvSpPr>
            <a:spLocks noGrp="1"/>
          </p:cNvSpPr>
          <p:nvPr>
            <p:ph type="title"/>
          </p:nvPr>
        </p:nvSpPr>
        <p:spPr>
          <a:xfrm>
            <a:off x="838200" y="18255"/>
            <a:ext cx="10515600" cy="1325563"/>
          </a:xfrm>
        </p:spPr>
        <p:txBody>
          <a:bodyPr>
            <a:normAutofit/>
          </a:bodyPr>
          <a:lstStyle/>
          <a:p>
            <a:r>
              <a:rPr lang="en-US" sz="4200" b="1" dirty="0"/>
              <a:t>More than 5 times Ordered Products by Revenue</a:t>
            </a:r>
            <a:endParaRPr lang="en-IN" sz="4200" b="1" dirty="0"/>
          </a:p>
        </p:txBody>
      </p:sp>
      <p:sp>
        <p:nvSpPr>
          <p:cNvPr id="3" name="Content Placeholder 2">
            <a:extLst>
              <a:ext uri="{FF2B5EF4-FFF2-40B4-BE49-F238E27FC236}">
                <a16:creationId xmlns="" xmlns:a16="http://schemas.microsoft.com/office/drawing/2014/main" id="{581999CD-EBF5-5285-4949-1E6B3A98306D}"/>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9D18BB81-569C-03FC-40C1-9543E4583591}"/>
              </a:ext>
            </a:extLst>
          </p:cNvPr>
          <p:cNvPicPr>
            <a:picLocks noChangeAspect="1"/>
          </p:cNvPicPr>
          <p:nvPr/>
        </p:nvPicPr>
        <p:blipFill rotWithShape="1">
          <a:blip r:embed="rId2"/>
          <a:srcRect t="4013" r="10582" b="4594"/>
          <a:stretch/>
        </p:blipFill>
        <p:spPr>
          <a:xfrm>
            <a:off x="0" y="967666"/>
            <a:ext cx="12192000" cy="5890334"/>
          </a:xfrm>
          <a:prstGeom prst="rect">
            <a:avLst/>
          </a:prstGeom>
        </p:spPr>
      </p:pic>
    </p:spTree>
    <p:extLst>
      <p:ext uri="{BB962C8B-B14F-4D97-AF65-F5344CB8AC3E}">
        <p14:creationId xmlns:p14="http://schemas.microsoft.com/office/powerpoint/2010/main" val="400817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3AED66-ECD4-C91B-047C-C688E88C0C02}"/>
              </a:ext>
            </a:extLst>
          </p:cNvPr>
          <p:cNvSpPr>
            <a:spLocks noGrp="1"/>
          </p:cNvSpPr>
          <p:nvPr>
            <p:ph type="title"/>
          </p:nvPr>
        </p:nvSpPr>
        <p:spPr>
          <a:xfrm>
            <a:off x="838200" y="18255"/>
            <a:ext cx="10515600" cy="1325563"/>
          </a:xfrm>
        </p:spPr>
        <p:txBody>
          <a:bodyPr/>
          <a:lstStyle/>
          <a:p>
            <a:r>
              <a:rPr lang="en-US" b="1" dirty="0"/>
              <a:t>Market Basket Analysis</a:t>
            </a:r>
            <a:endParaRPr lang="en-IN" b="1" dirty="0"/>
          </a:p>
        </p:txBody>
      </p:sp>
      <p:sp>
        <p:nvSpPr>
          <p:cNvPr id="3" name="Content Placeholder 2">
            <a:extLst>
              <a:ext uri="{FF2B5EF4-FFF2-40B4-BE49-F238E27FC236}">
                <a16:creationId xmlns="" xmlns:a16="http://schemas.microsoft.com/office/drawing/2014/main" id="{CED7813A-6701-3D0D-F1D2-7B6A55C2D5A7}"/>
              </a:ext>
            </a:extLst>
          </p:cNvPr>
          <p:cNvSpPr>
            <a:spLocks noGrp="1"/>
          </p:cNvSpPr>
          <p:nvPr>
            <p:ph idx="1"/>
          </p:nvPr>
        </p:nvSpPr>
        <p:spPr/>
        <p:txBody>
          <a:bodyPr/>
          <a:lstStyle/>
          <a:p>
            <a:endParaRPr lang="en-IN"/>
          </a:p>
        </p:txBody>
      </p:sp>
      <p:pic>
        <p:nvPicPr>
          <p:cNvPr id="5" name="Picture 4">
            <a:extLst>
              <a:ext uri="{FF2B5EF4-FFF2-40B4-BE49-F238E27FC236}">
                <a16:creationId xmlns="" xmlns:a16="http://schemas.microsoft.com/office/drawing/2014/main" id="{46621684-53FD-B40F-90CE-E9A32297A498}"/>
              </a:ext>
            </a:extLst>
          </p:cNvPr>
          <p:cNvPicPr>
            <a:picLocks noChangeAspect="1"/>
          </p:cNvPicPr>
          <p:nvPr/>
        </p:nvPicPr>
        <p:blipFill rotWithShape="1">
          <a:blip r:embed="rId2"/>
          <a:srcRect b="4595"/>
          <a:stretch/>
        </p:blipFill>
        <p:spPr>
          <a:xfrm>
            <a:off x="0" y="1012054"/>
            <a:ext cx="12192000" cy="5827691"/>
          </a:xfrm>
          <a:prstGeom prst="rect">
            <a:avLst/>
          </a:prstGeom>
        </p:spPr>
      </p:pic>
    </p:spTree>
    <p:extLst>
      <p:ext uri="{BB962C8B-B14F-4D97-AF65-F5344CB8AC3E}">
        <p14:creationId xmlns:p14="http://schemas.microsoft.com/office/powerpoint/2010/main" val="1452203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311</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freight-text-pro</vt:lpstr>
      <vt:lpstr>Office Theme</vt:lpstr>
      <vt:lpstr>Marketing &amp; Retail Analytics</vt:lpstr>
      <vt:lpstr>Problem Statement</vt:lpstr>
      <vt:lpstr>Orders VS Product Categories</vt:lpstr>
      <vt:lpstr>Top 20 Products (by Quantity)</vt:lpstr>
      <vt:lpstr>Top 20 Products (by Revenue)</vt:lpstr>
      <vt:lpstr>Percentage Running Totals by Revenue &amp; No.</vt:lpstr>
      <vt:lpstr>More than 5 times Ordered Products by Qty</vt:lpstr>
      <vt:lpstr>More than 5 times Ordered Products by Revenue</vt:lpstr>
      <vt:lpstr>Market Basket Analysis</vt:lpstr>
      <vt:lpstr>Insights</vt:lpstr>
      <vt:lpstr>Recommendations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Marketing &amp; Retail Analytics</dc:title>
  <dc:creator>Dheeraj Sharma</dc:creator>
  <cp:lastModifiedBy>Compu</cp:lastModifiedBy>
  <cp:revision>5</cp:revision>
  <dcterms:created xsi:type="dcterms:W3CDTF">2023-01-16T16:04:43Z</dcterms:created>
  <dcterms:modified xsi:type="dcterms:W3CDTF">2024-09-27T15:47:32Z</dcterms:modified>
</cp:coreProperties>
</file>