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0" r:id="rId9"/>
    <p:sldId id="261"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337A-3165-B22C-5808-3B1F5F903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A3C5D8-91DE-DFC5-10B9-3C336E690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38A9B0-E610-2F7C-6693-52B5D7B7B65D}"/>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5" name="Footer Placeholder 4">
            <a:extLst>
              <a:ext uri="{FF2B5EF4-FFF2-40B4-BE49-F238E27FC236}">
                <a16:creationId xmlns:a16="http://schemas.microsoft.com/office/drawing/2014/main" id="{754B2905-80EB-3261-4B69-2EBA24D42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BAC2E-D685-E8E5-63B0-D320D911A4C6}"/>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268675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7A1E-3C25-6F9F-5E62-0D41383BA8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6E349A-51CA-86DE-29FC-0F6ACE75F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772A1-0A4D-F581-4E22-A2E518D823A9}"/>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5" name="Footer Placeholder 4">
            <a:extLst>
              <a:ext uri="{FF2B5EF4-FFF2-40B4-BE49-F238E27FC236}">
                <a16:creationId xmlns:a16="http://schemas.microsoft.com/office/drawing/2014/main" id="{8CB37893-76A5-017A-01A9-15EA30E43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9F981-7F61-230D-CFB7-79DDA877A24E}"/>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187180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D9A15-7F34-C13D-D32C-8F809725D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ED3D3-FBFB-3C9F-7C7D-E137DF38BE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E20C1-7F26-9785-CC1C-6D046056CEE3}"/>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5" name="Footer Placeholder 4">
            <a:extLst>
              <a:ext uri="{FF2B5EF4-FFF2-40B4-BE49-F238E27FC236}">
                <a16:creationId xmlns:a16="http://schemas.microsoft.com/office/drawing/2014/main" id="{38FF882F-0CF1-C542-8252-34A862B41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08FA9-6C15-65C7-312A-79F68659D597}"/>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134752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3FE4-5265-1F83-9AEB-B3429CF900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B30B42-BC8C-3715-F081-0A0C00E08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2955B-56D1-CAEF-208F-B04DD31BFD90}"/>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5" name="Footer Placeholder 4">
            <a:extLst>
              <a:ext uri="{FF2B5EF4-FFF2-40B4-BE49-F238E27FC236}">
                <a16:creationId xmlns:a16="http://schemas.microsoft.com/office/drawing/2014/main" id="{E047BBB9-53BC-230A-4E20-81AD2E3F9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956F3-6341-367C-BB4E-397F09A44672}"/>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189860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E273-9215-C565-83B4-EA217B46F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E8E410-A833-27E3-45E2-41CEEC7282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2E8979-4FB7-6070-B8A6-6C3B5E0A4434}"/>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5" name="Footer Placeholder 4">
            <a:extLst>
              <a:ext uri="{FF2B5EF4-FFF2-40B4-BE49-F238E27FC236}">
                <a16:creationId xmlns:a16="http://schemas.microsoft.com/office/drawing/2014/main" id="{B18921DC-4F21-CEF1-8384-4133996D4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A28F7-AA78-98B0-9EA8-AD46021409BA}"/>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89618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7509-A96A-3F2C-A0D5-E1EF1700C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D67009-FD73-F356-AA75-08178381A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4F470E-A952-07D5-09F8-8537A7015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519896-9EC4-B136-E9BE-C7664DB1B2C4}"/>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6" name="Footer Placeholder 5">
            <a:extLst>
              <a:ext uri="{FF2B5EF4-FFF2-40B4-BE49-F238E27FC236}">
                <a16:creationId xmlns:a16="http://schemas.microsoft.com/office/drawing/2014/main" id="{8EFE1040-A589-0C27-2658-8C662B6A7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984862-8FB4-98F4-F167-CD3151F692D9}"/>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34431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F61E-8EB8-80B3-661C-C93A716B08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D49143-B0C9-E402-6AC7-E958C1520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702B9-F4AC-EC66-8FD1-3D8EC0293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991AFC-BB5F-1C1E-8160-8B91F17E3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99D2E-5371-2576-AB5E-6D732557D3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60FED1-0DD4-321B-E27E-CEE11D541327}"/>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8" name="Footer Placeholder 7">
            <a:extLst>
              <a:ext uri="{FF2B5EF4-FFF2-40B4-BE49-F238E27FC236}">
                <a16:creationId xmlns:a16="http://schemas.microsoft.com/office/drawing/2014/main" id="{63E6EED2-52A8-EE99-F639-0DEBDAFC62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B0F5AD-97A8-E7CA-2C22-82D7CBA5017B}"/>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390378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9048-2792-F83D-8E38-3241B28AF9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6B6CEE-D244-6091-0FED-53769684F0C0}"/>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4" name="Footer Placeholder 3">
            <a:extLst>
              <a:ext uri="{FF2B5EF4-FFF2-40B4-BE49-F238E27FC236}">
                <a16:creationId xmlns:a16="http://schemas.microsoft.com/office/drawing/2014/main" id="{3BC03C6E-DB68-66C2-063F-F0909B06E5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C8BA60-F547-39C1-87A9-61A9C9380EB5}"/>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267150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EB63C-561C-0C21-DFCB-27767B175A64}"/>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3" name="Footer Placeholder 2">
            <a:extLst>
              <a:ext uri="{FF2B5EF4-FFF2-40B4-BE49-F238E27FC236}">
                <a16:creationId xmlns:a16="http://schemas.microsoft.com/office/drawing/2014/main" id="{A9EAE25E-6EFE-DFD4-0CDD-A04960A229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C686EF-F52A-15CC-2CFF-9C530388B204}"/>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213443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564F-0162-75FD-24D1-5029887A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1E1396-503F-14E6-501C-DF1A67204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092A55-98D4-913E-6C72-ECA045028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6B115-8D73-D620-9C9C-71058EFC208E}"/>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6" name="Footer Placeholder 5">
            <a:extLst>
              <a:ext uri="{FF2B5EF4-FFF2-40B4-BE49-F238E27FC236}">
                <a16:creationId xmlns:a16="http://schemas.microsoft.com/office/drawing/2014/main" id="{17017641-0C76-9B04-9FE4-17CE57607A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56DC44-03D4-6923-8232-D2BCEFB6B4D4}"/>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69699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89A9-A3BC-27E0-9252-225514B4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642E5-AF45-EFAB-3047-1ED8A84B1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BB852-51E9-597D-9D74-23FB501C9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82549-4522-AD62-9EB0-538EAAAD079E}"/>
              </a:ext>
            </a:extLst>
          </p:cNvPr>
          <p:cNvSpPr>
            <a:spLocks noGrp="1"/>
          </p:cNvSpPr>
          <p:nvPr>
            <p:ph type="dt" sz="half" idx="10"/>
          </p:nvPr>
        </p:nvSpPr>
        <p:spPr/>
        <p:txBody>
          <a:bodyPr/>
          <a:lstStyle/>
          <a:p>
            <a:fld id="{BE89746A-9E3B-439A-A3A7-D163326880B9}" type="datetimeFigureOut">
              <a:rPr lang="en-IN" smtClean="0"/>
              <a:t>20-08-2024</a:t>
            </a:fld>
            <a:endParaRPr lang="en-IN"/>
          </a:p>
        </p:txBody>
      </p:sp>
      <p:sp>
        <p:nvSpPr>
          <p:cNvPr id="6" name="Footer Placeholder 5">
            <a:extLst>
              <a:ext uri="{FF2B5EF4-FFF2-40B4-BE49-F238E27FC236}">
                <a16:creationId xmlns:a16="http://schemas.microsoft.com/office/drawing/2014/main" id="{E5740E47-61E0-C943-E148-DDB36CF5F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C3823-771B-F44A-8F2A-5DC8FF109B04}"/>
              </a:ext>
            </a:extLst>
          </p:cNvPr>
          <p:cNvSpPr>
            <a:spLocks noGrp="1"/>
          </p:cNvSpPr>
          <p:nvPr>
            <p:ph type="sldNum" sz="quarter" idx="12"/>
          </p:nvPr>
        </p:nvSpPr>
        <p:spPr/>
        <p:txBody>
          <a:bodyPr/>
          <a:lstStyle/>
          <a:p>
            <a:fld id="{F58EBDEB-405D-4CAF-9805-8AB12EF96C84}" type="slidenum">
              <a:rPr lang="en-IN" smtClean="0"/>
              <a:t>‹#›</a:t>
            </a:fld>
            <a:endParaRPr lang="en-IN"/>
          </a:p>
        </p:txBody>
      </p:sp>
    </p:spTree>
    <p:extLst>
      <p:ext uri="{BB962C8B-B14F-4D97-AF65-F5344CB8AC3E}">
        <p14:creationId xmlns:p14="http://schemas.microsoft.com/office/powerpoint/2010/main" val="260365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9393A-EBB9-A712-75F4-BDB1CF0A1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62ADBB-CA77-9C76-D4FF-440EE4B9F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645D4-1364-13FD-3AD2-A72A45448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89746A-9E3B-439A-A3A7-D163326880B9}" type="datetimeFigureOut">
              <a:rPr lang="en-IN" smtClean="0"/>
              <a:t>20-08-2024</a:t>
            </a:fld>
            <a:endParaRPr lang="en-IN"/>
          </a:p>
        </p:txBody>
      </p:sp>
      <p:sp>
        <p:nvSpPr>
          <p:cNvPr id="5" name="Footer Placeholder 4">
            <a:extLst>
              <a:ext uri="{FF2B5EF4-FFF2-40B4-BE49-F238E27FC236}">
                <a16:creationId xmlns:a16="http://schemas.microsoft.com/office/drawing/2014/main" id="{54A3B350-2338-899B-4F03-65EA22C3B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BF11279-85AA-F62C-77A9-823287538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8EBDEB-405D-4CAF-9805-8AB12EF96C84}" type="slidenum">
              <a:rPr lang="en-IN" smtClean="0"/>
              <a:t>‹#›</a:t>
            </a:fld>
            <a:endParaRPr lang="en-IN"/>
          </a:p>
        </p:txBody>
      </p:sp>
    </p:spTree>
    <p:extLst>
      <p:ext uri="{BB962C8B-B14F-4D97-AF65-F5344CB8AC3E}">
        <p14:creationId xmlns:p14="http://schemas.microsoft.com/office/powerpoint/2010/main" val="3440321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9202-F6F6-F95A-1B80-950322FDF3B8}"/>
              </a:ext>
            </a:extLst>
          </p:cNvPr>
          <p:cNvSpPr>
            <a:spLocks noGrp="1"/>
          </p:cNvSpPr>
          <p:nvPr>
            <p:ph type="ctrTitle"/>
          </p:nvPr>
        </p:nvSpPr>
        <p:spPr>
          <a:xfrm>
            <a:off x="304800" y="574767"/>
            <a:ext cx="10180320" cy="853439"/>
          </a:xfrm>
        </p:spPr>
        <p:txBody>
          <a:bodyPr>
            <a:normAutofit/>
          </a:bodyPr>
          <a:lstStyle/>
          <a:p>
            <a:pPr algn="l"/>
            <a:r>
              <a:rPr lang="en-US" sz="1800" dirty="0" err="1"/>
              <a:t>Lending_club_case_study</a:t>
            </a:r>
            <a:endParaRPr lang="en-IN" sz="1800" dirty="0"/>
          </a:p>
        </p:txBody>
      </p:sp>
      <p:sp>
        <p:nvSpPr>
          <p:cNvPr id="3" name="Subtitle 2">
            <a:extLst>
              <a:ext uri="{FF2B5EF4-FFF2-40B4-BE49-F238E27FC236}">
                <a16:creationId xmlns:a16="http://schemas.microsoft.com/office/drawing/2014/main" id="{75AC2A81-3FF5-F7A7-773B-FDFA48D918A3}"/>
              </a:ext>
            </a:extLst>
          </p:cNvPr>
          <p:cNvSpPr>
            <a:spLocks noGrp="1"/>
          </p:cNvSpPr>
          <p:nvPr>
            <p:ph type="subTitle" idx="1"/>
          </p:nvPr>
        </p:nvSpPr>
        <p:spPr>
          <a:xfrm>
            <a:off x="304800" y="1602378"/>
            <a:ext cx="10859589" cy="4476206"/>
          </a:xfrm>
        </p:spPr>
        <p:txBody>
          <a:bodyPr>
            <a:normAutofit/>
          </a:bodyPr>
          <a:lstStyle/>
          <a:p>
            <a:pPr algn="l"/>
            <a:r>
              <a:rPr lang="en-US" sz="1800" b="1" dirty="0"/>
              <a:t>Introduction:</a:t>
            </a:r>
          </a:p>
          <a:p>
            <a:pPr marL="742950" lvl="1" indent="-285750" algn="l">
              <a:buFont typeface="Arial" panose="020B0604020202020204" pitchFamily="34" charset="0"/>
              <a:buChar char="•"/>
            </a:pPr>
            <a:r>
              <a:rPr lang="en-US" sz="1800" dirty="0"/>
              <a:t>In this case study, apart from applying the techniques a developer learns EDA, develops a basic understanding of risk analytics in banking and financial services and understands how data is used to minimize the risk of losing money while lending to customers.</a:t>
            </a:r>
          </a:p>
          <a:p>
            <a:pPr marL="0" lvl="1" algn="l">
              <a:lnSpc>
                <a:spcPct val="100000"/>
              </a:lnSpc>
              <a:spcBef>
                <a:spcPts val="1000"/>
              </a:spcBef>
            </a:pPr>
            <a:r>
              <a:rPr lang="en-US" sz="1800" b="1" dirty="0"/>
              <a:t>Business Objectives:</a:t>
            </a:r>
          </a:p>
          <a:p>
            <a:pPr marL="742950" lvl="1" indent="-285750" algn="l">
              <a:buFont typeface="Arial" panose="020B0604020202020204" pitchFamily="34" charset="0"/>
              <a:buChar char="•"/>
            </a:pPr>
            <a:r>
              <a:rPr lang="en-US" sz="1800" dirty="0"/>
              <a:t>This banking company is the largest online loan marketplace, facilitating personal loans, business loans, and financing of medical procedures. Borrowers can easily access lower interest rate loans through a fast online interface. </a:t>
            </a:r>
          </a:p>
          <a:p>
            <a:pPr marL="742950" lvl="1" indent="-285750" algn="l">
              <a:buFont typeface="Arial" panose="020B0604020202020204" pitchFamily="34" charset="0"/>
              <a:buChar char="•"/>
            </a:pPr>
            <a:r>
              <a:rPr lang="en-US" sz="1800"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pPr marL="742950" lvl="1" indent="-285750" algn="l">
              <a:buFont typeface="Arial" panose="020B0604020202020204" pitchFamily="34" charset="0"/>
              <a:buChar char="•"/>
            </a:pPr>
            <a:r>
              <a:rPr lang="en-US" sz="1800" dirty="0"/>
              <a:t>If one is able to identify these risky loan applicants, then such loans can be reduced thereby cutting down the amount of credit loss. Identification of such applicants using EDA is the aim of this case study.</a:t>
            </a:r>
          </a:p>
          <a:p>
            <a:pPr algn="l"/>
            <a:endParaRPr lang="en-IN" dirty="0"/>
          </a:p>
        </p:txBody>
      </p:sp>
    </p:spTree>
    <p:extLst>
      <p:ext uri="{BB962C8B-B14F-4D97-AF65-F5344CB8AC3E}">
        <p14:creationId xmlns:p14="http://schemas.microsoft.com/office/powerpoint/2010/main" val="135044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00637-C5CC-4826-F7D3-7E4F1B055540}"/>
              </a:ext>
            </a:extLst>
          </p:cNvPr>
          <p:cNvSpPr>
            <a:spLocks noGrp="1"/>
          </p:cNvSpPr>
          <p:nvPr>
            <p:ph idx="1"/>
          </p:nvPr>
        </p:nvSpPr>
        <p:spPr>
          <a:xfrm>
            <a:off x="661851" y="705394"/>
            <a:ext cx="10691949" cy="5471569"/>
          </a:xfrm>
        </p:spPr>
        <p:txBody>
          <a:bodyPr>
            <a:normAutofit fontScale="55000" lnSpcReduction="20000"/>
          </a:bodyPr>
          <a:lstStyle/>
          <a:p>
            <a:pPr marL="0" indent="0">
              <a:buNone/>
            </a:pPr>
            <a:r>
              <a:rPr lang="en-IN" b="1" dirty="0">
                <a:solidFill>
                  <a:srgbClr val="000000"/>
                </a:solidFill>
                <a:highlight>
                  <a:srgbClr val="F7F7F7"/>
                </a:highlight>
                <a:latin typeface="Courier New" panose="02070309020205020404" pitchFamily="49" charset="0"/>
              </a:rPr>
              <a:t>Bivariate:</a:t>
            </a:r>
          </a:p>
          <a:p>
            <a:r>
              <a:rPr lang="en-US" b="0" dirty="0">
                <a:solidFill>
                  <a:srgbClr val="AF00DB"/>
                </a:solidFill>
                <a:effectLst/>
                <a:highlight>
                  <a:srgbClr val="F7F7F7"/>
                </a:highlight>
                <a:latin typeface="Courier New" panose="02070309020205020404" pitchFamily="49" charset="0"/>
              </a:rPr>
              <a:t>for</a:t>
            </a:r>
            <a:r>
              <a:rPr lang="en-US" b="0" dirty="0">
                <a:solidFill>
                  <a:srgbClr val="000000"/>
                </a:solidFill>
                <a:effectLst/>
                <a:highlight>
                  <a:srgbClr val="F7F7F7"/>
                </a:highlight>
                <a:latin typeface="Courier New" panose="02070309020205020404" pitchFamily="49" charset="0"/>
              </a:rPr>
              <a:t> col </a:t>
            </a:r>
            <a:r>
              <a:rPr lang="en-US" b="0" dirty="0">
                <a:solidFill>
                  <a:srgbClr val="0000FF"/>
                </a:solidFill>
                <a:effectLst/>
                <a:highlight>
                  <a:srgbClr val="F7F7F7"/>
                </a:highlight>
                <a:latin typeface="Courier New" panose="02070309020205020404" pitchFamily="49" charset="0"/>
              </a:rPr>
              <a:t>in</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num_cols</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sns.boxplot</a:t>
            </a:r>
            <a:r>
              <a:rPr lang="en-US" b="0" dirty="0">
                <a:solidFill>
                  <a:srgbClr val="000000"/>
                </a:solidFill>
                <a:effectLst/>
                <a:highlight>
                  <a:srgbClr val="F7F7F7"/>
                </a:highlight>
                <a:latin typeface="Courier New" panose="02070309020205020404" pitchFamily="49" charset="0"/>
              </a:rPr>
              <a:t>(x=df1[col])</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plt.show</a:t>
            </a:r>
            <a:r>
              <a:rPr lang="en-US" b="0" dirty="0">
                <a:solidFill>
                  <a:srgbClr val="000000"/>
                </a:solidFill>
                <a:effectLst/>
                <a:highlight>
                  <a:srgbClr val="F7F7F7"/>
                </a:highlight>
                <a:latin typeface="Courier New" panose="02070309020205020404" pitchFamily="49" charset="0"/>
              </a:rPr>
              <a:t>()</a:t>
            </a:r>
          </a:p>
          <a:p>
            <a:endParaRPr lang="en-US" dirty="0">
              <a:solidFill>
                <a:srgbClr val="000000"/>
              </a:solidFill>
              <a:highlight>
                <a:srgbClr val="F7F7F7"/>
              </a:highlight>
              <a:latin typeface="Courier New" panose="02070309020205020404" pitchFamily="49" charset="0"/>
            </a:endParaRPr>
          </a:p>
          <a:p>
            <a:r>
              <a:rPr lang="en-US" b="0" dirty="0" err="1">
                <a:solidFill>
                  <a:srgbClr val="000000"/>
                </a:solidFill>
                <a:effectLst/>
                <a:highlight>
                  <a:srgbClr val="F7F7F7"/>
                </a:highlight>
                <a:latin typeface="Courier New" panose="02070309020205020404" pitchFamily="49" charset="0"/>
              </a:rPr>
              <a:t>sns.boxplot</a:t>
            </a:r>
            <a:r>
              <a:rPr lang="en-US" b="0" dirty="0">
                <a:solidFill>
                  <a:srgbClr val="000000"/>
                </a:solidFill>
                <a:effectLst/>
                <a:highlight>
                  <a:srgbClr val="F7F7F7"/>
                </a:highlight>
                <a:latin typeface="Courier New" panose="02070309020205020404" pitchFamily="49" charset="0"/>
              </a:rPr>
              <a:t>(x=df1[</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loan_amnt</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],y=df1[</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annual_inc</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err="1">
                <a:solidFill>
                  <a:srgbClr val="000000"/>
                </a:solidFill>
                <a:effectLst/>
                <a:highlight>
                  <a:srgbClr val="F7F7F7"/>
                </a:highlight>
                <a:latin typeface="Courier New" panose="02070309020205020404" pitchFamily="49" charset="0"/>
              </a:rPr>
              <a:t>plt.show</a:t>
            </a:r>
            <a:r>
              <a:rPr lang="en-US" b="0" dirty="0">
                <a:solidFill>
                  <a:srgbClr val="000000"/>
                </a:solidFill>
                <a:effectLst/>
                <a:highlight>
                  <a:srgbClr val="F7F7F7"/>
                </a:highlight>
                <a:latin typeface="Courier New" panose="02070309020205020404" pitchFamily="49" charset="0"/>
              </a:rPr>
              <a:t>()</a:t>
            </a:r>
          </a:p>
          <a:p>
            <a:r>
              <a:rPr lang="en-IN" b="0" dirty="0" err="1">
                <a:solidFill>
                  <a:srgbClr val="000000"/>
                </a:solidFill>
                <a:effectLst/>
                <a:highlight>
                  <a:srgbClr val="F7F7F7"/>
                </a:highlight>
                <a:latin typeface="Courier New" panose="02070309020205020404" pitchFamily="49" charset="0"/>
              </a:rPr>
              <a:t>sns.scatterplot</a:t>
            </a:r>
            <a:r>
              <a:rPr lang="en-IN" b="0" dirty="0">
                <a:solidFill>
                  <a:srgbClr val="000000"/>
                </a:solidFill>
                <a:effectLst/>
                <a:highlight>
                  <a:srgbClr val="F7F7F7"/>
                </a:highlight>
                <a:latin typeface="Courier New" panose="02070309020205020404" pitchFamily="49" charset="0"/>
              </a:rPr>
              <a:t>(x=df1[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loan_amnt</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 y=df1[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annual_inc</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p>
          <a:p>
            <a:r>
              <a:rPr lang="en-IN" b="0" dirty="0" err="1">
                <a:solidFill>
                  <a:srgbClr val="000000"/>
                </a:solidFill>
                <a:effectLst/>
                <a:highlight>
                  <a:srgbClr val="F7F7F7"/>
                </a:highlight>
                <a:latin typeface="Courier New" panose="02070309020205020404" pitchFamily="49" charset="0"/>
              </a:rPr>
              <a:t>plt.show</a:t>
            </a:r>
            <a:r>
              <a:rPr lang="en-IN" b="0" dirty="0">
                <a:solidFill>
                  <a:srgbClr val="000000"/>
                </a:solidFill>
                <a:effectLst/>
                <a:highlight>
                  <a:srgbClr val="F7F7F7"/>
                </a:highlight>
                <a:latin typeface="Courier New" panose="02070309020205020404" pitchFamily="49" charset="0"/>
              </a:rPr>
              <a:t>()</a:t>
            </a:r>
          </a:p>
          <a:p>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for</a:t>
            </a:r>
            <a:r>
              <a:rPr lang="en-US" b="0" dirty="0">
                <a:solidFill>
                  <a:srgbClr val="000000"/>
                </a:solidFill>
                <a:effectLst/>
                <a:highlight>
                  <a:srgbClr val="F7F7F7"/>
                </a:highlight>
                <a:latin typeface="Courier New" panose="02070309020205020404" pitchFamily="49" charset="0"/>
              </a:rPr>
              <a:t> col1 </a:t>
            </a:r>
            <a:r>
              <a:rPr lang="en-US" b="0" dirty="0">
                <a:solidFill>
                  <a:srgbClr val="0000FF"/>
                </a:solidFill>
                <a:effectLst/>
                <a:highlight>
                  <a:srgbClr val="F7F7F7"/>
                </a:highlight>
                <a:latin typeface="Courier New" panose="02070309020205020404" pitchFamily="49" charset="0"/>
              </a:rPr>
              <a:t>in</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num_cols</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for</a:t>
            </a:r>
            <a:r>
              <a:rPr lang="en-US" b="0" dirty="0">
                <a:solidFill>
                  <a:srgbClr val="000000"/>
                </a:solidFill>
                <a:effectLst/>
                <a:highlight>
                  <a:srgbClr val="F7F7F7"/>
                </a:highlight>
                <a:latin typeface="Courier New" panose="02070309020205020404" pitchFamily="49" charset="0"/>
              </a:rPr>
              <a:t> cat </a:t>
            </a:r>
            <a:r>
              <a:rPr lang="en-US" b="0" dirty="0">
                <a:solidFill>
                  <a:srgbClr val="0000FF"/>
                </a:solidFill>
                <a:effectLst/>
                <a:highlight>
                  <a:srgbClr val="F7F7F7"/>
                </a:highlight>
                <a:latin typeface="Courier New" panose="02070309020205020404" pitchFamily="49" charset="0"/>
              </a:rPr>
              <a:t>in</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cat_cols</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sns.boxplot</a:t>
            </a:r>
            <a:r>
              <a:rPr lang="en-US" b="0" dirty="0">
                <a:solidFill>
                  <a:srgbClr val="000000"/>
                </a:solidFill>
                <a:effectLst/>
                <a:highlight>
                  <a:srgbClr val="F7F7F7"/>
                </a:highlight>
                <a:latin typeface="Courier New" panose="02070309020205020404" pitchFamily="49" charset="0"/>
              </a:rPr>
              <a:t>(x=df1[cat], y=df1[col1])</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plt.show</a:t>
            </a:r>
            <a:r>
              <a:rPr lang="en-US" b="0" dirty="0">
                <a:solidFill>
                  <a:srgbClr val="000000"/>
                </a:solidFill>
                <a:effectLst/>
                <a:highlight>
                  <a:srgbClr val="F7F7F7"/>
                </a:highlight>
                <a:latin typeface="Courier New" panose="02070309020205020404" pitchFamily="49" charset="0"/>
              </a:rPr>
              <a:t>()</a:t>
            </a:r>
          </a:p>
          <a:p>
            <a:endParaRPr lang="en-US" dirty="0">
              <a:solidFill>
                <a:srgbClr val="000000"/>
              </a:solidFill>
              <a:highlight>
                <a:srgbClr val="F7F7F7"/>
              </a:highlight>
              <a:latin typeface="Courier New" panose="02070309020205020404" pitchFamily="49" charset="0"/>
            </a:endParaRPr>
          </a:p>
          <a:p>
            <a:pPr marL="0" indent="0">
              <a:buNone/>
            </a:pPr>
            <a:r>
              <a:rPr lang="en-US" b="1" dirty="0">
                <a:solidFill>
                  <a:srgbClr val="000000"/>
                </a:solidFill>
                <a:effectLst/>
                <a:highlight>
                  <a:srgbClr val="F7F7F7"/>
                </a:highlight>
                <a:latin typeface="Courier New" panose="02070309020205020404" pitchFamily="49" charset="0"/>
              </a:rPr>
              <a:t>Multivariate:</a:t>
            </a:r>
          </a:p>
          <a:p>
            <a:r>
              <a:rPr lang="en-US" b="0" dirty="0" err="1">
                <a:solidFill>
                  <a:srgbClr val="000000"/>
                </a:solidFill>
                <a:effectLst/>
                <a:highlight>
                  <a:srgbClr val="F7F7F7"/>
                </a:highlight>
                <a:latin typeface="Courier New" panose="02070309020205020404" pitchFamily="49" charset="0"/>
              </a:rPr>
              <a:t>sns.heatmap</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num_cols</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corr</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annot</a:t>
            </a:r>
            <a:r>
              <a:rPr lang="en-US" b="0" dirty="0">
                <a:solidFill>
                  <a:srgbClr val="000000"/>
                </a:solidFill>
                <a:effectLst/>
                <a:highlight>
                  <a:srgbClr val="F7F7F7"/>
                </a:highlight>
                <a:latin typeface="Courier New" panose="02070309020205020404" pitchFamily="49" charset="0"/>
              </a:rPr>
              <a:t>=</a:t>
            </a:r>
            <a:r>
              <a:rPr lang="en-US" b="0" dirty="0">
                <a:solidFill>
                  <a:srgbClr val="0000FF"/>
                </a:solidFill>
                <a:effectLst/>
                <a:highlight>
                  <a:srgbClr val="F7F7F7"/>
                </a:highlight>
                <a:latin typeface="Courier New" panose="02070309020205020404" pitchFamily="49" charset="0"/>
              </a:rPr>
              <a:t>True</a:t>
            </a:r>
            <a:r>
              <a:rPr lang="en-US" b="0" dirty="0">
                <a:solidFill>
                  <a:srgbClr val="000000"/>
                </a:solidFill>
                <a:effectLst/>
                <a:highlight>
                  <a:srgbClr val="F7F7F7"/>
                </a:highlight>
                <a:latin typeface="Courier New" panose="02070309020205020404" pitchFamily="49" charset="0"/>
              </a:rPr>
              <a:t>)</a:t>
            </a:r>
          </a:p>
          <a:p>
            <a:r>
              <a:rPr lang="en-US" b="0" dirty="0" err="1">
                <a:solidFill>
                  <a:srgbClr val="000000"/>
                </a:solidFill>
                <a:effectLst/>
                <a:highlight>
                  <a:srgbClr val="F7F7F7"/>
                </a:highlight>
                <a:latin typeface="Courier New" panose="02070309020205020404" pitchFamily="49" charset="0"/>
              </a:rPr>
              <a:t>plt.show</a:t>
            </a:r>
            <a:r>
              <a:rPr lang="en-US" b="0" dirty="0">
                <a:solidFill>
                  <a:srgbClr val="000000"/>
                </a:solidFill>
                <a:effectLst/>
                <a:highlight>
                  <a:srgbClr val="F7F7F7"/>
                </a:highlight>
                <a:latin typeface="Courier New" panose="02070309020205020404" pitchFamily="49" charset="0"/>
              </a:rPr>
              <a:t>()</a:t>
            </a:r>
          </a:p>
          <a:p>
            <a:endParaRPr lang="en-US" b="0" dirty="0">
              <a:solidFill>
                <a:srgbClr val="000000"/>
              </a:solidFill>
              <a:effectLst/>
              <a:highlight>
                <a:srgbClr val="F7F7F7"/>
              </a:highlight>
              <a:latin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1071786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2EC7-5447-54F0-605A-4D260610AF46}"/>
              </a:ext>
            </a:extLst>
          </p:cNvPr>
          <p:cNvSpPr>
            <a:spLocks noGrp="1"/>
          </p:cNvSpPr>
          <p:nvPr>
            <p:ph type="title"/>
          </p:nvPr>
        </p:nvSpPr>
        <p:spPr/>
        <p:txBody>
          <a:bodyPr/>
          <a:lstStyle/>
          <a:p>
            <a:r>
              <a:rPr lang="en-US" sz="1800" b="1" dirty="0">
                <a:latin typeface="+mn-lt"/>
                <a:ea typeface="+mn-ea"/>
                <a:cs typeface="+mn-cs"/>
              </a:rPr>
              <a:t>Platform and Libraries used:</a:t>
            </a:r>
            <a:endParaRPr lang="en-IN" sz="1800" b="1" dirty="0">
              <a:latin typeface="+mn-lt"/>
              <a:ea typeface="+mn-ea"/>
              <a:cs typeface="+mn-cs"/>
            </a:endParaRPr>
          </a:p>
        </p:txBody>
      </p:sp>
      <p:sp>
        <p:nvSpPr>
          <p:cNvPr id="3" name="Content Placeholder 2">
            <a:extLst>
              <a:ext uri="{FF2B5EF4-FFF2-40B4-BE49-F238E27FC236}">
                <a16:creationId xmlns:a16="http://schemas.microsoft.com/office/drawing/2014/main" id="{6EB868B1-967B-C6AD-136E-91D8EDF86720}"/>
              </a:ext>
            </a:extLst>
          </p:cNvPr>
          <p:cNvSpPr>
            <a:spLocks noGrp="1"/>
          </p:cNvSpPr>
          <p:nvPr>
            <p:ph idx="1"/>
          </p:nvPr>
        </p:nvSpPr>
        <p:spPr>
          <a:xfrm>
            <a:off x="838200" y="1358537"/>
            <a:ext cx="10515600" cy="4818426"/>
          </a:xfrm>
        </p:spPr>
        <p:txBody>
          <a:bodyPr/>
          <a:lstStyle/>
          <a:p>
            <a:pPr marL="0" indent="0">
              <a:spcBef>
                <a:spcPct val="0"/>
              </a:spcBef>
              <a:buNone/>
            </a:pPr>
            <a:r>
              <a:rPr lang="en-US" sz="1800" dirty="0"/>
              <a:t>Platform: Google </a:t>
            </a:r>
            <a:r>
              <a:rPr lang="en-US" sz="1800" dirty="0" err="1"/>
              <a:t>Colab</a:t>
            </a:r>
            <a:r>
              <a:rPr lang="en-US" sz="1800" dirty="0"/>
              <a:t>.</a:t>
            </a:r>
          </a:p>
          <a:p>
            <a:pPr marL="0" indent="0">
              <a:spcBef>
                <a:spcPct val="0"/>
              </a:spcBef>
              <a:buNone/>
            </a:pPr>
            <a:endParaRPr lang="en-US" sz="1800" dirty="0"/>
          </a:p>
          <a:p>
            <a:pPr marL="0" indent="0">
              <a:spcBef>
                <a:spcPct val="0"/>
              </a:spcBef>
              <a:buNone/>
            </a:pPr>
            <a:r>
              <a:rPr lang="en-IN" sz="1800" dirty="0"/>
              <a:t>Libraries: </a:t>
            </a:r>
          </a:p>
          <a:p>
            <a:r>
              <a:rPr lang="en-US" sz="1600" b="0" dirty="0">
                <a:solidFill>
                  <a:srgbClr val="AF00DB"/>
                </a:solidFill>
                <a:effectLst/>
                <a:highlight>
                  <a:srgbClr val="F7F7F7"/>
                </a:highlight>
                <a:latin typeface="Courier New" panose="02070309020205020404" pitchFamily="49" charset="0"/>
              </a:rPr>
              <a:t>import</a:t>
            </a:r>
            <a:r>
              <a:rPr lang="en-US" sz="1600" b="0" dirty="0">
                <a:solidFill>
                  <a:srgbClr val="000000"/>
                </a:solidFill>
                <a:effectLst/>
                <a:highlight>
                  <a:srgbClr val="F7F7F7"/>
                </a:highlight>
                <a:latin typeface="Courier New" panose="02070309020205020404" pitchFamily="49" charset="0"/>
              </a:rPr>
              <a:t> </a:t>
            </a:r>
            <a:r>
              <a:rPr lang="en-US" sz="1600" b="0" dirty="0" err="1">
                <a:solidFill>
                  <a:srgbClr val="000000"/>
                </a:solidFill>
                <a:effectLst/>
                <a:highlight>
                  <a:srgbClr val="F7F7F7"/>
                </a:highlight>
                <a:latin typeface="Courier New" panose="02070309020205020404" pitchFamily="49" charset="0"/>
              </a:rPr>
              <a:t>numpy</a:t>
            </a:r>
            <a:r>
              <a:rPr lang="en-US" sz="1600" b="0" dirty="0">
                <a:solidFill>
                  <a:srgbClr val="000000"/>
                </a:solidFill>
                <a:effectLst/>
                <a:highlight>
                  <a:srgbClr val="F7F7F7"/>
                </a:highlight>
                <a:latin typeface="Courier New" panose="02070309020205020404" pitchFamily="49" charset="0"/>
              </a:rPr>
              <a:t> </a:t>
            </a:r>
            <a:r>
              <a:rPr lang="en-US" sz="1600" b="0" dirty="0">
                <a:solidFill>
                  <a:srgbClr val="AF00DB"/>
                </a:solidFill>
                <a:effectLst/>
                <a:highlight>
                  <a:srgbClr val="F7F7F7"/>
                </a:highlight>
                <a:latin typeface="Courier New" panose="02070309020205020404" pitchFamily="49" charset="0"/>
              </a:rPr>
              <a:t>as</a:t>
            </a:r>
            <a:r>
              <a:rPr lang="en-US" sz="1600" b="0" dirty="0">
                <a:solidFill>
                  <a:srgbClr val="000000"/>
                </a:solidFill>
                <a:effectLst/>
                <a:highlight>
                  <a:srgbClr val="F7F7F7"/>
                </a:highlight>
                <a:latin typeface="Courier New" panose="02070309020205020404" pitchFamily="49" charset="0"/>
              </a:rPr>
              <a:t> np</a:t>
            </a:r>
          </a:p>
          <a:p>
            <a:r>
              <a:rPr lang="en-US" sz="1600" b="0" dirty="0">
                <a:solidFill>
                  <a:srgbClr val="AF00DB"/>
                </a:solidFill>
                <a:effectLst/>
                <a:highlight>
                  <a:srgbClr val="F7F7F7"/>
                </a:highlight>
                <a:latin typeface="Courier New" panose="02070309020205020404" pitchFamily="49" charset="0"/>
              </a:rPr>
              <a:t>import</a:t>
            </a:r>
            <a:r>
              <a:rPr lang="en-US" sz="1600" b="0" dirty="0">
                <a:solidFill>
                  <a:srgbClr val="000000"/>
                </a:solidFill>
                <a:effectLst/>
                <a:highlight>
                  <a:srgbClr val="F7F7F7"/>
                </a:highlight>
                <a:latin typeface="Courier New" panose="02070309020205020404" pitchFamily="49" charset="0"/>
              </a:rPr>
              <a:t> pandas </a:t>
            </a:r>
            <a:r>
              <a:rPr lang="en-US" sz="1600" b="0" dirty="0">
                <a:solidFill>
                  <a:srgbClr val="AF00DB"/>
                </a:solidFill>
                <a:effectLst/>
                <a:highlight>
                  <a:srgbClr val="F7F7F7"/>
                </a:highlight>
                <a:latin typeface="Courier New" panose="02070309020205020404" pitchFamily="49" charset="0"/>
              </a:rPr>
              <a:t>as</a:t>
            </a:r>
            <a:r>
              <a:rPr lang="en-US" sz="1600" b="0" dirty="0">
                <a:solidFill>
                  <a:srgbClr val="000000"/>
                </a:solidFill>
                <a:effectLst/>
                <a:highlight>
                  <a:srgbClr val="F7F7F7"/>
                </a:highlight>
                <a:latin typeface="Courier New" panose="02070309020205020404" pitchFamily="49" charset="0"/>
              </a:rPr>
              <a:t> pd</a:t>
            </a:r>
          </a:p>
          <a:p>
            <a:r>
              <a:rPr lang="en-US" sz="1600" b="0" dirty="0">
                <a:solidFill>
                  <a:srgbClr val="AF00DB"/>
                </a:solidFill>
                <a:effectLst/>
                <a:highlight>
                  <a:srgbClr val="F7F7F7"/>
                </a:highlight>
                <a:latin typeface="Courier New" panose="02070309020205020404" pitchFamily="49" charset="0"/>
              </a:rPr>
              <a:t>import</a:t>
            </a:r>
            <a:r>
              <a:rPr lang="en-US" sz="1600" b="0" dirty="0">
                <a:solidFill>
                  <a:srgbClr val="000000"/>
                </a:solidFill>
                <a:effectLst/>
                <a:highlight>
                  <a:srgbClr val="F7F7F7"/>
                </a:highlight>
                <a:latin typeface="Courier New" panose="02070309020205020404" pitchFamily="49" charset="0"/>
              </a:rPr>
              <a:t> </a:t>
            </a:r>
            <a:r>
              <a:rPr lang="en-US" sz="1600" b="0" dirty="0" err="1">
                <a:solidFill>
                  <a:srgbClr val="000000"/>
                </a:solidFill>
                <a:effectLst/>
                <a:highlight>
                  <a:srgbClr val="F7F7F7"/>
                </a:highlight>
                <a:latin typeface="Courier New" panose="02070309020205020404" pitchFamily="49" charset="0"/>
              </a:rPr>
              <a:t>matplotlib.pyplot</a:t>
            </a:r>
            <a:r>
              <a:rPr lang="en-US" sz="1600" b="0" dirty="0">
                <a:solidFill>
                  <a:srgbClr val="000000"/>
                </a:solidFill>
                <a:effectLst/>
                <a:highlight>
                  <a:srgbClr val="F7F7F7"/>
                </a:highlight>
                <a:latin typeface="Courier New" panose="02070309020205020404" pitchFamily="49" charset="0"/>
              </a:rPr>
              <a:t> </a:t>
            </a:r>
            <a:r>
              <a:rPr lang="en-US" sz="1600" b="0" dirty="0">
                <a:solidFill>
                  <a:srgbClr val="AF00DB"/>
                </a:solidFill>
                <a:effectLst/>
                <a:highlight>
                  <a:srgbClr val="F7F7F7"/>
                </a:highlight>
                <a:latin typeface="Courier New" panose="02070309020205020404" pitchFamily="49" charset="0"/>
              </a:rPr>
              <a:t>as</a:t>
            </a:r>
            <a:r>
              <a:rPr lang="en-US" sz="1600" b="0" dirty="0">
                <a:solidFill>
                  <a:srgbClr val="000000"/>
                </a:solidFill>
                <a:effectLst/>
                <a:highlight>
                  <a:srgbClr val="F7F7F7"/>
                </a:highlight>
                <a:latin typeface="Courier New" panose="02070309020205020404" pitchFamily="49" charset="0"/>
              </a:rPr>
              <a:t> </a:t>
            </a:r>
            <a:r>
              <a:rPr lang="en-US" sz="1600" b="0" dirty="0" err="1">
                <a:solidFill>
                  <a:srgbClr val="000000"/>
                </a:solidFill>
                <a:effectLst/>
                <a:highlight>
                  <a:srgbClr val="F7F7F7"/>
                </a:highlight>
                <a:latin typeface="Courier New" panose="02070309020205020404" pitchFamily="49" charset="0"/>
              </a:rPr>
              <a:t>plt</a:t>
            </a:r>
            <a:endParaRPr lang="en-US" sz="1600" b="0" dirty="0">
              <a:solidFill>
                <a:srgbClr val="000000"/>
              </a:solidFill>
              <a:effectLst/>
              <a:highlight>
                <a:srgbClr val="F7F7F7"/>
              </a:highlight>
              <a:latin typeface="Courier New" panose="02070309020205020404" pitchFamily="49" charset="0"/>
            </a:endParaRPr>
          </a:p>
          <a:p>
            <a:r>
              <a:rPr lang="en-US" sz="1600" b="0" dirty="0">
                <a:solidFill>
                  <a:srgbClr val="AF00DB"/>
                </a:solidFill>
                <a:effectLst/>
                <a:highlight>
                  <a:srgbClr val="F7F7F7"/>
                </a:highlight>
                <a:latin typeface="Courier New" panose="02070309020205020404" pitchFamily="49" charset="0"/>
              </a:rPr>
              <a:t>import</a:t>
            </a:r>
            <a:r>
              <a:rPr lang="en-US" sz="1600" b="0" dirty="0">
                <a:solidFill>
                  <a:srgbClr val="000000"/>
                </a:solidFill>
                <a:effectLst/>
                <a:highlight>
                  <a:srgbClr val="F7F7F7"/>
                </a:highlight>
                <a:latin typeface="Courier New" panose="02070309020205020404" pitchFamily="49" charset="0"/>
              </a:rPr>
              <a:t> seaborn </a:t>
            </a:r>
            <a:r>
              <a:rPr lang="en-US" sz="1600" b="0" dirty="0">
                <a:solidFill>
                  <a:srgbClr val="AF00DB"/>
                </a:solidFill>
                <a:effectLst/>
                <a:highlight>
                  <a:srgbClr val="F7F7F7"/>
                </a:highlight>
                <a:latin typeface="Courier New" panose="02070309020205020404" pitchFamily="49" charset="0"/>
              </a:rPr>
              <a:t>as</a:t>
            </a:r>
            <a:r>
              <a:rPr lang="en-US" sz="1600" b="0" dirty="0">
                <a:solidFill>
                  <a:srgbClr val="000000"/>
                </a:solidFill>
                <a:effectLst/>
                <a:highlight>
                  <a:srgbClr val="F7F7F7"/>
                </a:highlight>
                <a:latin typeface="Courier New" panose="02070309020205020404" pitchFamily="49" charset="0"/>
              </a:rPr>
              <a:t> </a:t>
            </a:r>
            <a:r>
              <a:rPr lang="en-US" sz="1600" b="0" dirty="0" err="1">
                <a:solidFill>
                  <a:srgbClr val="000000"/>
                </a:solidFill>
                <a:effectLst/>
                <a:highlight>
                  <a:srgbClr val="F7F7F7"/>
                </a:highlight>
                <a:latin typeface="Courier New" panose="02070309020205020404" pitchFamily="49" charset="0"/>
              </a:rPr>
              <a:t>sns</a:t>
            </a:r>
            <a:endParaRPr lang="en-US" sz="1600" b="0" dirty="0">
              <a:solidFill>
                <a:srgbClr val="000000"/>
              </a:solidFill>
              <a:effectLst/>
              <a:highlight>
                <a:srgbClr val="F7F7F7"/>
              </a:highlight>
              <a:latin typeface="Courier New" panose="02070309020205020404" pitchFamily="49" charset="0"/>
            </a:endParaRPr>
          </a:p>
          <a:p>
            <a:pPr marL="0" indent="0">
              <a:buNone/>
            </a:pPr>
            <a:endParaRPr lang="en-IN" dirty="0"/>
          </a:p>
          <a:p>
            <a:pPr marL="0" indent="0">
              <a:spcBef>
                <a:spcPct val="0"/>
              </a:spcBef>
              <a:buNone/>
            </a:pPr>
            <a:r>
              <a:rPr lang="en-IN" sz="1800" dirty="0"/>
              <a:t>Business should focus on the loan amount with respect to the actual income and the home ownership of an employee before providing the loan. This analyse can be helpful in analysing the risk and avoiding credit loss to the bank.</a:t>
            </a:r>
          </a:p>
        </p:txBody>
      </p:sp>
    </p:spTree>
    <p:extLst>
      <p:ext uri="{BB962C8B-B14F-4D97-AF65-F5344CB8AC3E}">
        <p14:creationId xmlns:p14="http://schemas.microsoft.com/office/powerpoint/2010/main" val="22482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3D675-B4AE-B89A-6F01-BAD014CAAF7B}"/>
              </a:ext>
            </a:extLst>
          </p:cNvPr>
          <p:cNvSpPr>
            <a:spLocks noGrp="1"/>
          </p:cNvSpPr>
          <p:nvPr>
            <p:ph idx="1"/>
          </p:nvPr>
        </p:nvSpPr>
        <p:spPr>
          <a:xfrm>
            <a:off x="888274" y="679269"/>
            <a:ext cx="10465526" cy="5497694"/>
          </a:xfrm>
        </p:spPr>
        <p:txBody>
          <a:bodyPr>
            <a:normAutofit fontScale="92500" lnSpcReduction="20000"/>
          </a:bodyPr>
          <a:lstStyle/>
          <a:p>
            <a:pPr marL="0" indent="0">
              <a:lnSpc>
                <a:spcPct val="100000"/>
              </a:lnSpc>
              <a:buNone/>
            </a:pPr>
            <a:r>
              <a:rPr lang="en-US" sz="1800" b="1" dirty="0"/>
              <a:t>Data Understanding:</a:t>
            </a:r>
          </a:p>
          <a:p>
            <a:pPr marL="0" indent="0">
              <a:buNone/>
            </a:pPr>
            <a:r>
              <a:rPr lang="en-US" sz="1800" dirty="0"/>
              <a:t>” Loan Data set” is the file which contains the complete loan data for all loans issued through the time period 2007 to 2011.</a:t>
            </a:r>
          </a:p>
          <a:p>
            <a:pPr marL="0" indent="0">
              <a:buNone/>
            </a:pPr>
            <a:r>
              <a:rPr lang="en-US" sz="1800" dirty="0"/>
              <a:t>Many variable values are empty, so we will remove all 100% empty columns in data cleaning.</a:t>
            </a:r>
          </a:p>
          <a:p>
            <a:pPr marL="0" indent="0">
              <a:buNone/>
            </a:pPr>
            <a:r>
              <a:rPr lang="en-US" sz="1800" dirty="0"/>
              <a:t>Based on actual income, </a:t>
            </a:r>
            <a:r>
              <a:rPr lang="en-US" sz="1800" dirty="0" err="1"/>
              <a:t>loan_amnt</a:t>
            </a:r>
            <a:r>
              <a:rPr lang="en-US" sz="1800" dirty="0"/>
              <a:t> and </a:t>
            </a:r>
            <a:r>
              <a:rPr lang="en-US" sz="1800" dirty="0" err="1"/>
              <a:t>loan_status</a:t>
            </a:r>
            <a:r>
              <a:rPr lang="en-US" sz="1800" dirty="0"/>
              <a:t> and term of loan months, we will analyze and reduce the risk of not having defaulters.</a:t>
            </a:r>
          </a:p>
          <a:p>
            <a:pPr marL="0" indent="0">
              <a:buNone/>
            </a:pPr>
            <a:endParaRPr lang="en-US" sz="2000" dirty="0"/>
          </a:p>
          <a:p>
            <a:pPr marL="0" indent="0">
              <a:buNone/>
            </a:pPr>
            <a:r>
              <a:rPr lang="en-US" sz="1800" b="1" dirty="0"/>
              <a:t>Univariate Analysis:</a:t>
            </a:r>
          </a:p>
          <a:p>
            <a:pPr marL="742950" lvl="1" indent="-285750">
              <a:buFont typeface="Arial" panose="020B0604020202020204" pitchFamily="34" charset="0"/>
              <a:buChar char="•"/>
            </a:pPr>
            <a:r>
              <a:rPr lang="en-US" sz="1800" dirty="0"/>
              <a:t>Analyze individual features to understand their distribution and characteristics.</a:t>
            </a:r>
          </a:p>
          <a:p>
            <a:pPr marL="742950" lvl="1" indent="-285750">
              <a:buFont typeface="Arial" panose="020B0604020202020204" pitchFamily="34" charset="0"/>
              <a:buChar char="•"/>
            </a:pPr>
            <a:r>
              <a:rPr lang="en-US" sz="1800" dirty="0"/>
              <a:t>Identify key metrics like mean, median, mode, skewness, and kurtosis for numerical features.</a:t>
            </a:r>
          </a:p>
          <a:p>
            <a:pPr marL="0" indent="0">
              <a:buNone/>
            </a:pPr>
            <a:r>
              <a:rPr lang="en-US" sz="1800" b="1" dirty="0"/>
              <a:t>Bivariate Analysis:</a:t>
            </a:r>
          </a:p>
          <a:p>
            <a:pPr marL="742950" lvl="1" indent="-285750">
              <a:buFont typeface="Arial" panose="020B0604020202020204" pitchFamily="34" charset="0"/>
              <a:buChar char="•"/>
            </a:pPr>
            <a:r>
              <a:rPr lang="en-US" sz="1800" dirty="0"/>
              <a:t>Explore relationships between different pairs of variables, especially focusing on how they correlate with the target variable (loan default).</a:t>
            </a:r>
          </a:p>
          <a:p>
            <a:pPr marL="742950" lvl="1" indent="-285750">
              <a:buFont typeface="Arial" panose="020B0604020202020204" pitchFamily="34" charset="0"/>
              <a:buChar char="•"/>
            </a:pPr>
            <a:r>
              <a:rPr lang="en-US" sz="1800" dirty="0"/>
              <a:t>Use correlation matrices, pair plots, and other techniques to identify patterns.</a:t>
            </a:r>
          </a:p>
          <a:p>
            <a:pPr marL="0" indent="0">
              <a:buNone/>
            </a:pPr>
            <a:r>
              <a:rPr lang="en-US" sz="1800" b="1" dirty="0"/>
              <a:t>Multivariate Analysis:</a:t>
            </a:r>
          </a:p>
          <a:p>
            <a:pPr marL="742950" lvl="1" indent="-285750">
              <a:buFont typeface="Arial" panose="020B0604020202020204" pitchFamily="34" charset="0"/>
              <a:buChar char="•"/>
            </a:pPr>
            <a:r>
              <a:rPr lang="en-US" sz="1800" dirty="0"/>
              <a:t>Investigate interactions between multiple variables to uncover more complex relationships.</a:t>
            </a:r>
          </a:p>
          <a:p>
            <a:pPr marL="742950" lvl="1" indent="-285750">
              <a:buFont typeface="Arial" panose="020B0604020202020204" pitchFamily="34" charset="0"/>
              <a:buChar char="•"/>
            </a:pPr>
            <a:r>
              <a:rPr lang="en-US" sz="1800" dirty="0"/>
              <a:t>Use techniques like Principal Component Analysis (PCA) if necessary.</a:t>
            </a:r>
          </a:p>
          <a:p>
            <a:pPr marL="0" lvl="1" indent="0">
              <a:lnSpc>
                <a:spcPct val="100000"/>
              </a:lnSpc>
              <a:spcBef>
                <a:spcPts val="1000"/>
              </a:spcBef>
              <a:buNone/>
            </a:pPr>
            <a:r>
              <a:rPr lang="en-US" sz="1800" b="1" dirty="0"/>
              <a:t>Visualization:</a:t>
            </a:r>
          </a:p>
          <a:p>
            <a:pPr marL="742950" lvl="1" indent="-285750"/>
            <a:r>
              <a:rPr lang="en-US" sz="1800" dirty="0"/>
              <a:t>Analyze data and represent in the form of bar or scatter chart </a:t>
            </a:r>
            <a:r>
              <a:rPr lang="en-US" sz="1800" dirty="0" err="1"/>
              <a:t>ets</a:t>
            </a:r>
            <a:r>
              <a:rPr lang="en-US" sz="1800" dirty="0"/>
              <a:t>..</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171914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DC87-9FB4-C53B-A11A-7421A99A0E22}"/>
              </a:ext>
            </a:extLst>
          </p:cNvPr>
          <p:cNvSpPr>
            <a:spLocks noGrp="1"/>
          </p:cNvSpPr>
          <p:nvPr>
            <p:ph type="title"/>
          </p:nvPr>
        </p:nvSpPr>
        <p:spPr>
          <a:xfrm>
            <a:off x="600891" y="365125"/>
            <a:ext cx="10752909" cy="1325563"/>
          </a:xfrm>
        </p:spPr>
        <p:txBody>
          <a:bodyPr>
            <a:normAutofit/>
          </a:bodyPr>
          <a:lstStyle/>
          <a:p>
            <a:r>
              <a:rPr lang="en-US" sz="2000" dirty="0"/>
              <a:t>Univariate Analysis:</a:t>
            </a:r>
            <a:endParaRPr lang="en-IN" sz="2000" dirty="0"/>
          </a:p>
        </p:txBody>
      </p:sp>
      <p:sp>
        <p:nvSpPr>
          <p:cNvPr id="3" name="Content Placeholder 2">
            <a:extLst>
              <a:ext uri="{FF2B5EF4-FFF2-40B4-BE49-F238E27FC236}">
                <a16:creationId xmlns:a16="http://schemas.microsoft.com/office/drawing/2014/main" id="{2873C74D-115B-3035-72E8-A8F96751F8E4}"/>
              </a:ext>
            </a:extLst>
          </p:cNvPr>
          <p:cNvSpPr>
            <a:spLocks noGrp="1"/>
          </p:cNvSpPr>
          <p:nvPr>
            <p:ph idx="1"/>
          </p:nvPr>
        </p:nvSpPr>
        <p:spPr>
          <a:xfrm>
            <a:off x="661851" y="1323703"/>
            <a:ext cx="10691949" cy="4853260"/>
          </a:xfrm>
        </p:spPr>
        <p:txBody>
          <a:bodyPr/>
          <a:lstStyle/>
          <a:p>
            <a:pPr marL="0" indent="0">
              <a:buNone/>
            </a:pPr>
            <a:r>
              <a:rPr lang="en-US" sz="1800" dirty="0"/>
              <a:t>To fill values in empty cells on </a:t>
            </a:r>
            <a:r>
              <a:rPr lang="en-US" sz="1800" dirty="0" err="1"/>
              <a:t>emp_title</a:t>
            </a:r>
            <a:r>
              <a:rPr lang="en-US" sz="1800" dirty="0"/>
              <a:t> col by below commands</a:t>
            </a:r>
            <a:r>
              <a:rPr lang="en-US" dirty="0"/>
              <a:t>.</a:t>
            </a:r>
          </a:p>
          <a:p>
            <a:pPr marL="0" indent="0">
              <a:buNone/>
            </a:pPr>
            <a:endParaRPr lang="en-IN" dirty="0"/>
          </a:p>
        </p:txBody>
      </p:sp>
      <p:pic>
        <p:nvPicPr>
          <p:cNvPr id="7" name="Picture 6">
            <a:extLst>
              <a:ext uri="{FF2B5EF4-FFF2-40B4-BE49-F238E27FC236}">
                <a16:creationId xmlns:a16="http://schemas.microsoft.com/office/drawing/2014/main" id="{890C0789-FC9F-A256-FC4F-12894BC6B5BA}"/>
              </a:ext>
            </a:extLst>
          </p:cNvPr>
          <p:cNvPicPr>
            <a:picLocks noChangeAspect="1"/>
          </p:cNvPicPr>
          <p:nvPr/>
        </p:nvPicPr>
        <p:blipFill>
          <a:blip r:embed="rId2"/>
          <a:stretch>
            <a:fillRect/>
          </a:stretch>
        </p:blipFill>
        <p:spPr>
          <a:xfrm>
            <a:off x="818760" y="1959429"/>
            <a:ext cx="8759114" cy="4394153"/>
          </a:xfrm>
          <a:prstGeom prst="rect">
            <a:avLst/>
          </a:prstGeom>
        </p:spPr>
      </p:pic>
    </p:spTree>
    <p:extLst>
      <p:ext uri="{BB962C8B-B14F-4D97-AF65-F5344CB8AC3E}">
        <p14:creationId xmlns:p14="http://schemas.microsoft.com/office/powerpoint/2010/main" val="40816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BB578D-897B-798D-5802-2F66B8829249}"/>
              </a:ext>
            </a:extLst>
          </p:cNvPr>
          <p:cNvPicPr>
            <a:picLocks noGrp="1" noChangeAspect="1"/>
          </p:cNvPicPr>
          <p:nvPr>
            <p:ph idx="1"/>
          </p:nvPr>
        </p:nvPicPr>
        <p:blipFill>
          <a:blip r:embed="rId2"/>
          <a:stretch>
            <a:fillRect/>
          </a:stretch>
        </p:blipFill>
        <p:spPr>
          <a:xfrm>
            <a:off x="436880" y="238673"/>
            <a:ext cx="5110480" cy="3110821"/>
          </a:xfrm>
        </p:spPr>
      </p:pic>
      <p:pic>
        <p:nvPicPr>
          <p:cNvPr id="7" name="Picture 6">
            <a:extLst>
              <a:ext uri="{FF2B5EF4-FFF2-40B4-BE49-F238E27FC236}">
                <a16:creationId xmlns:a16="http://schemas.microsoft.com/office/drawing/2014/main" id="{A45E953B-7039-942E-1FE7-77CA935A4F3A}"/>
              </a:ext>
            </a:extLst>
          </p:cNvPr>
          <p:cNvPicPr>
            <a:picLocks noChangeAspect="1"/>
          </p:cNvPicPr>
          <p:nvPr/>
        </p:nvPicPr>
        <p:blipFill>
          <a:blip r:embed="rId3"/>
          <a:stretch>
            <a:fillRect/>
          </a:stretch>
        </p:blipFill>
        <p:spPr>
          <a:xfrm>
            <a:off x="5760720" y="210055"/>
            <a:ext cx="5273039" cy="2900767"/>
          </a:xfrm>
          <a:prstGeom prst="rect">
            <a:avLst/>
          </a:prstGeom>
        </p:spPr>
      </p:pic>
      <p:pic>
        <p:nvPicPr>
          <p:cNvPr id="9" name="Picture 8">
            <a:extLst>
              <a:ext uri="{FF2B5EF4-FFF2-40B4-BE49-F238E27FC236}">
                <a16:creationId xmlns:a16="http://schemas.microsoft.com/office/drawing/2014/main" id="{D222FDCC-8C1F-11E9-1FEB-9DF582D51E30}"/>
              </a:ext>
            </a:extLst>
          </p:cNvPr>
          <p:cNvPicPr>
            <a:picLocks noChangeAspect="1"/>
          </p:cNvPicPr>
          <p:nvPr/>
        </p:nvPicPr>
        <p:blipFill>
          <a:blip r:embed="rId4"/>
          <a:stretch>
            <a:fillRect/>
          </a:stretch>
        </p:blipFill>
        <p:spPr>
          <a:xfrm>
            <a:off x="436880" y="3429000"/>
            <a:ext cx="5323840" cy="2900767"/>
          </a:xfrm>
          <a:prstGeom prst="rect">
            <a:avLst/>
          </a:prstGeom>
        </p:spPr>
      </p:pic>
      <p:pic>
        <p:nvPicPr>
          <p:cNvPr id="11" name="Picture 10">
            <a:extLst>
              <a:ext uri="{FF2B5EF4-FFF2-40B4-BE49-F238E27FC236}">
                <a16:creationId xmlns:a16="http://schemas.microsoft.com/office/drawing/2014/main" id="{8C0C84BE-A086-7966-F24F-0D4AF6E7B561}"/>
              </a:ext>
            </a:extLst>
          </p:cNvPr>
          <p:cNvPicPr>
            <a:picLocks noChangeAspect="1"/>
          </p:cNvPicPr>
          <p:nvPr/>
        </p:nvPicPr>
        <p:blipFill>
          <a:blip r:embed="rId5"/>
          <a:stretch>
            <a:fillRect/>
          </a:stretch>
        </p:blipFill>
        <p:spPr>
          <a:xfrm>
            <a:off x="5760719" y="3437709"/>
            <a:ext cx="5323839" cy="3190327"/>
          </a:xfrm>
          <a:prstGeom prst="rect">
            <a:avLst/>
          </a:prstGeom>
        </p:spPr>
      </p:pic>
    </p:spTree>
    <p:extLst>
      <p:ext uri="{BB962C8B-B14F-4D97-AF65-F5344CB8AC3E}">
        <p14:creationId xmlns:p14="http://schemas.microsoft.com/office/powerpoint/2010/main" val="59180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D273A-6DB6-4A09-6B02-24F482879C4A}"/>
              </a:ext>
            </a:extLst>
          </p:cNvPr>
          <p:cNvSpPr>
            <a:spLocks noGrp="1"/>
          </p:cNvSpPr>
          <p:nvPr>
            <p:ph idx="1"/>
          </p:nvPr>
        </p:nvSpPr>
        <p:spPr>
          <a:xfrm>
            <a:off x="457200" y="547286"/>
            <a:ext cx="10896600" cy="5629677"/>
          </a:xfrm>
        </p:spPr>
        <p:txBody>
          <a:bodyPr/>
          <a:lstStyle/>
          <a:p>
            <a:pPr marL="0" indent="0">
              <a:buNone/>
            </a:pPr>
            <a:r>
              <a:rPr lang="en-US" sz="1800" dirty="0"/>
              <a:t>Bivariate: scatterplot between </a:t>
            </a:r>
            <a:r>
              <a:rPr lang="en-US" sz="1800" dirty="0" err="1"/>
              <a:t>loan_amt</a:t>
            </a:r>
            <a:r>
              <a:rPr lang="en-US" sz="1800" dirty="0"/>
              <a:t> and </a:t>
            </a:r>
            <a:r>
              <a:rPr lang="en-US" sz="1800" dirty="0" err="1"/>
              <a:t>annual_inc</a:t>
            </a:r>
            <a:endParaRPr lang="en-US" sz="1800" dirty="0"/>
          </a:p>
          <a:p>
            <a:pPr marL="0" indent="0">
              <a:buNone/>
            </a:pPr>
            <a:endParaRPr lang="en-IN" dirty="0"/>
          </a:p>
        </p:txBody>
      </p:sp>
      <p:pic>
        <p:nvPicPr>
          <p:cNvPr id="5" name="Picture 4">
            <a:extLst>
              <a:ext uri="{FF2B5EF4-FFF2-40B4-BE49-F238E27FC236}">
                <a16:creationId xmlns:a16="http://schemas.microsoft.com/office/drawing/2014/main" id="{1AEAD87A-1731-44A6-D0DB-2BFB07A1ED57}"/>
              </a:ext>
            </a:extLst>
          </p:cNvPr>
          <p:cNvPicPr>
            <a:picLocks noChangeAspect="1"/>
          </p:cNvPicPr>
          <p:nvPr/>
        </p:nvPicPr>
        <p:blipFill>
          <a:blip r:embed="rId2"/>
          <a:stretch>
            <a:fillRect/>
          </a:stretch>
        </p:blipFill>
        <p:spPr>
          <a:xfrm>
            <a:off x="985520" y="1249680"/>
            <a:ext cx="4602480" cy="5061034"/>
          </a:xfrm>
          <a:prstGeom prst="rect">
            <a:avLst/>
          </a:prstGeom>
        </p:spPr>
      </p:pic>
      <p:pic>
        <p:nvPicPr>
          <p:cNvPr id="7" name="Picture 6">
            <a:extLst>
              <a:ext uri="{FF2B5EF4-FFF2-40B4-BE49-F238E27FC236}">
                <a16:creationId xmlns:a16="http://schemas.microsoft.com/office/drawing/2014/main" id="{BC0B379F-BE1C-4A68-E043-B91DF750A17E}"/>
              </a:ext>
            </a:extLst>
          </p:cNvPr>
          <p:cNvPicPr>
            <a:picLocks noChangeAspect="1"/>
          </p:cNvPicPr>
          <p:nvPr/>
        </p:nvPicPr>
        <p:blipFill>
          <a:blip r:embed="rId3"/>
          <a:stretch>
            <a:fillRect/>
          </a:stretch>
        </p:blipFill>
        <p:spPr>
          <a:xfrm>
            <a:off x="5852160" y="1320800"/>
            <a:ext cx="5882640" cy="4989914"/>
          </a:xfrm>
          <a:prstGeom prst="rect">
            <a:avLst/>
          </a:prstGeom>
        </p:spPr>
      </p:pic>
    </p:spTree>
    <p:extLst>
      <p:ext uri="{BB962C8B-B14F-4D97-AF65-F5344CB8AC3E}">
        <p14:creationId xmlns:p14="http://schemas.microsoft.com/office/powerpoint/2010/main" val="402049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16B68C-47EF-6F21-5A02-42EB3C30BD22}"/>
              </a:ext>
            </a:extLst>
          </p:cNvPr>
          <p:cNvPicPr>
            <a:picLocks noGrp="1" noChangeAspect="1"/>
          </p:cNvPicPr>
          <p:nvPr>
            <p:ph idx="1"/>
          </p:nvPr>
        </p:nvPicPr>
        <p:blipFill>
          <a:blip r:embed="rId2"/>
          <a:stretch>
            <a:fillRect/>
          </a:stretch>
        </p:blipFill>
        <p:spPr>
          <a:xfrm>
            <a:off x="721360" y="111753"/>
            <a:ext cx="5262879" cy="3769366"/>
          </a:xfrm>
        </p:spPr>
      </p:pic>
      <p:pic>
        <p:nvPicPr>
          <p:cNvPr id="7" name="Picture 6">
            <a:extLst>
              <a:ext uri="{FF2B5EF4-FFF2-40B4-BE49-F238E27FC236}">
                <a16:creationId xmlns:a16="http://schemas.microsoft.com/office/drawing/2014/main" id="{72C96754-B144-1C19-A62A-B6A6A4CBFFCA}"/>
              </a:ext>
            </a:extLst>
          </p:cNvPr>
          <p:cNvPicPr>
            <a:picLocks noChangeAspect="1"/>
          </p:cNvPicPr>
          <p:nvPr/>
        </p:nvPicPr>
        <p:blipFill>
          <a:blip r:embed="rId2"/>
          <a:stretch>
            <a:fillRect/>
          </a:stretch>
        </p:blipFill>
        <p:spPr>
          <a:xfrm>
            <a:off x="6381946" y="182880"/>
            <a:ext cx="5088693" cy="3698239"/>
          </a:xfrm>
          <a:prstGeom prst="rect">
            <a:avLst/>
          </a:prstGeom>
        </p:spPr>
      </p:pic>
      <p:pic>
        <p:nvPicPr>
          <p:cNvPr id="9" name="Picture 8">
            <a:extLst>
              <a:ext uri="{FF2B5EF4-FFF2-40B4-BE49-F238E27FC236}">
                <a16:creationId xmlns:a16="http://schemas.microsoft.com/office/drawing/2014/main" id="{DBA3589E-F7B2-9860-8C01-5F6F6FBA2058}"/>
              </a:ext>
            </a:extLst>
          </p:cNvPr>
          <p:cNvPicPr>
            <a:picLocks noChangeAspect="1"/>
          </p:cNvPicPr>
          <p:nvPr/>
        </p:nvPicPr>
        <p:blipFill>
          <a:blip r:embed="rId3"/>
          <a:stretch>
            <a:fillRect/>
          </a:stretch>
        </p:blipFill>
        <p:spPr>
          <a:xfrm>
            <a:off x="721360" y="3952240"/>
            <a:ext cx="5262879" cy="2620448"/>
          </a:xfrm>
          <a:prstGeom prst="rect">
            <a:avLst/>
          </a:prstGeom>
        </p:spPr>
      </p:pic>
      <p:pic>
        <p:nvPicPr>
          <p:cNvPr id="11" name="Picture 10">
            <a:extLst>
              <a:ext uri="{FF2B5EF4-FFF2-40B4-BE49-F238E27FC236}">
                <a16:creationId xmlns:a16="http://schemas.microsoft.com/office/drawing/2014/main" id="{D2778FC0-0A11-D898-235B-33DDC044241A}"/>
              </a:ext>
            </a:extLst>
          </p:cNvPr>
          <p:cNvPicPr>
            <a:picLocks noChangeAspect="1"/>
          </p:cNvPicPr>
          <p:nvPr/>
        </p:nvPicPr>
        <p:blipFill>
          <a:blip r:embed="rId4"/>
          <a:stretch>
            <a:fillRect/>
          </a:stretch>
        </p:blipFill>
        <p:spPr>
          <a:xfrm>
            <a:off x="6339242" y="4053840"/>
            <a:ext cx="5710518" cy="2620448"/>
          </a:xfrm>
          <a:prstGeom prst="rect">
            <a:avLst/>
          </a:prstGeom>
        </p:spPr>
      </p:pic>
    </p:spTree>
    <p:extLst>
      <p:ext uri="{BB962C8B-B14F-4D97-AF65-F5344CB8AC3E}">
        <p14:creationId xmlns:p14="http://schemas.microsoft.com/office/powerpoint/2010/main" val="200991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C886E-2CDA-437E-F8B4-AA52826B1A28}"/>
              </a:ext>
            </a:extLst>
          </p:cNvPr>
          <p:cNvSpPr>
            <a:spLocks noGrp="1"/>
          </p:cNvSpPr>
          <p:nvPr>
            <p:ph idx="1"/>
          </p:nvPr>
        </p:nvSpPr>
        <p:spPr>
          <a:xfrm>
            <a:off x="416560" y="711200"/>
            <a:ext cx="10744200" cy="5425123"/>
          </a:xfrm>
        </p:spPr>
        <p:txBody>
          <a:bodyPr/>
          <a:lstStyle/>
          <a:p>
            <a:pPr marL="0" indent="0">
              <a:buNone/>
            </a:pPr>
            <a:r>
              <a:rPr lang="en-US" sz="1800" dirty="0"/>
              <a:t>Multivariate: positive correlation shows direct relationship</a:t>
            </a:r>
            <a:r>
              <a:rPr lang="en-US" dirty="0"/>
              <a:t>.</a:t>
            </a:r>
          </a:p>
          <a:p>
            <a:pPr marL="0" indent="0">
              <a:buNone/>
            </a:pPr>
            <a:endParaRPr lang="en-IN" dirty="0"/>
          </a:p>
        </p:txBody>
      </p:sp>
      <p:pic>
        <p:nvPicPr>
          <p:cNvPr id="5" name="Picture 4">
            <a:extLst>
              <a:ext uri="{FF2B5EF4-FFF2-40B4-BE49-F238E27FC236}">
                <a16:creationId xmlns:a16="http://schemas.microsoft.com/office/drawing/2014/main" id="{6F942149-F858-27E5-5FAB-98082D622F69}"/>
              </a:ext>
            </a:extLst>
          </p:cNvPr>
          <p:cNvPicPr>
            <a:picLocks noChangeAspect="1"/>
          </p:cNvPicPr>
          <p:nvPr/>
        </p:nvPicPr>
        <p:blipFill>
          <a:blip r:embed="rId2"/>
          <a:stretch>
            <a:fillRect/>
          </a:stretch>
        </p:blipFill>
        <p:spPr>
          <a:xfrm>
            <a:off x="618309" y="1445494"/>
            <a:ext cx="7509691" cy="4698510"/>
          </a:xfrm>
          <a:prstGeom prst="rect">
            <a:avLst/>
          </a:prstGeom>
        </p:spPr>
      </p:pic>
    </p:spTree>
    <p:extLst>
      <p:ext uri="{BB962C8B-B14F-4D97-AF65-F5344CB8AC3E}">
        <p14:creationId xmlns:p14="http://schemas.microsoft.com/office/powerpoint/2010/main" val="153186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C874-E168-5E66-006A-5D86F65F14FF}"/>
              </a:ext>
            </a:extLst>
          </p:cNvPr>
          <p:cNvSpPr>
            <a:spLocks noGrp="1"/>
          </p:cNvSpPr>
          <p:nvPr>
            <p:ph type="title"/>
          </p:nvPr>
        </p:nvSpPr>
        <p:spPr>
          <a:xfrm>
            <a:off x="714103" y="-235131"/>
            <a:ext cx="10639697" cy="1393371"/>
          </a:xfrm>
        </p:spPr>
        <p:txBody>
          <a:bodyPr>
            <a:normAutofit/>
          </a:bodyPr>
          <a:lstStyle/>
          <a:p>
            <a:r>
              <a:rPr lang="en-US" sz="3200" dirty="0"/>
              <a:t>Python code structure:</a:t>
            </a:r>
            <a:endParaRPr lang="en-IN" sz="3200" dirty="0"/>
          </a:p>
        </p:txBody>
      </p:sp>
      <p:sp>
        <p:nvSpPr>
          <p:cNvPr id="3" name="Content Placeholder 2">
            <a:extLst>
              <a:ext uri="{FF2B5EF4-FFF2-40B4-BE49-F238E27FC236}">
                <a16:creationId xmlns:a16="http://schemas.microsoft.com/office/drawing/2014/main" id="{E4B46B4C-91FB-D1CD-A7D3-3E4E0784A568}"/>
              </a:ext>
            </a:extLst>
          </p:cNvPr>
          <p:cNvSpPr>
            <a:spLocks noGrp="1"/>
          </p:cNvSpPr>
          <p:nvPr>
            <p:ph idx="1"/>
          </p:nvPr>
        </p:nvSpPr>
        <p:spPr>
          <a:xfrm>
            <a:off x="714103" y="818606"/>
            <a:ext cx="11286308" cy="6039394"/>
          </a:xfrm>
        </p:spPr>
        <p:txBody>
          <a:bodyPr>
            <a:normAutofit fontScale="32500" lnSpcReduction="20000"/>
          </a:bodyPr>
          <a:lstStyle/>
          <a:p>
            <a:pPr marL="0" indent="0">
              <a:buNone/>
            </a:pPr>
            <a:r>
              <a:rPr lang="en-IN" b="1" dirty="0">
                <a:effectLst/>
                <a:highlight>
                  <a:srgbClr val="F7F7F7"/>
                </a:highlight>
                <a:latin typeface="Courier New" panose="02070309020205020404" pitchFamily="49" charset="0"/>
              </a:rPr>
              <a:t>Data Loading:</a:t>
            </a:r>
          </a:p>
          <a:p>
            <a:r>
              <a:rPr lang="en-IN" b="0" dirty="0">
                <a:solidFill>
                  <a:srgbClr val="AF00DB"/>
                </a:solidFill>
                <a:effectLst/>
                <a:highlight>
                  <a:srgbClr val="F7F7F7"/>
                </a:highlight>
                <a:latin typeface="Courier New" panose="02070309020205020404" pitchFamily="49" charset="0"/>
              </a:rPr>
              <a:t>import</a:t>
            </a:r>
            <a:r>
              <a:rPr lang="en-IN" b="0" dirty="0">
                <a:solidFill>
                  <a:srgbClr val="000000"/>
                </a:solidFill>
                <a:effectLst/>
                <a:highlight>
                  <a:srgbClr val="F7F7F7"/>
                </a:highlight>
                <a:latin typeface="Courier New" panose="02070309020205020404" pitchFamily="49" charset="0"/>
              </a:rPr>
              <a:t> </a:t>
            </a:r>
            <a:r>
              <a:rPr lang="en-IN" b="0" dirty="0" err="1">
                <a:solidFill>
                  <a:srgbClr val="000000"/>
                </a:solidFill>
                <a:effectLst/>
                <a:highlight>
                  <a:srgbClr val="F7F7F7"/>
                </a:highlight>
                <a:latin typeface="Courier New" panose="02070309020205020404" pitchFamily="49" charset="0"/>
              </a:rPr>
              <a:t>numpy</a:t>
            </a:r>
            <a:r>
              <a:rPr lang="en-IN" b="0" dirty="0">
                <a:solidFill>
                  <a:srgbClr val="000000"/>
                </a:solidFill>
                <a:effectLst/>
                <a:highlight>
                  <a:srgbClr val="F7F7F7"/>
                </a:highlight>
                <a:latin typeface="Courier New" panose="02070309020205020404" pitchFamily="49" charset="0"/>
              </a:rPr>
              <a:t> </a:t>
            </a:r>
            <a:r>
              <a:rPr lang="en-IN" b="0" dirty="0">
                <a:solidFill>
                  <a:srgbClr val="AF00DB"/>
                </a:solidFill>
                <a:effectLst/>
                <a:highlight>
                  <a:srgbClr val="F7F7F7"/>
                </a:highlight>
                <a:latin typeface="Courier New" panose="02070309020205020404" pitchFamily="49" charset="0"/>
              </a:rPr>
              <a:t>as</a:t>
            </a:r>
            <a:r>
              <a:rPr lang="en-IN" b="0" dirty="0">
                <a:solidFill>
                  <a:srgbClr val="000000"/>
                </a:solidFill>
                <a:effectLst/>
                <a:highlight>
                  <a:srgbClr val="F7F7F7"/>
                </a:highlight>
                <a:latin typeface="Courier New" panose="02070309020205020404" pitchFamily="49" charset="0"/>
              </a:rPr>
              <a:t> np</a:t>
            </a:r>
          </a:p>
          <a:p>
            <a:r>
              <a:rPr lang="en-IN" b="0" dirty="0">
                <a:solidFill>
                  <a:srgbClr val="AF00DB"/>
                </a:solidFill>
                <a:effectLst/>
                <a:highlight>
                  <a:srgbClr val="F7F7F7"/>
                </a:highlight>
                <a:latin typeface="Courier New" panose="02070309020205020404" pitchFamily="49" charset="0"/>
              </a:rPr>
              <a:t>import</a:t>
            </a:r>
            <a:r>
              <a:rPr lang="en-IN" b="0" dirty="0">
                <a:solidFill>
                  <a:srgbClr val="000000"/>
                </a:solidFill>
                <a:effectLst/>
                <a:highlight>
                  <a:srgbClr val="F7F7F7"/>
                </a:highlight>
                <a:latin typeface="Courier New" panose="02070309020205020404" pitchFamily="49" charset="0"/>
              </a:rPr>
              <a:t> pandas </a:t>
            </a:r>
            <a:r>
              <a:rPr lang="en-IN" b="0" dirty="0">
                <a:solidFill>
                  <a:srgbClr val="AF00DB"/>
                </a:solidFill>
                <a:effectLst/>
                <a:highlight>
                  <a:srgbClr val="F7F7F7"/>
                </a:highlight>
                <a:latin typeface="Courier New" panose="02070309020205020404" pitchFamily="49" charset="0"/>
              </a:rPr>
              <a:t>as</a:t>
            </a:r>
            <a:r>
              <a:rPr lang="en-IN" b="0" dirty="0">
                <a:solidFill>
                  <a:srgbClr val="000000"/>
                </a:solidFill>
                <a:effectLst/>
                <a:highlight>
                  <a:srgbClr val="F7F7F7"/>
                </a:highlight>
                <a:latin typeface="Courier New" panose="02070309020205020404" pitchFamily="49" charset="0"/>
              </a:rPr>
              <a:t> pd</a:t>
            </a:r>
          </a:p>
          <a:p>
            <a:r>
              <a:rPr lang="en-IN" b="0" dirty="0">
                <a:solidFill>
                  <a:srgbClr val="AF00DB"/>
                </a:solidFill>
                <a:effectLst/>
                <a:highlight>
                  <a:srgbClr val="F7F7F7"/>
                </a:highlight>
                <a:latin typeface="Courier New" panose="02070309020205020404" pitchFamily="49" charset="0"/>
              </a:rPr>
              <a:t>import</a:t>
            </a:r>
            <a:r>
              <a:rPr lang="en-IN" b="0" dirty="0">
                <a:solidFill>
                  <a:srgbClr val="000000"/>
                </a:solidFill>
                <a:effectLst/>
                <a:highlight>
                  <a:srgbClr val="F7F7F7"/>
                </a:highlight>
                <a:latin typeface="Courier New" panose="02070309020205020404" pitchFamily="49" charset="0"/>
              </a:rPr>
              <a:t> </a:t>
            </a:r>
            <a:r>
              <a:rPr lang="en-IN" b="0" dirty="0" err="1">
                <a:solidFill>
                  <a:srgbClr val="000000"/>
                </a:solidFill>
                <a:effectLst/>
                <a:highlight>
                  <a:srgbClr val="F7F7F7"/>
                </a:highlight>
                <a:latin typeface="Courier New" panose="02070309020205020404" pitchFamily="49" charset="0"/>
              </a:rPr>
              <a:t>matplotlib.pyplot</a:t>
            </a:r>
            <a:r>
              <a:rPr lang="en-IN" b="0" dirty="0">
                <a:solidFill>
                  <a:srgbClr val="000000"/>
                </a:solidFill>
                <a:effectLst/>
                <a:highlight>
                  <a:srgbClr val="F7F7F7"/>
                </a:highlight>
                <a:latin typeface="Courier New" panose="02070309020205020404" pitchFamily="49" charset="0"/>
              </a:rPr>
              <a:t> </a:t>
            </a:r>
            <a:r>
              <a:rPr lang="en-IN" b="0" dirty="0">
                <a:solidFill>
                  <a:srgbClr val="AF00DB"/>
                </a:solidFill>
                <a:effectLst/>
                <a:highlight>
                  <a:srgbClr val="F7F7F7"/>
                </a:highlight>
                <a:latin typeface="Courier New" panose="02070309020205020404" pitchFamily="49" charset="0"/>
              </a:rPr>
              <a:t>as</a:t>
            </a:r>
            <a:r>
              <a:rPr lang="en-IN" b="0" dirty="0">
                <a:solidFill>
                  <a:srgbClr val="000000"/>
                </a:solidFill>
                <a:effectLst/>
                <a:highlight>
                  <a:srgbClr val="F7F7F7"/>
                </a:highlight>
                <a:latin typeface="Courier New" panose="02070309020205020404" pitchFamily="49" charset="0"/>
              </a:rPr>
              <a:t> </a:t>
            </a:r>
            <a:r>
              <a:rPr lang="en-IN" b="0" dirty="0" err="1">
                <a:solidFill>
                  <a:srgbClr val="000000"/>
                </a:solidFill>
                <a:effectLst/>
                <a:highlight>
                  <a:srgbClr val="F7F7F7"/>
                </a:highlight>
                <a:latin typeface="Courier New" panose="02070309020205020404" pitchFamily="49" charset="0"/>
              </a:rPr>
              <a:t>plt</a:t>
            </a:r>
            <a:endParaRPr lang="en-IN" b="0" dirty="0">
              <a:solidFill>
                <a:srgbClr val="000000"/>
              </a:solidFill>
              <a:effectLst/>
              <a:highlight>
                <a:srgbClr val="F7F7F7"/>
              </a:highlight>
              <a:latin typeface="Courier New" panose="02070309020205020404" pitchFamily="49" charset="0"/>
            </a:endParaRPr>
          </a:p>
          <a:p>
            <a:r>
              <a:rPr lang="en-IN" b="0" dirty="0">
                <a:solidFill>
                  <a:srgbClr val="AF00DB"/>
                </a:solidFill>
                <a:effectLst/>
                <a:highlight>
                  <a:srgbClr val="F7F7F7"/>
                </a:highlight>
                <a:latin typeface="Courier New" panose="02070309020205020404" pitchFamily="49" charset="0"/>
              </a:rPr>
              <a:t>import</a:t>
            </a:r>
            <a:r>
              <a:rPr lang="en-IN" b="0" dirty="0">
                <a:solidFill>
                  <a:srgbClr val="000000"/>
                </a:solidFill>
                <a:effectLst/>
                <a:highlight>
                  <a:srgbClr val="F7F7F7"/>
                </a:highlight>
                <a:latin typeface="Courier New" panose="02070309020205020404" pitchFamily="49" charset="0"/>
              </a:rPr>
              <a:t> seaborn </a:t>
            </a:r>
            <a:r>
              <a:rPr lang="en-IN" b="0" dirty="0">
                <a:solidFill>
                  <a:srgbClr val="AF00DB"/>
                </a:solidFill>
                <a:effectLst/>
                <a:highlight>
                  <a:srgbClr val="F7F7F7"/>
                </a:highlight>
                <a:latin typeface="Courier New" panose="02070309020205020404" pitchFamily="49" charset="0"/>
              </a:rPr>
              <a:t>as</a:t>
            </a:r>
            <a:r>
              <a:rPr lang="en-IN" b="0" dirty="0">
                <a:solidFill>
                  <a:srgbClr val="000000"/>
                </a:solidFill>
                <a:effectLst/>
                <a:highlight>
                  <a:srgbClr val="F7F7F7"/>
                </a:highlight>
                <a:latin typeface="Courier New" panose="02070309020205020404" pitchFamily="49" charset="0"/>
              </a:rPr>
              <a:t> </a:t>
            </a:r>
            <a:r>
              <a:rPr lang="en-IN" b="0" dirty="0" err="1">
                <a:solidFill>
                  <a:srgbClr val="000000"/>
                </a:solidFill>
                <a:effectLst/>
                <a:highlight>
                  <a:srgbClr val="F7F7F7"/>
                </a:highlight>
                <a:latin typeface="Courier New" panose="02070309020205020404" pitchFamily="49" charset="0"/>
              </a:rPr>
              <a:t>sns</a:t>
            </a:r>
            <a:endParaRPr lang="en-IN" b="0" dirty="0">
              <a:solidFill>
                <a:srgbClr val="000000"/>
              </a:solidFill>
              <a:effectLst/>
              <a:highlight>
                <a:srgbClr val="F7F7F7"/>
              </a:highlight>
              <a:latin typeface="Courier New" panose="02070309020205020404" pitchFamily="49" charset="0"/>
            </a:endParaRPr>
          </a:p>
          <a:p>
            <a:r>
              <a:rPr lang="en-IN" b="0" dirty="0" err="1">
                <a:solidFill>
                  <a:srgbClr val="000000"/>
                </a:solidFill>
                <a:effectLst/>
                <a:highlight>
                  <a:srgbClr val="F7F7F7"/>
                </a:highlight>
                <a:latin typeface="Courier New" panose="02070309020205020404" pitchFamily="49" charset="0"/>
              </a:rPr>
              <a:t>df</a:t>
            </a:r>
            <a:r>
              <a:rPr lang="en-IN" b="0" dirty="0">
                <a:solidFill>
                  <a:srgbClr val="000000"/>
                </a:solidFill>
                <a:effectLst/>
                <a:highlight>
                  <a:srgbClr val="F7F7F7"/>
                </a:highlight>
                <a:latin typeface="Courier New" panose="02070309020205020404" pitchFamily="49" charset="0"/>
              </a:rPr>
              <a:t>= </a:t>
            </a:r>
            <a:r>
              <a:rPr lang="en-IN" b="0" dirty="0" err="1">
                <a:solidFill>
                  <a:srgbClr val="000000"/>
                </a:solidFill>
                <a:effectLst/>
                <a:highlight>
                  <a:srgbClr val="F7F7F7"/>
                </a:highlight>
                <a:latin typeface="Courier New" panose="02070309020205020404" pitchFamily="49" charset="0"/>
              </a:rPr>
              <a:t>pd.read_csv</a:t>
            </a:r>
            <a:r>
              <a:rPr lang="en-IN" b="0" dirty="0">
                <a:solidFill>
                  <a:srgbClr val="000000"/>
                </a:solidFill>
                <a:effectLst/>
                <a:highlight>
                  <a:srgbClr val="F7F7F7"/>
                </a:highlight>
                <a:latin typeface="Courier New" panose="02070309020205020404" pitchFamily="49" charset="0"/>
              </a:rPr>
              <a:t>(</a:t>
            </a:r>
            <a:r>
              <a:rPr lang="en-IN" b="0" dirty="0">
                <a:solidFill>
                  <a:srgbClr val="A31515"/>
                </a:solidFill>
                <a:effectLst/>
                <a:highlight>
                  <a:srgbClr val="F7F7F7"/>
                </a:highlight>
                <a:latin typeface="Courier New" panose="02070309020205020404" pitchFamily="49" charset="0"/>
              </a:rPr>
              <a:t>"/content/loan.csv"</a:t>
            </a:r>
            <a:r>
              <a:rPr lang="en-IN" b="0" dirty="0">
                <a:solidFill>
                  <a:srgbClr val="000000"/>
                </a:solidFill>
                <a:effectLst/>
                <a:highlight>
                  <a:srgbClr val="F7F7F7"/>
                </a:highlight>
                <a:latin typeface="Courier New" panose="02070309020205020404" pitchFamily="49" charset="0"/>
              </a:rPr>
              <a:t>)</a:t>
            </a:r>
          </a:p>
          <a:p>
            <a:r>
              <a:rPr lang="en-IN" b="0" dirty="0" err="1">
                <a:solidFill>
                  <a:srgbClr val="000000"/>
                </a:solidFill>
                <a:effectLst/>
                <a:highlight>
                  <a:srgbClr val="F7F7F7"/>
                </a:highlight>
                <a:latin typeface="Courier New" panose="02070309020205020404" pitchFamily="49" charset="0"/>
              </a:rPr>
              <a:t>df.head</a:t>
            </a:r>
            <a:r>
              <a:rPr lang="en-IN" b="0" dirty="0">
                <a:solidFill>
                  <a:srgbClr val="000000"/>
                </a:solidFill>
                <a:effectLst/>
                <a:highlight>
                  <a:srgbClr val="F7F7F7"/>
                </a:highlight>
                <a:latin typeface="Courier New" panose="02070309020205020404" pitchFamily="49" charset="0"/>
              </a:rPr>
              <a:t>()  </a:t>
            </a:r>
            <a:r>
              <a:rPr lang="en-IN" b="0" dirty="0">
                <a:solidFill>
                  <a:srgbClr val="008000"/>
                </a:solidFill>
                <a:effectLst/>
                <a:highlight>
                  <a:srgbClr val="F7F7F7"/>
                </a:highlight>
                <a:latin typeface="Courier New" panose="02070309020205020404" pitchFamily="49" charset="0"/>
              </a:rPr>
              <a:t># displays first 5 rows of the data from file.</a:t>
            </a:r>
            <a:endParaRPr lang="en-IN" b="0" dirty="0">
              <a:solidFill>
                <a:srgbClr val="000000"/>
              </a:solidFill>
              <a:effectLst/>
              <a:highlight>
                <a:srgbClr val="F7F7F7"/>
              </a:highlight>
              <a:latin typeface="Courier New" panose="02070309020205020404" pitchFamily="49" charset="0"/>
            </a:endParaRPr>
          </a:p>
          <a:p>
            <a:r>
              <a:rPr lang="en-IN" b="0" dirty="0">
                <a:solidFill>
                  <a:srgbClr val="000000"/>
                </a:solidFill>
                <a:effectLst/>
                <a:highlight>
                  <a:srgbClr val="F7F7F7"/>
                </a:highlight>
                <a:latin typeface="Courier New" panose="02070309020205020404" pitchFamily="49" charset="0"/>
              </a:rPr>
              <a:t>df.info()  </a:t>
            </a:r>
            <a:r>
              <a:rPr lang="en-IN" b="0" dirty="0">
                <a:solidFill>
                  <a:srgbClr val="008000"/>
                </a:solidFill>
                <a:effectLst/>
                <a:highlight>
                  <a:srgbClr val="F7F7F7"/>
                </a:highlight>
                <a:latin typeface="Courier New" panose="02070309020205020404" pitchFamily="49" charset="0"/>
              </a:rPr>
              <a:t>#gives information of the data about </a:t>
            </a:r>
            <a:r>
              <a:rPr lang="en-IN" b="0" dirty="0" err="1">
                <a:solidFill>
                  <a:srgbClr val="008000"/>
                </a:solidFill>
                <a:effectLst/>
                <a:highlight>
                  <a:srgbClr val="F7F7F7"/>
                </a:highlight>
                <a:latin typeface="Courier New" panose="02070309020205020404" pitchFamily="49" charset="0"/>
              </a:rPr>
              <a:t>RangeIndex</a:t>
            </a:r>
            <a:r>
              <a:rPr lang="en-IN" b="0" dirty="0">
                <a:solidFill>
                  <a:srgbClr val="008000"/>
                </a:solidFill>
                <a:effectLst/>
                <a:highlight>
                  <a:srgbClr val="F7F7F7"/>
                </a:highlight>
                <a:latin typeface="Courier New" panose="02070309020205020404" pitchFamily="49" charset="0"/>
              </a:rPr>
              <a:t>, Columns, </a:t>
            </a:r>
            <a:r>
              <a:rPr lang="en-IN" b="0" dirty="0" err="1">
                <a:solidFill>
                  <a:srgbClr val="008000"/>
                </a:solidFill>
                <a:effectLst/>
                <a:highlight>
                  <a:srgbClr val="F7F7F7"/>
                </a:highlight>
                <a:latin typeface="Courier New" panose="02070309020205020404" pitchFamily="49" charset="0"/>
              </a:rPr>
              <a:t>dtypes</a:t>
            </a:r>
            <a:r>
              <a:rPr lang="en-IN" b="0" dirty="0">
                <a:solidFill>
                  <a:srgbClr val="008000"/>
                </a:solidFill>
                <a:effectLst/>
                <a:highlight>
                  <a:srgbClr val="F7F7F7"/>
                </a:highlight>
                <a:latin typeface="Courier New" panose="02070309020205020404" pitchFamily="49" charset="0"/>
              </a:rPr>
              <a:t>..</a:t>
            </a:r>
            <a:endParaRPr lang="en-IN" b="0" dirty="0">
              <a:solidFill>
                <a:srgbClr val="000000"/>
              </a:solidFill>
              <a:effectLst/>
              <a:highlight>
                <a:srgbClr val="F7F7F7"/>
              </a:highlight>
              <a:latin typeface="Courier New" panose="02070309020205020404" pitchFamily="49" charset="0"/>
            </a:endParaRPr>
          </a:p>
          <a:p>
            <a:r>
              <a:rPr lang="en-IN" b="0" dirty="0" err="1">
                <a:solidFill>
                  <a:srgbClr val="000000"/>
                </a:solidFill>
                <a:effectLst/>
                <a:highlight>
                  <a:srgbClr val="F7F7F7"/>
                </a:highlight>
                <a:latin typeface="Courier New" panose="02070309020205020404" pitchFamily="49" charset="0"/>
              </a:rPr>
              <a:t>df.shape</a:t>
            </a:r>
            <a:r>
              <a:rPr lang="en-IN" b="0" dirty="0">
                <a:solidFill>
                  <a:srgbClr val="000000"/>
                </a:solidFill>
                <a:effectLst/>
                <a:highlight>
                  <a:srgbClr val="F7F7F7"/>
                </a:highlight>
                <a:latin typeface="Courier New" panose="02070309020205020404" pitchFamily="49" charset="0"/>
              </a:rPr>
              <a:t> </a:t>
            </a:r>
            <a:r>
              <a:rPr lang="en-IN" b="0" dirty="0">
                <a:solidFill>
                  <a:srgbClr val="008000"/>
                </a:solidFill>
                <a:effectLst/>
                <a:highlight>
                  <a:srgbClr val="F7F7F7"/>
                </a:highlight>
                <a:latin typeface="Courier New" panose="02070309020205020404" pitchFamily="49" charset="0"/>
              </a:rPr>
              <a:t>#gives number of rows and cols.</a:t>
            </a:r>
            <a:endParaRPr lang="en-IN" b="0" dirty="0">
              <a:solidFill>
                <a:srgbClr val="000000"/>
              </a:solidFill>
              <a:effectLst/>
              <a:highlight>
                <a:srgbClr val="F7F7F7"/>
              </a:highlight>
              <a:latin typeface="Courier New" panose="02070309020205020404" pitchFamily="49" charset="0"/>
            </a:endParaRPr>
          </a:p>
          <a:p>
            <a:r>
              <a:rPr lang="en-IN" b="0" dirty="0">
                <a:solidFill>
                  <a:srgbClr val="116644"/>
                </a:solidFill>
                <a:effectLst/>
                <a:highlight>
                  <a:srgbClr val="F7F7F7"/>
                </a:highlight>
                <a:latin typeface="Courier New" panose="02070309020205020404" pitchFamily="49" charset="0"/>
              </a:rPr>
              <a:t>100</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df.isnull</a:t>
            </a:r>
            <a:r>
              <a:rPr lang="en-IN" b="0" dirty="0">
                <a:solidFill>
                  <a:srgbClr val="000000"/>
                </a:solidFill>
                <a:effectLst/>
                <a:highlight>
                  <a:srgbClr val="F7F7F7"/>
                </a:highlight>
                <a:latin typeface="Courier New" panose="02070309020205020404" pitchFamily="49" charset="0"/>
              </a:rPr>
              <a:t>().</a:t>
            </a:r>
            <a:r>
              <a:rPr lang="en-IN" b="0" dirty="0">
                <a:solidFill>
                  <a:srgbClr val="795E26"/>
                </a:solidFill>
                <a:effectLst/>
                <a:highlight>
                  <a:srgbClr val="F7F7F7"/>
                </a:highlight>
                <a:latin typeface="Courier New" panose="02070309020205020404" pitchFamily="49" charset="0"/>
              </a:rPr>
              <a:t>sum</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df.shape</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116644"/>
                </a:solidFill>
                <a:effectLst/>
                <a:highlight>
                  <a:srgbClr val="F7F7F7"/>
                </a:highlight>
                <a:latin typeface="Courier New" panose="02070309020205020404" pitchFamily="49" charset="0"/>
              </a:rPr>
              <a:t>100</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df.isnull</a:t>
            </a:r>
            <a:r>
              <a:rPr lang="en-IN" b="0" dirty="0">
                <a:solidFill>
                  <a:srgbClr val="000000"/>
                </a:solidFill>
                <a:effectLst/>
                <a:highlight>
                  <a:srgbClr val="F7F7F7"/>
                </a:highlight>
                <a:latin typeface="Courier New" panose="02070309020205020404" pitchFamily="49" charset="0"/>
              </a:rPr>
              <a:t>().</a:t>
            </a:r>
            <a:r>
              <a:rPr lang="en-IN" b="0" dirty="0">
                <a:solidFill>
                  <a:srgbClr val="795E26"/>
                </a:solidFill>
                <a:effectLst/>
                <a:highlight>
                  <a:srgbClr val="F7F7F7"/>
                </a:highlight>
                <a:latin typeface="Courier New" panose="02070309020205020404" pitchFamily="49" charset="0"/>
              </a:rPr>
              <a:t>sum</a:t>
            </a:r>
            <a:r>
              <a:rPr lang="en-IN" b="0" dirty="0">
                <a:solidFill>
                  <a:srgbClr val="000000"/>
                </a:solidFill>
                <a:effectLst/>
                <a:highlight>
                  <a:srgbClr val="F7F7F7"/>
                </a:highlight>
                <a:latin typeface="Courier New" panose="02070309020205020404" pitchFamily="49" charset="0"/>
              </a:rPr>
              <a:t>()/</a:t>
            </a:r>
            <a:r>
              <a:rPr lang="en-IN" b="0" dirty="0" err="1">
                <a:solidFill>
                  <a:srgbClr val="795E26"/>
                </a:solidFill>
                <a:effectLst/>
                <a:highlight>
                  <a:srgbClr val="F7F7F7"/>
                </a:highlight>
                <a:latin typeface="Courier New" panose="02070309020205020404" pitchFamily="49" charset="0"/>
              </a:rPr>
              <a:t>len</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df</a:t>
            </a:r>
            <a:r>
              <a:rPr lang="en-IN" b="0" dirty="0">
                <a:solidFill>
                  <a:srgbClr val="000000"/>
                </a:solidFill>
                <a:effectLst/>
                <a:highlight>
                  <a:srgbClr val="F7F7F7"/>
                </a:highlight>
                <a:latin typeface="Courier New" panose="02070309020205020404" pitchFamily="49" charset="0"/>
              </a:rPr>
              <a:t>)</a:t>
            </a:r>
          </a:p>
          <a:p>
            <a:r>
              <a:rPr lang="en-IN" b="0" dirty="0">
                <a:solidFill>
                  <a:srgbClr val="116644"/>
                </a:solidFill>
                <a:effectLst/>
                <a:highlight>
                  <a:srgbClr val="F7F7F7"/>
                </a:highlight>
                <a:latin typeface="Courier New" panose="02070309020205020404" pitchFamily="49" charset="0"/>
              </a:rPr>
              <a:t>100</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df.isnull</a:t>
            </a:r>
            <a:r>
              <a:rPr lang="en-IN" b="0" dirty="0">
                <a:solidFill>
                  <a:srgbClr val="000000"/>
                </a:solidFill>
                <a:effectLst/>
                <a:highlight>
                  <a:srgbClr val="F7F7F7"/>
                </a:highlight>
                <a:latin typeface="Courier New" panose="02070309020205020404" pitchFamily="49" charset="0"/>
              </a:rPr>
              <a:t>().mean()</a:t>
            </a:r>
          </a:p>
          <a:p>
            <a:pPr marL="0" indent="0">
              <a:buNone/>
            </a:pPr>
            <a:r>
              <a:rPr lang="en-IN" b="1" dirty="0">
                <a:solidFill>
                  <a:srgbClr val="000000"/>
                </a:solidFill>
                <a:effectLst/>
                <a:highlight>
                  <a:srgbClr val="F7F7F7"/>
                </a:highlight>
                <a:latin typeface="Courier New" panose="02070309020205020404" pitchFamily="49" charset="0"/>
              </a:rPr>
              <a:t>Data cleaning:</a:t>
            </a:r>
          </a:p>
          <a:p>
            <a:r>
              <a:rPr lang="en-IN" b="0" dirty="0" err="1">
                <a:solidFill>
                  <a:srgbClr val="000000"/>
                </a:solidFill>
                <a:effectLst/>
                <a:highlight>
                  <a:srgbClr val="F7F7F7"/>
                </a:highlight>
                <a:latin typeface="Courier New" panose="02070309020205020404" pitchFamily="49" charset="0"/>
              </a:rPr>
              <a:t>df_cleaned</a:t>
            </a:r>
            <a:r>
              <a:rPr lang="en-IN" b="0" dirty="0">
                <a:solidFill>
                  <a:srgbClr val="000000"/>
                </a:solidFill>
                <a:effectLst/>
                <a:highlight>
                  <a:srgbClr val="F7F7F7"/>
                </a:highlight>
                <a:latin typeface="Courier New" panose="02070309020205020404" pitchFamily="49" charset="0"/>
              </a:rPr>
              <a:t> = </a:t>
            </a:r>
            <a:r>
              <a:rPr lang="en-IN" b="0" dirty="0" err="1">
                <a:solidFill>
                  <a:srgbClr val="000000"/>
                </a:solidFill>
                <a:effectLst/>
                <a:highlight>
                  <a:srgbClr val="F7F7F7"/>
                </a:highlight>
                <a:latin typeface="Courier New" panose="02070309020205020404" pitchFamily="49" charset="0"/>
              </a:rPr>
              <a:t>df.dropna</a:t>
            </a:r>
            <a:r>
              <a:rPr lang="en-IN" b="0" dirty="0">
                <a:solidFill>
                  <a:srgbClr val="000000"/>
                </a:solidFill>
                <a:effectLst/>
                <a:highlight>
                  <a:srgbClr val="F7F7F7"/>
                </a:highlight>
                <a:latin typeface="Courier New" panose="02070309020205020404" pitchFamily="49" charset="0"/>
              </a:rPr>
              <a:t>(axis=</a:t>
            </a:r>
            <a:r>
              <a:rPr lang="en-IN" b="0" dirty="0">
                <a:solidFill>
                  <a:srgbClr val="116644"/>
                </a:solidFill>
                <a:effectLst/>
                <a:highlight>
                  <a:srgbClr val="F7F7F7"/>
                </a:highlight>
                <a:latin typeface="Courier New" panose="02070309020205020404" pitchFamily="49" charset="0"/>
              </a:rPr>
              <a:t>1</a:t>
            </a:r>
            <a:r>
              <a:rPr lang="en-IN" b="0" dirty="0">
                <a:solidFill>
                  <a:srgbClr val="000000"/>
                </a:solidFill>
                <a:effectLst/>
                <a:highlight>
                  <a:srgbClr val="F7F7F7"/>
                </a:highlight>
                <a:latin typeface="Courier New" panose="02070309020205020404" pitchFamily="49" charset="0"/>
              </a:rPr>
              <a:t>, how=</a:t>
            </a:r>
            <a:r>
              <a:rPr lang="en-IN" b="0" dirty="0">
                <a:solidFill>
                  <a:srgbClr val="A31515"/>
                </a:solidFill>
                <a:effectLst/>
                <a:highlight>
                  <a:srgbClr val="F7F7F7"/>
                </a:highlight>
                <a:latin typeface="Courier New" panose="02070309020205020404" pitchFamily="49" charset="0"/>
              </a:rPr>
              <a:t>'all’</a:t>
            </a:r>
            <a:r>
              <a:rPr lang="en-IN" b="0" dirty="0">
                <a:solidFill>
                  <a:srgbClr val="000000"/>
                </a:solidFill>
                <a:effectLst/>
                <a:highlight>
                  <a:srgbClr val="F7F7F7"/>
                </a:highlight>
                <a:latin typeface="Courier New" panose="02070309020205020404" pitchFamily="49" charset="0"/>
              </a:rPr>
              <a:t>)</a:t>
            </a:r>
          </a:p>
          <a:p>
            <a:r>
              <a:rPr lang="en-IN" b="0" dirty="0" err="1">
                <a:solidFill>
                  <a:srgbClr val="000000"/>
                </a:solidFill>
                <a:effectLst/>
                <a:highlight>
                  <a:srgbClr val="F7F7F7"/>
                </a:highlight>
                <a:latin typeface="Courier New" panose="02070309020205020404" pitchFamily="49" charset="0"/>
              </a:rPr>
              <a:t>df_cleaned</a:t>
            </a:r>
            <a:endParaRPr lang="en-IN" b="0" dirty="0">
              <a:solidFill>
                <a:srgbClr val="000000"/>
              </a:solidFill>
              <a:effectLst/>
              <a:highlight>
                <a:srgbClr val="F7F7F7"/>
              </a:highlight>
              <a:latin typeface="Courier New" panose="02070309020205020404" pitchFamily="49" charset="0"/>
            </a:endParaRPr>
          </a:p>
          <a:p>
            <a:r>
              <a:rPr lang="en-US" b="0" dirty="0">
                <a:solidFill>
                  <a:srgbClr val="000000"/>
                </a:solidFill>
                <a:effectLst/>
                <a:highlight>
                  <a:srgbClr val="F7F7F7"/>
                </a:highlight>
                <a:latin typeface="Courier New" panose="02070309020205020404" pitchFamily="49" charset="0"/>
              </a:rPr>
              <a:t>df1=</a:t>
            </a:r>
            <a:r>
              <a:rPr lang="en-US" b="0" dirty="0" err="1">
                <a:solidFill>
                  <a:srgbClr val="000000"/>
                </a:solidFill>
                <a:effectLst/>
                <a:highlight>
                  <a:srgbClr val="F7F7F7"/>
                </a:highlight>
                <a:latin typeface="Courier New" panose="02070309020205020404" pitchFamily="49" charset="0"/>
              </a:rPr>
              <a:t>df_cleaned.drop</a:t>
            </a:r>
            <a:r>
              <a:rPr lang="en-US" b="0" dirty="0">
                <a:solidFill>
                  <a:srgbClr val="000000"/>
                </a:solidFill>
                <a:effectLst/>
                <a:highlight>
                  <a:srgbClr val="F7F7F7"/>
                </a:highlight>
                <a:latin typeface="Courier New" panose="02070309020205020404" pitchFamily="49" charset="0"/>
              </a:rPr>
              <a:t>(columns=[</a:t>
            </a:r>
            <a:r>
              <a:rPr lang="en-US" b="0" dirty="0">
                <a:solidFill>
                  <a:srgbClr val="A31515"/>
                </a:solidFill>
                <a:effectLst/>
                <a:highlight>
                  <a:srgbClr val="F7F7F7"/>
                </a:highlight>
                <a:latin typeface="Courier New" panose="02070309020205020404" pitchFamily="49" charset="0"/>
              </a:rPr>
              <a:t>"next_pymnt_d"</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mths_since_last_record</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],axis=</a:t>
            </a:r>
            <a:r>
              <a:rPr lang="en-US" b="0" dirty="0">
                <a:solidFill>
                  <a:srgbClr val="116644"/>
                </a:solidFill>
                <a:effectLst/>
                <a:highlight>
                  <a:srgbClr val="F7F7F7"/>
                </a:highlight>
                <a:latin typeface="Courier New" panose="02070309020205020404" pitchFamily="49" charset="0"/>
              </a:rPr>
              <a:t>1</a:t>
            </a:r>
            <a:r>
              <a:rPr lang="en-US" b="0" dirty="0">
                <a:solidFill>
                  <a:srgbClr val="000000"/>
                </a:solidFill>
                <a:effectLst/>
                <a:highlight>
                  <a:srgbClr val="F7F7F7"/>
                </a:highlight>
                <a:latin typeface="Courier New" panose="02070309020205020404" pitchFamily="49" charset="0"/>
              </a:rPr>
              <a:t>)</a:t>
            </a:r>
          </a:p>
          <a:p>
            <a:r>
              <a:rPr lang="en-US" b="0" dirty="0">
                <a:solidFill>
                  <a:srgbClr val="116644"/>
                </a:solidFill>
                <a:effectLst/>
                <a:highlight>
                  <a:srgbClr val="F7F7F7"/>
                </a:highlight>
                <a:latin typeface="Courier New" panose="02070309020205020404" pitchFamily="49" charset="0"/>
              </a:rPr>
              <a:t>100</a:t>
            </a:r>
            <a:r>
              <a:rPr lang="en-US" b="0" dirty="0">
                <a:solidFill>
                  <a:srgbClr val="000000"/>
                </a:solidFill>
                <a:effectLst/>
                <a:highlight>
                  <a:srgbClr val="F7F7F7"/>
                </a:highlight>
                <a:latin typeface="Courier New" panose="02070309020205020404" pitchFamily="49" charset="0"/>
              </a:rPr>
              <a:t>*df1.isnull().mean()</a:t>
            </a:r>
          </a:p>
          <a:p>
            <a:endParaRPr lang="en-IN" b="0" dirty="0">
              <a:solidFill>
                <a:srgbClr val="000000"/>
              </a:solidFill>
              <a:effectLst/>
              <a:highlight>
                <a:srgbClr val="F7F7F7"/>
              </a:highlight>
              <a:latin typeface="Courier New" panose="02070309020205020404" pitchFamily="49" charset="0"/>
            </a:endParaRPr>
          </a:p>
          <a:p>
            <a:r>
              <a:rPr lang="en-IN" b="0" dirty="0">
                <a:solidFill>
                  <a:srgbClr val="000000"/>
                </a:solidFill>
                <a:effectLst/>
                <a:highlight>
                  <a:srgbClr val="F7F7F7"/>
                </a:highlight>
                <a:latin typeface="Courier New" panose="02070309020205020404" pitchFamily="49" charset="0"/>
              </a:rPr>
              <a:t>mod=df1[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emp_title</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].mode()[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emp_title</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emp_title</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fillna</a:t>
            </a:r>
            <a:r>
              <a:rPr lang="en-IN" b="0" dirty="0">
                <a:solidFill>
                  <a:srgbClr val="000000"/>
                </a:solidFill>
                <a:effectLst/>
                <a:highlight>
                  <a:srgbClr val="F7F7F7"/>
                </a:highlight>
                <a:latin typeface="Courier New" panose="02070309020205020404" pitchFamily="49" charset="0"/>
              </a:rPr>
              <a:t>(mod)</a:t>
            </a:r>
          </a:p>
          <a:p>
            <a:r>
              <a:rPr lang="en-IN" b="0" dirty="0">
                <a:solidFill>
                  <a:srgbClr val="000000"/>
                </a:solidFill>
                <a:effectLst/>
                <a:highlight>
                  <a:srgbClr val="F7F7F7"/>
                </a:highlight>
                <a:latin typeface="Courier New" panose="02070309020205020404" pitchFamily="49" charset="0"/>
              </a:rPr>
              <a:t>mod=df1[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].mode()[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fillna</a:t>
            </a:r>
            <a:r>
              <a:rPr lang="en-IN" b="0" dirty="0">
                <a:solidFill>
                  <a:srgbClr val="000000"/>
                </a:solidFill>
                <a:effectLst/>
                <a:highlight>
                  <a:srgbClr val="F7F7F7"/>
                </a:highlight>
                <a:latin typeface="Courier New" panose="02070309020205020404" pitchFamily="49" charset="0"/>
              </a:rPr>
              <a:t>(mod)</a:t>
            </a:r>
          </a:p>
          <a:p>
            <a:r>
              <a:rPr lang="en-IN" b="0" dirty="0">
                <a:solidFill>
                  <a:srgbClr val="000000"/>
                </a:solidFill>
                <a:effectLst/>
                <a:highlight>
                  <a:srgbClr val="F7F7F7"/>
                </a:highlight>
                <a:latin typeface="Courier New" panose="02070309020205020404" pitchFamily="49" charset="0"/>
              </a:rPr>
              <a:t>mod=df1[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].mode()[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last_pymnt_d</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last_pymnt_d</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fillna</a:t>
            </a:r>
            <a:r>
              <a:rPr lang="en-IN" b="0" dirty="0">
                <a:solidFill>
                  <a:srgbClr val="000000"/>
                </a:solidFill>
                <a:effectLst/>
                <a:highlight>
                  <a:srgbClr val="F7F7F7"/>
                </a:highlight>
                <a:latin typeface="Courier New" panose="02070309020205020404" pitchFamily="49" charset="0"/>
              </a:rPr>
              <a:t>(mod)</a:t>
            </a:r>
          </a:p>
          <a:p>
            <a:r>
              <a:rPr lang="en-IN" b="0" dirty="0">
                <a:solidFill>
                  <a:srgbClr val="116644"/>
                </a:solidFill>
                <a:effectLst/>
                <a:highlight>
                  <a:srgbClr val="F7F7F7"/>
                </a:highlight>
                <a:latin typeface="Courier New" panose="02070309020205020404" pitchFamily="49" charset="0"/>
              </a:rPr>
              <a:t>100</a:t>
            </a:r>
            <a:r>
              <a:rPr lang="en-IN" b="0" dirty="0">
                <a:solidFill>
                  <a:srgbClr val="000000"/>
                </a:solidFill>
                <a:effectLst/>
                <a:highlight>
                  <a:srgbClr val="F7F7F7"/>
                </a:highlight>
                <a:latin typeface="Courier New" panose="02070309020205020404" pitchFamily="49" charset="0"/>
              </a:rPr>
              <a:t>*df1.isnull().</a:t>
            </a:r>
            <a:r>
              <a:rPr lang="en-IN" b="0" dirty="0">
                <a:solidFill>
                  <a:srgbClr val="795E26"/>
                </a:solidFill>
                <a:effectLst/>
                <a:highlight>
                  <a:srgbClr val="F7F7F7"/>
                </a:highlight>
                <a:latin typeface="Courier New" panose="02070309020205020404" pitchFamily="49" charset="0"/>
              </a:rPr>
              <a:t>sum</a:t>
            </a:r>
            <a:r>
              <a:rPr lang="en-IN" b="0" dirty="0">
                <a:solidFill>
                  <a:srgbClr val="000000"/>
                </a:solidFill>
                <a:effectLst/>
                <a:highlight>
                  <a:srgbClr val="F7F7F7"/>
                </a:highlight>
                <a:latin typeface="Courier New" panose="02070309020205020404" pitchFamily="49" charset="0"/>
              </a:rPr>
              <a:t>()/df1.shape[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pPr marL="0" indent="0">
              <a:buNone/>
            </a:pPr>
            <a:endParaRPr lang="en-US" b="1" dirty="0">
              <a:solidFill>
                <a:srgbClr val="000000"/>
              </a:solidFill>
              <a:effectLst/>
              <a:highlight>
                <a:srgbClr val="F7F7F7"/>
              </a:highlight>
              <a:latin typeface="Courier New" panose="02070309020205020404" pitchFamily="49" charset="0"/>
            </a:endParaRPr>
          </a:p>
          <a:p>
            <a:endParaRPr lang="en-US" b="0" dirty="0">
              <a:solidFill>
                <a:srgbClr val="000000"/>
              </a:solidFill>
              <a:effectLst/>
              <a:highlight>
                <a:srgbClr val="F7F7F7"/>
              </a:highlight>
              <a:latin typeface="Courier New" panose="02070309020205020404" pitchFamily="49" charset="0"/>
            </a:endParaRPr>
          </a:p>
          <a:p>
            <a:endParaRPr lang="en-IN" b="0" dirty="0">
              <a:solidFill>
                <a:srgbClr val="000000"/>
              </a:solidFill>
              <a:effectLst/>
              <a:highlight>
                <a:srgbClr val="F7F7F7"/>
              </a:highlight>
              <a:latin typeface="Courier New" panose="02070309020205020404" pitchFamily="49" charset="0"/>
            </a:endParaRPr>
          </a:p>
          <a:p>
            <a:endParaRPr lang="en-IN" dirty="0"/>
          </a:p>
        </p:txBody>
      </p:sp>
    </p:spTree>
    <p:extLst>
      <p:ext uri="{BB962C8B-B14F-4D97-AF65-F5344CB8AC3E}">
        <p14:creationId xmlns:p14="http://schemas.microsoft.com/office/powerpoint/2010/main" val="318350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FDD72-C4FE-480E-F4D1-6CA2EA24543A}"/>
              </a:ext>
            </a:extLst>
          </p:cNvPr>
          <p:cNvSpPr>
            <a:spLocks noGrp="1"/>
          </p:cNvSpPr>
          <p:nvPr>
            <p:ph idx="1"/>
          </p:nvPr>
        </p:nvSpPr>
        <p:spPr>
          <a:xfrm>
            <a:off x="505097" y="801188"/>
            <a:ext cx="10848703" cy="5564777"/>
          </a:xfrm>
        </p:spPr>
        <p:txBody>
          <a:bodyPr>
            <a:normAutofit fontScale="92500" lnSpcReduction="10000"/>
          </a:bodyPr>
          <a:lstStyle/>
          <a:p>
            <a:pPr marL="0" indent="0">
              <a:buNone/>
            </a:pPr>
            <a:r>
              <a:rPr lang="en-US" b="1" dirty="0" err="1">
                <a:solidFill>
                  <a:srgbClr val="000000"/>
                </a:solidFill>
                <a:effectLst/>
                <a:highlight>
                  <a:srgbClr val="F7F7F7"/>
                </a:highlight>
                <a:latin typeface="Courier New" panose="02070309020205020404" pitchFamily="49" charset="0"/>
              </a:rPr>
              <a:t>Segmantation</a:t>
            </a:r>
            <a:r>
              <a:rPr lang="en-US" b="1" dirty="0">
                <a:solidFill>
                  <a:srgbClr val="000000"/>
                </a:solidFill>
                <a:effectLst/>
                <a:highlight>
                  <a:srgbClr val="F7F7F7"/>
                </a:highlight>
                <a:latin typeface="Courier New" panose="02070309020205020404" pitchFamily="49" charset="0"/>
              </a:rPr>
              <a:t>:</a:t>
            </a:r>
          </a:p>
          <a:p>
            <a:r>
              <a:rPr lang="en-US" b="0" dirty="0" err="1">
                <a:solidFill>
                  <a:srgbClr val="000000"/>
                </a:solidFill>
                <a:effectLst/>
                <a:highlight>
                  <a:srgbClr val="F7F7F7"/>
                </a:highlight>
                <a:latin typeface="Courier New" panose="02070309020205020404" pitchFamily="49" charset="0"/>
              </a:rPr>
              <a:t>num_cols</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"loan_</a:t>
            </a:r>
            <a:r>
              <a:rPr lang="en-US" b="0" dirty="0" err="1">
                <a:solidFill>
                  <a:srgbClr val="A31515"/>
                </a:solidFill>
                <a:effectLst/>
                <a:highlight>
                  <a:srgbClr val="F7F7F7"/>
                </a:highlight>
                <a:latin typeface="Courier New" panose="02070309020205020404" pitchFamily="49" charset="0"/>
              </a:rPr>
              <a:t>amnt</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annual_inc</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err="1">
                <a:solidFill>
                  <a:srgbClr val="000000"/>
                </a:solidFill>
                <a:effectLst/>
                <a:highlight>
                  <a:srgbClr val="F7F7F7"/>
                </a:highlight>
                <a:latin typeface="Courier New" panose="02070309020205020404" pitchFamily="49" charset="0"/>
              </a:rPr>
              <a:t>cat_cols</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loan_status"</a:t>
            </a:r>
            <a:r>
              <a:rPr lang="en-US" b="0" dirty="0" err="1">
                <a:solidFill>
                  <a:srgbClr val="000000"/>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"home_ownership"</a:t>
            </a:r>
            <a:r>
              <a:rPr lang="en-US" b="0" dirty="0" err="1">
                <a:solidFill>
                  <a:srgbClr val="000000"/>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"term</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err="1">
                <a:solidFill>
                  <a:srgbClr val="000000"/>
                </a:solidFill>
                <a:effectLst/>
                <a:highlight>
                  <a:srgbClr val="F7F7F7"/>
                </a:highlight>
                <a:latin typeface="Courier New" panose="02070309020205020404" pitchFamily="49" charset="0"/>
              </a:rPr>
              <a:t>extra_cols</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"pymnt_plan"</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"emp_title"</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loan_status</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pPr marL="0" indent="0">
              <a:buNone/>
            </a:pPr>
            <a:r>
              <a:rPr lang="en-US" b="1" dirty="0">
                <a:solidFill>
                  <a:srgbClr val="000000"/>
                </a:solidFill>
                <a:effectLst/>
                <a:highlight>
                  <a:srgbClr val="F7F7F7"/>
                </a:highlight>
                <a:latin typeface="Courier New" panose="02070309020205020404" pitchFamily="49" charset="0"/>
              </a:rPr>
              <a:t>Univariate:</a:t>
            </a:r>
          </a:p>
          <a:p>
            <a:r>
              <a:rPr lang="en-IN" b="0" dirty="0">
                <a:solidFill>
                  <a:srgbClr val="000000"/>
                </a:solidFill>
                <a:effectLst/>
                <a:highlight>
                  <a:srgbClr val="F7F7F7"/>
                </a:highlight>
                <a:latin typeface="Courier New" panose="02070309020205020404" pitchFamily="49" charset="0"/>
              </a:rPr>
              <a:t>mod=df1[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emp_title</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].mode()[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emp_title</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emp_title</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fillna</a:t>
            </a:r>
            <a:r>
              <a:rPr lang="en-IN" b="0" dirty="0">
                <a:solidFill>
                  <a:srgbClr val="000000"/>
                </a:solidFill>
                <a:effectLst/>
                <a:highlight>
                  <a:srgbClr val="F7F7F7"/>
                </a:highlight>
                <a:latin typeface="Courier New" panose="02070309020205020404" pitchFamily="49" charset="0"/>
              </a:rPr>
              <a:t>(mod)</a:t>
            </a:r>
          </a:p>
          <a:p>
            <a:r>
              <a:rPr lang="en-IN" b="0" dirty="0">
                <a:solidFill>
                  <a:srgbClr val="000000"/>
                </a:solidFill>
                <a:effectLst/>
                <a:highlight>
                  <a:srgbClr val="F7F7F7"/>
                </a:highlight>
                <a:latin typeface="Courier New" panose="02070309020205020404" pitchFamily="49" charset="0"/>
              </a:rPr>
              <a:t>mod=df1[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].mode()[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fillna</a:t>
            </a:r>
            <a:r>
              <a:rPr lang="en-IN" b="0" dirty="0">
                <a:solidFill>
                  <a:srgbClr val="000000"/>
                </a:solidFill>
                <a:effectLst/>
                <a:highlight>
                  <a:srgbClr val="F7F7F7"/>
                </a:highlight>
                <a:latin typeface="Courier New" panose="02070309020205020404" pitchFamily="49" charset="0"/>
              </a:rPr>
              <a:t>(mod)</a:t>
            </a:r>
          </a:p>
          <a:p>
            <a:r>
              <a:rPr lang="en-IN" b="0" dirty="0">
                <a:solidFill>
                  <a:srgbClr val="000000"/>
                </a:solidFill>
                <a:effectLst/>
                <a:highlight>
                  <a:srgbClr val="F7F7F7"/>
                </a:highlight>
                <a:latin typeface="Courier New" panose="02070309020205020404" pitchFamily="49" charset="0"/>
              </a:rPr>
              <a:t>mod=df1[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emp_length</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].mode()[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last_pymnt_d</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]=df1[</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last_pymnt_d</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a:t>
            </a:r>
            <a:r>
              <a:rPr lang="en-IN" b="0" dirty="0" err="1">
                <a:solidFill>
                  <a:srgbClr val="000000"/>
                </a:solidFill>
                <a:effectLst/>
                <a:highlight>
                  <a:srgbClr val="F7F7F7"/>
                </a:highlight>
                <a:latin typeface="Courier New" panose="02070309020205020404" pitchFamily="49" charset="0"/>
              </a:rPr>
              <a:t>fillna</a:t>
            </a:r>
            <a:r>
              <a:rPr lang="en-IN" b="0" dirty="0">
                <a:solidFill>
                  <a:srgbClr val="000000"/>
                </a:solidFill>
                <a:effectLst/>
                <a:highlight>
                  <a:srgbClr val="F7F7F7"/>
                </a:highlight>
                <a:latin typeface="Courier New" panose="02070309020205020404" pitchFamily="49" charset="0"/>
              </a:rPr>
              <a:t>(mod)</a:t>
            </a:r>
          </a:p>
          <a:p>
            <a:r>
              <a:rPr lang="en-IN" b="0" dirty="0">
                <a:solidFill>
                  <a:srgbClr val="116644"/>
                </a:solidFill>
                <a:effectLst/>
                <a:highlight>
                  <a:srgbClr val="F7F7F7"/>
                </a:highlight>
                <a:latin typeface="Courier New" panose="02070309020205020404" pitchFamily="49" charset="0"/>
              </a:rPr>
              <a:t>100</a:t>
            </a:r>
            <a:r>
              <a:rPr lang="en-IN" b="0" dirty="0">
                <a:solidFill>
                  <a:srgbClr val="000000"/>
                </a:solidFill>
                <a:effectLst/>
                <a:highlight>
                  <a:srgbClr val="F7F7F7"/>
                </a:highlight>
                <a:latin typeface="Courier New" panose="02070309020205020404" pitchFamily="49" charset="0"/>
              </a:rPr>
              <a:t>*df1.isnull().</a:t>
            </a:r>
            <a:r>
              <a:rPr lang="en-IN" b="0" dirty="0">
                <a:solidFill>
                  <a:srgbClr val="795E26"/>
                </a:solidFill>
                <a:effectLst/>
                <a:highlight>
                  <a:srgbClr val="F7F7F7"/>
                </a:highlight>
                <a:latin typeface="Courier New" panose="02070309020205020404" pitchFamily="49" charset="0"/>
              </a:rPr>
              <a:t>sum</a:t>
            </a:r>
            <a:r>
              <a:rPr lang="en-IN" b="0" dirty="0">
                <a:solidFill>
                  <a:srgbClr val="000000"/>
                </a:solidFill>
                <a:effectLst/>
                <a:highlight>
                  <a:srgbClr val="F7F7F7"/>
                </a:highlight>
                <a:latin typeface="Courier New" panose="02070309020205020404" pitchFamily="49" charset="0"/>
              </a:rPr>
              <a:t>()/df1.shape[</a:t>
            </a:r>
            <a:r>
              <a:rPr lang="en-IN" b="0" dirty="0">
                <a:solidFill>
                  <a:srgbClr val="116644"/>
                </a:solidFill>
                <a:effectLst/>
                <a:highlight>
                  <a:srgbClr val="F7F7F7"/>
                </a:highlight>
                <a:latin typeface="Courier New" panose="02070309020205020404" pitchFamily="49" charset="0"/>
              </a:rPr>
              <a:t>0</a:t>
            </a:r>
            <a:r>
              <a:rPr lang="en-IN" b="0" dirty="0">
                <a:solidFill>
                  <a:srgbClr val="000000"/>
                </a:solidFill>
                <a:effectLst/>
                <a:highlight>
                  <a:srgbClr val="F7F7F7"/>
                </a:highlight>
                <a:latin typeface="Courier New" panose="02070309020205020404" pitchFamily="49" charset="0"/>
              </a:rPr>
              <a:t>]</a:t>
            </a:r>
          </a:p>
          <a:p>
            <a:endParaRPr lang="en-US" b="0" dirty="0">
              <a:solidFill>
                <a:srgbClr val="000000"/>
              </a:solidFill>
              <a:effectLst/>
              <a:highlight>
                <a:srgbClr val="F7F7F7"/>
              </a:highlight>
              <a:latin typeface="Courier New" panose="02070309020205020404" pitchFamily="49" charset="0"/>
            </a:endParaRPr>
          </a:p>
          <a:p>
            <a:pPr marL="0" indent="0">
              <a:buNone/>
            </a:pPr>
            <a:endParaRPr lang="en-IN" b="1" dirty="0">
              <a:solidFill>
                <a:srgbClr val="000000"/>
              </a:solidFill>
              <a:effectLst/>
              <a:highlight>
                <a:srgbClr val="F7F7F7"/>
              </a:highlight>
              <a:latin typeface="Courier New" panose="02070309020205020404" pitchFamily="49" charset="0"/>
            </a:endParaRPr>
          </a:p>
          <a:p>
            <a:pPr marL="0" indent="0">
              <a:buNone/>
            </a:pPr>
            <a:endParaRPr lang="en-US" b="1" dirty="0">
              <a:solidFill>
                <a:srgbClr val="000000"/>
              </a:solidFill>
              <a:effectLst/>
              <a:highlight>
                <a:srgbClr val="F7F7F7"/>
              </a:highlight>
              <a:latin typeface="Courier New" panose="02070309020205020404" pitchFamily="49" charset="0"/>
            </a:endParaRPr>
          </a:p>
          <a:p>
            <a:endParaRPr lang="en-IN" dirty="0"/>
          </a:p>
        </p:txBody>
      </p:sp>
    </p:spTree>
    <p:extLst>
      <p:ext uri="{BB962C8B-B14F-4D97-AF65-F5344CB8AC3E}">
        <p14:creationId xmlns:p14="http://schemas.microsoft.com/office/powerpoint/2010/main" val="191191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530</TotalTime>
  <Words>1070</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Courier New</vt:lpstr>
      <vt:lpstr>Office Theme</vt:lpstr>
      <vt:lpstr>Lending_club_case_study</vt:lpstr>
      <vt:lpstr>PowerPoint Presentation</vt:lpstr>
      <vt:lpstr>Univariate Analysis:</vt:lpstr>
      <vt:lpstr>PowerPoint Presentation</vt:lpstr>
      <vt:lpstr>PowerPoint Presentation</vt:lpstr>
      <vt:lpstr>PowerPoint Presentation</vt:lpstr>
      <vt:lpstr>PowerPoint Presentation</vt:lpstr>
      <vt:lpstr>Python code structure:</vt:lpstr>
      <vt:lpstr>PowerPoint Presentation</vt:lpstr>
      <vt:lpstr>PowerPoint Presentation</vt:lpstr>
      <vt:lpstr>Platform and Libraries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Dahiya, Preeti A.</dc:creator>
  <cp:lastModifiedBy>Dahiya, Preeti A.</cp:lastModifiedBy>
  <cp:revision>46</cp:revision>
  <dcterms:created xsi:type="dcterms:W3CDTF">2024-08-19T16:20:11Z</dcterms:created>
  <dcterms:modified xsi:type="dcterms:W3CDTF">2024-08-20T16:12:50Z</dcterms:modified>
</cp:coreProperties>
</file>