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0"/>
  </p:notesMasterIdLst>
  <p:sldIdLst>
    <p:sldId id="256" r:id="rId2"/>
    <p:sldId id="257" r:id="rId3"/>
    <p:sldId id="258" r:id="rId4"/>
    <p:sldId id="259" r:id="rId5"/>
    <p:sldId id="271" r:id="rId6"/>
    <p:sldId id="290" r:id="rId7"/>
    <p:sldId id="260" r:id="rId8"/>
    <p:sldId id="261" r:id="rId9"/>
    <p:sldId id="262" r:id="rId10"/>
    <p:sldId id="263" r:id="rId11"/>
    <p:sldId id="264" r:id="rId12"/>
    <p:sldId id="265" r:id="rId13"/>
    <p:sldId id="266" r:id="rId14"/>
    <p:sldId id="272" r:id="rId15"/>
    <p:sldId id="291"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60855-591A-483A-B9EE-2D2B3AA2C3E8}" type="datetimeFigureOut">
              <a:rPr lang="en-US" smtClean="0"/>
              <a:pPr/>
              <a:t>6/22/2021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59AEF7-0AD2-4C58-99E5-A7A44C3AC778}" type="slidenum">
              <a:rPr lang="en-US" smtClean="0"/>
              <a:pPr/>
              <a:t>‹#›</a:t>
            </a:fld>
            <a:endParaRPr lang="en-US"/>
          </a:p>
        </p:txBody>
      </p:sp>
    </p:spTree>
    <p:extLst>
      <p:ext uri="{BB962C8B-B14F-4D97-AF65-F5344CB8AC3E}">
        <p14:creationId xmlns:p14="http://schemas.microsoft.com/office/powerpoint/2010/main" val="86703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59AEF7-0AD2-4C58-99E5-A7A44C3AC778}" type="slidenum">
              <a:rPr lang="en-US" smtClean="0"/>
              <a:pPr/>
              <a:t>17</a:t>
            </a:fld>
            <a:endParaRPr lang="en-US"/>
          </a:p>
        </p:txBody>
      </p:sp>
    </p:spTree>
    <p:extLst>
      <p:ext uri="{BB962C8B-B14F-4D97-AF65-F5344CB8AC3E}">
        <p14:creationId xmlns:p14="http://schemas.microsoft.com/office/powerpoint/2010/main" val="217182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62469B1F-AF70-46E9-9B6A-AAED6CD8AA21}" type="datetimeFigureOut">
              <a:rPr lang="en-US" smtClean="0"/>
              <a:pPr/>
              <a:t>6/22/2021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8970E17-90EC-457A-8FF7-F9657C4FD578}"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88970E17-90EC-457A-8FF7-F9657C4FD5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pPr/>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2469B1F-AF70-46E9-9B6A-AAED6CD8AA21}" type="datetimeFigureOut">
              <a:rPr lang="en-US" smtClean="0"/>
              <a:pPr/>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pPr/>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2469B1F-AF70-46E9-9B6A-AAED6CD8AA21}" type="datetimeFigureOut">
              <a:rPr lang="en-US" smtClean="0"/>
              <a:pPr/>
              <a:t>6/22/2021</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8970E17-90EC-457A-8FF7-F9657C4FD5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print.iacr.org/2009/57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315234" y="2267211"/>
            <a:ext cx="9582411" cy="2780778"/>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latin typeface="Times New Roman" pitchFamily="18" charset="0"/>
                <a:cs typeface="Times New Roman" pitchFamily="18" charset="0"/>
              </a:rPr>
              <a:t>A Secure Data Dynamics and Public Auditing Scheme for Cloud Storage</a:t>
            </a:r>
            <a:endParaRPr lang="en-US" dirty="0">
              <a:latin typeface="Times New Roman" pitchFamily="18" charset="0"/>
              <a:cs typeface="Times New Roman" pitchFamily="18" charset="0"/>
            </a:endParaRPr>
          </a:p>
          <a:p>
            <a:pPr algn="ctr">
              <a:spcBef>
                <a:spcPct val="0"/>
              </a:spcBef>
              <a:buClrTx/>
            </a:pPr>
            <a:endParaRPr lang="en-US" altLang="en-US" sz="3800" b="1" dirty="0">
              <a:solidFill>
                <a:schemeClr val="accent2">
                  <a:lumMod val="75000"/>
                </a:schemeClr>
              </a:solidFill>
              <a:latin typeface="Times New Roman" pitchFamily="18" charset="0"/>
              <a:cs typeface="Times New Roman" pitchFamily="18" charset="0"/>
            </a:endParaRPr>
          </a:p>
        </p:txBody>
      </p:sp>
      <p:sp>
        <p:nvSpPr>
          <p:cNvPr id="8" name="Rounded Rectangle 1"/>
          <p:cNvSpPr>
            <a:spLocks noChangeArrowheads="1"/>
          </p:cNvSpPr>
          <p:nvPr/>
        </p:nvSpPr>
        <p:spPr bwMode="auto">
          <a:xfrm>
            <a:off x="1411531" y="507821"/>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bg1"/>
                </a:solidFill>
                <a:latin typeface="Times New Roman" panose="02020603050405020304" pitchFamily="18" charset="0"/>
                <a:cs typeface="Times New Roman" panose="02020603050405020304" pitchFamily="18" charset="0"/>
              </a:rPr>
              <a:t>Domain: Cloud Computing</a:t>
            </a:r>
          </a:p>
          <a:p>
            <a:pPr>
              <a:buClr>
                <a:srgbClr val="000000"/>
              </a:buClr>
              <a:buSzPct val="100000"/>
            </a:pPr>
            <a:r>
              <a:rPr lang="en-US" altLang="en-US" sz="2400" b="1" dirty="0">
                <a:solidFill>
                  <a:schemeClr val="bg1"/>
                </a:solidFill>
                <a:latin typeface="Times New Roman" panose="02020603050405020304" pitchFamily="18" charset="0"/>
                <a:cs typeface="Times New Roman" panose="02020603050405020304" pitchFamily="18" charset="0"/>
              </a:rPr>
              <a:t>Technology: Python</a:t>
            </a:r>
          </a:p>
        </p:txBody>
      </p:sp>
      <p:pic>
        <p:nvPicPr>
          <p:cNvPr id="5" name="Picture 4"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78736" y="926926"/>
            <a:ext cx="8911687" cy="803456"/>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sp>
        <p:nvSpPr>
          <p:cNvPr id="5" name="Content Placeholder 2"/>
          <p:cNvSpPr>
            <a:spLocks noGrp="1"/>
          </p:cNvSpPr>
          <p:nvPr>
            <p:ph idx="1"/>
          </p:nvPr>
        </p:nvSpPr>
        <p:spPr>
          <a:xfrm>
            <a:off x="1215025" y="2404997"/>
            <a:ext cx="10289587" cy="2993721"/>
          </a:xfrm>
        </p:spPr>
        <p:txBody>
          <a:bodyPr>
            <a:normAutofit/>
          </a:bodyPr>
          <a:lstStyle/>
          <a:p>
            <a:pPr marL="137160" indent="0" algn="just">
              <a:lnSpc>
                <a:spcPct val="150000"/>
              </a:lnSpc>
              <a:buNone/>
            </a:pPr>
            <a:r>
              <a:rPr lang="en-US" sz="2000" dirty="0">
                <a:latin typeface="Times New Roman" pitchFamily="18" charset="0"/>
                <a:cs typeface="Times New Roman" pitchFamily="18" charset="0"/>
              </a:rPr>
              <a:t>This proposed auditing scheme composes the use of the AES-256 algorithm for encryption, SHA-512 for integrity check and RSA-15360 for public key encryption. And perform data dynamics operation which deals with mostly insertion, deletion, and, modification.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6" name="Picture 5"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54309" y="612669"/>
            <a:ext cx="8911687" cy="728701"/>
          </a:xfrm>
        </p:spPr>
        <p:txBody>
          <a:bodyPr>
            <a:normAutofit fontScale="90000"/>
          </a:bodyPr>
          <a:lstStyle/>
          <a:p>
            <a:r>
              <a:rPr lang="en-US" sz="27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937859" y="1791222"/>
            <a:ext cx="8915400" cy="4232734"/>
          </a:xfrm>
        </p:spPr>
        <p:txBody>
          <a:bodyPr>
            <a:normAutofit/>
          </a:bodyPr>
          <a:lstStyle/>
          <a:p>
            <a:pPr lvl="0">
              <a:lnSpc>
                <a:spcPct val="150000"/>
              </a:lnSpc>
              <a:buFont typeface="Wingdings" pitchFamily="2" charset="2"/>
              <a:buChar char="Ø"/>
            </a:pPr>
            <a:r>
              <a:rPr lang="en-US" sz="2000" dirty="0">
                <a:latin typeface="Times New Roman" pitchFamily="18" charset="0"/>
                <a:cs typeface="Times New Roman" pitchFamily="18" charset="0"/>
              </a:rPr>
              <a:t>Improving Data Privacy</a:t>
            </a:r>
          </a:p>
          <a:p>
            <a:pPr lvl="0">
              <a:lnSpc>
                <a:spcPct val="150000"/>
              </a:lnSpc>
              <a:buFont typeface="Wingdings" pitchFamily="2" charset="2"/>
              <a:buChar char="Ø"/>
            </a:pPr>
            <a:r>
              <a:rPr lang="en-US" sz="2000" dirty="0">
                <a:latin typeface="Times New Roman" pitchFamily="18" charset="0"/>
                <a:cs typeface="Times New Roman" pitchFamily="18" charset="0"/>
              </a:rPr>
              <a:t>Providing more Security to the Data</a:t>
            </a:r>
          </a:p>
          <a:p>
            <a:pPr lvl="0">
              <a:lnSpc>
                <a:spcPct val="150000"/>
              </a:lnSpc>
              <a:buFont typeface="Wingdings" pitchFamily="2" charset="2"/>
              <a:buChar char="Ø"/>
            </a:pPr>
            <a:r>
              <a:rPr lang="en-US" sz="2000" dirty="0">
                <a:latin typeface="Times New Roman" pitchFamily="18" charset="0"/>
                <a:cs typeface="Times New Roman" pitchFamily="18" charset="0"/>
              </a:rPr>
              <a:t>High efficiency</a:t>
            </a:r>
          </a:p>
          <a:p>
            <a:pPr lvl="0">
              <a:lnSpc>
                <a:spcPct val="150000"/>
              </a:lnSpc>
              <a:buFont typeface="Wingdings" pitchFamily="2" charset="2"/>
              <a:buChar char="Ø"/>
            </a:pPr>
            <a:r>
              <a:rPr lang="en-US" sz="2000" dirty="0">
                <a:latin typeface="Times New Roman" pitchFamily="18" charset="0"/>
                <a:cs typeface="Times New Roman" pitchFamily="18" charset="0"/>
              </a:rPr>
              <a:t>Confidentiality and privacy</a:t>
            </a:r>
          </a:p>
          <a:p>
            <a:pPr marL="342900" indent="-342900">
              <a:lnSpc>
                <a:spcPct val="150000"/>
              </a:lnSpc>
              <a:buFont typeface="Wingdings" pitchFamily="2" charset="2"/>
              <a:buChar char="Ø"/>
            </a:pPr>
            <a:endParaRPr lang="en-US" sz="2000" dirty="0">
              <a:latin typeface="Times New Roman" pitchFamily="18" charset="0"/>
              <a:cs typeface="Times New Roman" pitchFamily="18" charset="0"/>
            </a:endParaRPr>
          </a:p>
        </p:txBody>
      </p:sp>
      <p:pic>
        <p:nvPicPr>
          <p:cNvPr id="7" name="Picture 6"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9183" y="462528"/>
            <a:ext cx="10972800" cy="114300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774520" y="1825669"/>
            <a:ext cx="10972800" cy="4709160"/>
          </a:xfrm>
        </p:spPr>
        <p:txBody>
          <a:bodyPr>
            <a:normAutofit/>
          </a:bodyPr>
          <a:lstStyle/>
          <a:p>
            <a:pPr lvl="0">
              <a:lnSpc>
                <a:spcPct val="150000"/>
              </a:lnSpc>
            </a:pPr>
            <a:r>
              <a:rPr lang="en-US" sz="2000" dirty="0">
                <a:latin typeface="Times New Roman" pitchFamily="18" charset="0"/>
                <a:cs typeface="Times New Roman" pitchFamily="18" charset="0"/>
              </a:rPr>
              <a:t>Software Industries.</a:t>
            </a:r>
          </a:p>
          <a:p>
            <a:pPr lvl="0">
              <a:lnSpc>
                <a:spcPct val="150000"/>
              </a:lnSpc>
            </a:pPr>
            <a:r>
              <a:rPr lang="en-US" sz="2000" dirty="0">
                <a:latin typeface="Times New Roman" pitchFamily="18" charset="0"/>
                <a:cs typeface="Times New Roman" pitchFamily="18" charset="0"/>
              </a:rPr>
              <a:t>Startup Companies.</a:t>
            </a:r>
          </a:p>
          <a:p>
            <a:pPr marL="0" indent="0">
              <a:buNone/>
            </a:pPr>
            <a:endParaRPr lang="en-US" sz="2000" dirty="0"/>
          </a:p>
        </p:txBody>
      </p:sp>
      <p:pic>
        <p:nvPicPr>
          <p:cNvPr id="7" name="Picture 6"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66745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29255" y="449827"/>
            <a:ext cx="8911687" cy="865406"/>
          </a:xfrm>
        </p:spPr>
        <p:txBody>
          <a:bodyPr>
            <a:normAutofit/>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87755" y="1515652"/>
            <a:ext cx="8915400" cy="4545885"/>
          </a:xfrm>
        </p:spPr>
        <p:txBody>
          <a:bodyPr>
            <a:normAutofit/>
          </a:bodyPr>
          <a:lstStyle/>
          <a:p>
            <a:pPr>
              <a:lnSpc>
                <a:spcPct val="150000"/>
              </a:lnSpc>
            </a:pPr>
            <a:r>
              <a:rPr lang="en-US" sz="2000" b="1" dirty="0">
                <a:latin typeface="Times New Roman" pitchFamily="18" charset="0"/>
                <a:cs typeface="Times New Roman" pitchFamily="18" charset="0"/>
              </a:rPr>
              <a:t>H/W System Configuration:-</a:t>
            </a:r>
          </a:p>
          <a:p>
            <a:pPr lvl="0">
              <a:lnSpc>
                <a:spcPct val="150000"/>
              </a:lnSpc>
            </a:pPr>
            <a:r>
              <a:rPr lang="en-US" sz="2000" dirty="0">
                <a:latin typeface="Times New Roman" pitchFamily="18" charset="0"/>
                <a:cs typeface="Times New Roman" pitchFamily="18" charset="0"/>
              </a:rPr>
              <a:t>Processor            	   -    I3/Intel Processor</a:t>
            </a:r>
            <a:endParaRPr lang="en-US" sz="2000" b="1"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RAM                              -    4GB (min)</a:t>
            </a:r>
          </a:p>
          <a:p>
            <a:pPr lvl="0">
              <a:lnSpc>
                <a:spcPct val="150000"/>
              </a:lnSpc>
            </a:pPr>
            <a:r>
              <a:rPr lang="en-US" sz="2000" dirty="0">
                <a:latin typeface="Times New Roman" pitchFamily="18" charset="0"/>
                <a:cs typeface="Times New Roman" pitchFamily="18" charset="0"/>
              </a:rPr>
              <a:t>Hard Disk                      -   160GB</a:t>
            </a:r>
          </a:p>
          <a:p>
            <a:pPr lvl="0">
              <a:lnSpc>
                <a:spcPct val="150000"/>
              </a:lnSpc>
            </a:pPr>
            <a:r>
              <a:rPr lang="en-US" sz="2000" dirty="0">
                <a:latin typeface="Times New Roman" pitchFamily="18" charset="0"/>
                <a:cs typeface="Times New Roman" pitchFamily="18" charset="0"/>
              </a:rPr>
              <a:t>Key Board                     -    Standard Windows Keyboard</a:t>
            </a:r>
          </a:p>
          <a:p>
            <a:pPr lvl="0">
              <a:lnSpc>
                <a:spcPct val="150000"/>
              </a:lnSpc>
            </a:pPr>
            <a:r>
              <a:rPr lang="en-US" sz="2000" dirty="0">
                <a:latin typeface="Times New Roman" pitchFamily="18" charset="0"/>
                <a:cs typeface="Times New Roman" pitchFamily="18" charset="0"/>
              </a:rPr>
              <a:t>Mouse                            -    Two or Three Button Mouse</a:t>
            </a:r>
          </a:p>
          <a:p>
            <a:pPr lvl="0">
              <a:lnSpc>
                <a:spcPct val="150000"/>
              </a:lnSpc>
            </a:pPr>
            <a:r>
              <a:rPr lang="en-US" sz="2000" dirty="0">
                <a:latin typeface="Times New Roman" pitchFamily="18" charset="0"/>
                <a:cs typeface="Times New Roman" pitchFamily="18" charset="0"/>
              </a:rPr>
              <a:t>Monitor                          -    SVGA</a:t>
            </a:r>
          </a:p>
        </p:txBody>
      </p:sp>
      <p:pic>
        <p:nvPicPr>
          <p:cNvPr id="7" name="Picture 6"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204" y="649165"/>
            <a:ext cx="8911687" cy="766279"/>
          </a:xfrm>
        </p:spPr>
        <p:txBody>
          <a:bodyPr>
            <a:noAutofit/>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a:xfrm>
            <a:off x="2589212" y="1327763"/>
            <a:ext cx="8915400" cy="4885151"/>
          </a:xfrm>
        </p:spPr>
        <p:txBody>
          <a:bodyPr>
            <a:normAutofit/>
          </a:bodyPr>
          <a:lstStyle/>
          <a:p>
            <a:pPr>
              <a:lnSpc>
                <a:spcPct val="150000"/>
              </a:lnSpc>
            </a:pPr>
            <a:r>
              <a:rPr lang="en-US" sz="2000" b="1" dirty="0">
                <a:latin typeface="Times New Roman" pitchFamily="18" charset="0"/>
                <a:cs typeface="Times New Roman" pitchFamily="18" charset="0"/>
              </a:rPr>
              <a:t>S/W System Configuration:-</a:t>
            </a:r>
            <a:endParaRPr lang="en-US"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Operating System            :   Windows 7/8/10</a:t>
            </a:r>
          </a:p>
          <a:p>
            <a:pPr lvl="0">
              <a:lnSpc>
                <a:spcPct val="150000"/>
              </a:lnSpc>
            </a:pPr>
            <a:r>
              <a:rPr lang="en-US" sz="2000" dirty="0">
                <a:latin typeface="Times New Roman" pitchFamily="18" charset="0"/>
                <a:cs typeface="Times New Roman" pitchFamily="18" charset="0"/>
              </a:rPr>
              <a:t>Application Server          :   Tomcat 7.0		</a:t>
            </a:r>
          </a:p>
          <a:p>
            <a:pPr lvl="0">
              <a:lnSpc>
                <a:spcPct val="150000"/>
              </a:lnSpc>
            </a:pPr>
            <a:r>
              <a:rPr lang="en-US" sz="2000" dirty="0">
                <a:latin typeface="Times New Roman" pitchFamily="18" charset="0"/>
                <a:cs typeface="Times New Roman" pitchFamily="18" charset="0"/>
              </a:rPr>
              <a:t>Front End                         :   HTML, JSP</a:t>
            </a:r>
          </a:p>
          <a:p>
            <a:pPr lvl="0">
              <a:lnSpc>
                <a:spcPct val="150000"/>
              </a:lnSpc>
            </a:pPr>
            <a:r>
              <a:rPr lang="en-US" sz="2000" dirty="0">
                <a:latin typeface="Times New Roman" pitchFamily="18" charset="0"/>
                <a:cs typeface="Times New Roman" pitchFamily="18" charset="0"/>
              </a:rPr>
              <a:t>Scripts                             :   JavaScript.</a:t>
            </a:r>
          </a:p>
          <a:p>
            <a:pPr lvl="0">
              <a:lnSpc>
                <a:spcPct val="150000"/>
              </a:lnSpc>
            </a:pPr>
            <a:r>
              <a:rPr lang="en-US" sz="2000" dirty="0">
                <a:latin typeface="Times New Roman" pitchFamily="18" charset="0"/>
                <a:cs typeface="Times New Roman" pitchFamily="18" charset="0"/>
              </a:rPr>
              <a:t>Server side Script             :   Java Server Pages.</a:t>
            </a:r>
          </a:p>
          <a:p>
            <a:pPr lvl="0">
              <a:lnSpc>
                <a:spcPct val="150000"/>
              </a:lnSpc>
            </a:pPr>
            <a:r>
              <a:rPr lang="en-US" sz="2000" dirty="0">
                <a:latin typeface="Times New Roman" pitchFamily="18" charset="0"/>
                <a:cs typeface="Times New Roman" pitchFamily="18" charset="0"/>
              </a:rPr>
              <a:t>Database                           :   My SQL 6.0</a:t>
            </a:r>
          </a:p>
          <a:p>
            <a:pPr lvl="0">
              <a:lnSpc>
                <a:spcPct val="150000"/>
              </a:lnSpc>
            </a:pPr>
            <a:r>
              <a:rPr lang="en-US" sz="2000" dirty="0">
                <a:latin typeface="Times New Roman" pitchFamily="18" charset="0"/>
                <a:cs typeface="Times New Roman" pitchFamily="18" charset="0"/>
              </a:rPr>
              <a:t>Database Connectivity      :   JDBC</a:t>
            </a:r>
          </a:p>
          <a:p>
            <a:endParaRPr lang="en-US" sz="2400" dirty="0">
              <a:latin typeface="Times New Roman" pitchFamily="18" charset="0"/>
              <a:cs typeface="Times New Roman" pitchFamily="18" charset="0"/>
            </a:endParaRPr>
          </a:p>
        </p:txBody>
      </p:sp>
      <p:pic>
        <p:nvPicPr>
          <p:cNvPr id="4" name="Picture 3"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415303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ARCHITECHTURE</a:t>
            </a:r>
          </a:p>
        </p:txBody>
      </p:sp>
      <p:pic>
        <p:nvPicPr>
          <p:cNvPr id="4" name="Content Placeholder 3"/>
          <p:cNvPicPr>
            <a:picLocks noGrp="1"/>
          </p:cNvPicPr>
          <p:nvPr>
            <p:ph idx="1"/>
          </p:nvPr>
        </p:nvPicPr>
        <p:blipFill>
          <a:blip r:embed="rId2"/>
          <a:stretch>
            <a:fillRect/>
          </a:stretch>
        </p:blipFill>
        <p:spPr>
          <a:xfrm>
            <a:off x="2880986" y="1967260"/>
            <a:ext cx="6463430" cy="3924300"/>
          </a:xfrm>
          <a:prstGeom prst="rect">
            <a:avLst/>
          </a:prstGeom>
        </p:spPr>
      </p:pic>
      <p:pic>
        <p:nvPicPr>
          <p:cNvPr id="5" name="Picture 4" descr="takeoff-logo-new.png"/>
          <p:cNvPicPr/>
          <p:nvPr/>
        </p:nvPicPr>
        <p:blipFill>
          <a:blip r:embed="rId3"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34794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15689" y="374288"/>
            <a:ext cx="8911687" cy="853215"/>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7" name="Content Placeholder 2"/>
          <p:cNvSpPr>
            <a:spLocks noGrp="1"/>
          </p:cNvSpPr>
          <p:nvPr>
            <p:ph idx="1"/>
          </p:nvPr>
        </p:nvSpPr>
        <p:spPr>
          <a:xfrm>
            <a:off x="388310" y="1891431"/>
            <a:ext cx="11562153" cy="3469709"/>
          </a:xfrm>
        </p:spPr>
        <p:txBody>
          <a:bodyPr>
            <a:noAutofit/>
          </a:bodyPr>
          <a:lstStyle/>
          <a:p>
            <a:pPr algn="just">
              <a:lnSpc>
                <a:spcPct val="150000"/>
              </a:lnSpc>
            </a:pPr>
            <a:r>
              <a:rPr lang="en-US" sz="2000" dirty="0">
                <a:latin typeface="Times New Roman" pitchFamily="18" charset="0"/>
                <a:cs typeface="Times New Roman" pitchFamily="18" charset="0"/>
              </a:rPr>
              <a:t>A secure auditing method is to store the data on the cloud in a secure manner. The prospective take the AES-256 algorithm, RSA-15360, and SHA-512 algorithm to assure that TPA cannot knowledge about data toward the robustness auditing scheme. We propose a data dynamics operation with mostly deal insertion, deletion and, modification</a:t>
            </a:r>
          </a:p>
        </p:txBody>
      </p:sp>
      <p:pic>
        <p:nvPicPr>
          <p:cNvPr id="5" name="Picture 4"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371620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16314" y="336337"/>
            <a:ext cx="8911687" cy="929117"/>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p>
        </p:txBody>
      </p:sp>
      <p:sp>
        <p:nvSpPr>
          <p:cNvPr id="5" name="Content Placeholder 2"/>
          <p:cNvSpPr>
            <a:spLocks noGrp="1"/>
          </p:cNvSpPr>
          <p:nvPr>
            <p:ph idx="1"/>
          </p:nvPr>
        </p:nvSpPr>
        <p:spPr>
          <a:xfrm>
            <a:off x="463464" y="1052186"/>
            <a:ext cx="11599732" cy="5674291"/>
          </a:xfrm>
        </p:spPr>
        <p:txBody>
          <a:bodyPr>
            <a:noAutofit/>
          </a:bodyPr>
          <a:lstStyle/>
          <a:p>
            <a:pPr algn="just">
              <a:lnSpc>
                <a:spcPct val="160000"/>
              </a:lnSpc>
            </a:pPr>
            <a:r>
              <a:rPr lang="en-US" sz="2000" dirty="0">
                <a:latin typeface="Times New Roman" pitchFamily="18" charset="0"/>
                <a:cs typeface="Times New Roman" pitchFamily="18" charset="0"/>
              </a:rPr>
              <a:t>The global cloud computing market report 2019.</a:t>
            </a:r>
          </a:p>
          <a:p>
            <a:pPr algn="just">
              <a:lnSpc>
                <a:spcPct val="160000"/>
              </a:lnSpc>
            </a:pPr>
            <a:r>
              <a:rPr lang="en-US" sz="2000" dirty="0">
                <a:latin typeface="Times New Roman" pitchFamily="18" charset="0"/>
                <a:cs typeface="Times New Roman" pitchFamily="18" charset="0"/>
              </a:rPr>
              <a:t> J Agarkhed, R Ashalatha-”An efficient auditing schheme for data storage security in cloud”.2017[ICCPCT]. </a:t>
            </a:r>
          </a:p>
          <a:p>
            <a:pPr algn="just">
              <a:lnSpc>
                <a:spcPct val="160000"/>
              </a:lnSpc>
            </a:pPr>
            <a:r>
              <a:rPr lang="en-US" sz="2000" dirty="0">
                <a:latin typeface="Times New Roman" pitchFamily="18" charset="0"/>
                <a:cs typeface="Times New Roman" pitchFamily="18" charset="0"/>
              </a:rPr>
              <a:t>SK Saroj, G Noida,SK Chauhan, AK Sharma “Threshold cryptography based data security in cloud computing”. S Vats-2015. </a:t>
            </a:r>
          </a:p>
          <a:p>
            <a:pPr algn="just">
              <a:lnSpc>
                <a:spcPct val="160000"/>
              </a:lnSpc>
            </a:pPr>
            <a:r>
              <a:rPr lang="en-US" sz="2000" dirty="0">
                <a:latin typeface="Times New Roman" pitchFamily="18" charset="0"/>
                <a:cs typeface="Times New Roman" pitchFamily="18" charset="0"/>
              </a:rPr>
              <a:t>Mell, Peter, and Tim Grance.The NIST definition of cloud computing(2011).</a:t>
            </a:r>
          </a:p>
          <a:p>
            <a:pPr algn="just">
              <a:lnSpc>
                <a:spcPct val="160000"/>
              </a:lnSpc>
            </a:pPr>
            <a:r>
              <a:rPr lang="en-US" sz="2000" dirty="0">
                <a:latin typeface="Times New Roman" pitchFamily="18" charset="0"/>
                <a:cs typeface="Times New Roman" pitchFamily="18" charset="0"/>
              </a:rPr>
              <a:t>P.Mell and T.Grance, ”The NIST definition of cloud computing”, National Institute of Standards and Technology, Tech. Rep.,2009. </a:t>
            </a:r>
          </a:p>
        </p:txBody>
      </p:sp>
      <p:pic>
        <p:nvPicPr>
          <p:cNvPr id="7" name="Picture 6" descr="takeoff-logo-new.png"/>
          <p:cNvPicPr/>
          <p:nvPr/>
        </p:nvPicPr>
        <p:blipFill>
          <a:blip r:embed="rId3"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87" y="336013"/>
            <a:ext cx="8911687" cy="653544"/>
          </a:xfrm>
        </p:spPr>
        <p:txBody>
          <a:bodyPr/>
          <a:lstStyle/>
          <a:p>
            <a:r>
              <a:rPr lang="en-US" sz="2400" b="1" dirty="0">
                <a:latin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a:xfrm>
            <a:off x="162839" y="964504"/>
            <a:ext cx="11749414" cy="5761974"/>
          </a:xfrm>
        </p:spPr>
        <p:txBody>
          <a:bodyPr>
            <a:normAutofit/>
          </a:bodyPr>
          <a:lstStyle/>
          <a:p>
            <a:pPr algn="just">
              <a:lnSpc>
                <a:spcPct val="150000"/>
              </a:lnSpc>
            </a:pPr>
            <a:r>
              <a:rPr lang="en-US" sz="2000" dirty="0">
                <a:latin typeface="Times New Roman" pitchFamily="18" charset="0"/>
                <a:cs typeface="Times New Roman" pitchFamily="18" charset="0"/>
              </a:rPr>
              <a:t>Swapnali Morea, Sangita Chaudhari, ”Third Party Public Auditing Scheme for Cloud Storage “,International Journal of Prpcedia Computer Science ,Volume 79,pp.69-76,2016.</a:t>
            </a:r>
          </a:p>
          <a:p>
            <a:pPr algn="just">
              <a:lnSpc>
                <a:spcPct val="150000"/>
              </a:lnSpc>
            </a:pPr>
            <a:r>
              <a:rPr lang="en-US" sz="2000" dirty="0">
                <a:latin typeface="Times New Roman" pitchFamily="18" charset="0"/>
                <a:cs typeface="Times New Roman" pitchFamily="18" charset="0"/>
              </a:rPr>
              <a:t>Zissis, Dimitrios, and Dimitrios Lekkas. Addressing cloud computing security issues. Future Generation computer systems 28.3(2012):583-592.</a:t>
            </a:r>
          </a:p>
          <a:p>
            <a:pPr algn="just">
              <a:lnSpc>
                <a:spcPct val="150000"/>
              </a:lnSpc>
            </a:pPr>
            <a:r>
              <a:rPr lang="en-US" sz="2000" dirty="0">
                <a:latin typeface="Times New Roman" pitchFamily="18" charset="0"/>
                <a:cs typeface="Times New Roman" pitchFamily="18" charset="0"/>
              </a:rPr>
              <a:t>B.L Adokshaja, and S.J.Saritha, ”Third Party Public Auditing on Cloud Storage using the Cryptographic Algorithm”ICECDS-2017.</a:t>
            </a:r>
          </a:p>
          <a:p>
            <a:pPr algn="just">
              <a:lnSpc>
                <a:spcPct val="150000"/>
              </a:lnSpc>
            </a:pPr>
            <a:r>
              <a:rPr lang="en-US" sz="2000" dirty="0">
                <a:latin typeface="Times New Roman" pitchFamily="18" charset="0"/>
                <a:cs typeface="Times New Roman" pitchFamily="18" charset="0"/>
              </a:rPr>
              <a:t>Cong Wang, Sherman SM Chow, Qian Wang, Kui Ren, and Wenjing Lou.”Privacy Preserving Public Auditing for Secure Cloud Storage. </a:t>
            </a:r>
            <a:r>
              <a:rPr lang="en-US" sz="2000" u="sng" dirty="0">
                <a:latin typeface="Times New Roman" pitchFamily="18" charset="0"/>
                <a:cs typeface="Times New Roman" pitchFamily="18" charset="0"/>
                <a:hlinkClick r:id="rId2"/>
              </a:rPr>
              <a:t>http://eprint.iacr.org/2009/579.pdf</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 Cong Wong, Sherman S M Chow, Qian Wang, Kui Ren, and Wen jing Lou. “Privacy Preserving Public Auditing for Secure Cloud Storage”. IEEE Transactions on Computers, Volume 62, ISSUE 2, February 2013</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9590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3019" y="1490598"/>
            <a:ext cx="10278503" cy="5902172"/>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Drawbacks</a:t>
            </a:r>
          </a:p>
          <a:p>
            <a:r>
              <a:rPr lang="en-US" sz="2000" dirty="0">
                <a:latin typeface="Times New Roman" panose="02020603050405020304" pitchFamily="18" charset="0"/>
                <a:cs typeface="Times New Roman" panose="02020603050405020304" pitchFamily="18" charset="0"/>
              </a:rPr>
              <a:t>Proposed method</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
        <p:nvSpPr>
          <p:cNvPr id="4" name="Right Brace 3"/>
          <p:cNvSpPr/>
          <p:nvPr/>
        </p:nvSpPr>
        <p:spPr>
          <a:xfrm>
            <a:off x="7237858" y="1618343"/>
            <a:ext cx="508000" cy="46196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takeoff-logo-new.png"/>
          <p:cNvPicPr/>
          <p:nvPr/>
        </p:nvPicPr>
        <p:blipFill>
          <a:blip r:embed="rId2" cstate="print"/>
          <a:stretch>
            <a:fillRect/>
          </a:stretch>
        </p:blipFill>
        <p:spPr>
          <a:xfrm>
            <a:off x="10101499" y="98767"/>
            <a:ext cx="1961696" cy="702129"/>
          </a:xfrm>
          <a:prstGeom prst="rect">
            <a:avLst/>
          </a:prstGeom>
        </p:spPr>
      </p:pic>
      <p:sp>
        <p:nvSpPr>
          <p:cNvPr id="6" name="Title 1"/>
          <p:cNvSpPr>
            <a:spLocks noGrp="1"/>
          </p:cNvSpPr>
          <p:nvPr>
            <p:ph type="title"/>
          </p:nvPr>
        </p:nvSpPr>
        <p:spPr>
          <a:xfrm>
            <a:off x="1164760" y="462022"/>
            <a:ext cx="8911687" cy="877596"/>
          </a:xfrm>
        </p:spPr>
        <p:txBody>
          <a:bodyPr>
            <a:normAutofit/>
          </a:bodyPr>
          <a:lstStyle/>
          <a:p>
            <a:r>
              <a:rPr lang="en-US" sz="2400"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760" y="462022"/>
            <a:ext cx="8911687" cy="877596"/>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249" y="1490597"/>
            <a:ext cx="11448789" cy="5611659"/>
          </a:xfrm>
        </p:spPr>
        <p:txBody>
          <a:bodyPr>
            <a:noAutofit/>
          </a:bodyPr>
          <a:lstStyle/>
          <a:p>
            <a:pPr marL="0" indent="0" algn="just">
              <a:lnSpc>
                <a:spcPct val="150000"/>
              </a:lnSpc>
              <a:buNone/>
            </a:pPr>
            <a:r>
              <a:rPr lang="en-US" sz="2000" dirty="0">
                <a:latin typeface="Times New Roman" pitchFamily="18" charset="0"/>
                <a:cs typeface="Times New Roman" pitchFamily="18" charset="0"/>
              </a:rPr>
              <a:t>Cloud computing is an evolving technology that provides data storage and highly fast computing services at a very low cost. 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 This paper desire to suggest a secure public auditing scheme applying third party auditors to authenticate the privacy, reliability, and integrity of data stored in the cloud. This proposed auditing scheme composes the use of the AES-256 algorithm for encryption, SHA-512 for integrity check and RSA-15360 for public key encryption. And perform data dynamics operation which deals with mostly insertion, deletion, and, modification. </a:t>
            </a:r>
          </a:p>
        </p:txBody>
      </p:sp>
      <p:pic>
        <p:nvPicPr>
          <p:cNvPr id="5" name="Picture 4"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596" y="98767"/>
            <a:ext cx="8911687" cy="904065"/>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75364" y="1402918"/>
            <a:ext cx="11649205" cy="5787021"/>
          </a:xfrm>
        </p:spPr>
        <p:txBody>
          <a:bodyPr>
            <a:normAutofit/>
          </a:bodyPr>
          <a:lstStyle/>
          <a:p>
            <a:pPr marL="0" indent="0" algn="just">
              <a:lnSpc>
                <a:spcPct val="150000"/>
              </a:lnSpc>
              <a:buNone/>
            </a:pPr>
            <a:r>
              <a:rPr lang="en-US" sz="2000" dirty="0">
                <a:latin typeface="Times New Roman" pitchFamily="18" charset="0"/>
                <a:cs typeface="Times New Roman" pitchFamily="18" charset="0"/>
              </a:rPr>
              <a:t>The global cloud computing market is anticipated to rise from $272billion in 2018 to $624billion by 2023 at a compound annual growth rate of 18%, a report from research and markets showed. Cloud computing is an advanced technology every person is used inner or outer in today’s world [2]. The advance and rapidly expanding technology of cloud computing are used computation and storage. The very minimum cost is used storage and computation as a service in it. Service model provided three essential services in it: infrastructure as a service (IaaS), platform as a service (PaaS) and software as a service(</a:t>
            </a:r>
            <a:r>
              <a:rPr lang="en-US" sz="2000" dirty="0" err="1">
                <a:latin typeface="Times New Roman" pitchFamily="18" charset="0"/>
                <a:cs typeface="Times New Roman" pitchFamily="18" charset="0"/>
              </a:rPr>
              <a:t>SaaS</a:t>
            </a:r>
            <a:r>
              <a:rPr lang="en-US" sz="2000" dirty="0">
                <a:latin typeface="Times New Roman" pitchFamily="18" charset="0"/>
                <a:cs typeface="Times New Roman" pitchFamily="18" charset="0"/>
              </a:rPr>
              <a:t>)[3]. The NIST definition, “Cloud computing is a model permissive ubiquitous, convenient, on-demand network approach to a shared pool of configurable computing property(e.g. networks, servers, storage, applications, and services) that  can be immediately provisioned and released with basic management effort or service provider interaction [4][6].</a:t>
            </a:r>
          </a:p>
        </p:txBody>
      </p:sp>
      <p:pic>
        <p:nvPicPr>
          <p:cNvPr id="5" name="Picture 4"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689" y="511376"/>
            <a:ext cx="8911687" cy="1016799"/>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475989" y="1734855"/>
            <a:ext cx="11285953" cy="5123145"/>
          </a:xfrm>
        </p:spPr>
        <p:txBody>
          <a:bodyPr>
            <a:normAutofit/>
          </a:bodyPr>
          <a:lstStyle/>
          <a:p>
            <a:pPr marL="0" indent="0" algn="just">
              <a:lnSpc>
                <a:spcPct val="150000"/>
              </a:lnSpc>
              <a:buNone/>
            </a:pPr>
            <a:r>
              <a:rPr lang="en-US" sz="2000" dirty="0">
                <a:latin typeface="Times New Roman" pitchFamily="18" charset="0"/>
                <a:cs typeface="Times New Roman" pitchFamily="18" charset="0"/>
              </a:rPr>
              <a:t>Cloud storage is a crucial service of cloud computing[5]. They involve data privacy, data protection, data availability, data location, and, secure transmission which is a crucial release in cloud security. The involved in cloud. challenge security are threats, data loss, degradation, outside malicious attack and multi-tenancy [6]. The stored information of integrity is conserved for data integrity in the cloud system. The unauthorized users should not be accessed misappropriate or vary of data. Data integrity and reliability of data are faithful to preserve by the cloud computing provider. Data confidentiality is also a crucial way from a user’s point of perspective therefore they store their private or confidential data in the cloud.</a:t>
            </a:r>
          </a:p>
        </p:txBody>
      </p:sp>
      <p:pic>
        <p:nvPicPr>
          <p:cNvPr id="4" name="Picture 3"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5048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43" y="487580"/>
            <a:ext cx="10972800" cy="1143000"/>
          </a:xfrm>
        </p:spPr>
        <p:txBody>
          <a:bodyPr/>
          <a:lstStyle/>
          <a:p>
            <a:r>
              <a:rPr lang="en-US" sz="2400"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722334" y="2076190"/>
            <a:ext cx="10972800" cy="4975964"/>
          </a:xfrm>
        </p:spPr>
        <p:txBody>
          <a:bodyPr>
            <a:normAutofit/>
          </a:bodyPr>
          <a:lstStyle/>
          <a:p>
            <a:pPr marL="137160" indent="0" algn="just">
              <a:lnSpc>
                <a:spcPct val="150000"/>
              </a:lnSpc>
              <a:buNone/>
            </a:pPr>
            <a:r>
              <a:rPr lang="en-US" sz="2000" dirty="0">
                <a:latin typeface="Times New Roman" pitchFamily="18" charset="0"/>
                <a:cs typeface="Times New Roman" pitchFamily="18" charset="0"/>
              </a:rPr>
              <a:t>Data confidentiality is taken to assure access control policies and authentication. The faith of cloud computing could be forward by rising cloud authenticate and data confidentiality. So the keep data on the cloud should be security, integrity, privacy, and confidentiality of crucial demands from the user perspective. A secure data storage of cloud computing is presented of a data auditing scheme. Auditing is a refinement of checking the user data which can be done by the data owner or by a TPA[8]. The integrity of stored data on the cloud serves to maintain it. The TPA manage is split into two: one is private audibility, which allows the data owner can analyze the integrity of the data. No one has the authority to inquire about the server considering the data[8]. </a:t>
            </a:r>
          </a:p>
        </p:txBody>
      </p:sp>
      <p:pic>
        <p:nvPicPr>
          <p:cNvPr id="4" name="Picture 3"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2488860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215"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3715781"/>
              </p:ext>
            </p:extLst>
          </p:nvPr>
        </p:nvGraphicFramePr>
        <p:xfrm>
          <a:off x="338203" y="1469835"/>
          <a:ext cx="11555561" cy="4592762"/>
        </p:xfrm>
        <a:graphic>
          <a:graphicData uri="http://schemas.openxmlformats.org/drawingml/2006/table">
            <a:tbl>
              <a:tblPr firstRow="1" bandRow="1">
                <a:tableStyleId>{5940675A-B579-460E-94D1-54222C63F5DA}</a:tableStyleId>
              </a:tblPr>
              <a:tblGrid>
                <a:gridCol w="931069">
                  <a:extLst>
                    <a:ext uri="{9D8B030D-6E8A-4147-A177-3AD203B41FA5}">
                      <a16:colId xmlns:a16="http://schemas.microsoft.com/office/drawing/2014/main" val="20000"/>
                    </a:ext>
                  </a:extLst>
                </a:gridCol>
                <a:gridCol w="2826797">
                  <a:extLst>
                    <a:ext uri="{9D8B030D-6E8A-4147-A177-3AD203B41FA5}">
                      <a16:colId xmlns:a16="http://schemas.microsoft.com/office/drawing/2014/main" val="20001"/>
                    </a:ext>
                  </a:extLst>
                </a:gridCol>
                <a:gridCol w="1957282">
                  <a:extLst>
                    <a:ext uri="{9D8B030D-6E8A-4147-A177-3AD203B41FA5}">
                      <a16:colId xmlns:a16="http://schemas.microsoft.com/office/drawing/2014/main" val="20002"/>
                    </a:ext>
                  </a:extLst>
                </a:gridCol>
                <a:gridCol w="4309342">
                  <a:extLst>
                    <a:ext uri="{9D8B030D-6E8A-4147-A177-3AD203B41FA5}">
                      <a16:colId xmlns:a16="http://schemas.microsoft.com/office/drawing/2014/main" val="20003"/>
                    </a:ext>
                  </a:extLst>
                </a:gridCol>
                <a:gridCol w="1531071">
                  <a:extLst>
                    <a:ext uri="{9D8B030D-6E8A-4147-A177-3AD203B41FA5}">
                      <a16:colId xmlns:a16="http://schemas.microsoft.com/office/drawing/2014/main" val="20004"/>
                    </a:ext>
                  </a:extLst>
                </a:gridCol>
              </a:tblGrid>
              <a:tr h="863265">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491799">
                <a:tc>
                  <a:txBody>
                    <a:bodyPr/>
                    <a:lstStyle/>
                    <a:p>
                      <a:pPr algn="ctr"/>
                      <a:r>
                        <a:rPr lang="en-US" sz="2000" b="0" dirty="0">
                          <a:latin typeface="Times New Roman" panose="02020603050405020304" pitchFamily="18" charset="0"/>
                          <a:cs typeface="Times New Roman" panose="02020603050405020304" pitchFamily="18" charset="0"/>
                        </a:rPr>
                        <a:t>1</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Transaction(2017)</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endParaRPr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kumimoji="0" lang="en-US" sz="2000" b="0" kern="1200" dirty="0">
                          <a:solidFill>
                            <a:schemeClr val="tx1"/>
                          </a:solidFill>
                          <a:effectLst/>
                          <a:latin typeface="Times New Roman" pitchFamily="18" charset="0"/>
                          <a:ea typeface="+mn-ea"/>
                          <a:cs typeface="Times New Roman" pitchFamily="18" charset="0"/>
                        </a:rPr>
                        <a:t>J Agarkhed, R Ashalatha</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b="0" kern="1200" dirty="0">
                          <a:solidFill>
                            <a:schemeClr val="tx1"/>
                          </a:solidFill>
                          <a:effectLst/>
                          <a:latin typeface="Times New Roman" pitchFamily="18" charset="0"/>
                          <a:ea typeface="+mn-ea"/>
                          <a:cs typeface="Times New Roman" pitchFamily="18" charset="0"/>
                        </a:rPr>
                        <a:t>An efficient auditing scheme for data storage security in cloud</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b="0" kern="1200" dirty="0">
                          <a:solidFill>
                            <a:schemeClr val="tx1"/>
                          </a:solidFill>
                          <a:effectLst/>
                          <a:latin typeface="Times New Roman" pitchFamily="18" charset="0"/>
                          <a:ea typeface="+mn-ea"/>
                          <a:cs typeface="Times New Roman" pitchFamily="18" charset="0"/>
                        </a:rPr>
                        <a:t>2017</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18849">
                <a:tc>
                  <a:txBody>
                    <a:bodyPr/>
                    <a:lstStyle/>
                    <a:p>
                      <a:pPr algn="ctr"/>
                      <a:r>
                        <a:rPr lang="en-US" sz="2000" b="0" dirty="0">
                          <a:latin typeface="Times New Roman" panose="02020603050405020304" pitchFamily="18" charset="0"/>
                          <a:cs typeface="Times New Roman" panose="02020603050405020304" pitchFamily="18" charset="0"/>
                        </a:rPr>
                        <a:t>2</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Transaction(2015)</a:t>
                      </a:r>
                      <a:endParaRPr lang="en-US" sz="2000" b="0" dirty="0">
                        <a:latin typeface="Times New Roman" pitchFamily="18" charset="0"/>
                        <a:cs typeface="Times New Roman" pitchFamily="18" charset="0"/>
                      </a:endParaRPr>
                    </a:p>
                  </a:txBody>
                  <a:tcPr/>
                </a:tc>
                <a:tc>
                  <a:txBody>
                    <a:bodyPr/>
                    <a:lstStyle/>
                    <a:p>
                      <a:pPr algn="ctr"/>
                      <a:r>
                        <a:rPr kumimoji="0" lang="en-US" sz="1800" b="0" kern="1200" dirty="0">
                          <a:solidFill>
                            <a:schemeClr val="tx1"/>
                          </a:solidFill>
                          <a:effectLst/>
                          <a:latin typeface="+mn-lt"/>
                          <a:ea typeface="+mn-ea"/>
                          <a:cs typeface="+mn-cs"/>
                        </a:rPr>
                        <a:t>B.L Adokshaja, and S.J.Saritha</a:t>
                      </a:r>
                      <a:endParaRPr lang="en-US" sz="2000" b="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Third Party Public Auditing on Cloud Storage using the Cryptographic Algorithm</a:t>
                      </a:r>
                      <a:endParaRPr lang="en-US" sz="2000" b="0" dirty="0">
                        <a:latin typeface="Times New Roman" pitchFamily="18" charset="0"/>
                        <a:cs typeface="Times New Roman" pitchFamily="18" charset="0"/>
                      </a:endParaRPr>
                    </a:p>
                  </a:txBody>
                  <a:tcPr/>
                </a:tc>
                <a:tc>
                  <a:txBody>
                    <a:bodyPr/>
                    <a:lstStyle/>
                    <a:p>
                      <a:pPr algn="ctr"/>
                      <a:r>
                        <a:rPr lang="en-US" sz="2000" b="0" dirty="0">
                          <a:latin typeface="Times New Roman" pitchFamily="18" charset="0"/>
                          <a:cs typeface="Times New Roman" pitchFamily="18" charset="0"/>
                        </a:rPr>
                        <a:t>2017</a:t>
                      </a:r>
                    </a:p>
                  </a:txBody>
                  <a:tcPr/>
                </a:tc>
                <a:extLst>
                  <a:ext uri="{0D108BD9-81ED-4DB2-BD59-A6C34878D82A}">
                    <a16:rowId xmlns:a16="http://schemas.microsoft.com/office/drawing/2014/main" val="10002"/>
                  </a:ext>
                </a:extLst>
              </a:tr>
              <a:tr h="1118849">
                <a:tc>
                  <a:txBody>
                    <a:bodyPr/>
                    <a:lstStyle/>
                    <a:p>
                      <a:pPr algn="ctr"/>
                      <a:r>
                        <a:rPr lang="en-US" sz="2000" b="0" dirty="0">
                          <a:latin typeface="Times New Roman" panose="02020603050405020304" pitchFamily="18" charset="0"/>
                          <a:cs typeface="Times New Roman" panose="02020603050405020304" pitchFamily="18" charset="0"/>
                        </a:rPr>
                        <a:t>3</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Transaction(2013)</a:t>
                      </a:r>
                      <a:endParaRPr lang="en-US" sz="2000" b="0" dirty="0">
                        <a:latin typeface="Times New Roman" pitchFamily="18" charset="0"/>
                        <a:cs typeface="Times New Roman" pitchFamily="18" charset="0"/>
                      </a:endParaRPr>
                    </a:p>
                  </a:txBody>
                  <a:tcPr/>
                </a:tc>
                <a:tc>
                  <a:txBody>
                    <a:bodyPr/>
                    <a:lstStyle/>
                    <a:p>
                      <a:pPr algn="ctr"/>
                      <a:r>
                        <a:rPr kumimoji="0" lang="en-US" sz="1800" b="0" kern="1200" dirty="0">
                          <a:solidFill>
                            <a:schemeClr val="tx1"/>
                          </a:solidFill>
                          <a:effectLst/>
                          <a:latin typeface="+mn-lt"/>
                          <a:ea typeface="+mn-ea"/>
                          <a:cs typeface="+mn-cs"/>
                        </a:rPr>
                        <a:t>IK Meenakshi and Sudha George</a:t>
                      </a:r>
                      <a:endParaRPr lang="en-US" sz="2000" b="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Cloud Server Storage Security using TPA</a:t>
                      </a:r>
                      <a:endParaRPr lang="en-US" sz="2000" b="0" dirty="0">
                        <a:latin typeface="Times New Roman" pitchFamily="18" charset="0"/>
                        <a:cs typeface="Times New Roman" pitchFamily="18" charset="0"/>
                      </a:endParaRPr>
                    </a:p>
                  </a:txBody>
                  <a:tcPr/>
                </a:tc>
                <a:tc>
                  <a:txBody>
                    <a:bodyPr/>
                    <a:lstStyle/>
                    <a:p>
                      <a:pPr algn="ctr"/>
                      <a:r>
                        <a:rPr lang="en-US" sz="2000" b="0" dirty="0">
                          <a:latin typeface="Times New Roman" pitchFamily="18" charset="0"/>
                          <a:cs typeface="Times New Roman" pitchFamily="18" charset="0"/>
                        </a:rPr>
                        <a:t>2014</a:t>
                      </a:r>
                    </a:p>
                  </a:txBody>
                  <a:tcPr/>
                </a:tc>
                <a:extLst>
                  <a:ext uri="{0D108BD9-81ED-4DB2-BD59-A6C34878D82A}">
                    <a16:rowId xmlns:a16="http://schemas.microsoft.com/office/drawing/2014/main" val="10003"/>
                  </a:ext>
                </a:extLst>
              </a:tr>
            </a:tbl>
          </a:graphicData>
        </a:graphic>
      </p:graphicFrame>
      <p:pic>
        <p:nvPicPr>
          <p:cNvPr id="5" name="Picture 4"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268" y="32329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1215025" y="2004164"/>
            <a:ext cx="10289587" cy="3118981"/>
          </a:xfrm>
        </p:spPr>
        <p:txBody>
          <a:bodyPr>
            <a:normAutofit/>
          </a:bodyPr>
          <a:lstStyle/>
          <a:p>
            <a:pPr marL="137160" indent="0" algn="just">
              <a:lnSpc>
                <a:spcPct val="150000"/>
              </a:lnSpc>
              <a:buNone/>
            </a:pPr>
            <a:r>
              <a:rPr lang="en-US" sz="2000" dirty="0">
                <a:latin typeface="Times New Roman" pitchFamily="18" charset="0"/>
                <a:cs typeface="Times New Roman" pitchFamily="18" charset="0"/>
              </a:rPr>
              <a:t>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Picture 3"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26588" y="2311052"/>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buFont typeface="Wingdings" pitchFamily="2" charset="2"/>
              <a:buChar char="Ø"/>
            </a:pPr>
            <a:r>
              <a:rPr lang="en-US" sz="2000" dirty="0">
                <a:solidFill>
                  <a:schemeClr val="tx1"/>
                </a:solidFill>
                <a:latin typeface="Times New Roman" pitchFamily="18" charset="0"/>
                <a:cs typeface="Times New Roman" pitchFamily="18" charset="0"/>
              </a:rPr>
              <a:t>Less Data Privacy</a:t>
            </a:r>
          </a:p>
          <a:p>
            <a:pPr lvl="0">
              <a:buFont typeface="Wingdings" pitchFamily="2" charset="2"/>
              <a:buChar char="Ø"/>
            </a:pPr>
            <a:r>
              <a:rPr lang="en-US" sz="2000" dirty="0">
                <a:solidFill>
                  <a:schemeClr val="tx1"/>
                </a:solidFill>
                <a:latin typeface="Times New Roman" pitchFamily="18" charset="0"/>
                <a:cs typeface="Times New Roman" pitchFamily="18" charset="0"/>
              </a:rPr>
              <a:t>Providing Less Security to the Data</a:t>
            </a:r>
          </a:p>
          <a:p>
            <a:pPr lvl="0">
              <a:buFont typeface="Wingdings" pitchFamily="2" charset="2"/>
              <a:buChar char="Ø"/>
            </a:pPr>
            <a:r>
              <a:rPr lang="en-US" sz="2000" dirty="0">
                <a:solidFill>
                  <a:schemeClr val="tx1"/>
                </a:solidFill>
                <a:latin typeface="Times New Roman" pitchFamily="18" charset="0"/>
                <a:cs typeface="Times New Roman" pitchFamily="18" charset="0"/>
              </a:rPr>
              <a:t>Low efficiency</a:t>
            </a:r>
          </a:p>
        </p:txBody>
      </p:sp>
      <p:sp>
        <p:nvSpPr>
          <p:cNvPr id="4" name="Title 1"/>
          <p:cNvSpPr txBox="1">
            <a:spLocks/>
          </p:cNvSpPr>
          <p:nvPr/>
        </p:nvSpPr>
        <p:spPr>
          <a:xfrm>
            <a:off x="1488848" y="60114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DIS ADVANTAGES OF EXISTING METHOD</a:t>
            </a:r>
            <a:br>
              <a:rPr lang="en-US" alt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br>
            <a:endPar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descr="takeoff-logo-new.png"/>
          <p:cNvPicPr/>
          <p:nvPr/>
        </p:nvPicPr>
        <p:blipFill>
          <a:blip r:embed="rId2" cstate="print"/>
          <a:stretch>
            <a:fillRect/>
          </a:stretch>
        </p:blipFill>
        <p:spPr>
          <a:xfrm>
            <a:off x="10101499" y="98767"/>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294</TotalTime>
  <Words>1294</Words>
  <Application>Microsoft Office PowerPoint</Application>
  <PresentationFormat>Widescreen</PresentationFormat>
  <Paragraphs>96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Book Antiqua</vt:lpstr>
      <vt:lpstr>Calibri</vt:lpstr>
      <vt:lpstr>Lucida Sans</vt:lpstr>
      <vt:lpstr>Times New Roman</vt:lpstr>
      <vt:lpstr>Wingdings</vt:lpstr>
      <vt:lpstr>Wingdings 2</vt:lpstr>
      <vt:lpstr>Wingdings 3</vt:lpstr>
      <vt:lpstr>Apex</vt:lpstr>
      <vt:lpstr>PowerPoint Presentation</vt:lpstr>
      <vt:lpstr>INDEX</vt:lpstr>
      <vt:lpstr>ABSTRACT</vt:lpstr>
      <vt:lpstr>INTRODUCTION</vt:lpstr>
      <vt:lpstr>INTRODUCTION</vt:lpstr>
      <vt:lpstr>INTRODUCTION</vt:lpstr>
      <vt:lpstr>LITERATURE REVIEW</vt:lpstr>
      <vt:lpstr>EXISTING METHOD</vt:lpstr>
      <vt:lpstr>PowerPoint Presentation</vt:lpstr>
      <vt:lpstr>PROPOSED METHOD</vt:lpstr>
      <vt:lpstr>ADVANTAGES OF PROPOSED METHOD </vt:lpstr>
      <vt:lpstr>APPLICATIONS OF PROPOSED METHOD </vt:lpstr>
      <vt:lpstr>HARDWARE AND SOFTWARE REQUIREMENTS </vt:lpstr>
      <vt:lpstr>HARDWARE AND SOFTWARE REQUIREMENTS </vt:lpstr>
      <vt:lpstr>ARCHITECHTURE</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RUPESH T.</cp:lastModifiedBy>
  <cp:revision>84</cp:revision>
  <dcterms:created xsi:type="dcterms:W3CDTF">2020-06-29T09:16:21Z</dcterms:created>
  <dcterms:modified xsi:type="dcterms:W3CDTF">2021-06-22T11:48:20Z</dcterms:modified>
</cp:coreProperties>
</file>