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Georgia" panose="02040502050405020303" pitchFamily="18"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Medium" panose="020B0604020202020204" charset="0"/>
      <p:regular r:id="rId40"/>
      <p:bold r:id="rId41"/>
      <p:italic r:id="rId42"/>
      <p:boldItalic r:id="rId43"/>
    </p:embeddedFont>
    <p:embeddedFont>
      <p:font typeface="PT Sans Narrow" panose="020B0506020203020204" pitchFamily="34" charset="0"/>
      <p:regular r:id="rId44"/>
      <p:bold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3f7794883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3f779488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3f7794883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3f779488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3cd0384ce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3cd0384ce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3cd0384ce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3cd0384ce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3cd0384ce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3cd0384ce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3cd0384ce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3cd0384ce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3cd0384ce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3cd0384ce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3e8da4f6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3e8da4f6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93e8da4f65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93e8da4f65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3e8da4f6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93e8da4f6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3e8da4f6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93e8da4f6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2dc4930f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2dc4930f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93e8da4f65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93e8da4f6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38cbe79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938cbe7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38cbe791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38cbe79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38cbe791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38cbe791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938cbe791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938cbe79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38cbe791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8cbe791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38cbe791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38cbe791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38cbe791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38cbe791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3e8da4f65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3e8da4f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3f779488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3f779488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2dc4930f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2dc4930f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2dc4930f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2dc4930f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2dc4930f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2dc4930f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2dc4930f1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2dc4930f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3f779488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3f779488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2dc4930f1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2dc4930f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3cd0384ce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3cd0384ce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967200" y="1210900"/>
            <a:ext cx="7142100" cy="877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4500"/>
              <a:t>HYPERBOLIC WORD EMBEDDINGS</a:t>
            </a:r>
            <a:endParaRPr sz="5840" b="0">
              <a:latin typeface="Open Sans Medium"/>
              <a:ea typeface="Open Sans Medium"/>
              <a:cs typeface="Open Sans Medium"/>
              <a:sym typeface="Open Sans Medium"/>
            </a:endParaRPr>
          </a:p>
        </p:txBody>
      </p:sp>
      <p:cxnSp>
        <p:nvCxnSpPr>
          <p:cNvPr id="67" name="Google Shape;67;p13"/>
          <p:cNvCxnSpPr/>
          <p:nvPr/>
        </p:nvCxnSpPr>
        <p:spPr>
          <a:xfrm>
            <a:off x="967200" y="707625"/>
            <a:ext cx="7142100" cy="0"/>
          </a:xfrm>
          <a:prstGeom prst="straightConnector1">
            <a:avLst/>
          </a:prstGeom>
          <a:noFill/>
          <a:ln w="76200" cap="flat" cmpd="sng">
            <a:solidFill>
              <a:schemeClr val="accent3"/>
            </a:solidFill>
            <a:prstDash val="solid"/>
            <a:round/>
            <a:headEnd type="none" w="med" len="med"/>
            <a:tailEnd type="none" w="med" len="med"/>
          </a:ln>
        </p:spPr>
      </p:cxnSp>
      <p:cxnSp>
        <p:nvCxnSpPr>
          <p:cNvPr id="68" name="Google Shape;68;p13"/>
          <p:cNvCxnSpPr/>
          <p:nvPr/>
        </p:nvCxnSpPr>
        <p:spPr>
          <a:xfrm>
            <a:off x="967200" y="904125"/>
            <a:ext cx="7142100" cy="0"/>
          </a:xfrm>
          <a:prstGeom prst="straightConnector1">
            <a:avLst/>
          </a:prstGeom>
          <a:noFill/>
          <a:ln w="19050" cap="flat" cmpd="sng">
            <a:solidFill>
              <a:schemeClr val="accent3"/>
            </a:solidFill>
            <a:prstDash val="solid"/>
            <a:round/>
            <a:headEnd type="none" w="med" len="med"/>
            <a:tailEnd type="none" w="med" len="med"/>
          </a:ln>
        </p:spPr>
      </p:cxnSp>
      <p:cxnSp>
        <p:nvCxnSpPr>
          <p:cNvPr id="69" name="Google Shape;69;p13"/>
          <p:cNvCxnSpPr/>
          <p:nvPr/>
        </p:nvCxnSpPr>
        <p:spPr>
          <a:xfrm>
            <a:off x="967200" y="4202425"/>
            <a:ext cx="7142100" cy="0"/>
          </a:xfrm>
          <a:prstGeom prst="straightConnector1">
            <a:avLst/>
          </a:prstGeom>
          <a:noFill/>
          <a:ln w="19050" cap="flat" cmpd="sng">
            <a:solidFill>
              <a:schemeClr val="accent3"/>
            </a:solidFill>
            <a:prstDash val="solid"/>
            <a:round/>
            <a:headEnd type="none" w="med" len="med"/>
            <a:tailEnd type="none" w="med" len="med"/>
          </a:ln>
        </p:spPr>
      </p:cxnSp>
      <p:cxnSp>
        <p:nvCxnSpPr>
          <p:cNvPr id="70" name="Google Shape;70;p13"/>
          <p:cNvCxnSpPr/>
          <p:nvPr/>
        </p:nvCxnSpPr>
        <p:spPr>
          <a:xfrm>
            <a:off x="967200" y="4398925"/>
            <a:ext cx="7142100" cy="0"/>
          </a:xfrm>
          <a:prstGeom prst="straightConnector1">
            <a:avLst/>
          </a:prstGeom>
          <a:noFill/>
          <a:ln w="76200" cap="flat" cmpd="sng">
            <a:solidFill>
              <a:schemeClr val="accent3"/>
            </a:solidFill>
            <a:prstDash val="solid"/>
            <a:round/>
            <a:headEnd type="none" w="med" len="med"/>
            <a:tailEnd type="none" w="med" len="med"/>
          </a:ln>
        </p:spPr>
      </p:cxnSp>
      <p:cxnSp>
        <p:nvCxnSpPr>
          <p:cNvPr id="71" name="Google Shape;71;p13"/>
          <p:cNvCxnSpPr/>
          <p:nvPr/>
        </p:nvCxnSpPr>
        <p:spPr>
          <a:xfrm>
            <a:off x="1798025" y="2972375"/>
            <a:ext cx="650400" cy="0"/>
          </a:xfrm>
          <a:prstGeom prst="straightConnector1">
            <a:avLst/>
          </a:prstGeom>
          <a:noFill/>
          <a:ln w="76200" cap="flat" cmpd="sng">
            <a:solidFill>
              <a:schemeClr val="dk2"/>
            </a:solidFill>
            <a:prstDash val="solid"/>
            <a:round/>
            <a:headEnd type="none" w="med" len="med"/>
            <a:tailEnd type="none" w="med" len="med"/>
          </a:ln>
        </p:spPr>
      </p:cxnSp>
      <p:cxnSp>
        <p:nvCxnSpPr>
          <p:cNvPr id="72" name="Google Shape;72;p13"/>
          <p:cNvCxnSpPr/>
          <p:nvPr/>
        </p:nvCxnSpPr>
        <p:spPr>
          <a:xfrm>
            <a:off x="6598075" y="2972375"/>
            <a:ext cx="650400" cy="0"/>
          </a:xfrm>
          <a:prstGeom prst="straightConnector1">
            <a:avLst/>
          </a:prstGeom>
          <a:noFill/>
          <a:ln w="76200" cap="flat" cmpd="sng">
            <a:solidFill>
              <a:schemeClr val="dk2"/>
            </a:solidFill>
            <a:prstDash val="solid"/>
            <a:round/>
            <a:headEnd type="none" w="med" len="med"/>
            <a:tailEnd type="none" w="med" len="med"/>
          </a:ln>
        </p:spPr>
      </p:cxnSp>
      <p:sp>
        <p:nvSpPr>
          <p:cNvPr id="73" name="Google Shape;73;p13"/>
          <p:cNvSpPr txBox="1">
            <a:spLocks noGrp="1"/>
          </p:cNvSpPr>
          <p:nvPr>
            <p:ph type="body" idx="4294967295"/>
          </p:nvPr>
        </p:nvSpPr>
        <p:spPr>
          <a:xfrm>
            <a:off x="3173525" y="2289513"/>
            <a:ext cx="2789100" cy="14067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t>Alexandru Tifrea , </a:t>
            </a:r>
            <a:endParaRPr/>
          </a:p>
          <a:p>
            <a:pPr marL="0" lvl="0" indent="0" algn="l" rtl="0">
              <a:lnSpc>
                <a:spcPct val="115000"/>
              </a:lnSpc>
              <a:spcBef>
                <a:spcPts val="1200"/>
              </a:spcBef>
              <a:spcAft>
                <a:spcPts val="0"/>
              </a:spcAft>
              <a:buNone/>
            </a:pPr>
            <a:r>
              <a:rPr lang="en-GB"/>
              <a:t>Gary Becigneul, </a:t>
            </a:r>
            <a:endParaRPr/>
          </a:p>
          <a:p>
            <a:pPr marL="0" lvl="0" indent="0" algn="l" rtl="0">
              <a:lnSpc>
                <a:spcPct val="115000"/>
              </a:lnSpc>
              <a:spcBef>
                <a:spcPts val="1200"/>
              </a:spcBef>
              <a:spcAft>
                <a:spcPts val="1200"/>
              </a:spcAft>
              <a:buNone/>
            </a:pPr>
            <a:r>
              <a:rPr lang="en-GB"/>
              <a:t>Octavian-Eugen Ganea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387900" y="428125"/>
            <a:ext cx="8329500" cy="4252800"/>
          </a:xfrm>
          <a:prstGeom prst="rect">
            <a:avLst/>
          </a:prstGeom>
        </p:spPr>
        <p:txBody>
          <a:bodyPr spcFirstLastPara="1" wrap="square" lIns="91425" tIns="91425" rIns="91425" bIns="91425" anchor="t" anchorCtr="0">
            <a:spAutoFit/>
          </a:bodyPr>
          <a:lstStyle/>
          <a:p>
            <a:pPr marL="0" lvl="0" indent="0" algn="just" rtl="0">
              <a:spcBef>
                <a:spcPts val="1200"/>
              </a:spcBef>
              <a:spcAft>
                <a:spcPts val="0"/>
              </a:spcAft>
              <a:buNone/>
            </a:pPr>
            <a:r>
              <a:rPr lang="en-GB" sz="2100" b="1">
                <a:solidFill>
                  <a:schemeClr val="accent1"/>
                </a:solidFill>
              </a:rPr>
              <a:t>Gaussian Embeddings</a:t>
            </a:r>
            <a:endParaRPr sz="2100" b="1">
              <a:solidFill>
                <a:schemeClr val="accent1"/>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Represent words in Gaussian. </a:t>
            </a:r>
            <a:endParaRPr sz="2000">
              <a:solidFill>
                <a:srgbClr val="444654"/>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Use Mean Vector (μ) and Covariance Matrix (σ)</a:t>
            </a:r>
            <a:endParaRPr sz="2000">
              <a:solidFill>
                <a:srgbClr val="444654"/>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Covariance is tells how spread specific words meaning are.</a:t>
            </a:r>
            <a:endParaRPr sz="2000">
              <a:solidFill>
                <a:srgbClr val="444654"/>
              </a:solidFill>
            </a:endParaRPr>
          </a:p>
          <a:p>
            <a:pPr marL="0" lvl="0" indent="0" algn="just" rtl="0">
              <a:spcBef>
                <a:spcPts val="1200"/>
              </a:spcBef>
              <a:spcAft>
                <a:spcPts val="0"/>
              </a:spcAft>
              <a:buNone/>
            </a:pPr>
            <a:r>
              <a:rPr lang="en-GB" sz="2100" b="1">
                <a:solidFill>
                  <a:schemeClr val="accent1"/>
                </a:solidFill>
              </a:rPr>
              <a:t>Hyperbolic Embeddings </a:t>
            </a:r>
            <a:endParaRPr sz="2100" b="1">
              <a:solidFill>
                <a:schemeClr val="accent1"/>
              </a:solidFill>
            </a:endParaRPr>
          </a:p>
          <a:p>
            <a:pPr marL="457200" lvl="0" indent="-355600" algn="just" rtl="0">
              <a:spcBef>
                <a:spcPts val="1200"/>
              </a:spcBef>
              <a:spcAft>
                <a:spcPts val="0"/>
              </a:spcAft>
              <a:buClr>
                <a:srgbClr val="444654"/>
              </a:buClr>
              <a:buSzPts val="2000"/>
              <a:buChar char="-"/>
            </a:pPr>
            <a:r>
              <a:rPr lang="en-GB" sz="2000">
                <a:solidFill>
                  <a:srgbClr val="444654"/>
                </a:solidFill>
              </a:rPr>
              <a:t>Hyperbolic spaces better for representing words in tree like structure</a:t>
            </a:r>
            <a:endParaRPr sz="2000">
              <a:solidFill>
                <a:srgbClr val="444654"/>
              </a:solidFill>
            </a:endParaRPr>
          </a:p>
          <a:p>
            <a:pPr marL="457200" lvl="0" indent="-355600" algn="just" rtl="0">
              <a:spcBef>
                <a:spcPts val="1200"/>
              </a:spcBef>
              <a:spcAft>
                <a:spcPts val="1000"/>
              </a:spcAft>
              <a:buClr>
                <a:srgbClr val="444654"/>
              </a:buClr>
              <a:buSzPts val="2000"/>
              <a:buChar char="-"/>
            </a:pPr>
            <a:r>
              <a:rPr lang="en-GB" sz="2000">
                <a:solidFill>
                  <a:srgbClr val="444654"/>
                </a:solidFill>
              </a:rPr>
              <a:t>Great for capturing hierarchy and relationships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338000" y="414200"/>
            <a:ext cx="8259000" cy="42309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GB" sz="2100" b="1">
                <a:solidFill>
                  <a:schemeClr val="accent1"/>
                </a:solidFill>
              </a:rPr>
              <a:t>Analogies For Hyperbolics</a:t>
            </a:r>
            <a:endParaRPr sz="2100" b="1">
              <a:solidFill>
                <a:schemeClr val="accent1"/>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Finding relationships between words in a word embedding space.  </a:t>
            </a:r>
            <a:r>
              <a:rPr lang="en-GB" sz="2000" i="1">
                <a:solidFill>
                  <a:srgbClr val="FF9900"/>
                </a:solidFill>
              </a:rPr>
              <a:t>For example :  "Paris" is related to "France" as "Tokyo" is related to "Japan"</a:t>
            </a:r>
            <a:endParaRPr sz="2000" i="1">
              <a:solidFill>
                <a:srgbClr val="FF9900"/>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d = c + (b - a) = b + (c - a)  – a, b, c, and d are word embeddings.</a:t>
            </a:r>
            <a:endParaRPr sz="2000">
              <a:solidFill>
                <a:srgbClr val="444654"/>
              </a:solidFill>
            </a:endParaRPr>
          </a:p>
          <a:p>
            <a:pPr marL="0" lvl="0" indent="0" algn="just" rtl="0">
              <a:spcBef>
                <a:spcPts val="1200"/>
              </a:spcBef>
              <a:spcAft>
                <a:spcPts val="0"/>
              </a:spcAft>
              <a:buNone/>
            </a:pPr>
            <a:r>
              <a:rPr lang="en-GB" sz="2100" b="1">
                <a:solidFill>
                  <a:schemeClr val="accent1"/>
                </a:solidFill>
              </a:rPr>
              <a:t>Challenges with Gaussian Embeddings</a:t>
            </a:r>
            <a:endParaRPr sz="2100" b="1">
              <a:solidFill>
                <a:schemeClr val="accent1"/>
              </a:solidFill>
            </a:endParaRPr>
          </a:p>
          <a:p>
            <a:pPr marL="457200" lvl="0" indent="-355600" algn="just" rtl="0">
              <a:spcBef>
                <a:spcPts val="1200"/>
              </a:spcBef>
              <a:spcAft>
                <a:spcPts val="0"/>
              </a:spcAft>
              <a:buClr>
                <a:srgbClr val="444654"/>
              </a:buClr>
              <a:buSzPts val="2000"/>
              <a:buChar char="-"/>
            </a:pPr>
            <a:r>
              <a:rPr lang="en-GB" sz="2000">
                <a:solidFill>
                  <a:srgbClr val="444654"/>
                </a:solidFill>
              </a:rPr>
              <a:t>Word as Gaussian distributions. </a:t>
            </a:r>
            <a:endParaRPr sz="2000">
              <a:solidFill>
                <a:srgbClr val="444654"/>
              </a:solidFill>
            </a:endParaRPr>
          </a:p>
          <a:p>
            <a:pPr marL="457200" lvl="0" indent="-355600" algn="just" rtl="0">
              <a:spcBef>
                <a:spcPts val="1200"/>
              </a:spcBef>
              <a:spcAft>
                <a:spcPts val="1000"/>
              </a:spcAft>
              <a:buClr>
                <a:srgbClr val="444654"/>
              </a:buClr>
              <a:buSzPts val="2000"/>
              <a:buChar char="-"/>
            </a:pPr>
            <a:r>
              <a:rPr lang="en-GB" sz="2000">
                <a:solidFill>
                  <a:srgbClr val="444654"/>
                </a:solidFill>
              </a:rPr>
              <a:t>Not straightforward to perform analogy computations </a:t>
            </a:r>
            <a:endParaRPr sz="2000">
              <a:solidFill>
                <a:srgbClr val="44465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body" idx="1"/>
          </p:nvPr>
        </p:nvSpPr>
        <p:spPr>
          <a:xfrm>
            <a:off x="311700" y="499675"/>
            <a:ext cx="8314800" cy="3999300"/>
          </a:xfrm>
          <a:prstGeom prst="rect">
            <a:avLst/>
          </a:prstGeom>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2100" b="1">
                <a:solidFill>
                  <a:schemeClr val="accent1"/>
                </a:solidFill>
              </a:rPr>
              <a:t>Solution: Hyperbolic Geometry</a:t>
            </a:r>
            <a:endParaRPr sz="1100">
              <a:solidFill>
                <a:srgbClr val="000000"/>
              </a:solidFill>
            </a:endParaRPr>
          </a:p>
          <a:p>
            <a:pPr marL="457200" lvl="0" indent="-355600" algn="just" rtl="0">
              <a:lnSpc>
                <a:spcPct val="150000"/>
              </a:lnSpc>
              <a:spcBef>
                <a:spcPts val="1200"/>
              </a:spcBef>
              <a:spcAft>
                <a:spcPts val="0"/>
              </a:spcAft>
              <a:buClr>
                <a:srgbClr val="000000"/>
              </a:buClr>
              <a:buSzPts val="2000"/>
              <a:buChar char="-"/>
            </a:pPr>
            <a:r>
              <a:rPr lang="en-GB" sz="2000">
                <a:solidFill>
                  <a:srgbClr val="000000"/>
                </a:solidFill>
              </a:rPr>
              <a:t>connecting Gaussian embeddings and hyperbolic embeddings. </a:t>
            </a:r>
            <a:endParaRPr sz="2000">
              <a:solidFill>
                <a:srgbClr val="000000"/>
              </a:solidFill>
            </a:endParaRPr>
          </a:p>
          <a:p>
            <a:pPr marL="457200" lvl="0" indent="-355600" algn="just" rtl="0">
              <a:lnSpc>
                <a:spcPct val="150000"/>
              </a:lnSpc>
              <a:spcBef>
                <a:spcPts val="1200"/>
              </a:spcBef>
              <a:spcAft>
                <a:spcPts val="0"/>
              </a:spcAft>
              <a:buClr>
                <a:srgbClr val="000000"/>
              </a:buClr>
              <a:buSzPts val="2000"/>
              <a:buChar char="-"/>
            </a:pPr>
            <a:r>
              <a:rPr lang="en-GB" sz="2000">
                <a:solidFill>
                  <a:srgbClr val="000000"/>
                </a:solidFill>
              </a:rPr>
              <a:t>In hyperbolic space, "analogy parallelograms" are naturally defined, as</a:t>
            </a:r>
            <a:endParaRPr sz="2000">
              <a:solidFill>
                <a:srgbClr val="000000"/>
              </a:solidFill>
            </a:endParaRPr>
          </a:p>
          <a:p>
            <a:pPr marL="457200" lvl="0" indent="0" algn="just" rtl="0">
              <a:lnSpc>
                <a:spcPct val="150000"/>
              </a:lnSpc>
              <a:spcBef>
                <a:spcPts val="1200"/>
              </a:spcBef>
              <a:spcAft>
                <a:spcPts val="0"/>
              </a:spcAft>
              <a:buNone/>
            </a:pPr>
            <a:r>
              <a:rPr lang="en-GB" sz="2000" b="1">
                <a:solidFill>
                  <a:schemeClr val="accent1"/>
                </a:solidFill>
              </a:rPr>
              <a:t>d1 = c ⊕ gyr[c, a](a ⊕ b) </a:t>
            </a:r>
            <a:r>
              <a:rPr lang="en-GB" sz="2000">
                <a:solidFill>
                  <a:srgbClr val="000000"/>
                </a:solidFill>
              </a:rPr>
              <a:t>  and   </a:t>
            </a:r>
            <a:r>
              <a:rPr lang="en-GB" sz="2000" b="1">
                <a:solidFill>
                  <a:schemeClr val="accent1"/>
                </a:solidFill>
              </a:rPr>
              <a:t>d2 = b ⊕ gyr[b, a](a ⊕ c)</a:t>
            </a:r>
            <a:endParaRPr sz="2000" b="1">
              <a:solidFill>
                <a:schemeClr val="accent1"/>
              </a:solidFill>
            </a:endParaRPr>
          </a:p>
          <a:p>
            <a:pPr marL="457200" lvl="0" indent="-355600" algn="just" rtl="0">
              <a:lnSpc>
                <a:spcPct val="150000"/>
              </a:lnSpc>
              <a:spcBef>
                <a:spcPts val="1200"/>
              </a:spcBef>
              <a:spcAft>
                <a:spcPts val="0"/>
              </a:spcAft>
              <a:buClr>
                <a:srgbClr val="000000"/>
              </a:buClr>
              <a:buSzPts val="2000"/>
              <a:buChar char="-"/>
            </a:pPr>
            <a:r>
              <a:rPr lang="en-GB" sz="2000">
                <a:solidFill>
                  <a:srgbClr val="000000"/>
                </a:solidFill>
              </a:rPr>
              <a:t>d1 and d2 differ is due to the curvature of the hyperbolic space.</a:t>
            </a:r>
            <a:endParaRPr sz="2000">
              <a:solidFill>
                <a:srgbClr val="000000"/>
              </a:solidFill>
            </a:endParaRPr>
          </a:p>
          <a:p>
            <a:pPr marL="0" lvl="0" indent="0" algn="just" rtl="0">
              <a:spcBef>
                <a:spcPts val="10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body" idx="1"/>
          </p:nvPr>
        </p:nvSpPr>
        <p:spPr>
          <a:xfrm>
            <a:off x="311700" y="376400"/>
            <a:ext cx="8403000" cy="5090100"/>
          </a:xfrm>
          <a:prstGeom prst="rect">
            <a:avLst/>
          </a:prstGeom>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2000" b="1">
                <a:solidFill>
                  <a:schemeClr val="accent1"/>
                </a:solidFill>
              </a:rPr>
              <a:t>For evaluation,</a:t>
            </a:r>
            <a:r>
              <a:rPr lang="en-GB" sz="2000">
                <a:solidFill>
                  <a:srgbClr val="000000"/>
                </a:solidFill>
              </a:rPr>
              <a:t> </a:t>
            </a:r>
            <a:endParaRPr sz="2000">
              <a:solidFill>
                <a:srgbClr val="000000"/>
              </a:solidFill>
            </a:endParaRPr>
          </a:p>
          <a:p>
            <a:pPr marL="457200" lvl="0" indent="0" algn="just" rtl="0">
              <a:lnSpc>
                <a:spcPct val="150000"/>
              </a:lnSpc>
              <a:spcBef>
                <a:spcPts val="1200"/>
              </a:spcBef>
              <a:spcAft>
                <a:spcPts val="0"/>
              </a:spcAft>
              <a:buNone/>
            </a:pPr>
            <a:r>
              <a:rPr lang="en-GB" sz="2000" b="1">
                <a:solidFill>
                  <a:schemeClr val="accent1"/>
                </a:solidFill>
              </a:rPr>
              <a:t>m</a:t>
            </a:r>
            <a:r>
              <a:rPr lang="en-GB" sz="2000" b="1" baseline="30000">
                <a:solidFill>
                  <a:schemeClr val="accent1"/>
                </a:solidFill>
              </a:rPr>
              <a:t>t</a:t>
            </a:r>
            <a:r>
              <a:rPr lang="en-GB" sz="2000" b="1" baseline="-25000">
                <a:solidFill>
                  <a:schemeClr val="accent1"/>
                </a:solidFill>
              </a:rPr>
              <a:t>d1d2</a:t>
            </a:r>
            <a:r>
              <a:rPr lang="en-GB" sz="2000" b="1">
                <a:solidFill>
                  <a:schemeClr val="accent1"/>
                </a:solidFill>
              </a:rPr>
              <a:t> :=  d1 ⊕ ((−d1 ⊕ d2) ⊗ t)  for t ∈ [0, 1] </a:t>
            </a:r>
            <a:endParaRPr sz="2000" b="1">
              <a:solidFill>
                <a:schemeClr val="accent1"/>
              </a:solidFill>
            </a:endParaRPr>
          </a:p>
          <a:p>
            <a:pPr marL="457200" lvl="0" indent="-355600" algn="just" rtl="0">
              <a:lnSpc>
                <a:spcPct val="150000"/>
              </a:lnSpc>
              <a:spcBef>
                <a:spcPts val="1200"/>
              </a:spcBef>
              <a:spcAft>
                <a:spcPts val="0"/>
              </a:spcAft>
              <a:buClr>
                <a:srgbClr val="444654"/>
              </a:buClr>
              <a:buSzPts val="2000"/>
              <a:buChar char="-"/>
            </a:pPr>
            <a:r>
              <a:rPr lang="en-GB" sz="2000">
                <a:solidFill>
                  <a:srgbClr val="444654"/>
                </a:solidFill>
              </a:rPr>
              <a:t>if t = 1/2, this is called the gyro-midpoint and then m</a:t>
            </a:r>
            <a:r>
              <a:rPr lang="en-GB" sz="2000" baseline="30000">
                <a:solidFill>
                  <a:srgbClr val="444654"/>
                </a:solidFill>
              </a:rPr>
              <a:t>0.5</a:t>
            </a:r>
            <a:r>
              <a:rPr lang="en-GB" sz="2000" baseline="-25000">
                <a:solidFill>
                  <a:srgbClr val="444654"/>
                </a:solidFill>
              </a:rPr>
              <a:t>d1d2</a:t>
            </a:r>
            <a:r>
              <a:rPr lang="en-GB" sz="2000">
                <a:solidFill>
                  <a:srgbClr val="444654"/>
                </a:solidFill>
              </a:rPr>
              <a:t> = m</a:t>
            </a:r>
            <a:r>
              <a:rPr lang="en-GB" sz="2000" baseline="30000">
                <a:solidFill>
                  <a:srgbClr val="444654"/>
                </a:solidFill>
              </a:rPr>
              <a:t>0.5</a:t>
            </a:r>
            <a:r>
              <a:rPr lang="en-GB" sz="2000" baseline="-25000">
                <a:solidFill>
                  <a:srgbClr val="444654"/>
                </a:solidFill>
              </a:rPr>
              <a:t>d2d1</a:t>
            </a:r>
            <a:r>
              <a:rPr lang="en-GB" sz="2000">
                <a:solidFill>
                  <a:srgbClr val="444654"/>
                </a:solidFill>
              </a:rPr>
              <a:t> which is at equal hyperbolic distance from d1 as from d2.</a:t>
            </a:r>
            <a:endParaRPr sz="2000">
              <a:solidFill>
                <a:srgbClr val="444654"/>
              </a:solidFill>
            </a:endParaRPr>
          </a:p>
          <a:p>
            <a:pPr marL="457200" lvl="0" indent="-355600" algn="just" rtl="0">
              <a:lnSpc>
                <a:spcPct val="150000"/>
              </a:lnSpc>
              <a:spcBef>
                <a:spcPts val="0"/>
              </a:spcBef>
              <a:spcAft>
                <a:spcPts val="0"/>
              </a:spcAft>
              <a:buClr>
                <a:srgbClr val="444654"/>
              </a:buClr>
              <a:buSzPts val="2000"/>
              <a:buChar char="-"/>
            </a:pPr>
            <a:r>
              <a:rPr lang="en-GB" sz="2000">
                <a:solidFill>
                  <a:srgbClr val="444654"/>
                </a:solidFill>
              </a:rPr>
              <a:t>Measure analogy relationships at different points along the path.</a:t>
            </a:r>
            <a:endParaRPr sz="2000">
              <a:solidFill>
                <a:srgbClr val="444654"/>
              </a:solidFill>
            </a:endParaRPr>
          </a:p>
          <a:p>
            <a:pPr marL="457200" lvl="0" indent="-355600" algn="just" rtl="0">
              <a:lnSpc>
                <a:spcPct val="150000"/>
              </a:lnSpc>
              <a:spcBef>
                <a:spcPts val="0"/>
              </a:spcBef>
              <a:spcAft>
                <a:spcPts val="0"/>
              </a:spcAft>
              <a:buClr>
                <a:srgbClr val="444654"/>
              </a:buClr>
              <a:buSzPts val="2000"/>
              <a:buChar char="-"/>
            </a:pPr>
            <a:r>
              <a:rPr lang="en-GB" sz="2000">
                <a:solidFill>
                  <a:srgbClr val="444654"/>
                </a:solidFill>
              </a:rPr>
              <a:t> Continuously deforming the hyperbolic space into the Euclidean space allows to recover analogy computations as they would appear in a standard Euclidean space.</a:t>
            </a:r>
            <a:endParaRPr sz="2000">
              <a:solidFill>
                <a:srgbClr val="444654"/>
              </a:solidFill>
            </a:endParaRPr>
          </a:p>
          <a:p>
            <a:pPr marL="0" lvl="0" indent="0" algn="just" rtl="0">
              <a:spcBef>
                <a:spcPts val="1200"/>
              </a:spcBef>
              <a:spcAft>
                <a:spcPts val="0"/>
              </a:spcAft>
              <a:buNone/>
            </a:pPr>
            <a:endParaRPr/>
          </a:p>
          <a:p>
            <a:pPr marL="0" lvl="0" indent="0" algn="just"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27450"/>
            <a:ext cx="8520600" cy="10182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a:latin typeface="Open Sans"/>
                <a:ea typeface="Open Sans"/>
                <a:cs typeface="Open Sans"/>
                <a:sym typeface="Open Sans"/>
              </a:rPr>
              <a:t>Fisher geometry </a:t>
            </a:r>
            <a:endParaRPr sz="2100">
              <a:latin typeface="Open Sans"/>
              <a:ea typeface="Open Sans"/>
              <a:cs typeface="Open Sans"/>
              <a:sym typeface="Open Sans"/>
            </a:endParaRPr>
          </a:p>
          <a:p>
            <a:pPr marL="457200" lvl="0" indent="-355600" algn="l" rtl="0">
              <a:lnSpc>
                <a:spcPct val="115000"/>
              </a:lnSpc>
              <a:spcBef>
                <a:spcPts val="1200"/>
              </a:spcBef>
              <a:spcAft>
                <a:spcPts val="0"/>
              </a:spcAft>
              <a:buClr>
                <a:srgbClr val="444654"/>
              </a:buClr>
              <a:buSzPts val="2000"/>
              <a:buFont typeface="Open Sans"/>
              <a:buChar char="-"/>
            </a:pPr>
            <a:r>
              <a:rPr lang="en-GB" sz="2000" b="0">
                <a:solidFill>
                  <a:srgbClr val="444654"/>
                </a:solidFill>
                <a:latin typeface="Open Sans"/>
                <a:ea typeface="Open Sans"/>
                <a:cs typeface="Open Sans"/>
                <a:sym typeface="Open Sans"/>
              </a:rPr>
              <a:t>Describes Gaussian Embeddings and is hyperbolic</a:t>
            </a:r>
            <a:endParaRPr sz="2000" b="0">
              <a:solidFill>
                <a:srgbClr val="444654"/>
              </a:solidFill>
              <a:latin typeface="Open Sans"/>
              <a:ea typeface="Open Sans"/>
              <a:cs typeface="Open Sans"/>
              <a:sym typeface="Open Sans"/>
            </a:endParaRPr>
          </a:p>
        </p:txBody>
      </p:sp>
      <p:sp>
        <p:nvSpPr>
          <p:cNvPr id="148" name="Google Shape;148;p26"/>
          <p:cNvSpPr txBox="1">
            <a:spLocks noGrp="1"/>
          </p:cNvSpPr>
          <p:nvPr>
            <p:ph type="body" idx="1"/>
          </p:nvPr>
        </p:nvSpPr>
        <p:spPr>
          <a:xfrm>
            <a:off x="311700" y="13986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392600" y="2128325"/>
            <a:ext cx="8358775" cy="2188750"/>
          </a:xfrm>
          <a:prstGeom prst="rect">
            <a:avLst/>
          </a:prstGeom>
          <a:noFill/>
          <a:ln>
            <a:noFill/>
          </a:ln>
        </p:spPr>
      </p:pic>
      <p:sp>
        <p:nvSpPr>
          <p:cNvPr id="150" name="Google Shape;150;p26"/>
          <p:cNvSpPr/>
          <p:nvPr/>
        </p:nvSpPr>
        <p:spPr>
          <a:xfrm>
            <a:off x="8479425" y="2365950"/>
            <a:ext cx="272100" cy="205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1" name="Google Shape;151;p26"/>
          <p:cNvSpPr/>
          <p:nvPr/>
        </p:nvSpPr>
        <p:spPr>
          <a:xfrm>
            <a:off x="8450025" y="3262450"/>
            <a:ext cx="330900" cy="42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52" name="Google Shape;152;p26"/>
          <p:cNvPicPr preferRelativeResize="0"/>
          <p:nvPr/>
        </p:nvPicPr>
        <p:blipFill>
          <a:blip r:embed="rId4">
            <a:alphaModFix/>
          </a:blip>
          <a:stretch>
            <a:fillRect/>
          </a:stretch>
        </p:blipFill>
        <p:spPr>
          <a:xfrm>
            <a:off x="392600" y="1555825"/>
            <a:ext cx="7205074" cy="28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body" idx="1"/>
          </p:nvPr>
        </p:nvSpPr>
        <p:spPr>
          <a:xfrm>
            <a:off x="343800" y="446275"/>
            <a:ext cx="8091600" cy="4230300"/>
          </a:xfrm>
          <a:prstGeom prst="rect">
            <a:avLst/>
          </a:prstGeom>
        </p:spPr>
        <p:txBody>
          <a:bodyPr spcFirstLastPara="1" wrap="square" lIns="126000" tIns="198000" rIns="91425" bIns="234000" anchor="t" anchorCtr="0">
            <a:spAutoFit/>
          </a:bodyPr>
          <a:lstStyle/>
          <a:p>
            <a:pPr marL="0" lvl="0" indent="0" algn="just" rtl="0">
              <a:spcBef>
                <a:spcPts val="0"/>
              </a:spcBef>
              <a:spcAft>
                <a:spcPts val="0"/>
              </a:spcAft>
              <a:buNone/>
            </a:pPr>
            <a:r>
              <a:rPr lang="en-GB" sz="2100" b="1">
                <a:solidFill>
                  <a:schemeClr val="accent1"/>
                </a:solidFill>
              </a:rPr>
              <a:t>Fisher Distance and KL (Kullback-Leibler) Divergence</a:t>
            </a:r>
            <a:endParaRPr sz="2000">
              <a:solidFill>
                <a:srgbClr val="444654"/>
              </a:solidFill>
            </a:endParaRPr>
          </a:p>
          <a:p>
            <a:pPr marL="496799" lvl="0" indent="-357399" algn="just" rtl="0">
              <a:lnSpc>
                <a:spcPct val="150000"/>
              </a:lnSpc>
              <a:spcBef>
                <a:spcPts val="1200"/>
              </a:spcBef>
              <a:spcAft>
                <a:spcPts val="0"/>
              </a:spcAft>
              <a:buClr>
                <a:srgbClr val="444654"/>
              </a:buClr>
              <a:buSzPts val="2000"/>
              <a:buChar char="-"/>
            </a:pPr>
            <a:r>
              <a:rPr lang="en-GB" sz="2000">
                <a:solidFill>
                  <a:srgbClr val="444654"/>
                </a:solidFill>
              </a:rPr>
              <a:t>measuring the two probability distributions.</a:t>
            </a:r>
            <a:endParaRPr sz="2000">
              <a:solidFill>
                <a:srgbClr val="444654"/>
              </a:solidFill>
            </a:endParaRPr>
          </a:p>
          <a:p>
            <a:pPr marL="496799" lvl="0" indent="-357399" algn="just" rtl="0">
              <a:lnSpc>
                <a:spcPct val="150000"/>
              </a:lnSpc>
              <a:spcBef>
                <a:spcPts val="1300"/>
              </a:spcBef>
              <a:spcAft>
                <a:spcPts val="0"/>
              </a:spcAft>
              <a:buClr>
                <a:srgbClr val="444654"/>
              </a:buClr>
              <a:buSzPts val="2000"/>
              <a:buChar char="-"/>
            </a:pPr>
            <a:r>
              <a:rPr lang="en-GB" sz="2000">
                <a:solidFill>
                  <a:srgbClr val="444654"/>
                </a:solidFill>
              </a:rPr>
              <a:t>compare how similar or dissimilar two Gaussian distributions.</a:t>
            </a:r>
            <a:endParaRPr sz="2000">
              <a:solidFill>
                <a:srgbClr val="444654"/>
              </a:solidFill>
            </a:endParaRPr>
          </a:p>
          <a:p>
            <a:pPr marL="0" lvl="0" indent="0" algn="just" rtl="0">
              <a:lnSpc>
                <a:spcPct val="150000"/>
              </a:lnSpc>
              <a:spcBef>
                <a:spcPts val="1300"/>
              </a:spcBef>
              <a:spcAft>
                <a:spcPts val="0"/>
              </a:spcAft>
              <a:buNone/>
            </a:pPr>
            <a:r>
              <a:rPr lang="en-GB" sz="2100" b="1">
                <a:solidFill>
                  <a:schemeClr val="accent1"/>
                </a:solidFill>
              </a:rPr>
              <a:t>Riemannian optimization</a:t>
            </a:r>
            <a:r>
              <a:rPr lang="en-GB" sz="2100">
                <a:solidFill>
                  <a:srgbClr val="444654"/>
                </a:solidFill>
              </a:rPr>
              <a:t> </a:t>
            </a:r>
            <a:endParaRPr sz="2100">
              <a:solidFill>
                <a:srgbClr val="444654"/>
              </a:solidFill>
            </a:endParaRPr>
          </a:p>
          <a:p>
            <a:pPr marL="457200" lvl="0" indent="-355600" algn="just" rtl="0">
              <a:lnSpc>
                <a:spcPct val="150000"/>
              </a:lnSpc>
              <a:spcBef>
                <a:spcPts val="1300"/>
              </a:spcBef>
              <a:spcAft>
                <a:spcPts val="0"/>
              </a:spcAft>
              <a:buClr>
                <a:srgbClr val="444654"/>
              </a:buClr>
              <a:buSzPts val="2000"/>
              <a:buChar char="-"/>
            </a:pPr>
            <a:r>
              <a:rPr lang="en-GB" sz="2000">
                <a:solidFill>
                  <a:srgbClr val="444654"/>
                </a:solidFill>
              </a:rPr>
              <a:t>RADAGRAD : Adjusting and fine-tuning the embeddings in hyperbolic spaces</a:t>
            </a:r>
            <a:endParaRPr sz="2000">
              <a:solidFill>
                <a:srgbClr val="444654"/>
              </a:solidFill>
            </a:endParaRPr>
          </a:p>
          <a:p>
            <a:pPr marL="457200" lvl="0" indent="-355600" algn="just" rtl="0">
              <a:lnSpc>
                <a:spcPct val="150000"/>
              </a:lnSpc>
              <a:spcBef>
                <a:spcPts val="1000"/>
              </a:spcBef>
              <a:spcAft>
                <a:spcPts val="1000"/>
              </a:spcAft>
              <a:buClr>
                <a:srgbClr val="444654"/>
              </a:buClr>
              <a:buSzPts val="2000"/>
              <a:buChar char="-"/>
            </a:pPr>
            <a:r>
              <a:rPr lang="en-GB" sz="2000">
                <a:solidFill>
                  <a:srgbClr val="444654"/>
                </a:solidFill>
              </a:rPr>
              <a:t>Provides better results </a:t>
            </a:r>
            <a:endParaRPr b="1">
              <a:solidFill>
                <a:srgbClr val="44465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TOWARDS A PRINCIPLED SCORE FOR ENTAILMENT/HYPERNYMY</a:t>
            </a:r>
            <a:endParaRPr/>
          </a:p>
        </p:txBody>
      </p:sp>
      <p:sp>
        <p:nvSpPr>
          <p:cNvPr id="163" name="Google Shape;163;p28"/>
          <p:cNvSpPr txBox="1">
            <a:spLocks noGrp="1"/>
          </p:cNvSpPr>
          <p:nvPr>
            <p:ph type="body" idx="1"/>
          </p:nvPr>
        </p:nvSpPr>
        <p:spPr>
          <a:xfrm>
            <a:off x="311700" y="1679100"/>
            <a:ext cx="8520600" cy="2889900"/>
          </a:xfrm>
          <a:prstGeom prst="rect">
            <a:avLst/>
          </a:prstGeom>
        </p:spPr>
        <p:txBody>
          <a:bodyPr spcFirstLastPara="1" wrap="square" lIns="91425" tIns="91425" rIns="91425" bIns="91425" anchor="t" anchorCtr="0">
            <a:normAutofit fontScale="92500" lnSpcReduction="10000"/>
          </a:bodyPr>
          <a:lstStyle/>
          <a:p>
            <a:pPr marL="457200" lvl="0" indent="-325755" algn="l" rtl="0">
              <a:spcBef>
                <a:spcPts val="0"/>
              </a:spcBef>
              <a:spcAft>
                <a:spcPts val="0"/>
              </a:spcAft>
              <a:buSzPct val="100000"/>
              <a:buAutoNum type="arabicPeriod"/>
            </a:pPr>
            <a:r>
              <a:rPr lang="en-GB"/>
              <a:t>Defining Generic and Specific Sets: </a:t>
            </a:r>
            <a:endParaRPr/>
          </a:p>
          <a:p>
            <a:pPr marL="457200" lvl="0" indent="0" algn="l" rtl="0">
              <a:spcBef>
                <a:spcPts val="1200"/>
              </a:spcBef>
              <a:spcAft>
                <a:spcPts val="0"/>
              </a:spcAft>
              <a:buNone/>
            </a:pPr>
            <a:r>
              <a:rPr lang="en-GB"/>
              <a:t>The procedure begins by defining two sets of words: G (generic) and S (specific). These sets represent word embeddings in the hyperbolic space that are believed to be generic and specific, respectively.</a:t>
            </a:r>
            <a:endParaRPr/>
          </a:p>
          <a:p>
            <a:pPr marL="457200" lvl="0" indent="-325755" algn="l" rtl="0">
              <a:spcBef>
                <a:spcPts val="1200"/>
              </a:spcBef>
              <a:spcAft>
                <a:spcPts val="0"/>
              </a:spcAft>
              <a:buSzPct val="100000"/>
              <a:buAutoNum type="arabicPeriod"/>
            </a:pPr>
            <a:r>
              <a:rPr lang="en-GB"/>
              <a:t>Isometry for Alignment: </a:t>
            </a:r>
            <a:endParaRPr/>
          </a:p>
          <a:p>
            <a:pPr marL="457200" lvl="0" indent="0" algn="l" rtl="0">
              <a:spcBef>
                <a:spcPts val="1200"/>
              </a:spcBef>
              <a:spcAft>
                <a:spcPts val="0"/>
              </a:spcAft>
              <a:buNone/>
            </a:pPr>
            <a:r>
              <a:rPr lang="en-GB"/>
              <a:t>The correct isometry (geometric transformation) is applied to the word embeddings to align them correctly for comparison. This alignment is essential to ensure that the is-a score is calculated accurately.</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body" idx="1"/>
          </p:nvPr>
        </p:nvSpPr>
        <p:spPr>
          <a:xfrm>
            <a:off x="311700" y="480475"/>
            <a:ext cx="8520600" cy="4088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3.	Translation and Rotation:</a:t>
            </a:r>
            <a:endParaRPr/>
          </a:p>
          <a:p>
            <a:pPr marL="0" lvl="0" indent="457200" algn="l" rtl="0">
              <a:spcBef>
                <a:spcPts val="1200"/>
              </a:spcBef>
              <a:spcAft>
                <a:spcPts val="0"/>
              </a:spcAft>
              <a:buNone/>
            </a:pPr>
            <a:r>
              <a:rPr lang="en-GB"/>
              <a:t>The embeddings undergo two operations:</a:t>
            </a:r>
            <a:endParaRPr/>
          </a:p>
          <a:p>
            <a:pPr marL="457200" lvl="0" indent="-342900" algn="l" rtl="0">
              <a:spcBef>
                <a:spcPts val="1200"/>
              </a:spcBef>
              <a:spcAft>
                <a:spcPts val="0"/>
              </a:spcAft>
              <a:buSzPts val="1800"/>
              <a:buChar char="●"/>
            </a:pPr>
            <a:r>
              <a:rPr lang="en-GB"/>
              <a:t>Mobius Translation: All word embeddings are translated by a global mean, which is computed as the average of the means of the generic and specific word embeddings. This translation aligns the embeddings correctly.</a:t>
            </a:r>
            <a:endParaRPr/>
          </a:p>
          <a:p>
            <a:pPr marL="457200" lvl="0" indent="-342900" algn="l" rtl="0">
              <a:spcBef>
                <a:spcPts val="0"/>
              </a:spcBef>
              <a:spcAft>
                <a:spcPts val="0"/>
              </a:spcAft>
              <a:buSzPts val="1800"/>
              <a:buChar char="●"/>
            </a:pPr>
            <a:r>
              <a:rPr lang="en-GB"/>
              <a:t>Rotation: The embeddings are rotated so that a specific word is mapped to a specific point in the hyperbolic space (in this case, (0, 1)).</a:t>
            </a:r>
            <a:endParaRPr/>
          </a:p>
          <a:p>
            <a:pPr marL="0" lvl="0" indent="0" algn="l" rtl="0">
              <a:spcBef>
                <a:spcPts val="1200"/>
              </a:spcBef>
              <a:spcAft>
                <a:spcPts val="0"/>
              </a:spcAft>
              <a:buNone/>
            </a:pPr>
            <a:r>
              <a:rPr lang="en-GB"/>
              <a:t>4.	Coordinate Conversion:</a:t>
            </a:r>
            <a:endParaRPr/>
          </a:p>
          <a:p>
            <a:pPr marL="457200" lvl="0" indent="0" algn="l" rtl="0">
              <a:spcBef>
                <a:spcPts val="1200"/>
              </a:spcBef>
              <a:spcAft>
                <a:spcPts val="1200"/>
              </a:spcAft>
              <a:buNone/>
            </a:pPr>
            <a:r>
              <a:rPr lang="en-GB"/>
              <a:t>The embeddings are converted from Poincaré disk coordinates to half-plane coordinates. The authors refer to this conversion as "poincare2halfplane."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body" idx="1"/>
          </p:nvPr>
        </p:nvSpPr>
        <p:spPr>
          <a:xfrm>
            <a:off x="311700" y="404600"/>
            <a:ext cx="8520600" cy="416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5.	Mapping to Gaussian Parameters:</a:t>
            </a:r>
            <a:endParaRPr/>
          </a:p>
          <a:p>
            <a:pPr marL="457200" lvl="0" indent="0" algn="just" rtl="0">
              <a:spcBef>
                <a:spcPts val="1200"/>
              </a:spcBef>
              <a:spcAft>
                <a:spcPts val="0"/>
              </a:spcAft>
              <a:buNone/>
            </a:pPr>
            <a:r>
              <a:rPr lang="en-GB"/>
              <a:t>The half-plane coordinates are further transformed into Gaussian parameters, specifically, mean (µ) and variance (σ). This mapping is based on specific mathematical formulas. Each coordinate in the half-plane is used to calculate the corresponding mean and variance for the Gaussian distribution.</a:t>
            </a:r>
            <a:endParaRPr/>
          </a:p>
          <a:p>
            <a:pPr marL="0" lvl="0" indent="0" algn="just" rtl="0">
              <a:spcBef>
                <a:spcPts val="1200"/>
              </a:spcBef>
              <a:spcAft>
                <a:spcPts val="0"/>
              </a:spcAft>
              <a:buNone/>
            </a:pPr>
            <a:r>
              <a:rPr lang="en-GB"/>
              <a:t>6.	Is-a Score Calculation:</a:t>
            </a:r>
            <a:endParaRPr/>
          </a:p>
          <a:p>
            <a:pPr marL="457200" lvl="0" indent="0" algn="just" rtl="0">
              <a:spcBef>
                <a:spcPts val="1200"/>
              </a:spcBef>
              <a:spcAft>
                <a:spcPts val="0"/>
              </a:spcAft>
              <a:buNone/>
            </a:pPr>
            <a:r>
              <a:rPr lang="en-GB"/>
              <a:t>The final step involves calculating the is-a score between the two sets of embeddings (generic and specific) using the Gaussian parameters. The is-a score is calculated for each coordinate and is the difference between the logarithms of the variances of the corresponding Gaussian distributions. </a:t>
            </a:r>
            <a:endParaRPr/>
          </a:p>
          <a:p>
            <a:pPr marL="0" lvl="0" indent="0" algn="just"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311700" y="480475"/>
            <a:ext cx="8520600" cy="4088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results suggest that the discrete metric spaces obtained from their symbolic data of co-occurrences have low hyperbolicity. This implies that embedding words in hyperbolic spaces, or products of hyperbolic spaces, could be a suitable approach.</a:t>
            </a:r>
            <a:endParaRPr/>
          </a:p>
        </p:txBody>
      </p:sp>
      <p:pic>
        <p:nvPicPr>
          <p:cNvPr id="179" name="Google Shape;179;p31"/>
          <p:cNvPicPr preferRelativeResize="0"/>
          <p:nvPr/>
        </p:nvPicPr>
        <p:blipFill>
          <a:blip r:embed="rId3">
            <a:alphaModFix/>
          </a:blip>
          <a:stretch>
            <a:fillRect/>
          </a:stretch>
        </p:blipFill>
        <p:spPr>
          <a:xfrm>
            <a:off x="515900" y="876300"/>
            <a:ext cx="7839075" cy="169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79" name="Google Shape;79;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Words have varying importance and hidden connections.</a:t>
            </a:r>
            <a:endParaRPr/>
          </a:p>
          <a:p>
            <a:pPr marL="0" lvl="0" indent="0" algn="l" rtl="0">
              <a:spcBef>
                <a:spcPts val="1200"/>
              </a:spcBef>
              <a:spcAft>
                <a:spcPts val="0"/>
              </a:spcAft>
              <a:buNone/>
            </a:pPr>
            <a:r>
              <a:rPr lang="en-GB"/>
              <a:t>- Researchers have a new method to understand words without human guidance.</a:t>
            </a:r>
            <a:endParaRPr/>
          </a:p>
          <a:p>
            <a:pPr marL="0" lvl="0" indent="0" algn="l" rtl="0">
              <a:spcBef>
                <a:spcPts val="1200"/>
              </a:spcBef>
              <a:spcAft>
                <a:spcPts val="0"/>
              </a:spcAft>
              <a:buNone/>
            </a:pPr>
            <a:r>
              <a:rPr lang="en-GB"/>
              <a:t>- They use a special math-based way to represent words.</a:t>
            </a:r>
            <a:endParaRPr/>
          </a:p>
          <a:p>
            <a:pPr marL="0" lvl="0" indent="0" algn="l" rtl="0">
              <a:spcBef>
                <a:spcPts val="1200"/>
              </a:spcBef>
              <a:spcAft>
                <a:spcPts val="0"/>
              </a:spcAft>
              <a:buNone/>
            </a:pPr>
            <a:r>
              <a:rPr lang="en-GB"/>
              <a:t>- This method outperforms existing techniques in various word-related tasks, including classification.</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EMBEDDING SYMBOLIC DATA IN A CONTINUOUS SPACE WITH MATCHING HYPERBOLICITY</a:t>
            </a:r>
            <a:endParaRPr/>
          </a:p>
        </p:txBody>
      </p:sp>
      <p:sp>
        <p:nvSpPr>
          <p:cNvPr id="185" name="Google Shape;185;p32"/>
          <p:cNvSpPr txBox="1">
            <a:spLocks noGrp="1"/>
          </p:cNvSpPr>
          <p:nvPr>
            <p:ph type="body" idx="1"/>
          </p:nvPr>
        </p:nvSpPr>
        <p:spPr>
          <a:xfrm>
            <a:off x="311700" y="1557725"/>
            <a:ext cx="8520600" cy="3011400"/>
          </a:xfrm>
          <a:prstGeom prst="rect">
            <a:avLst/>
          </a:prstGeom>
        </p:spPr>
        <p:txBody>
          <a:bodyPr spcFirstLastPara="1" wrap="square" lIns="91425" tIns="91425" rIns="91425" bIns="91425" anchor="t" anchorCtr="0">
            <a:normAutofit fontScale="92500" lnSpcReduction="10000"/>
          </a:bodyPr>
          <a:lstStyle/>
          <a:p>
            <a:pPr marL="457200" lvl="0" indent="-325755" algn="l" rtl="0">
              <a:spcBef>
                <a:spcPts val="0"/>
              </a:spcBef>
              <a:spcAft>
                <a:spcPts val="0"/>
              </a:spcAft>
              <a:buSzPct val="100000"/>
              <a:buChar char="●"/>
            </a:pPr>
            <a:r>
              <a:rPr lang="en-GB"/>
              <a:t>δ-Hyperbolicity:</a:t>
            </a:r>
            <a:endParaRPr/>
          </a:p>
          <a:p>
            <a:pPr marL="457200" lvl="0" indent="0" algn="l" rtl="0">
              <a:spcBef>
                <a:spcPts val="1200"/>
              </a:spcBef>
              <a:spcAft>
                <a:spcPts val="0"/>
              </a:spcAft>
              <a:buNone/>
            </a:pPr>
            <a:r>
              <a:rPr lang="en-GB"/>
              <a:t>This number helps us understand how much a space is like a tree. A low number means the space is tree-like, which can be good for understanding word connections.</a:t>
            </a:r>
            <a:endParaRPr/>
          </a:p>
          <a:p>
            <a:pPr marL="457200" lvl="0" indent="-325755" algn="l" rtl="0">
              <a:spcBef>
                <a:spcPts val="1200"/>
              </a:spcBef>
              <a:spcAft>
                <a:spcPts val="0"/>
              </a:spcAft>
              <a:buSzPct val="100000"/>
              <a:buChar char="●"/>
            </a:pPr>
            <a:r>
              <a:rPr lang="en-GB"/>
              <a:t>Computing δavg:</a:t>
            </a:r>
            <a:endParaRPr/>
          </a:p>
          <a:p>
            <a:pPr marL="457200" lvl="0" indent="0" algn="l" rtl="0">
              <a:spcBef>
                <a:spcPts val="1200"/>
              </a:spcBef>
              <a:spcAft>
                <a:spcPts val="0"/>
              </a:spcAft>
              <a:buNone/>
            </a:pPr>
            <a:r>
              <a:rPr lang="en-GB"/>
              <a:t>To find this δ-hyperbolicity number for their data, we need to calculate the distances between pairs of words. But they only have information about how similar words are, not how far apart they are.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EXPERIMENTS: SIMILARITY, ANALOGY, ENTAILMENT</a:t>
            </a:r>
            <a:endParaRPr/>
          </a:p>
        </p:txBody>
      </p:sp>
      <p:sp>
        <p:nvSpPr>
          <p:cNvPr id="191" name="Google Shape;191;p33"/>
          <p:cNvSpPr txBox="1">
            <a:spLocks noGrp="1"/>
          </p:cNvSpPr>
          <p:nvPr>
            <p:ph type="body" idx="1"/>
          </p:nvPr>
        </p:nvSpPr>
        <p:spPr>
          <a:xfrm>
            <a:off x="311700" y="1152425"/>
            <a:ext cx="8520600" cy="3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374151"/>
                </a:solidFill>
                <a:highlight>
                  <a:schemeClr val="lt1"/>
                </a:highlight>
              </a:rPr>
              <a:t>1.Dataset: Trained word embedding models on an English Wikipedia corpus with 1.4 billion tokens, filtering out words appearing less than 100 times.</a:t>
            </a:r>
            <a:endParaRPr sz="2000">
              <a:solidFill>
                <a:srgbClr val="374151"/>
              </a:solidFill>
              <a:highlight>
                <a:schemeClr val="lt1"/>
              </a:highlight>
            </a:endParaRPr>
          </a:p>
          <a:p>
            <a:pPr marL="0" lvl="0" indent="0" algn="l" rtl="0">
              <a:spcBef>
                <a:spcPts val="1200"/>
              </a:spcBef>
              <a:spcAft>
                <a:spcPts val="0"/>
              </a:spcAft>
              <a:buNone/>
            </a:pPr>
            <a:r>
              <a:rPr lang="en-GB" sz="2000">
                <a:solidFill>
                  <a:srgbClr val="374151"/>
                </a:solidFill>
                <a:highlight>
                  <a:schemeClr val="lt1"/>
                </a:highlight>
              </a:rPr>
              <a:t>2.Model Types: Used Poincare models and Euclidean GloVe models for similarity and analogy tasks.</a:t>
            </a:r>
            <a:endParaRPr sz="2000">
              <a:solidFill>
                <a:srgbClr val="374151"/>
              </a:solidFill>
              <a:highlight>
                <a:schemeClr val="lt1"/>
              </a:highlight>
            </a:endParaRPr>
          </a:p>
          <a:p>
            <a:pPr marL="0" lvl="0" indent="0" algn="l" rtl="0">
              <a:spcBef>
                <a:spcPts val="1200"/>
              </a:spcBef>
              <a:spcAft>
                <a:spcPts val="0"/>
              </a:spcAft>
              <a:buNone/>
            </a:pPr>
            <a:r>
              <a:rPr lang="en-GB" sz="2000">
                <a:solidFill>
                  <a:srgbClr val="374151"/>
                </a:solidFill>
                <a:highlight>
                  <a:schemeClr val="lt1"/>
                </a:highlight>
              </a:rPr>
              <a:t>3.Hyperbolic Models: Employed two different hyperbolic functions for Poincare models: h(x) = x^2 and h(x) =   cosh^2(x).</a:t>
            </a:r>
            <a:endParaRPr sz="2000">
              <a:solidFill>
                <a:srgbClr val="374151"/>
              </a:solidFill>
              <a:highlight>
                <a:schemeClr val="lt1"/>
              </a:highlight>
            </a:endParaRPr>
          </a:p>
          <a:p>
            <a:pPr marL="0" lvl="0" indent="0" algn="l" rtl="0">
              <a:spcBef>
                <a:spcPts val="1200"/>
              </a:spcBef>
              <a:spcAft>
                <a:spcPts val="0"/>
              </a:spcAft>
              <a:buNone/>
            </a:pPr>
            <a:endParaRPr sz="2000">
              <a:solidFill>
                <a:srgbClr val="374151"/>
              </a:solidFill>
              <a:highlight>
                <a:schemeClr val="lt1"/>
              </a:highlight>
            </a:endParaRPr>
          </a:p>
          <a:p>
            <a:pPr marL="0" lvl="0" indent="0" algn="l" rtl="0">
              <a:spcBef>
                <a:spcPts val="1200"/>
              </a:spcBef>
              <a:spcAft>
                <a:spcPts val="0"/>
              </a:spcAft>
              <a:buNone/>
            </a:pPr>
            <a:endParaRPr sz="2000">
              <a:highlight>
                <a:schemeClr val="lt1"/>
              </a:highlight>
            </a:endParaRPr>
          </a:p>
          <a:p>
            <a:pPr marL="0" lvl="0" indent="0" algn="l" rtl="0">
              <a:spcBef>
                <a:spcPts val="1200"/>
              </a:spcBef>
              <a:spcAft>
                <a:spcPts val="1200"/>
              </a:spcAft>
              <a:buNone/>
            </a:pPr>
            <a:endParaRPr sz="2000">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body" idx="1"/>
          </p:nvPr>
        </p:nvSpPr>
        <p:spPr>
          <a:xfrm>
            <a:off x="114450" y="268050"/>
            <a:ext cx="8520600" cy="4081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GB" sz="2000">
                <a:solidFill>
                  <a:srgbClr val="444654"/>
                </a:solidFill>
              </a:rPr>
              <a:t>4.Learning Rates: Euclidean GloVe and Poincare models with h(x) = x^2   used learning rate 0.05, while Poincare models with h(x) = cosh^2(x) used learning rate 0.01.</a:t>
            </a:r>
            <a:endParaRPr sz="2000">
              <a:solidFill>
                <a:srgbClr val="444654"/>
              </a:solidFill>
            </a:endParaRPr>
          </a:p>
          <a:p>
            <a:pPr marL="0" lvl="0" indent="0" algn="l" rtl="0">
              <a:lnSpc>
                <a:spcPct val="95000"/>
              </a:lnSpc>
              <a:spcBef>
                <a:spcPts val="1200"/>
              </a:spcBef>
              <a:spcAft>
                <a:spcPts val="0"/>
              </a:spcAft>
              <a:buSzPts val="852"/>
              <a:buNone/>
            </a:pPr>
            <a:r>
              <a:rPr lang="en-GB" sz="2000">
                <a:solidFill>
                  <a:srgbClr val="444654"/>
                </a:solidFill>
              </a:rPr>
              <a:t>5.Similarity Results: Poincare models generally outperformed vanilla    GloVe models in word similarity tasks.</a:t>
            </a:r>
            <a:endParaRPr sz="2000">
              <a:solidFill>
                <a:srgbClr val="444654"/>
              </a:solidFill>
            </a:endParaRPr>
          </a:p>
          <a:p>
            <a:pPr marL="0" lvl="0" indent="0" algn="l" rtl="0">
              <a:lnSpc>
                <a:spcPct val="95000"/>
              </a:lnSpc>
              <a:spcBef>
                <a:spcPts val="1200"/>
              </a:spcBef>
              <a:spcAft>
                <a:spcPts val="1200"/>
              </a:spcAft>
              <a:buSzPts val="852"/>
              <a:buNone/>
            </a:pPr>
            <a:endParaRPr sz="2000">
              <a:solidFill>
                <a:srgbClr val="44465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2" name="Google Shape;202;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35"/>
          <p:cNvPicPr preferRelativeResize="0"/>
          <p:nvPr/>
        </p:nvPicPr>
        <p:blipFill>
          <a:blip r:embed="rId3">
            <a:alphaModFix/>
          </a:blip>
          <a:stretch>
            <a:fillRect/>
          </a:stretch>
        </p:blipFill>
        <p:spPr>
          <a:xfrm>
            <a:off x="311700" y="1317002"/>
            <a:ext cx="7858125" cy="320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36"/>
          <p:cNvPicPr preferRelativeResize="0"/>
          <p:nvPr/>
        </p:nvPicPr>
        <p:blipFill>
          <a:blip r:embed="rId3">
            <a:alphaModFix/>
          </a:blip>
          <a:stretch>
            <a:fillRect/>
          </a:stretch>
        </p:blipFill>
        <p:spPr>
          <a:xfrm>
            <a:off x="430513" y="1381338"/>
            <a:ext cx="7858125" cy="271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37"/>
          <p:cNvPicPr preferRelativeResize="0"/>
          <p:nvPr/>
        </p:nvPicPr>
        <p:blipFill>
          <a:blip r:embed="rId3">
            <a:alphaModFix/>
          </a:blip>
          <a:stretch>
            <a:fillRect/>
          </a:stretch>
        </p:blipFill>
        <p:spPr>
          <a:xfrm>
            <a:off x="375813" y="1337263"/>
            <a:ext cx="7724775" cy="292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1" name="Google Shape;221;p38"/>
          <p:cNvPicPr preferRelativeResize="0"/>
          <p:nvPr/>
        </p:nvPicPr>
        <p:blipFill>
          <a:blip r:embed="rId3">
            <a:alphaModFix/>
          </a:blip>
          <a:stretch>
            <a:fillRect/>
          </a:stretch>
        </p:blipFill>
        <p:spPr>
          <a:xfrm>
            <a:off x="311700" y="1397300"/>
            <a:ext cx="7858125" cy="1996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Hypernymy results discussion</a:t>
            </a:r>
            <a:endParaRPr/>
          </a:p>
        </p:txBody>
      </p:sp>
      <p:sp>
        <p:nvSpPr>
          <p:cNvPr id="227" name="Google Shape;227;p39"/>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Autofit/>
          </a:bodyPr>
          <a:lstStyle/>
          <a:p>
            <a:pPr marL="457200" lvl="0" indent="-355600" algn="l" rtl="0">
              <a:spcBef>
                <a:spcPts val="0"/>
              </a:spcBef>
              <a:spcAft>
                <a:spcPts val="0"/>
              </a:spcAft>
              <a:buClr>
                <a:srgbClr val="444654"/>
              </a:buClr>
              <a:buSzPts val="2000"/>
              <a:buAutoNum type="arabicPeriod"/>
            </a:pPr>
            <a:r>
              <a:rPr lang="en-GB" sz="2000">
                <a:solidFill>
                  <a:srgbClr val="444654"/>
                </a:solidFill>
                <a:highlight>
                  <a:schemeClr val="lt1"/>
                </a:highlight>
              </a:rPr>
              <a:t>In this section demonstrating  that their hyperbolic word embeddings are capable of capturing hierarchical relationships between words effectively, even in an unsupervised setting.</a:t>
            </a:r>
            <a:endParaRPr sz="2000">
              <a:solidFill>
                <a:srgbClr val="444654"/>
              </a:solidFill>
              <a:highlight>
                <a:schemeClr val="lt1"/>
              </a:highlight>
            </a:endParaRPr>
          </a:p>
          <a:p>
            <a:pPr marL="457200" lvl="0" indent="-355600" algn="l" rtl="0">
              <a:spcBef>
                <a:spcPts val="0"/>
              </a:spcBef>
              <a:spcAft>
                <a:spcPts val="0"/>
              </a:spcAft>
              <a:buClr>
                <a:srgbClr val="444654"/>
              </a:buClr>
              <a:buSzPts val="2000"/>
              <a:buAutoNum type="arabicPeriod"/>
            </a:pPr>
            <a:r>
              <a:rPr lang="en-GB" sz="2000">
                <a:solidFill>
                  <a:srgbClr val="444654"/>
                </a:solidFill>
                <a:highlight>
                  <a:schemeClr val="lt1"/>
                </a:highlight>
              </a:rPr>
              <a:t>This indicates that their hyperbolic embeddings capture hierarchical word relationships effectively without the need for extensive supervision.</a:t>
            </a:r>
            <a:endParaRPr sz="2000">
              <a:solidFill>
                <a:srgbClr val="444654"/>
              </a:solidFill>
              <a:highlight>
                <a:schemeClr val="lt1"/>
              </a:highlight>
            </a:endParaRPr>
          </a:p>
          <a:p>
            <a:pPr marL="0" lvl="0" indent="0" algn="l" rtl="0">
              <a:spcBef>
                <a:spcPts val="1200"/>
              </a:spcBef>
              <a:spcAft>
                <a:spcPts val="0"/>
              </a:spcAft>
              <a:buNone/>
            </a:pPr>
            <a:endParaRPr sz="2000">
              <a:solidFill>
                <a:srgbClr val="444654"/>
              </a:solidFill>
              <a:highlight>
                <a:schemeClr val="lt1"/>
              </a:highlight>
            </a:endParaRPr>
          </a:p>
          <a:p>
            <a:pPr marL="0" lvl="0" indent="0" algn="l" rtl="0">
              <a:spcBef>
                <a:spcPts val="1200"/>
              </a:spcBef>
              <a:spcAft>
                <a:spcPts val="0"/>
              </a:spcAft>
              <a:buNone/>
            </a:pPr>
            <a:endParaRPr sz="2000">
              <a:solidFill>
                <a:srgbClr val="444654"/>
              </a:solidFill>
              <a:highlight>
                <a:srgbClr val="F7F7F8"/>
              </a:highlight>
            </a:endParaRPr>
          </a:p>
          <a:p>
            <a:pPr marL="0" lvl="0" indent="0" algn="l" rtl="0">
              <a:spcBef>
                <a:spcPts val="1200"/>
              </a:spcBef>
              <a:spcAft>
                <a:spcPts val="0"/>
              </a:spcAft>
              <a:buNone/>
            </a:pPr>
            <a:endParaRPr sz="2000">
              <a:solidFill>
                <a:srgbClr val="444654"/>
              </a:solidFill>
              <a:highlight>
                <a:srgbClr val="F7F7F8"/>
              </a:highlight>
            </a:endParaRPr>
          </a:p>
          <a:p>
            <a:pPr marL="0" lvl="0" indent="0" algn="l" rtl="0">
              <a:spcBef>
                <a:spcPts val="1200"/>
              </a:spcBef>
              <a:spcAft>
                <a:spcPts val="0"/>
              </a:spcAft>
              <a:buNone/>
            </a:pPr>
            <a:endParaRPr sz="2000">
              <a:solidFill>
                <a:srgbClr val="444654"/>
              </a:solidFill>
              <a:highlight>
                <a:srgbClr val="F7F7F8"/>
              </a:highlight>
            </a:endParaRPr>
          </a:p>
          <a:p>
            <a:pPr marL="0" lvl="0" indent="0" algn="l" rtl="0">
              <a:spcBef>
                <a:spcPts val="1200"/>
              </a:spcBef>
              <a:spcAft>
                <a:spcPts val="1200"/>
              </a:spcAft>
              <a:buNone/>
            </a:pPr>
            <a:endParaRPr sz="2000">
              <a:solidFill>
                <a:srgbClr val="444654"/>
              </a:solidFill>
              <a:highlight>
                <a:srgbClr val="F7F7F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444654"/>
              </a:buClr>
              <a:buSzPts val="2000"/>
              <a:buAutoNum type="arabicPeriod"/>
            </a:pPr>
            <a:r>
              <a:rPr lang="en-GB" sz="2000">
                <a:solidFill>
                  <a:srgbClr val="444654"/>
                </a:solidFill>
              </a:rPr>
              <a:t>The paper concludes by proposing the adaptation of GloVe for hyperbolic spaces, leveraging the connection to Gaussian distributions.</a:t>
            </a:r>
            <a:endParaRPr sz="2000">
              <a:solidFill>
                <a:srgbClr val="444654"/>
              </a:solidFill>
            </a:endParaRPr>
          </a:p>
          <a:p>
            <a:pPr marL="457200" lvl="0" indent="-355600" algn="l" rtl="0">
              <a:spcBef>
                <a:spcPts val="0"/>
              </a:spcBef>
              <a:spcAft>
                <a:spcPts val="0"/>
              </a:spcAft>
              <a:buClr>
                <a:srgbClr val="444654"/>
              </a:buClr>
              <a:buSzPts val="2000"/>
              <a:buAutoNum type="arabicPeriod"/>
            </a:pPr>
            <a:r>
              <a:rPr lang="en-GB" sz="2000">
                <a:solidFill>
                  <a:srgbClr val="444654"/>
                </a:solidFill>
              </a:rPr>
              <a:t>It justifies the choice of hyperbolic spaces, and presenting a groundbreaking  achievement the first model that excels in word similarity, analogy, and hypernymy detection simultaneously.</a:t>
            </a:r>
            <a:endParaRPr sz="2000">
              <a:solidFill>
                <a:srgbClr val="444654"/>
              </a:solidFill>
            </a:endParaRPr>
          </a:p>
          <a:p>
            <a:pPr marL="457200" lvl="0" indent="0" algn="l" rtl="0">
              <a:spcBef>
                <a:spcPts val="1200"/>
              </a:spcBef>
              <a:spcAft>
                <a:spcPts val="0"/>
              </a:spcAft>
              <a:buNone/>
            </a:pPr>
            <a:endParaRPr sz="2000">
              <a:solidFill>
                <a:srgbClr val="444654"/>
              </a:solidFill>
            </a:endParaRPr>
          </a:p>
          <a:p>
            <a:pPr marL="0" lvl="0" indent="0" algn="l" rtl="0">
              <a:spcBef>
                <a:spcPts val="1200"/>
              </a:spcBef>
              <a:spcAft>
                <a:spcPts val="0"/>
              </a:spcAft>
              <a:buNone/>
            </a:pPr>
            <a:endParaRPr sz="2000">
              <a:solidFill>
                <a:srgbClr val="444654"/>
              </a:solidFill>
            </a:endParaRPr>
          </a:p>
          <a:p>
            <a:pPr marL="0" lvl="0" indent="0" algn="l" rtl="0">
              <a:spcBef>
                <a:spcPts val="1200"/>
              </a:spcBef>
              <a:spcAft>
                <a:spcPts val="0"/>
              </a:spcAft>
              <a:buNone/>
            </a:pPr>
            <a:endParaRPr sz="2000">
              <a:solidFill>
                <a:srgbClr val="444654"/>
              </a:solidFill>
            </a:endParaRPr>
          </a:p>
          <a:p>
            <a:pPr marL="0" lvl="0" indent="0" algn="l" rtl="0">
              <a:spcBef>
                <a:spcPts val="1200"/>
              </a:spcBef>
              <a:spcAft>
                <a:spcPts val="0"/>
              </a:spcAft>
              <a:buNone/>
            </a:pPr>
            <a:endParaRPr sz="2000">
              <a:solidFill>
                <a:srgbClr val="444654"/>
              </a:solidFill>
            </a:endParaRPr>
          </a:p>
          <a:p>
            <a:pPr marL="0" lvl="0" indent="0" algn="l" rtl="0">
              <a:spcBef>
                <a:spcPts val="1200"/>
              </a:spcBef>
              <a:spcAft>
                <a:spcPts val="0"/>
              </a:spcAft>
              <a:buNone/>
            </a:pPr>
            <a:endParaRPr sz="2000">
              <a:solidFill>
                <a:srgbClr val="444654"/>
              </a:solidFill>
            </a:endParaRPr>
          </a:p>
          <a:p>
            <a:pPr marL="0" lvl="0" indent="0" algn="l" rtl="0">
              <a:spcBef>
                <a:spcPts val="1200"/>
              </a:spcBef>
              <a:spcAft>
                <a:spcPts val="1200"/>
              </a:spcAft>
              <a:buNone/>
            </a:pPr>
            <a:endParaRPr sz="2000">
              <a:solidFill>
                <a:srgbClr val="44465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2452770" y="1070471"/>
            <a:ext cx="5357700" cy="1083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5840" b="0" dirty="0">
                <a:latin typeface="Open Sans Medium"/>
                <a:ea typeface="Open Sans Medium"/>
                <a:cs typeface="Open Sans Medium"/>
                <a:sym typeface="Open Sans Medium"/>
              </a:rPr>
              <a:t>THANK YOU</a:t>
            </a:r>
            <a:endParaRPr sz="6240" b="0" dirty="0">
              <a:latin typeface="Open Sans Medium"/>
              <a:ea typeface="Open Sans Medium"/>
              <a:cs typeface="Open Sans Medium"/>
              <a:sym typeface="Open Sans Medium"/>
            </a:endParaRPr>
          </a:p>
        </p:txBody>
      </p:sp>
      <p:cxnSp>
        <p:nvCxnSpPr>
          <p:cNvPr id="239" name="Google Shape;239;p41"/>
          <p:cNvCxnSpPr/>
          <p:nvPr/>
        </p:nvCxnSpPr>
        <p:spPr>
          <a:xfrm>
            <a:off x="1000950" y="479025"/>
            <a:ext cx="7142100" cy="0"/>
          </a:xfrm>
          <a:prstGeom prst="straightConnector1">
            <a:avLst/>
          </a:prstGeom>
          <a:noFill/>
          <a:ln w="76200" cap="flat" cmpd="sng">
            <a:solidFill>
              <a:schemeClr val="accent3"/>
            </a:solidFill>
            <a:prstDash val="solid"/>
            <a:round/>
            <a:headEnd type="none" w="med" len="med"/>
            <a:tailEnd type="none" w="med" len="med"/>
          </a:ln>
        </p:spPr>
      </p:cxnSp>
      <p:cxnSp>
        <p:nvCxnSpPr>
          <p:cNvPr id="240" name="Google Shape;240;p41"/>
          <p:cNvCxnSpPr/>
          <p:nvPr/>
        </p:nvCxnSpPr>
        <p:spPr>
          <a:xfrm>
            <a:off x="1000950" y="675525"/>
            <a:ext cx="7142100" cy="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41"/>
          <p:cNvCxnSpPr/>
          <p:nvPr/>
        </p:nvCxnSpPr>
        <p:spPr>
          <a:xfrm>
            <a:off x="1000950" y="2526025"/>
            <a:ext cx="7142100" cy="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41"/>
          <p:cNvCxnSpPr/>
          <p:nvPr/>
        </p:nvCxnSpPr>
        <p:spPr>
          <a:xfrm>
            <a:off x="1000950" y="2722525"/>
            <a:ext cx="7142100" cy="0"/>
          </a:xfrm>
          <a:prstGeom prst="straightConnector1">
            <a:avLst/>
          </a:prstGeom>
          <a:noFill/>
          <a:ln w="76200" cap="flat" cmpd="sng">
            <a:solidFill>
              <a:schemeClr val="accent3"/>
            </a:solidFill>
            <a:prstDash val="solid"/>
            <a:round/>
            <a:headEnd type="none" w="med" len="med"/>
            <a:tailEnd type="none" w="med" len="med"/>
          </a:ln>
        </p:spPr>
      </p:cxnSp>
      <p:cxnSp>
        <p:nvCxnSpPr>
          <p:cNvPr id="243" name="Google Shape;243;p41"/>
          <p:cNvCxnSpPr/>
          <p:nvPr/>
        </p:nvCxnSpPr>
        <p:spPr>
          <a:xfrm>
            <a:off x="1333530" y="1542283"/>
            <a:ext cx="650400" cy="0"/>
          </a:xfrm>
          <a:prstGeom prst="straightConnector1">
            <a:avLst/>
          </a:prstGeom>
          <a:noFill/>
          <a:ln w="76200" cap="flat" cmpd="sng">
            <a:solidFill>
              <a:schemeClr val="dk2"/>
            </a:solidFill>
            <a:prstDash val="solid"/>
            <a:round/>
            <a:headEnd type="none" w="med" len="med"/>
            <a:tailEnd type="none" w="med" len="med"/>
          </a:ln>
        </p:spPr>
      </p:cxnSp>
      <p:cxnSp>
        <p:nvCxnSpPr>
          <p:cNvPr id="244" name="Google Shape;244;p41"/>
          <p:cNvCxnSpPr/>
          <p:nvPr/>
        </p:nvCxnSpPr>
        <p:spPr>
          <a:xfrm>
            <a:off x="7009015" y="1589279"/>
            <a:ext cx="650400" cy="0"/>
          </a:xfrm>
          <a:prstGeom prst="straightConnector1">
            <a:avLst/>
          </a:prstGeom>
          <a:noFill/>
          <a:ln w="76200" cap="flat" cmpd="sng">
            <a:solidFill>
              <a:schemeClr val="dk2"/>
            </a:solidFill>
            <a:prstDash val="solid"/>
            <a:round/>
            <a:headEnd type="none" w="med" len="med"/>
            <a:tailEnd type="none" w="med" len="med"/>
          </a:ln>
        </p:spPr>
      </p:cxnSp>
      <p:sp>
        <p:nvSpPr>
          <p:cNvPr id="3" name="Google Shape;238;p41">
            <a:extLst>
              <a:ext uri="{FF2B5EF4-FFF2-40B4-BE49-F238E27FC236}">
                <a16:creationId xmlns:a16="http://schemas.microsoft.com/office/drawing/2014/main" id="{F4872726-6798-9F6F-78B9-F0052B998A6F}"/>
              </a:ext>
            </a:extLst>
          </p:cNvPr>
          <p:cNvSpPr txBox="1">
            <a:spLocks/>
          </p:cNvSpPr>
          <p:nvPr/>
        </p:nvSpPr>
        <p:spPr>
          <a:xfrm>
            <a:off x="6056196" y="2934762"/>
            <a:ext cx="2556035" cy="4000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buSzPts val="990"/>
            </a:pPr>
            <a:r>
              <a:rPr lang="en-GB" sz="1400" b="0" dirty="0">
                <a:latin typeface="Open Sans Medium"/>
                <a:ea typeface="Open Sans Medium"/>
                <a:cs typeface="Open Sans Medium"/>
                <a:sym typeface="Open Sans Medium"/>
              </a:rPr>
              <a:t>Scan For More Information : </a:t>
            </a:r>
          </a:p>
        </p:txBody>
      </p:sp>
      <p:pic>
        <p:nvPicPr>
          <p:cNvPr id="4" name="Picture 3">
            <a:extLst>
              <a:ext uri="{FF2B5EF4-FFF2-40B4-BE49-F238E27FC236}">
                <a16:creationId xmlns:a16="http://schemas.microsoft.com/office/drawing/2014/main" id="{5984E628-8ACB-CBB2-A1E5-EF5EEF2C4CB8}"/>
              </a:ext>
            </a:extLst>
          </p:cNvPr>
          <p:cNvPicPr>
            <a:picLocks noChangeAspect="1"/>
          </p:cNvPicPr>
          <p:nvPr/>
        </p:nvPicPr>
        <p:blipFill>
          <a:blip r:embed="rId3"/>
          <a:stretch>
            <a:fillRect/>
          </a:stretch>
        </p:blipFill>
        <p:spPr>
          <a:xfrm>
            <a:off x="6589005" y="3334841"/>
            <a:ext cx="1490416" cy="14904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85" name="Google Shape;85;p15"/>
          <p:cNvSpPr txBox="1">
            <a:spLocks noGrp="1"/>
          </p:cNvSpPr>
          <p:nvPr>
            <p:ph type="body" idx="1"/>
          </p:nvPr>
        </p:nvSpPr>
        <p:spPr>
          <a:xfrm>
            <a:off x="311700" y="1266325"/>
            <a:ext cx="8520600" cy="3228600"/>
          </a:xfrm>
          <a:prstGeom prst="rect">
            <a:avLst/>
          </a:prstGeom>
        </p:spPr>
        <p:txBody>
          <a:bodyPr spcFirstLastPara="1" wrap="square" lIns="91425" tIns="91425" rIns="91425" bIns="91425" anchor="t" anchorCtr="0">
            <a:spAutoFit/>
          </a:bodyPr>
          <a:lstStyle/>
          <a:p>
            <a:pPr marL="0" lvl="0" indent="0" algn="l" rtl="0">
              <a:lnSpc>
                <a:spcPct val="95000"/>
              </a:lnSpc>
              <a:spcBef>
                <a:spcPts val="0"/>
              </a:spcBef>
              <a:spcAft>
                <a:spcPts val="0"/>
              </a:spcAft>
              <a:buSzPts val="275"/>
              <a:buNone/>
            </a:pPr>
            <a:r>
              <a:rPr lang="en-GB" sz="1450"/>
              <a:t>1. Word embeddings are essential for natural language processing, converting words into a format suitable for deep learning models.</a:t>
            </a: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r>
              <a:rPr lang="en-GB" sz="1450"/>
              <a:t>2. Popular models like Glove, Word2Vec, and FastText learn word vectors from raw text data based on co-occurrence statistics.</a:t>
            </a: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r>
              <a:rPr lang="en-GB" sz="1450"/>
              <a:t>3. The proposed approach combines point embeddings and Gaussian embeddings, addressing the limitations of both.</a:t>
            </a: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1200"/>
              </a:spcAft>
              <a:buSzPts val="275"/>
              <a:buNone/>
            </a:pPr>
            <a:r>
              <a:rPr lang="en-GB" sz="1450"/>
              <a:t>4. It introduces a principled "is-a" score for hypernymy detection.</a:t>
            </a:r>
            <a:endParaRPr sz="14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rgbClr val="000000"/>
              </a:buClr>
              <a:buSzPts val="275"/>
              <a:buFont typeface="Arial"/>
              <a:buNone/>
            </a:pPr>
            <a:r>
              <a:rPr lang="en-GB" sz="1450"/>
              <a:t>5. The new method performs well in word similarity, analogy, and hypernymy tasks continuously.</a:t>
            </a:r>
            <a:endParaRPr sz="1450"/>
          </a:p>
          <a:p>
            <a:pPr marL="0" lvl="0" indent="0" algn="l" rtl="0">
              <a:lnSpc>
                <a:spcPct val="95000"/>
              </a:lnSpc>
              <a:spcBef>
                <a:spcPts val="1200"/>
              </a:spcBef>
              <a:spcAft>
                <a:spcPts val="0"/>
              </a:spcAft>
              <a:buClr>
                <a:srgbClr val="000000"/>
              </a:buClr>
              <a:buSzPts val="275"/>
              <a:buFont typeface="Arial"/>
              <a:buNone/>
            </a:pPr>
            <a:endParaRPr sz="1450"/>
          </a:p>
          <a:p>
            <a:pPr marL="0" lvl="0" indent="0" algn="l" rtl="0">
              <a:lnSpc>
                <a:spcPct val="95000"/>
              </a:lnSpc>
              <a:spcBef>
                <a:spcPts val="1200"/>
              </a:spcBef>
              <a:spcAft>
                <a:spcPts val="0"/>
              </a:spcAft>
              <a:buClr>
                <a:srgbClr val="000000"/>
              </a:buClr>
              <a:buSzPts val="275"/>
              <a:buFont typeface="Arial"/>
              <a:buNone/>
            </a:pPr>
            <a:r>
              <a:rPr lang="en-GB" sz="1450"/>
              <a:t>6. Hyperbolic geometry is chosen due to the concept of "average δ-(Delta)hyperbolicity."</a:t>
            </a:r>
            <a:endParaRPr sz="1450"/>
          </a:p>
          <a:p>
            <a:pPr marL="0" lvl="0" indent="0" algn="l" rtl="0">
              <a:lnSpc>
                <a:spcPct val="95000"/>
              </a:lnSpc>
              <a:spcBef>
                <a:spcPts val="1200"/>
              </a:spcBef>
              <a:spcAft>
                <a:spcPts val="0"/>
              </a:spcAft>
              <a:buClr>
                <a:srgbClr val="000000"/>
              </a:buClr>
              <a:buSzPts val="275"/>
              <a:buFont typeface="Arial"/>
              <a:buNone/>
            </a:pPr>
            <a:endParaRPr sz="1450"/>
          </a:p>
          <a:p>
            <a:pPr marL="0" lvl="0" indent="0" algn="l" rtl="0">
              <a:lnSpc>
                <a:spcPct val="95000"/>
              </a:lnSpc>
              <a:spcBef>
                <a:spcPts val="1200"/>
              </a:spcBef>
              <a:spcAft>
                <a:spcPts val="0"/>
              </a:spcAft>
              <a:buClr>
                <a:srgbClr val="000000"/>
              </a:buClr>
              <a:buSzPts val="275"/>
              <a:buFont typeface="Arial"/>
              <a:buNone/>
            </a:pPr>
            <a:r>
              <a:rPr lang="en-GB" sz="1450"/>
              <a:t>7. Real-world graphs often exhibit hyperbolic geometry, which suits word representations due to low average δ-hyperbolicity constants.</a:t>
            </a:r>
            <a:endParaRPr sz="145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Recent Approaches in Embedding Graphs and Hierarchies</a:t>
            </a:r>
            <a:endParaRPr/>
          </a:p>
        </p:txBody>
      </p:sp>
      <p:sp>
        <p:nvSpPr>
          <p:cNvPr id="96" name="Google Shape;96;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410">
                <a:solidFill>
                  <a:srgbClr val="444654"/>
                </a:solidFill>
                <a:highlight>
                  <a:schemeClr val="lt1"/>
                </a:highlight>
                <a:latin typeface="Roboto"/>
                <a:ea typeface="Roboto"/>
                <a:cs typeface="Roboto"/>
                <a:sym typeface="Roboto"/>
              </a:rPr>
              <a:t>- Recent methods aim to embed graphs into low-dimensional spaces to improve link prediction, using order, hyperbolic geometry, or both.</a:t>
            </a: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r>
              <a:rPr lang="en-GB" sz="1410">
                <a:solidFill>
                  <a:srgbClr val="444654"/>
                </a:solidFill>
                <a:highlight>
                  <a:schemeClr val="lt1"/>
                </a:highlight>
                <a:latin typeface="Roboto"/>
                <a:ea typeface="Roboto"/>
                <a:cs typeface="Roboto"/>
                <a:sym typeface="Roboto"/>
              </a:rPr>
              <a:t>- Learning word embeddings with hierarchical info is done through supervised and unsupervised methods, which may rely on external data like WordNet.</a:t>
            </a: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r>
              <a:rPr lang="en-GB" sz="1410">
                <a:solidFill>
                  <a:srgbClr val="444654"/>
                </a:solidFill>
                <a:highlight>
                  <a:schemeClr val="lt1"/>
                </a:highlight>
                <a:latin typeface="Roboto"/>
                <a:ea typeface="Roboto"/>
                <a:cs typeface="Roboto"/>
                <a:sym typeface="Roboto"/>
              </a:rPr>
              <a:t>- Some recent attempts to learn unsupervised word embeddings in hyperbolic space face issues, such as poor performance, asymmetric relation modeling, and small training datasets.</a:t>
            </a: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0"/>
              </a:spcAft>
              <a:buSzPts val="1018"/>
              <a:buNone/>
            </a:pPr>
            <a:r>
              <a:rPr lang="en-GB" sz="1410">
                <a:solidFill>
                  <a:srgbClr val="444654"/>
                </a:solidFill>
                <a:highlight>
                  <a:schemeClr val="lt1"/>
                </a:highlight>
                <a:latin typeface="Roboto"/>
                <a:ea typeface="Roboto"/>
                <a:cs typeface="Roboto"/>
                <a:sym typeface="Roboto"/>
              </a:rPr>
              <a:t>- The authors intend to address these challenges and improve hypernymy detection in unsupervised word embeddings by connecting with density-based methods.</a:t>
            </a:r>
            <a:endParaRPr sz="1410">
              <a:solidFill>
                <a:srgbClr val="444654"/>
              </a:solidFill>
              <a:highlight>
                <a:schemeClr val="lt1"/>
              </a:highlight>
              <a:latin typeface="Roboto"/>
              <a:ea typeface="Roboto"/>
              <a:cs typeface="Roboto"/>
              <a:sym typeface="Roboto"/>
            </a:endParaRPr>
          </a:p>
          <a:p>
            <a:pPr marL="0" lvl="0" indent="0" algn="l" rtl="0">
              <a:lnSpc>
                <a:spcPct val="95000"/>
              </a:lnSpc>
              <a:spcBef>
                <a:spcPts val="1200"/>
              </a:spcBef>
              <a:spcAft>
                <a:spcPts val="1200"/>
              </a:spcAft>
              <a:buSzPts val="1018"/>
              <a:buNone/>
            </a:pPr>
            <a:endParaRPr sz="1410">
              <a:solidFill>
                <a:srgbClr val="444654"/>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HYPERBOLIC SPACES AND THEIR CARTESIAN PRODUCT</a:t>
            </a:r>
            <a:endParaRPr dirty="0"/>
          </a:p>
        </p:txBody>
      </p:sp>
      <p:sp>
        <p:nvSpPr>
          <p:cNvPr id="102" name="Google Shape;102;p18"/>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When working with hyperbolic space, there are several mathematical models available. In this case, we have selected one particular model out of five isometric models. The chosen model is the Poincaré ball for representing Hyperbolic space, denoted as D n = {x ∈ R n|||x||2 &lt; 1}.</a:t>
            </a:r>
            <a:endParaRPr sz="1400"/>
          </a:p>
          <a:p>
            <a:pPr marL="457200" lvl="0" indent="-317500" algn="l" rtl="0">
              <a:spcBef>
                <a:spcPts val="0"/>
              </a:spcBef>
              <a:spcAft>
                <a:spcPts val="0"/>
              </a:spcAft>
              <a:buSzPts val="1400"/>
              <a:buChar char="-"/>
            </a:pPr>
            <a:r>
              <a:rPr lang="en-GB" sz="1400"/>
              <a:t>In simpler terms, this represents a ball in n-dimensional space where the distance of any point inside the ball  from the origin represented by (x) is less than 1.</a:t>
            </a:r>
            <a:endParaRPr sz="1400"/>
          </a:p>
        </p:txBody>
      </p:sp>
      <p:pic>
        <p:nvPicPr>
          <p:cNvPr id="103" name="Google Shape;103;p18"/>
          <p:cNvPicPr preferRelativeResize="0"/>
          <p:nvPr/>
        </p:nvPicPr>
        <p:blipFill>
          <a:blip r:embed="rId3">
            <a:alphaModFix/>
          </a:blip>
          <a:stretch>
            <a:fillRect/>
          </a:stretch>
        </p:blipFill>
        <p:spPr>
          <a:xfrm>
            <a:off x="4864875" y="2571750"/>
            <a:ext cx="3193252" cy="1255125"/>
          </a:xfrm>
          <a:prstGeom prst="rect">
            <a:avLst/>
          </a:prstGeom>
          <a:noFill/>
          <a:ln>
            <a:noFill/>
          </a:ln>
        </p:spPr>
      </p:pic>
      <p:pic>
        <p:nvPicPr>
          <p:cNvPr id="104" name="Google Shape;104;p18"/>
          <p:cNvPicPr preferRelativeResize="0"/>
          <p:nvPr/>
        </p:nvPicPr>
        <p:blipFill>
          <a:blip r:embed="rId4">
            <a:alphaModFix/>
          </a:blip>
          <a:stretch>
            <a:fillRect/>
          </a:stretch>
        </p:blipFill>
        <p:spPr>
          <a:xfrm>
            <a:off x="4743950" y="3928850"/>
            <a:ext cx="3435100" cy="24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HYPERBOLIC SPACES AND THEIR CARTESIAN PRODUCT</a:t>
            </a:r>
            <a:endParaRPr/>
          </a:p>
          <a:p>
            <a:pPr marL="0" lvl="0" indent="0" algn="l" rtl="0">
              <a:spcBef>
                <a:spcPts val="0"/>
              </a:spcBef>
              <a:spcAft>
                <a:spcPts val="0"/>
              </a:spcAft>
              <a:buNone/>
            </a:pPr>
            <a:endParaRPr/>
          </a:p>
        </p:txBody>
      </p:sp>
      <p:sp>
        <p:nvSpPr>
          <p:cNvPr id="110" name="Google Shape;110;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457200" lvl="0" indent="-317182" algn="just" rtl="0">
              <a:lnSpc>
                <a:spcPct val="150000"/>
              </a:lnSpc>
              <a:spcBef>
                <a:spcPts val="0"/>
              </a:spcBef>
              <a:spcAft>
                <a:spcPts val="0"/>
              </a:spcAft>
              <a:buSzPct val="90000"/>
              <a:buChar char="-"/>
            </a:pPr>
            <a:r>
              <a:rPr lang="en-GB" sz="2000">
                <a:solidFill>
                  <a:srgbClr val="444654"/>
                </a:solidFill>
                <a:highlight>
                  <a:schemeClr val="lt1"/>
                </a:highlight>
              </a:rPr>
              <a:t>This illustrates the concept in two dimensions (n=2). the dark lines in the Poincaré ball represent geodesics, which are the shortest paths between two points in a curved space like a sphere or, in this case, a hyperbolic space.</a:t>
            </a:r>
            <a:endParaRPr sz="2000">
              <a:solidFill>
                <a:srgbClr val="444654"/>
              </a:solidFill>
              <a:highlight>
                <a:schemeClr val="lt1"/>
              </a:highlight>
            </a:endParaRPr>
          </a:p>
          <a:p>
            <a:pPr marL="457200" lvl="0" indent="-317182" algn="just" rtl="0">
              <a:lnSpc>
                <a:spcPct val="150000"/>
              </a:lnSpc>
              <a:spcBef>
                <a:spcPts val="1300"/>
              </a:spcBef>
              <a:spcAft>
                <a:spcPts val="0"/>
              </a:spcAft>
              <a:buSzPct val="90000"/>
              <a:buChar char="-"/>
            </a:pPr>
            <a:r>
              <a:rPr lang="en-GB" sz="2000">
                <a:solidFill>
                  <a:srgbClr val="444654"/>
                </a:solidFill>
                <a:highlight>
                  <a:schemeClr val="lt1"/>
                </a:highlight>
              </a:rPr>
              <a:t>This introduces the distance function (d_{D_n}(x, y) for measuring distances between points (x) and (y) in the Poincaré ball. The distance function in this hyperbolic space is given by the equation (cosh^{-1}), which is the inverse hyperbolic cosine function. This function calculates the distance between two points x and y in the Poincaré ball.</a:t>
            </a:r>
            <a:endParaRPr sz="2000">
              <a:solidFill>
                <a:srgbClr val="444654"/>
              </a:solidFill>
              <a:highlight>
                <a:schemeClr val="lt1"/>
              </a:highlight>
            </a:endParaRPr>
          </a:p>
          <a:p>
            <a:pPr marL="0" lvl="0" indent="0" algn="just" rtl="0">
              <a:lnSpc>
                <a:spcPct val="150000"/>
              </a:lnSpc>
              <a:spcBef>
                <a:spcPts val="1300"/>
              </a:spcBef>
              <a:spcAft>
                <a:spcPts val="1300"/>
              </a:spcAft>
              <a:buNone/>
            </a:pPr>
            <a:endParaRPr sz="2000">
              <a:solidFill>
                <a:srgbClr val="444654"/>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3421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40">
                <a:latin typeface="Open Sans"/>
                <a:ea typeface="Open Sans"/>
                <a:cs typeface="Open Sans"/>
                <a:sym typeface="Open Sans"/>
              </a:rPr>
              <a:t> </a:t>
            </a:r>
            <a:r>
              <a:rPr lang="en-GB" sz="2340">
                <a:latin typeface="Open Sans"/>
                <a:ea typeface="Open Sans"/>
                <a:cs typeface="Open Sans"/>
                <a:sym typeface="Open Sans"/>
              </a:rPr>
              <a:t>Euclidean GLoVe</a:t>
            </a:r>
            <a:endParaRPr sz="2340">
              <a:latin typeface="Open Sans"/>
              <a:ea typeface="Open Sans"/>
              <a:cs typeface="Open Sans"/>
              <a:sym typeface="Open Sans"/>
            </a:endParaRPr>
          </a:p>
        </p:txBody>
      </p:sp>
      <p:sp>
        <p:nvSpPr>
          <p:cNvPr id="116" name="Google Shape;116;p20"/>
          <p:cNvSpPr txBox="1">
            <a:spLocks noGrp="1"/>
          </p:cNvSpPr>
          <p:nvPr>
            <p:ph type="body" idx="1"/>
          </p:nvPr>
        </p:nvSpPr>
        <p:spPr>
          <a:xfrm>
            <a:off x="311700" y="988425"/>
            <a:ext cx="8182500" cy="3588900"/>
          </a:xfrm>
          <a:prstGeom prst="rect">
            <a:avLst/>
          </a:prstGeom>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rgbClr val="444654"/>
              </a:buClr>
              <a:buSzPts val="2000"/>
              <a:buChar char="-"/>
            </a:pPr>
            <a:r>
              <a:rPr lang="en-GB" sz="2000">
                <a:solidFill>
                  <a:srgbClr val="444654"/>
                </a:solidFill>
                <a:highlight>
                  <a:srgbClr val="FFFFFF"/>
                </a:highlight>
              </a:rPr>
              <a:t>GloVe (Global Vectors for Word Representation)</a:t>
            </a:r>
            <a:r>
              <a:rPr lang="en-GB" sz="2800">
                <a:solidFill>
                  <a:srgbClr val="111111"/>
                </a:solidFill>
                <a:highlight>
                  <a:srgbClr val="FFFFFF"/>
                </a:highlight>
                <a:latin typeface="Georgia"/>
                <a:ea typeface="Georgia"/>
                <a:cs typeface="Georgia"/>
                <a:sym typeface="Georgia"/>
              </a:rPr>
              <a:t> </a:t>
            </a:r>
            <a:r>
              <a:rPr lang="en-GB" sz="2000">
                <a:solidFill>
                  <a:srgbClr val="444654"/>
                </a:solidFill>
                <a:highlight>
                  <a:srgbClr val="FFFFFF"/>
                </a:highlight>
              </a:rPr>
              <a:t>is an unsupervised learning algorithm for obtaining vector representations for words. </a:t>
            </a:r>
            <a:endParaRPr sz="2000">
              <a:solidFill>
                <a:srgbClr val="444654"/>
              </a:solidFill>
              <a:highlight>
                <a:srgbClr val="FFFFFF"/>
              </a:highlight>
            </a:endParaRPr>
          </a:p>
          <a:p>
            <a:pPr marL="457200" lvl="0" indent="-361950" algn="just" rtl="0">
              <a:lnSpc>
                <a:spcPct val="150000"/>
              </a:lnSpc>
              <a:spcBef>
                <a:spcPts val="1300"/>
              </a:spcBef>
              <a:spcAft>
                <a:spcPts val="0"/>
              </a:spcAft>
              <a:buClr>
                <a:srgbClr val="444654"/>
              </a:buClr>
              <a:buSzPts val="2700"/>
              <a:buChar char="-"/>
            </a:pPr>
            <a:r>
              <a:rPr lang="en-GB" sz="2000">
                <a:solidFill>
                  <a:srgbClr val="444654"/>
                </a:solidFill>
                <a:highlight>
                  <a:srgbClr val="FFFFFF"/>
                </a:highlight>
              </a:rPr>
              <a:t>Learning word representations in the Euclidean space from statistics of word co-occurrences in a text corpus,</a:t>
            </a:r>
            <a:endParaRPr sz="2000">
              <a:solidFill>
                <a:srgbClr val="444654"/>
              </a:solidFill>
              <a:highlight>
                <a:srgbClr val="FFFFFF"/>
              </a:highlight>
            </a:endParaRPr>
          </a:p>
          <a:p>
            <a:pPr marL="457200" lvl="0" indent="-361950" algn="just" rtl="0">
              <a:lnSpc>
                <a:spcPct val="150000"/>
              </a:lnSpc>
              <a:spcBef>
                <a:spcPts val="1300"/>
              </a:spcBef>
              <a:spcAft>
                <a:spcPts val="1300"/>
              </a:spcAft>
              <a:buClr>
                <a:srgbClr val="444654"/>
              </a:buClr>
              <a:buSzPts val="2700"/>
              <a:buChar char="-"/>
            </a:pPr>
            <a:r>
              <a:rPr lang="en-GB" sz="2000">
                <a:solidFill>
                  <a:srgbClr val="444654"/>
                </a:solidFill>
                <a:highlight>
                  <a:srgbClr val="FFFFFF"/>
                </a:highlight>
              </a:rPr>
              <a:t>Geometrically capture the words meaning and relations.</a:t>
            </a:r>
            <a:endParaRPr sz="2000">
              <a:solidFill>
                <a:srgbClr val="444654"/>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3497600" y="2101500"/>
            <a:ext cx="5230800" cy="2458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0" rIns="0" bIns="0" anchor="t" anchorCtr="0">
            <a:spAutoFit/>
          </a:bodyPr>
          <a:lstStyle/>
          <a:p>
            <a:pPr marL="0" lvl="0" indent="0" algn="just" rtl="0">
              <a:lnSpc>
                <a:spcPct val="95000"/>
              </a:lnSpc>
              <a:spcBef>
                <a:spcPts val="0"/>
              </a:spcBef>
              <a:spcAft>
                <a:spcPts val="0"/>
              </a:spcAft>
              <a:buSzPts val="275"/>
              <a:buNone/>
            </a:pPr>
            <a:r>
              <a:rPr lang="en-GB" sz="1500">
                <a:solidFill>
                  <a:srgbClr val="444654"/>
                </a:solidFill>
              </a:rPr>
              <a:t>V = size of the vocabulary </a:t>
            </a:r>
            <a:endParaRPr sz="1500">
              <a:solidFill>
                <a:srgbClr val="444654"/>
              </a:solidFill>
            </a:endParaRPr>
          </a:p>
          <a:p>
            <a:pPr marL="0" lvl="0" indent="0" algn="just" rtl="0">
              <a:lnSpc>
                <a:spcPct val="95000"/>
              </a:lnSpc>
              <a:spcBef>
                <a:spcPts val="1200"/>
              </a:spcBef>
              <a:spcAft>
                <a:spcPts val="0"/>
              </a:spcAft>
              <a:buSzPts val="275"/>
              <a:buNone/>
            </a:pPr>
            <a:r>
              <a:rPr lang="en-GB" sz="1500">
                <a:solidFill>
                  <a:srgbClr val="444654"/>
                </a:solidFill>
              </a:rPr>
              <a:t>f = down-weights the signal coming from frequent words </a:t>
            </a:r>
            <a:endParaRPr sz="1500">
              <a:solidFill>
                <a:srgbClr val="444654"/>
              </a:solidFill>
            </a:endParaRPr>
          </a:p>
          <a:p>
            <a:pPr marL="0" lvl="0" indent="0" algn="just" rtl="0">
              <a:lnSpc>
                <a:spcPct val="95000"/>
              </a:lnSpc>
              <a:spcBef>
                <a:spcPts val="1200"/>
              </a:spcBef>
              <a:spcAft>
                <a:spcPts val="0"/>
              </a:spcAft>
              <a:buSzPts val="275"/>
              <a:buNone/>
            </a:pPr>
            <a:r>
              <a:rPr lang="en-GB" sz="1500">
                <a:solidFill>
                  <a:srgbClr val="444654"/>
                </a:solidFill>
              </a:rPr>
              <a:t>W</a:t>
            </a:r>
            <a:r>
              <a:rPr lang="en-GB" sz="1500" baseline="-25000">
                <a:solidFill>
                  <a:srgbClr val="444654"/>
                </a:solidFill>
              </a:rPr>
              <a:t>i</a:t>
            </a:r>
            <a:r>
              <a:rPr lang="en-GB" sz="1500">
                <a:solidFill>
                  <a:srgbClr val="444654"/>
                </a:solidFill>
              </a:rPr>
              <a:t> = target word</a:t>
            </a:r>
            <a:endParaRPr sz="1500">
              <a:solidFill>
                <a:srgbClr val="444654"/>
              </a:solidFill>
            </a:endParaRPr>
          </a:p>
          <a:p>
            <a:pPr marL="0" lvl="0" indent="0" algn="just" rtl="0">
              <a:lnSpc>
                <a:spcPct val="95000"/>
              </a:lnSpc>
              <a:spcBef>
                <a:spcPts val="1200"/>
              </a:spcBef>
              <a:spcAft>
                <a:spcPts val="0"/>
              </a:spcAft>
              <a:buSzPts val="275"/>
              <a:buNone/>
            </a:pPr>
            <a:r>
              <a:rPr lang="en-GB" sz="1500" i="1">
                <a:solidFill>
                  <a:srgbClr val="444654"/>
                </a:solidFill>
              </a:rPr>
              <a:t>w</a:t>
            </a:r>
            <a:r>
              <a:rPr lang="en-GB" sz="1500">
                <a:solidFill>
                  <a:srgbClr val="444654"/>
                </a:solidFill>
              </a:rPr>
              <a:t>˜</a:t>
            </a:r>
            <a:r>
              <a:rPr lang="en-GB" sz="1500" i="1" baseline="-25000">
                <a:solidFill>
                  <a:srgbClr val="444654"/>
                </a:solidFill>
              </a:rPr>
              <a:t>j </a:t>
            </a:r>
            <a:r>
              <a:rPr lang="en-GB" sz="1500" i="1">
                <a:solidFill>
                  <a:srgbClr val="444654"/>
                </a:solidFill>
              </a:rPr>
              <a:t>= context word</a:t>
            </a:r>
            <a:endParaRPr sz="1500" i="1">
              <a:solidFill>
                <a:srgbClr val="444654"/>
              </a:solidFill>
            </a:endParaRPr>
          </a:p>
          <a:p>
            <a:pPr marL="0" lvl="0" indent="0" algn="just" rtl="0">
              <a:lnSpc>
                <a:spcPct val="95000"/>
              </a:lnSpc>
              <a:spcBef>
                <a:spcPts val="1200"/>
              </a:spcBef>
              <a:spcAft>
                <a:spcPts val="0"/>
              </a:spcAft>
              <a:buSzPts val="275"/>
              <a:buNone/>
            </a:pPr>
            <a:r>
              <a:rPr lang="en-GB" sz="1500" i="1">
                <a:solidFill>
                  <a:srgbClr val="444654"/>
                </a:solidFill>
              </a:rPr>
              <a:t>b =bais</a:t>
            </a:r>
            <a:endParaRPr sz="1500" i="1">
              <a:solidFill>
                <a:srgbClr val="444654"/>
              </a:solidFill>
            </a:endParaRPr>
          </a:p>
          <a:p>
            <a:pPr marL="0" lvl="0" indent="0" algn="just" rtl="0">
              <a:lnSpc>
                <a:spcPct val="95000"/>
              </a:lnSpc>
              <a:spcBef>
                <a:spcPts val="1200"/>
              </a:spcBef>
              <a:spcAft>
                <a:spcPts val="0"/>
              </a:spcAft>
              <a:buSzPts val="275"/>
              <a:buNone/>
            </a:pPr>
            <a:r>
              <a:rPr lang="en-GB" sz="1500" i="1">
                <a:solidFill>
                  <a:srgbClr val="444654"/>
                </a:solidFill>
              </a:rPr>
              <a:t>h = function to be chosen as a hyperparameter of the model</a:t>
            </a:r>
            <a:endParaRPr sz="1500" i="1">
              <a:solidFill>
                <a:srgbClr val="444654"/>
              </a:solidFill>
            </a:endParaRPr>
          </a:p>
          <a:p>
            <a:pPr marL="0" lvl="0" indent="0" algn="just" rtl="0">
              <a:lnSpc>
                <a:spcPct val="95000"/>
              </a:lnSpc>
              <a:spcBef>
                <a:spcPts val="1200"/>
              </a:spcBef>
              <a:spcAft>
                <a:spcPts val="1200"/>
              </a:spcAft>
              <a:buSzPts val="275"/>
              <a:buNone/>
            </a:pPr>
            <a:r>
              <a:rPr lang="en-GB" sz="1500" i="1">
                <a:solidFill>
                  <a:srgbClr val="444654"/>
                </a:solidFill>
              </a:rPr>
              <a:t>d =  can be any differentiable distance function</a:t>
            </a:r>
            <a:endParaRPr sz="1500" i="1">
              <a:solidFill>
                <a:srgbClr val="444654"/>
              </a:solidFill>
            </a:endParaRPr>
          </a:p>
        </p:txBody>
      </p:sp>
      <p:pic>
        <p:nvPicPr>
          <p:cNvPr id="122" name="Google Shape;122;p21"/>
          <p:cNvPicPr preferRelativeResize="0"/>
          <p:nvPr/>
        </p:nvPicPr>
        <p:blipFill>
          <a:blip r:embed="rId3">
            <a:alphaModFix/>
          </a:blip>
          <a:stretch>
            <a:fillRect/>
          </a:stretch>
        </p:blipFill>
        <p:spPr>
          <a:xfrm>
            <a:off x="653863" y="602450"/>
            <a:ext cx="7836275" cy="11904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C9F1528-B1E0-497C-8A98-3996FDB9F807}">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TotalTime>
  <Words>1633</Words>
  <Application>Microsoft Office PowerPoint</Application>
  <PresentationFormat>On-screen Show (16:9)</PresentationFormat>
  <Paragraphs>127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Open Sans</vt:lpstr>
      <vt:lpstr>PT Sans Narrow</vt:lpstr>
      <vt:lpstr>Open Sans Medium</vt:lpstr>
      <vt:lpstr>Roboto</vt:lpstr>
      <vt:lpstr>Arial</vt:lpstr>
      <vt:lpstr>Georgia</vt:lpstr>
      <vt:lpstr>Tropic</vt:lpstr>
      <vt:lpstr>HYPERBOLIC WORD EMBEDDINGS</vt:lpstr>
      <vt:lpstr>ABSTRACT</vt:lpstr>
      <vt:lpstr>INTRODUCTION</vt:lpstr>
      <vt:lpstr>PowerPoint Presentation</vt:lpstr>
      <vt:lpstr>Recent Approaches in Embedding Graphs and Hierarchies</vt:lpstr>
      <vt:lpstr>HYPERBOLIC SPACES AND THEIR CARTESIAN PRODUCT</vt:lpstr>
      <vt:lpstr>HYPERBOLIC SPACES AND THEIR CARTESIAN PRODUCT </vt:lpstr>
      <vt:lpstr> Euclidean GLoVe</vt:lpstr>
      <vt:lpstr>PowerPoint Presentation</vt:lpstr>
      <vt:lpstr>PowerPoint Presentation</vt:lpstr>
      <vt:lpstr>PowerPoint Presentation</vt:lpstr>
      <vt:lpstr>PowerPoint Presentation</vt:lpstr>
      <vt:lpstr>PowerPoint Presentation</vt:lpstr>
      <vt:lpstr>Fisher geometry  Describes Gaussian Embeddings and is hyperbolic</vt:lpstr>
      <vt:lpstr>PowerPoint Presentation</vt:lpstr>
      <vt:lpstr>TOWARDS A PRINCIPLED SCORE FOR ENTAILMENT/HYPERNYMY</vt:lpstr>
      <vt:lpstr>PowerPoint Presentation</vt:lpstr>
      <vt:lpstr>PowerPoint Presentation</vt:lpstr>
      <vt:lpstr>PowerPoint Presentation</vt:lpstr>
      <vt:lpstr>EMBEDDING SYMBOLIC DATA IN A CONTINUOUS SPACE WITH MATCHING HYPERBOLICITY</vt:lpstr>
      <vt:lpstr>EXPERIMENTS: SIMILARITY, ANALOGY, ENTAILMENT</vt:lpstr>
      <vt:lpstr>PowerPoint Presentation</vt:lpstr>
      <vt:lpstr>PowerPoint Presentation</vt:lpstr>
      <vt:lpstr>PowerPoint Presentation</vt:lpstr>
      <vt:lpstr>PowerPoint Presentation</vt:lpstr>
      <vt:lpstr>PowerPoint Presentation</vt:lpstr>
      <vt:lpstr>Hypernymy results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HYPERBOLIC WORD EMBEDDINGS</dc:title>
  <cp:lastModifiedBy>Preeti Hegde</cp:lastModifiedBy>
  <cp:revision>2</cp:revision>
  <dcterms:modified xsi:type="dcterms:W3CDTF">2024-01-19T19:05:12Z</dcterms:modified>
</cp:coreProperties>
</file>