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e246f1070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ae246f1070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e3343d9be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0" name="Google Shape;300;g2ae3343d9be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e3343d9be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g2ae3343d9be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e3343d9be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2ae3343d9be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e3343d9be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8" name="Google Shape;318;g2ae3343d9b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e3343d9be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3" name="Google Shape;323;g2ae3343d9be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3343d9be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0" name="Google Shape;330;g2ae3343d9be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3343d9be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ae3343d9be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e246f1070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ae246f1070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e246f107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e246f107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e246f1070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2ae246f1070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e246f1070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ae246f1070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e246f1070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ae246f1070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e246f1070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2ae246f1070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e540323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e5403236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e3343d9b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4" name="Google Shape;294;g2ae3343d9b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0" name="Google Shape;80;p14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1" name="Google Shape;101;p17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2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1" y="0"/>
            <a:ext cx="9143989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2" name="Google Shape;172;p26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0" name="Google Shape;200;p30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4"/>
          <p:cNvSpPr>
            <a:spLocks noGrp="1"/>
          </p:cNvSpPr>
          <p:nvPr>
            <p:ph type="pic" idx="2"/>
          </p:nvPr>
        </p:nvSpPr>
        <p:spPr>
          <a:xfrm>
            <a:off x="11" y="0"/>
            <a:ext cx="9143989" cy="3686307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1" name="Google Shape;71;p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3" name="Google Shape;163;p25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ctrTitle"/>
          </p:nvPr>
        </p:nvSpPr>
        <p:spPr>
          <a:xfrm>
            <a:off x="1338943" y="1062600"/>
            <a:ext cx="6880719" cy="30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en-GB"/>
              <a:t>An Attention Model Based on Spatial Transformers</a:t>
            </a:r>
            <a:br>
              <a:rPr lang="en-GB"/>
            </a:br>
            <a:r>
              <a:rPr lang="en-GB"/>
              <a:t>for Scene Recognition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Feature Extraction:</a:t>
            </a:r>
            <a:endParaRPr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Post-STN, the CNN extracts features from these focused areas, significantly improving scene recognition accuracy.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End-to-End Training:</a:t>
            </a:r>
            <a:endParaRPr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model is trained end-to-end, learning both scene classification and identification of crucial  image  parts.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500"/>
              <a:buNone/>
            </a:pPr>
            <a:endParaRPr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GB"/>
              <a:t>Experiments</a:t>
            </a:r>
            <a:endParaRPr/>
          </a:p>
        </p:txBody>
      </p:sp>
      <p:sp>
        <p:nvSpPr>
          <p:cNvPr id="308" name="Google Shape;308;p47"/>
          <p:cNvSpPr txBox="1">
            <a:spLocks noGrp="1"/>
          </p:cNvSpPr>
          <p:nvPr>
            <p:ph type="body" idx="1"/>
          </p:nvPr>
        </p:nvSpPr>
        <p:spPr>
          <a:xfrm>
            <a:off x="899159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3960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 sz="1600" b="1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Dataset:</a:t>
            </a:r>
            <a:endParaRPr/>
          </a:p>
          <a:p>
            <a:pPr marL="540000" lvl="1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GB" sz="1600" b="1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Places205 dataset</a:t>
            </a:r>
            <a:endParaRPr/>
          </a:p>
          <a:p>
            <a:pPr marL="5400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GB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 of 205 scene categories </a:t>
            </a:r>
            <a:endParaRPr/>
          </a:p>
          <a:p>
            <a:pPr marL="5400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GB" sz="1600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dataset – 2,448,873 training images , (5K – 15K images/category)</a:t>
            </a:r>
            <a:endParaRPr/>
          </a:p>
          <a:p>
            <a:pPr marL="5400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GB" sz="1600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dataset -100 images/category</a:t>
            </a:r>
            <a:endParaRPr/>
          </a:p>
          <a:p>
            <a:pPr marL="5400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GB" sz="1600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dataset – 200 images/category</a:t>
            </a:r>
            <a:endParaRPr/>
          </a:p>
          <a:p>
            <a:pPr marL="635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47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3960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 sz="2200" b="1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Dataset:</a:t>
            </a:r>
            <a:endParaRPr/>
          </a:p>
          <a:p>
            <a:pPr marL="540000" lvl="1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GB" sz="1700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Utilized a subset of  20 classes Places205 dataset – </a:t>
            </a:r>
            <a:r>
              <a:rPr lang="en-GB" sz="1700" b="1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Place20</a:t>
            </a:r>
            <a:endParaRPr/>
          </a:p>
          <a:p>
            <a:pPr marL="5400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GB" sz="17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276,640 training images</a:t>
            </a:r>
            <a:endParaRPr/>
          </a:p>
          <a:p>
            <a:pPr marL="5400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GB" sz="17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2,000 validating images </a:t>
            </a:r>
            <a:endParaRPr/>
          </a:p>
          <a:p>
            <a:pPr marL="5400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GB" sz="17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4,000 testing images</a:t>
            </a:r>
            <a:endParaRPr/>
          </a:p>
          <a:p>
            <a:pPr marL="5400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GB" sz="17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indoor scenes and 10 outdoor scenes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310" name="Google Shape;31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2189" y="262652"/>
            <a:ext cx="5545319" cy="15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>
            <a:spLocks noGrp="1"/>
          </p:cNvSpPr>
          <p:nvPr>
            <p:ph type="body" idx="1"/>
          </p:nvPr>
        </p:nvSpPr>
        <p:spPr>
          <a:xfrm>
            <a:off x="876300" y="1379437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fontScale="77500" lnSpcReduction="20000"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ct val="82111"/>
              <a:buFont typeface="Arial"/>
              <a:buAutoNum type="alphaUcPeriod" startAt="2"/>
            </a:pPr>
            <a:r>
              <a:rPr lang="en-GB" sz="2200" b="1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for Comparison:</a:t>
            </a:r>
            <a:endParaRPr sz="2200" b="0" i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0000" lvl="1" indent="-317499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ct val="90322"/>
              <a:buFont typeface="Noto Sans Symbols"/>
              <a:buChar char="▪"/>
            </a:pPr>
            <a:r>
              <a:rPr lang="en-GB" sz="2000" b="1" i="1">
                <a:latin typeface="Times New Roman"/>
                <a:ea typeface="Times New Roman"/>
                <a:cs typeface="Times New Roman"/>
                <a:sym typeface="Times New Roman"/>
              </a:rPr>
              <a:t>PlacesCNN fine-tuned on Places20 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- Baseline trained on Places20</a:t>
            </a:r>
            <a:endParaRPr/>
          </a:p>
          <a:p>
            <a:pPr marL="540000" lvl="1" indent="-317499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ct val="90322"/>
              <a:buFont typeface="Noto Sans Symbols"/>
              <a:buChar char="▪"/>
            </a:pPr>
            <a:r>
              <a:rPr lang="en-GB" sz="2000" b="1" i="1">
                <a:latin typeface="Times New Roman"/>
                <a:ea typeface="Times New Roman"/>
                <a:cs typeface="Times New Roman"/>
                <a:sym typeface="Times New Roman"/>
              </a:rPr>
              <a:t>PlacesCNN with different scales of spatial transformer modules </a:t>
            </a:r>
            <a:r>
              <a:rPr lang="en-GB" sz="2000" i="1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Tests spatial transformer modules with different attention window scales.</a:t>
            </a:r>
            <a:endParaRPr/>
          </a:p>
          <a:p>
            <a:pPr marL="540000" lvl="1" indent="-317499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ct val="90322"/>
              <a:buFont typeface="Noto Sans Symbols"/>
              <a:buChar char="▪"/>
            </a:pPr>
            <a:r>
              <a:rPr lang="en-GB" sz="2000" b="1" i="1">
                <a:latin typeface="Times New Roman"/>
                <a:ea typeface="Times New Roman"/>
                <a:cs typeface="Times New Roman"/>
                <a:sym typeface="Times New Roman"/>
              </a:rPr>
              <a:t>ST-placesCNN with different numbers of spatial transformer modules </a:t>
            </a:r>
            <a:r>
              <a:rPr lang="en-GB" sz="2000" i="1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Explores the impact of varying the number of spatial transformer modules.</a:t>
            </a:r>
            <a:endParaRPr/>
          </a:p>
          <a:p>
            <a:pPr marL="540000" lvl="1" indent="-317499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ct val="90322"/>
              <a:buFont typeface="Noto Sans Symbols"/>
              <a:buChar char="▪"/>
            </a:pPr>
            <a:r>
              <a:rPr lang="en-GB" sz="2000" b="1" i="1">
                <a:latin typeface="Times New Roman"/>
                <a:ea typeface="Times New Roman"/>
                <a:cs typeface="Times New Roman"/>
                <a:sym typeface="Times New Roman"/>
              </a:rPr>
              <a:t>ST-placesCNN combining global features with local features </a:t>
            </a:r>
            <a:r>
              <a:rPr lang="en-GB" sz="2000" i="1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Proposes combining global and local features for enhanced scene descriptors.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>
            <a:spLocks noGrp="1"/>
          </p:cNvSpPr>
          <p:nvPr>
            <p:ph type="body" idx="1"/>
          </p:nvPr>
        </p:nvSpPr>
        <p:spPr>
          <a:xfrm>
            <a:off x="952500" y="1335375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lphaUcPeriod" startAt="3"/>
            </a:pPr>
            <a:r>
              <a:rPr lang="en-GB" b="1" i="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Setup: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b="0" i="0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0000" lvl="1" indent="-285749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GB" sz="1600" b="0" i="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fine-tuning of </a:t>
            </a:r>
            <a:r>
              <a:rPr lang="en-GB" sz="1600" b="0" i="0" dirty="0" err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PlacesCNN</a:t>
            </a:r>
            <a:r>
              <a:rPr lang="en-GB" sz="1600" b="0" i="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Places20 with batch normalization.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0000" lvl="1" indent="-285749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GB" sz="1600" b="0" i="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preprocessing: Resizing to 454×454, </a:t>
            </a:r>
            <a:r>
              <a:rPr lang="en-GB" sz="1600" b="0" i="0" dirty="0" err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downsampling</a:t>
            </a:r>
            <a:r>
              <a:rPr lang="en-GB" sz="1600" b="0" i="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227×227, subtracting pixel mean.</a:t>
            </a:r>
            <a:endParaRPr dirty="0"/>
          </a:p>
          <a:p>
            <a:pPr marL="540000" lvl="1" indent="-285749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GB" sz="1600" dirty="0">
                <a:latin typeface="Times New Roman"/>
                <a:ea typeface="Times New Roman"/>
                <a:cs typeface="Times New Roman"/>
                <a:sym typeface="Times New Roman"/>
              </a:rPr>
              <a:t>CNN outputs a 13×13 spatial resolution with 256 feature channels.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0000" lvl="1" indent="-285749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GB" sz="1600" dirty="0" err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600" b="0" i="0" dirty="0" err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dadelta</a:t>
            </a:r>
            <a:r>
              <a:rPr lang="en-GB" sz="1600" b="0" i="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 for training, dropout of 0.5 after each fully connected layer, weight decay of 10⁻⁵.</a:t>
            </a:r>
            <a:endParaRPr dirty="0"/>
          </a:p>
          <a:p>
            <a:pPr marL="635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>
            <a:spLocks noGrp="1"/>
          </p:cNvSpPr>
          <p:nvPr>
            <p:ph type="body" idx="1"/>
          </p:nvPr>
        </p:nvSpPr>
        <p:spPr>
          <a:xfrm>
            <a:off x="822950" y="1384300"/>
            <a:ext cx="4288800" cy="3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63500" lvl="0" indent="-88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 "/>
            </a:pPr>
            <a:r>
              <a:rPr lang="en-GB" sz="1400" b="1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Observations:</a:t>
            </a:r>
            <a:endParaRPr sz="1400" b="0" i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0000" lvl="1" indent="-286575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GB" b="1" i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 Window Scale Impact: </a:t>
            </a:r>
            <a:r>
              <a:rPr lang="en-GB" b="0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 scales (0.5) result in better performance (69.20%) compared to smaller scales (0.3, 58.15%).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0000" lvl="1" indent="-28657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GB" b="1" i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Spatial Transformers: </a:t>
            </a:r>
            <a:r>
              <a:rPr lang="en-GB" b="0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2ST-Places20CNN outperforms 1ST-Places20CNN (74.03% vs. 69.20%), emphasizing the benefit of multiple attention windows.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0000" lvl="1" indent="-286575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GB" b="1" i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Fusion: </a:t>
            </a:r>
            <a:r>
              <a:rPr lang="en-GB" b="0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 global features with local features (1ST-g-Places20CNN) yields the highest accuracy (82.10%).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lvl="0" indent="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50"/>
          <p:cNvSpPr txBox="1"/>
          <p:nvPr/>
        </p:nvSpPr>
        <p:spPr>
          <a:xfrm>
            <a:off x="986709" y="1014054"/>
            <a:ext cx="6233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AutoNum type="alphaUcPeriod" startAt="4"/>
            </a:pPr>
            <a:r>
              <a:rPr lang="en-GB" sz="1500" b="1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Discussion:</a:t>
            </a:r>
            <a:endParaRPr sz="1500" b="0" i="0" u="none" strike="noStrike" cap="non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8525" y="1585600"/>
            <a:ext cx="3778250" cy="262657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GB" i="0"/>
              <a:t>CONCLUSION</a:t>
            </a:r>
            <a:endParaRPr/>
          </a:p>
        </p:txBody>
      </p:sp>
      <p:sp>
        <p:nvSpPr>
          <p:cNvPr id="333" name="Google Shape;333;p51"/>
          <p:cNvSpPr txBox="1">
            <a:spLocks noGrp="1"/>
          </p:cNvSpPr>
          <p:nvPr>
            <p:ph type="body" idx="1"/>
          </p:nvPr>
        </p:nvSpPr>
        <p:spPr>
          <a:xfrm>
            <a:off x="899160" y="13843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b="0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 explicit attention model - spatial transformer for scene recognition.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r>
              <a:rPr lang="en-GB" b="1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Method:</a:t>
            </a:r>
            <a:endParaRPr b="0" i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0000" lvl="1" indent="-285749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lang="en-GB" b="0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CNN architecture with spatial transformers.</a:t>
            </a:r>
            <a:endParaRPr/>
          </a:p>
          <a:p>
            <a:pPr marL="540000" lvl="1" indent="-285749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lang="en-GB" b="0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meaningful and informative regions from original images.</a:t>
            </a:r>
            <a:endParaRPr/>
          </a:p>
          <a:p>
            <a:pPr marL="540000" lvl="1" indent="-285749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lang="en-GB" b="0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enhanced scene descriptors through feature fusion.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r>
              <a:rPr lang="en-GB" b="1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 b="0" i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0000" lvl="1" indent="-285749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lang="en-GB" b="0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Outperformed the basic PlacesCNN model.</a:t>
            </a:r>
            <a:endParaRPr/>
          </a:p>
          <a:p>
            <a:pPr marL="349250" lvl="0" indent="-1905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>
            <a:spLocks noGrp="1"/>
          </p:cNvSpPr>
          <p:nvPr>
            <p:ph type="ctrTitle"/>
          </p:nvPr>
        </p:nvSpPr>
        <p:spPr>
          <a:xfrm>
            <a:off x="1216364" y="579846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-GB" dirty="0"/>
              <a:t>THANK YOU…!!</a:t>
            </a:r>
            <a:endParaRPr dirty="0"/>
          </a:p>
        </p:txBody>
      </p:sp>
      <p:sp>
        <p:nvSpPr>
          <p:cNvPr id="3" name="Google Shape;338;p52">
            <a:extLst>
              <a:ext uri="{FF2B5EF4-FFF2-40B4-BE49-F238E27FC236}">
                <a16:creationId xmlns:a16="http://schemas.microsoft.com/office/drawing/2014/main" id="{F487E2EF-5047-0CF3-F730-E048A5EF028F}"/>
              </a:ext>
            </a:extLst>
          </p:cNvPr>
          <p:cNvSpPr txBox="1">
            <a:spLocks/>
          </p:cNvSpPr>
          <p:nvPr/>
        </p:nvSpPr>
        <p:spPr>
          <a:xfrm>
            <a:off x="6455559" y="877015"/>
            <a:ext cx="2225040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/>
              <a:t>Get More Insights Here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C12A5-FDD2-9CC2-9487-B55504FA4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92" y="1305971"/>
            <a:ext cx="1783080" cy="1783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820375" y="23944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920750" y="1531250"/>
            <a:ext cx="75924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350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 sz="1800" b="0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 scene recognition challenges in computer vision.</a:t>
            </a:r>
            <a:endParaRPr/>
          </a:p>
          <a:p>
            <a:pPr marL="63500" lvl="0" indent="-11430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They propose an end-to-end pipeline combining Convolutional Neural Networks (CNNs) with an explicit attention model for meaningful region determination in scene recognition.</a:t>
            </a:r>
            <a:endParaRPr/>
          </a:p>
          <a:p>
            <a:pPr marL="63500" lvl="0" indent="-11430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A Spatial Transformer Network serves as the attention module, autonomously learning scales and movements of attention windows.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/>
        </p:nvSpPr>
        <p:spPr>
          <a:xfrm>
            <a:off x="372125" y="580925"/>
            <a:ext cx="8427300" cy="3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Using Convolutional Neural Networks (CNNs): Imagine CNNs as smart tools that can understand and interpret different parts of an image. They can identify shapes, objects, and patterns.</a:t>
            </a:r>
            <a:endParaRPr sz="1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Adding an Attention Model: Think of an attention model like a spotlight that guides the CNNs to focus on the most important parts of the image. For example, if you're looking at a picture of a beach, the attention model might tell the CNNs to pay extra attention to the sandy shoreline and the waves.</a:t>
            </a:r>
            <a:endParaRPr sz="1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Using a Spatial Transformer Network (STN): This is like a magical tool that learns on its own how to zoom in, zoom out, or move around the image to find important details. So, if there's a palm tree in the image, the STN can zoom in on it to see it better.</a:t>
            </a:r>
            <a:endParaRPr sz="1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1"/>
          </p:nvPr>
        </p:nvSpPr>
        <p:spPr>
          <a:xfrm>
            <a:off x="8991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Challenge of Scene Recognition:</a:t>
            </a:r>
            <a:endParaRPr/>
          </a:p>
          <a:p>
            <a:pPr marL="63500" lvl="0" indent="-1143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Difficulty in representing scenes due to variability, ambiguity, and illumination changes.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Attention Mechanism:</a:t>
            </a:r>
            <a:endParaRPr/>
          </a:p>
          <a:p>
            <a:pPr marL="63500" lvl="0" indent="-1143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Introducing an end-to-end CNN framework with an explicit attention model inspired by the human visual system.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Spatial Transformer Network Integration:</a:t>
            </a:r>
            <a:endParaRPr/>
          </a:p>
          <a:p>
            <a:pPr marL="63500" lvl="0" indent="-1143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Detecting meaningful regions in images to generate discriminative descriptors for scenes through feature fusion.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GB"/>
              <a:t>Model</a:t>
            </a:r>
            <a:endParaRPr/>
          </a:p>
        </p:txBody>
      </p:sp>
      <p:sp>
        <p:nvSpPr>
          <p:cNvPr id="274" name="Google Shape;274;p41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35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 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This model is a combination of two networks: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0700" lvl="0" indent="-1143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Times New Roman"/>
              <a:buChar char="⮚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spatial transformer network: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0700" lvl="0" indent="-1143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Times New Roman"/>
              <a:buChar char="⮚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Convolutional  Neural  Networks: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421" y="85725"/>
            <a:ext cx="8474528" cy="470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GB">
                <a:solidFill>
                  <a:srgbClr val="3F3F3F"/>
                </a:solidFill>
              </a:rPr>
              <a:t>Spatial Transformer Network: </a:t>
            </a:r>
            <a:endParaRPr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GB">
                <a:solidFill>
                  <a:srgbClr val="3F3F3F"/>
                </a:solidFill>
              </a:rPr>
              <a:t>An Overview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85" name="Google Shape;285;p43"/>
          <p:cNvSpPr txBox="1">
            <a:spLocks noGrp="1"/>
          </p:cNvSpPr>
          <p:nvPr>
            <p:ph type="body" idx="1"/>
          </p:nvPr>
        </p:nvSpPr>
        <p:spPr>
          <a:xfrm>
            <a:off x="899150" y="1384300"/>
            <a:ext cx="73896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Spatial Transformer Network (STN) is a crucial component in Convolutional Neural Networks (CNNs), introduced for actively transforming feature maps. Key aspects: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lang="en-GB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Enhances the network's focus on relevant parts of the input data.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lang="en-GB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Composition: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Comprises three main parts: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Localization Network: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Determines spatial transformation parameters.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Grid Generator: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Creates a grid of coordinates for mapping input to output.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Sampler: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Transforms the input image based on the grid.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</a:rPr>
              <a:t>STN in Scene Classification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91" name="Google Shape;291;p44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model, the STN is utilized as an attention mechanism for scene classification. This involves: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•"/>
            </a:pPr>
            <a:r>
              <a:rPr lang="en-GB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Function: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Learns scales and locations of key image regions (attention windows).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•"/>
            </a:pPr>
            <a:r>
              <a:rPr lang="en-GB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 in Scene Classification: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Enhances the network's ability to focus on and crop out informative regions from images.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•"/>
            </a:pPr>
            <a:r>
              <a:rPr lang="en-GB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Uses a constrained 2D affine transformation for automatic cropping.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•"/>
            </a:pPr>
            <a:r>
              <a:rPr lang="en-GB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Significance: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Improves accuracy in scene classification by directing focus to critical image areas.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GB"/>
              <a:t>Convolutional  Neural  Networks</a:t>
            </a:r>
            <a:endParaRPr/>
          </a:p>
        </p:txBody>
      </p:sp>
      <p:sp>
        <p:nvSpPr>
          <p:cNvPr id="297" name="Google Shape;297;p45"/>
          <p:cNvSpPr txBox="1">
            <a:spLocks noGrp="1"/>
          </p:cNvSpPr>
          <p:nvPr>
            <p:ph type="body" idx="1"/>
          </p:nvPr>
        </p:nvSpPr>
        <p:spPr>
          <a:xfrm>
            <a:off x="899160" y="13843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 model is central to the proposed method for scene recognition. CNN is combined with a spatial transformer network to form the ST-PlacesCNN. 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Convolutional Neural Network  model is pivotal in our approach to scene recognition.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with a Spatial Transformer Network (STN), forming the ST-PlacesCNN.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Spatial Transformers:</a:t>
            </a:r>
            <a:endParaRPr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STN, preceding the CNN, transforms key image areas, focusing on the most informative regions for enhanced input processing.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28227F-1F94-4229-BAD4-5ED27D9037CF}">
  <we:reference id="wa104051163" version="1.2.0.3" store="en-US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940</Words>
  <Application>Microsoft Office PowerPoint</Application>
  <PresentationFormat>On-screen Show (16:9)</PresentationFormat>
  <Paragraphs>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Times New Roman</vt:lpstr>
      <vt:lpstr>Calibri</vt:lpstr>
      <vt:lpstr>Roboto</vt:lpstr>
      <vt:lpstr>Noto Sans Symbols</vt:lpstr>
      <vt:lpstr>Arial</vt:lpstr>
      <vt:lpstr>Material</vt:lpstr>
      <vt:lpstr>Retrospect</vt:lpstr>
      <vt:lpstr>Retrospect</vt:lpstr>
      <vt:lpstr>An Attention Model Based on Spatial Transformers for Scene Recognition</vt:lpstr>
      <vt:lpstr>Objective</vt:lpstr>
      <vt:lpstr>PowerPoint Presentation</vt:lpstr>
      <vt:lpstr>Introduction</vt:lpstr>
      <vt:lpstr>Model</vt:lpstr>
      <vt:lpstr>PowerPoint Presentation</vt:lpstr>
      <vt:lpstr>Spatial Transformer Network:  An Overview</vt:lpstr>
      <vt:lpstr>STN in Scene Classification</vt:lpstr>
      <vt:lpstr>Convolutional  Neural  Networks</vt:lpstr>
      <vt:lpstr>PowerPoint Presentation</vt:lpstr>
      <vt:lpstr>Experiments</vt:lpstr>
      <vt:lpstr>PowerPoint Presentation</vt:lpstr>
      <vt:lpstr>PowerPoint Presentation</vt:lpstr>
      <vt:lpstr>PowerPoint Presentation</vt:lpstr>
      <vt:lpstr>CONCLUSION</vt:lpstr>
      <vt:lpstr>THANK YOU…!!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Attention Model Based on Spatial Transformers for Scene Recognition</dc:title>
  <cp:lastModifiedBy>Preeti Hegde</cp:lastModifiedBy>
  <cp:revision>3</cp:revision>
  <dcterms:modified xsi:type="dcterms:W3CDTF">2024-01-19T19:04:15Z</dcterms:modified>
</cp:coreProperties>
</file>