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ilsJ1nNlpTMg2L4ZdpXDUWK1iN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6791ac6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6791ac6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6791ac6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6791ac6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89f67b73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89f67b73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89f67b73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89f67b73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3ff78102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3ff7810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89f67b7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89f67b7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b0635bef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0635bef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c413453c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c413453c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b0635be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b0635be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c413453c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c413453c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89f67b7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89f67b7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c413453c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c413453c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c413453c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c413453c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c413453c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c413453c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c413453c1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c413453c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c413453c1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c413453c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c413453c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c413453c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c413453c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c413453c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c413453c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c413453c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c413453c1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c413453c1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c413453c1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c413453c1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89f67b7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89f67b7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c413453c1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c413453c1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c413453c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c413453c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c413453c1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c413453c1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b0635be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b0635be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89f67b73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89f67b73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89f67b7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89f67b7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c413453c1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c413453c1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b0635be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b0635be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9f67b7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89f67b7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89f67b73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89f67b73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89f67b73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89f67b73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89f67b73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89f67b73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89f67b73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89f67b73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89f67b7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89f67b7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25.png"/><Relationship Id="rId5" Type="http://schemas.openxmlformats.org/officeDocument/2006/relationships/image" Target="../media/image34.png"/><Relationship Id="rId6"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jpg"/><Relationship Id="rId4" Type="http://schemas.openxmlformats.org/officeDocument/2006/relationships/image" Target="../media/image24.png"/><Relationship Id="rId5"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jpg"/><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jp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6.jp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6.jpg"/><Relationship Id="rId4" Type="http://schemas.openxmlformats.org/officeDocument/2006/relationships/image" Target="../media/image36.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6.jpg"/><Relationship Id="rId4" Type="http://schemas.openxmlformats.org/officeDocument/2006/relationships/image" Target="../media/image3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6.jpg"/><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6.jpg"/><Relationship Id="rId4" Type="http://schemas.openxmlformats.org/officeDocument/2006/relationships/image" Target="../media/image41.png"/><Relationship Id="rId5"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6.jpg"/><Relationship Id="rId4" Type="http://schemas.openxmlformats.org/officeDocument/2006/relationships/image" Target="../media/image50.png"/><Relationship Id="rId5"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6.jp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6.jpg"/><Relationship Id="rId4" Type="http://schemas.openxmlformats.org/officeDocument/2006/relationships/image" Target="../media/image51.png"/><Relationship Id="rId5"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6.jp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6.jpg"/><Relationship Id="rId4" Type="http://schemas.openxmlformats.org/officeDocument/2006/relationships/image" Target="../media/image40.png"/><Relationship Id="rId5"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6.jpg"/><Relationship Id="rId4" Type="http://schemas.openxmlformats.org/officeDocument/2006/relationships/image" Target="../media/image3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6.jpg"/><Relationship Id="rId4" Type="http://schemas.openxmlformats.org/officeDocument/2006/relationships/image" Target="../media/image4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6.jpg"/><Relationship Id="rId4" Type="http://schemas.openxmlformats.org/officeDocument/2006/relationships/image" Target="../media/image4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6.jp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6.jp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2.jpg"/><Relationship Id="rId4" Type="http://schemas.openxmlformats.org/officeDocument/2006/relationships/hyperlink" Target="https://github.com/preetikhatrisjsu/Data228_Project" TargetMode="External"/><Relationship Id="rId11" Type="http://schemas.openxmlformats.org/officeDocument/2006/relationships/hyperlink" Target="https://www.pinterest.com/pin/547398529686485966/" TargetMode="External"/><Relationship Id="rId10" Type="http://schemas.openxmlformats.org/officeDocument/2006/relationships/hyperlink" Target="https://www.pinterest.com/pin/316448311291200389/" TargetMode="External"/><Relationship Id="rId9" Type="http://schemas.openxmlformats.org/officeDocument/2006/relationships/hyperlink" Target="https://www.lamag.com/culturefiles/covid-19-movie-theaters/" TargetMode="External"/><Relationship Id="rId5" Type="http://schemas.openxmlformats.org/officeDocument/2006/relationships/hyperlink" Target="https://movietalkwebapp.s3.us-east-2.amazonaws.com/index.html" TargetMode="External"/><Relationship Id="rId6" Type="http://schemas.openxmlformats.org/officeDocument/2006/relationships/hyperlink" Target="https://www.kaggle.com/rounakbanik/the-movies-dataset" TargetMode="External"/><Relationship Id="rId7" Type="http://schemas.openxmlformats.org/officeDocument/2006/relationships/hyperlink" Target="https://www.imdb.com/interfaces/" TargetMode="External"/><Relationship Id="rId8" Type="http://schemas.openxmlformats.org/officeDocument/2006/relationships/hyperlink" Target="https://www.pinterest.com/pin/24333518608737389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3.jp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0.png"/><Relationship Id="rId5"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12.jp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183350" y="1001325"/>
            <a:ext cx="8520600" cy="1133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3500">
                <a:solidFill>
                  <a:srgbClr val="980000"/>
                </a:solidFill>
              </a:rPr>
              <a:t>Internet Movie Database(IMDb)</a:t>
            </a:r>
            <a:endParaRPr b="1" sz="3500">
              <a:solidFill>
                <a:srgbClr val="980000"/>
              </a:solidFill>
            </a:endParaRPr>
          </a:p>
        </p:txBody>
      </p:sp>
      <p:sp>
        <p:nvSpPr>
          <p:cNvPr id="55" name="Google Shape;55;p1"/>
          <p:cNvSpPr txBox="1"/>
          <p:nvPr/>
        </p:nvSpPr>
        <p:spPr>
          <a:xfrm>
            <a:off x="5376725" y="2513450"/>
            <a:ext cx="3000000" cy="1771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550">
                <a:solidFill>
                  <a:srgbClr val="0070C0"/>
                </a:solidFill>
                <a:latin typeface="Calibri"/>
                <a:ea typeface="Calibri"/>
                <a:cs typeface="Calibri"/>
                <a:sym typeface="Calibri"/>
              </a:rPr>
              <a:t>By: Wizards at Work</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Yogita Suryavanshi </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Hrushikesh Pokala</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Saroj Saran</a:t>
            </a:r>
            <a:endParaRPr b="1" sz="1550">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 sz="1550">
                <a:solidFill>
                  <a:schemeClr val="dk1"/>
                </a:solidFill>
                <a:latin typeface="Calibri"/>
                <a:ea typeface="Calibri"/>
                <a:cs typeface="Calibri"/>
                <a:sym typeface="Calibri"/>
              </a:rPr>
              <a:t>Preeti Khatri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pic>
        <p:nvPicPr>
          <p:cNvPr id="115" name="Google Shape;115;gb6791ac6c4_1_0"/>
          <p:cNvPicPr preferRelativeResize="0"/>
          <p:nvPr/>
        </p:nvPicPr>
        <p:blipFill rotWithShape="1">
          <a:blip r:embed="rId4">
            <a:alphaModFix/>
          </a:blip>
          <a:srcRect b="0" l="-6780" r="6780" t="0"/>
          <a:stretch/>
        </p:blipFill>
        <p:spPr>
          <a:xfrm>
            <a:off x="761675" y="1857125"/>
            <a:ext cx="6495700" cy="3286375"/>
          </a:xfrm>
          <a:prstGeom prst="rect">
            <a:avLst/>
          </a:prstGeom>
          <a:noFill/>
          <a:ln>
            <a:noFill/>
          </a:ln>
        </p:spPr>
      </p:pic>
      <p:sp>
        <p:nvSpPr>
          <p:cNvPr id="116" name="Google Shape;116;gb6791ac6c4_1_0"/>
          <p:cNvSpPr txBox="1"/>
          <p:nvPr/>
        </p:nvSpPr>
        <p:spPr>
          <a:xfrm>
            <a:off x="323900" y="362775"/>
            <a:ext cx="7605000" cy="174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500">
                <a:solidFill>
                  <a:schemeClr val="dk1"/>
                </a:solidFill>
              </a:rPr>
              <a:t>Talend has been used for data extraction, Transforming. Some of the data cleanings have also been done with Talend jobs. Job has been created in such a way that it takes all the data CSV file as input and transforms it according to requirement and loads it in the Amazon S3. Talend job has been loaded in the repository.</a:t>
            </a:r>
            <a:endParaRPr b="1"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gb6791ac6c4_1_5"/>
          <p:cNvSpPr txBox="1"/>
          <p:nvPr/>
        </p:nvSpPr>
        <p:spPr>
          <a:xfrm>
            <a:off x="323900" y="362775"/>
            <a:ext cx="76050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Few of the files in data source 1 had data in json format, which we had to handle as part of data cleaning</a:t>
            </a:r>
            <a:endParaRPr b="1" sz="1500">
              <a:solidFill>
                <a:schemeClr val="dk1"/>
              </a:solidFill>
            </a:endParaRPr>
          </a:p>
          <a:p>
            <a:pPr indent="0" lvl="0" marL="0" rtl="0" algn="l">
              <a:spcBef>
                <a:spcPts val="0"/>
              </a:spcBef>
              <a:spcAft>
                <a:spcPts val="0"/>
              </a:spcAft>
              <a:buNone/>
            </a:pPr>
            <a:r>
              <a:t/>
            </a:r>
            <a:endParaRPr b="1" sz="1500">
              <a:solidFill>
                <a:schemeClr val="dk1"/>
              </a:solidFill>
            </a:endParaRPr>
          </a:p>
        </p:txBody>
      </p:sp>
      <p:pic>
        <p:nvPicPr>
          <p:cNvPr id="122" name="Google Shape;122;gb6791ac6c4_1_5"/>
          <p:cNvPicPr preferRelativeResize="0"/>
          <p:nvPr/>
        </p:nvPicPr>
        <p:blipFill>
          <a:blip r:embed="rId4">
            <a:alphaModFix/>
          </a:blip>
          <a:stretch>
            <a:fillRect/>
          </a:stretch>
        </p:blipFill>
        <p:spPr>
          <a:xfrm>
            <a:off x="457750" y="1068775"/>
            <a:ext cx="8254699" cy="370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gd89f67b737_0_18"/>
          <p:cNvSpPr txBox="1"/>
          <p:nvPr>
            <p:ph idx="1" type="subTitle"/>
          </p:nvPr>
        </p:nvSpPr>
        <p:spPr>
          <a:xfrm>
            <a:off x="208050" y="222525"/>
            <a:ext cx="8520600" cy="9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Data Loading</a:t>
            </a:r>
            <a:endParaRPr b="1">
              <a:solidFill>
                <a:srgbClr val="980000"/>
              </a:solidFill>
            </a:endParaRPr>
          </a:p>
        </p:txBody>
      </p:sp>
      <p:sp>
        <p:nvSpPr>
          <p:cNvPr id="128" name="Google Shape;128;gd89f67b737_0_18"/>
          <p:cNvSpPr txBox="1"/>
          <p:nvPr/>
        </p:nvSpPr>
        <p:spPr>
          <a:xfrm>
            <a:off x="208038" y="842125"/>
            <a:ext cx="8434200" cy="214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600">
                <a:solidFill>
                  <a:schemeClr val="dk1"/>
                </a:solidFill>
              </a:rPr>
              <a:t>We have loaded the data files from different sources into two different s3  buckets in different regions (i.e Ohio and Oregon) via Talend ETL.This was done by enabling cross region replication.</a:t>
            </a:r>
            <a:endParaRPr b="1" sz="16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129" name="Google Shape;129;gd89f67b737_0_18"/>
          <p:cNvPicPr preferRelativeResize="0"/>
          <p:nvPr/>
        </p:nvPicPr>
        <p:blipFill>
          <a:blip r:embed="rId4">
            <a:alphaModFix/>
          </a:blip>
          <a:stretch>
            <a:fillRect/>
          </a:stretch>
        </p:blipFill>
        <p:spPr>
          <a:xfrm>
            <a:off x="1515825" y="2257850"/>
            <a:ext cx="6490924" cy="683200"/>
          </a:xfrm>
          <a:prstGeom prst="rect">
            <a:avLst/>
          </a:prstGeom>
          <a:noFill/>
          <a:ln>
            <a:noFill/>
          </a:ln>
        </p:spPr>
      </p:pic>
      <p:sp>
        <p:nvSpPr>
          <p:cNvPr id="130" name="Google Shape;130;gd89f67b737_0_18"/>
          <p:cNvSpPr txBox="1"/>
          <p:nvPr/>
        </p:nvSpPr>
        <p:spPr>
          <a:xfrm>
            <a:off x="8201100" y="2681875"/>
            <a:ext cx="7338300" cy="8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1" name="Google Shape;131;gd89f67b737_0_18"/>
          <p:cNvPicPr preferRelativeResize="0"/>
          <p:nvPr/>
        </p:nvPicPr>
        <p:blipFill>
          <a:blip r:embed="rId5">
            <a:alphaModFix/>
          </a:blip>
          <a:stretch>
            <a:fillRect/>
          </a:stretch>
        </p:blipFill>
        <p:spPr>
          <a:xfrm>
            <a:off x="152400" y="2952025"/>
            <a:ext cx="4807887" cy="2180500"/>
          </a:xfrm>
          <a:prstGeom prst="rect">
            <a:avLst/>
          </a:prstGeom>
          <a:noFill/>
          <a:ln>
            <a:noFill/>
          </a:ln>
        </p:spPr>
      </p:pic>
      <p:pic>
        <p:nvPicPr>
          <p:cNvPr id="132" name="Google Shape;132;gd89f67b737_0_18"/>
          <p:cNvPicPr preferRelativeResize="0"/>
          <p:nvPr/>
        </p:nvPicPr>
        <p:blipFill>
          <a:blip r:embed="rId6">
            <a:alphaModFix/>
          </a:blip>
          <a:stretch>
            <a:fillRect/>
          </a:stretch>
        </p:blipFill>
        <p:spPr>
          <a:xfrm>
            <a:off x="4960275" y="2941062"/>
            <a:ext cx="4052325" cy="220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gd89f67b737_0_31"/>
          <p:cNvSpPr txBox="1"/>
          <p:nvPr/>
        </p:nvSpPr>
        <p:spPr>
          <a:xfrm>
            <a:off x="309400" y="479375"/>
            <a:ext cx="794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By creating a </a:t>
            </a:r>
            <a:r>
              <a:rPr b="1" lang="en" sz="1800"/>
              <a:t> Redshift Cluster we have created the tables and have loaded files into the tables using Redshift Query Editor.</a:t>
            </a:r>
            <a:endParaRPr b="1" sz="1800"/>
          </a:p>
        </p:txBody>
      </p:sp>
      <p:pic>
        <p:nvPicPr>
          <p:cNvPr id="138" name="Google Shape;138;gd89f67b737_0_31"/>
          <p:cNvPicPr preferRelativeResize="0"/>
          <p:nvPr/>
        </p:nvPicPr>
        <p:blipFill>
          <a:blip r:embed="rId4">
            <a:alphaModFix/>
          </a:blip>
          <a:stretch>
            <a:fillRect/>
          </a:stretch>
        </p:blipFill>
        <p:spPr>
          <a:xfrm>
            <a:off x="1308550" y="1396600"/>
            <a:ext cx="6309525" cy="1495425"/>
          </a:xfrm>
          <a:prstGeom prst="rect">
            <a:avLst/>
          </a:prstGeom>
          <a:noFill/>
          <a:ln>
            <a:noFill/>
          </a:ln>
        </p:spPr>
      </p:pic>
      <p:pic>
        <p:nvPicPr>
          <p:cNvPr id="139" name="Google Shape;139;gd89f67b737_0_31"/>
          <p:cNvPicPr preferRelativeResize="0"/>
          <p:nvPr/>
        </p:nvPicPr>
        <p:blipFill>
          <a:blip r:embed="rId5">
            <a:alphaModFix/>
          </a:blip>
          <a:stretch>
            <a:fillRect/>
          </a:stretch>
        </p:blipFill>
        <p:spPr>
          <a:xfrm>
            <a:off x="1386275" y="2892025"/>
            <a:ext cx="6231801" cy="212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d3ff78102b_0_44"/>
          <p:cNvSpPr txBox="1"/>
          <p:nvPr/>
        </p:nvSpPr>
        <p:spPr>
          <a:xfrm>
            <a:off x="309400" y="479375"/>
            <a:ext cx="79419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800"/>
              <a:t> </a:t>
            </a:r>
            <a:endParaRPr b="1" sz="1800"/>
          </a:p>
        </p:txBody>
      </p:sp>
      <p:sp>
        <p:nvSpPr>
          <p:cNvPr id="145" name="Google Shape;145;gd3ff78102b_0_44"/>
          <p:cNvSpPr txBox="1"/>
          <p:nvPr/>
        </p:nvSpPr>
        <p:spPr>
          <a:xfrm>
            <a:off x="0" y="0"/>
            <a:ext cx="9029100" cy="419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2800">
                <a:solidFill>
                  <a:srgbClr val="980000"/>
                </a:solidFill>
              </a:rPr>
              <a:t>Data Analysis and Visualization:</a:t>
            </a:r>
            <a:endParaRPr b="1" sz="2800">
              <a:solidFill>
                <a:srgbClr val="980000"/>
              </a:solidFill>
            </a:endParaRPr>
          </a:p>
          <a:p>
            <a:pPr indent="0" lvl="0" marL="0" rtl="0" algn="l">
              <a:spcBef>
                <a:spcPts val="0"/>
              </a:spcBef>
              <a:spcAft>
                <a:spcPts val="0"/>
              </a:spcAft>
              <a:buClr>
                <a:schemeClr val="dk1"/>
              </a:buClr>
              <a:buSzPts val="1100"/>
              <a:buFont typeface="Arial"/>
              <a:buNone/>
            </a:pPr>
            <a:r>
              <a:t/>
            </a:r>
            <a:endParaRPr b="1" sz="2800">
              <a:solidFill>
                <a:srgbClr val="980000"/>
              </a:solidFill>
            </a:endParaRPr>
          </a:p>
          <a:p>
            <a:pPr indent="0" lvl="0" marL="0" rtl="0" algn="l">
              <a:lnSpc>
                <a:spcPct val="115000"/>
              </a:lnSpc>
              <a:spcBef>
                <a:spcPts val="0"/>
              </a:spcBef>
              <a:spcAft>
                <a:spcPts val="0"/>
              </a:spcAft>
              <a:buNone/>
            </a:pPr>
            <a:r>
              <a:rPr b="1" lang="en" sz="1800">
                <a:solidFill>
                  <a:schemeClr val="dk1"/>
                </a:solidFill>
              </a:rPr>
              <a:t>Now that we have cleaned and loaded the data to clusters, Next we have is data extraction for analysis and visualization.</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0" lvl="0" marL="0" rtl="0" algn="l">
              <a:lnSpc>
                <a:spcPct val="115000"/>
              </a:lnSpc>
              <a:spcBef>
                <a:spcPts val="0"/>
              </a:spcBef>
              <a:spcAft>
                <a:spcPts val="0"/>
              </a:spcAft>
              <a:buNone/>
            </a:pPr>
            <a:r>
              <a:rPr b="1" lang="en" sz="1800">
                <a:solidFill>
                  <a:schemeClr val="dk1"/>
                </a:solidFill>
              </a:rPr>
              <a:t>we have tried two platforms :</a:t>
            </a:r>
            <a:endParaRPr b="1" sz="1800">
              <a:solidFill>
                <a:schemeClr val="dk1"/>
              </a:solidFill>
            </a:endParaRPr>
          </a:p>
          <a:p>
            <a:pPr indent="0" lvl="0" marL="0" rtl="0" algn="l">
              <a:lnSpc>
                <a:spcPct val="115000"/>
              </a:lnSpc>
              <a:spcBef>
                <a:spcPts val="0"/>
              </a:spcBef>
              <a:spcAft>
                <a:spcPts val="0"/>
              </a:spcAft>
              <a:buNone/>
            </a:pPr>
            <a:r>
              <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Tableau : Connecting Tableau application to Amazon Redshift.</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Python : Connecting python to amazon Redshift cluster.</a:t>
            </a:r>
            <a:endParaRPr b="1" sz="1800">
              <a:solidFill>
                <a:schemeClr val="dk1"/>
              </a:solidFill>
            </a:endParaRPr>
          </a:p>
          <a:p>
            <a:pPr indent="0" lvl="0" marL="0" rtl="0" algn="l">
              <a:lnSpc>
                <a:spcPct val="115000"/>
              </a:lnSpc>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d89f67b737_0_65"/>
          <p:cNvSpPr txBox="1"/>
          <p:nvPr>
            <p:ph idx="1" type="subTitle"/>
          </p:nvPr>
        </p:nvSpPr>
        <p:spPr>
          <a:xfrm>
            <a:off x="311700" y="3854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 </a:t>
            </a:r>
            <a:endParaRPr b="1">
              <a:solidFill>
                <a:srgbClr val="980000"/>
              </a:solidFill>
            </a:endParaRPr>
          </a:p>
        </p:txBody>
      </p:sp>
      <p:sp>
        <p:nvSpPr>
          <p:cNvPr id="151" name="Google Shape;151;gd89f67b737_0_65"/>
          <p:cNvSpPr txBox="1"/>
          <p:nvPr/>
        </p:nvSpPr>
        <p:spPr>
          <a:xfrm>
            <a:off x="440500" y="385450"/>
            <a:ext cx="77346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sz="1800"/>
              <a:t>Tableau</a:t>
            </a:r>
            <a:endParaRPr b="1" sz="1800"/>
          </a:p>
          <a:p>
            <a:pPr indent="0" lvl="0" marL="457200" rtl="0" algn="l">
              <a:spcBef>
                <a:spcPts val="0"/>
              </a:spcBef>
              <a:spcAft>
                <a:spcPts val="0"/>
              </a:spcAft>
              <a:buNone/>
            </a:pPr>
            <a:r>
              <a:rPr lang="en" sz="1800"/>
              <a:t>We have connected Tableau to our Redshift Cluster and have conducted analysis on the created tables for the two data sources.</a:t>
            </a:r>
            <a:endParaRPr sz="1800"/>
          </a:p>
        </p:txBody>
      </p:sp>
      <p:pic>
        <p:nvPicPr>
          <p:cNvPr id="152" name="Google Shape;152;gd89f67b737_0_65"/>
          <p:cNvPicPr preferRelativeResize="0"/>
          <p:nvPr/>
        </p:nvPicPr>
        <p:blipFill>
          <a:blip r:embed="rId4">
            <a:alphaModFix/>
          </a:blip>
          <a:stretch>
            <a:fillRect/>
          </a:stretch>
        </p:blipFill>
        <p:spPr>
          <a:xfrm>
            <a:off x="440500" y="1461825"/>
            <a:ext cx="8229000" cy="325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pic>
        <p:nvPicPr>
          <p:cNvPr id="157" name="Google Shape;157;g7b0635befb_0_40"/>
          <p:cNvPicPr preferRelativeResize="0"/>
          <p:nvPr/>
        </p:nvPicPr>
        <p:blipFill>
          <a:blip r:embed="rId4">
            <a:alphaModFix/>
          </a:blip>
          <a:stretch>
            <a:fillRect/>
          </a:stretch>
        </p:blipFill>
        <p:spPr>
          <a:xfrm>
            <a:off x="1377875" y="0"/>
            <a:ext cx="5896626"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pic>
        <p:nvPicPr>
          <p:cNvPr id="162" name="Google Shape;162;gdc413453c1_1_4"/>
          <p:cNvPicPr preferRelativeResize="0"/>
          <p:nvPr/>
        </p:nvPicPr>
        <p:blipFill rotWithShape="1">
          <a:blip r:embed="rId4">
            <a:alphaModFix/>
          </a:blip>
          <a:srcRect b="829" l="-19820" r="19820" t="-830"/>
          <a:stretch/>
        </p:blipFill>
        <p:spPr>
          <a:xfrm>
            <a:off x="325225" y="0"/>
            <a:ext cx="6487124"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7b0635befb_0_6"/>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Python: In python we have used below modules and libraries.</a:t>
            </a:r>
            <a:endParaRPr b="1" sz="1800"/>
          </a:p>
          <a:p>
            <a:pPr indent="0" lvl="0" marL="457200" rtl="0" algn="l">
              <a:spcBef>
                <a:spcPts val="0"/>
              </a:spcBef>
              <a:spcAft>
                <a:spcPts val="0"/>
              </a:spcAft>
              <a:buNone/>
            </a:pPr>
            <a:r>
              <a:t/>
            </a:r>
            <a:endParaRPr b="1" sz="1800"/>
          </a:p>
          <a:p>
            <a:pPr indent="-342900" lvl="0" marL="457200" rtl="0" algn="l">
              <a:spcBef>
                <a:spcPts val="0"/>
              </a:spcBef>
              <a:spcAft>
                <a:spcPts val="0"/>
              </a:spcAft>
              <a:buSzPts val="1800"/>
              <a:buChar char="●"/>
            </a:pPr>
            <a:r>
              <a:rPr b="1" lang="en" sz="1800"/>
              <a:t>Python stack: Numpy, Matplotlib, Pandas and Seaborn</a:t>
            </a:r>
            <a:endParaRPr b="1" sz="1800"/>
          </a:p>
        </p:txBody>
      </p:sp>
      <p:sp>
        <p:nvSpPr>
          <p:cNvPr id="168" name="Google Shape;168;g7b0635befb_0_6"/>
          <p:cNvSpPr txBox="1"/>
          <p:nvPr>
            <p:ph type="title"/>
          </p:nvPr>
        </p:nvSpPr>
        <p:spPr>
          <a:xfrm>
            <a:off x="680300" y="1254000"/>
            <a:ext cx="7622100" cy="328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69" name="Google Shape;169;g7b0635befb_0_6"/>
          <p:cNvPicPr preferRelativeResize="0"/>
          <p:nvPr/>
        </p:nvPicPr>
        <p:blipFill>
          <a:blip r:embed="rId4">
            <a:alphaModFix/>
          </a:blip>
          <a:stretch>
            <a:fillRect/>
          </a:stretch>
        </p:blipFill>
        <p:spPr>
          <a:xfrm>
            <a:off x="680300" y="1256325"/>
            <a:ext cx="7723901" cy="381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gdc413453c1_1_9"/>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a:t>
            </a:r>
            <a:endParaRPr b="1" sz="1800"/>
          </a:p>
        </p:txBody>
      </p:sp>
      <p:sp>
        <p:nvSpPr>
          <p:cNvPr id="175" name="Google Shape;175;gdc413453c1_1_9"/>
          <p:cNvSpPr txBox="1"/>
          <p:nvPr>
            <p:ph type="title"/>
          </p:nvPr>
        </p:nvSpPr>
        <p:spPr>
          <a:xfrm>
            <a:off x="680300" y="1254000"/>
            <a:ext cx="7622100" cy="3769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76" name="Google Shape;176;gdc413453c1_1_9"/>
          <p:cNvPicPr preferRelativeResize="0"/>
          <p:nvPr/>
        </p:nvPicPr>
        <p:blipFill>
          <a:blip r:embed="rId4">
            <a:alphaModFix/>
          </a:blip>
          <a:stretch>
            <a:fillRect/>
          </a:stretch>
        </p:blipFill>
        <p:spPr>
          <a:xfrm>
            <a:off x="580300" y="85575"/>
            <a:ext cx="8096099" cy="4224450"/>
          </a:xfrm>
          <a:prstGeom prst="rect">
            <a:avLst/>
          </a:prstGeom>
          <a:noFill/>
          <a:ln>
            <a:noFill/>
          </a:ln>
        </p:spPr>
      </p:pic>
      <p:pic>
        <p:nvPicPr>
          <p:cNvPr id="177" name="Google Shape;177;gdc413453c1_1_9"/>
          <p:cNvPicPr preferRelativeResize="0"/>
          <p:nvPr/>
        </p:nvPicPr>
        <p:blipFill>
          <a:blip r:embed="rId5">
            <a:alphaModFix/>
          </a:blip>
          <a:stretch>
            <a:fillRect/>
          </a:stretch>
        </p:blipFill>
        <p:spPr>
          <a:xfrm>
            <a:off x="580300" y="4377689"/>
            <a:ext cx="6486525" cy="57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gd89f67b737_0_12"/>
          <p:cNvSpPr txBox="1"/>
          <p:nvPr>
            <p:ph idx="1" type="subTitle"/>
          </p:nvPr>
        </p:nvSpPr>
        <p:spPr>
          <a:xfrm>
            <a:off x="311700" y="522050"/>
            <a:ext cx="8520600" cy="457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rgbClr val="980000"/>
                </a:solidFill>
              </a:rPr>
              <a:t>Abstract</a:t>
            </a:r>
            <a:endParaRPr b="1">
              <a:solidFill>
                <a:srgbClr val="980000"/>
              </a:solidFill>
            </a:endParaRPr>
          </a:p>
          <a:p>
            <a:pPr indent="0" lvl="0" marL="0" rtl="0" algn="l">
              <a:spcBef>
                <a:spcPts val="0"/>
              </a:spcBef>
              <a:spcAft>
                <a:spcPts val="0"/>
              </a:spcAft>
              <a:buNone/>
            </a:pPr>
            <a:r>
              <a:t/>
            </a:r>
            <a:endParaRPr b="1">
              <a:solidFill>
                <a:srgbClr val="980000"/>
              </a:solidFill>
            </a:endParaRPr>
          </a:p>
          <a:p>
            <a:pPr indent="0" lvl="0" marL="0" rtl="0" algn="just">
              <a:spcBef>
                <a:spcPts val="0"/>
              </a:spcBef>
              <a:spcAft>
                <a:spcPts val="0"/>
              </a:spcAft>
              <a:buNone/>
            </a:pPr>
            <a:r>
              <a:rPr lang="en" sz="1800">
                <a:solidFill>
                  <a:schemeClr val="dk1"/>
                </a:solidFill>
              </a:rPr>
              <a:t>The Internet Movie Database (IMDb) is a website that acts as a global film database.This website provides a wealth of public information about films, including the title, the year of release, the genre, the audience, critics' ratings, the length of the film, the synopsis of the film, actors, directors, and much more.Given the vast amount of information available on this site, we thought it would be interesting to examine the data on movies on the IMDb website from 2000 to 2017.</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Clr>
                <a:schemeClr val="dk1"/>
              </a:buClr>
              <a:buSzPct val="61111"/>
              <a:buFont typeface="Arial"/>
              <a:buNone/>
            </a:pPr>
            <a:r>
              <a:rPr lang="en" sz="1800">
                <a:solidFill>
                  <a:schemeClr val="dk1"/>
                </a:solidFill>
              </a:rPr>
              <a:t>Our project focuses on such IMDb datasets, with one dataset focusing on 45,000 movies and containing 26 million ratings from 270,000 users on a scale of 1-5, and the other dataset focusing on 45,000 movies and containing 26 million ratings from 270,000 users.This dataset includes films that were released on or before July 1, 2017.This dataset has been normalized and added to the Ohio S3 bucket.We also took another dataset with 6 million records, which we put in the Oregon S3 bucket, and created a single cluster in Ohio where the tables for all the datasets were created.</a:t>
            </a:r>
            <a:endParaRPr sz="1800">
              <a:solidFill>
                <a:schemeClr val="dk1"/>
              </a:solidFill>
            </a:endParaRPr>
          </a:p>
          <a:p>
            <a:pPr indent="0" lvl="0" marL="0" rtl="0" algn="just">
              <a:spcBef>
                <a:spcPts val="0"/>
              </a:spcBef>
              <a:spcAft>
                <a:spcPts val="0"/>
              </a:spcAft>
              <a:buClr>
                <a:schemeClr val="dk1"/>
              </a:buClr>
              <a:buSzPct val="61111"/>
              <a:buFont typeface="Arial"/>
              <a:buNone/>
            </a:pPr>
            <a:r>
              <a:t/>
            </a:r>
            <a:endParaRPr sz="18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61" name="Google Shape;61;gd89f67b737_0_12"/>
          <p:cNvSpPr txBox="1"/>
          <p:nvPr/>
        </p:nvSpPr>
        <p:spPr>
          <a:xfrm>
            <a:off x="316050" y="756050"/>
            <a:ext cx="8511900" cy="8610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t/>
            </a:r>
            <a:endParaRPr b="1" sz="1600">
              <a:solidFill>
                <a:schemeClr val="dk1"/>
              </a:solidFill>
              <a:highlight>
                <a:srgbClr val="FFFFFF"/>
              </a:highlight>
            </a:endParaRPr>
          </a:p>
          <a:p>
            <a:pPr indent="0" lvl="0" marL="0" rtl="0" algn="just">
              <a:lnSpc>
                <a:spcPct val="107916"/>
              </a:lnSpc>
              <a:spcBef>
                <a:spcPts val="800"/>
              </a:spcBef>
              <a:spcAft>
                <a:spcPts val="800"/>
              </a:spcAft>
              <a:buClr>
                <a:schemeClr val="dk1"/>
              </a:buClr>
              <a:buSzPts val="1100"/>
              <a:buFont typeface="Arial"/>
              <a:buNone/>
            </a:pPr>
            <a:r>
              <a:t/>
            </a:r>
            <a:endParaRPr sz="2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gdc413453c1_1_15"/>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800"/>
          </a:p>
        </p:txBody>
      </p:sp>
      <p:sp>
        <p:nvSpPr>
          <p:cNvPr id="183" name="Google Shape;183;gdc413453c1_1_15"/>
          <p:cNvSpPr txBox="1"/>
          <p:nvPr>
            <p:ph type="title"/>
          </p:nvPr>
        </p:nvSpPr>
        <p:spPr>
          <a:xfrm>
            <a:off x="680300" y="1322475"/>
            <a:ext cx="7622100" cy="262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84" name="Google Shape;184;gdc413453c1_1_15"/>
          <p:cNvPicPr preferRelativeResize="0"/>
          <p:nvPr/>
        </p:nvPicPr>
        <p:blipFill>
          <a:blip r:embed="rId4">
            <a:alphaModFix/>
          </a:blip>
          <a:stretch>
            <a:fillRect/>
          </a:stretch>
        </p:blipFill>
        <p:spPr>
          <a:xfrm>
            <a:off x="462150" y="453575"/>
            <a:ext cx="8230000" cy="4039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dc413453c1_1_21"/>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190" name="Google Shape;190;gdc413453c1_1_21"/>
          <p:cNvSpPr txBox="1"/>
          <p:nvPr>
            <p:ph type="title"/>
          </p:nvPr>
        </p:nvSpPr>
        <p:spPr>
          <a:xfrm>
            <a:off x="680300" y="1254000"/>
            <a:ext cx="7622100" cy="328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91" name="Google Shape;191;gdc413453c1_1_21"/>
          <p:cNvPicPr preferRelativeResize="0"/>
          <p:nvPr/>
        </p:nvPicPr>
        <p:blipFill rotWithShape="1">
          <a:blip r:embed="rId4">
            <a:alphaModFix/>
          </a:blip>
          <a:srcRect b="3827" l="0" r="0" t="0"/>
          <a:stretch/>
        </p:blipFill>
        <p:spPr>
          <a:xfrm>
            <a:off x="544150" y="333775"/>
            <a:ext cx="8226300" cy="4347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gdc413453c1_1_27"/>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197" name="Google Shape;197;gdc413453c1_1_27"/>
          <p:cNvSpPr txBox="1"/>
          <p:nvPr>
            <p:ph type="title"/>
          </p:nvPr>
        </p:nvSpPr>
        <p:spPr>
          <a:xfrm>
            <a:off x="680300" y="1254000"/>
            <a:ext cx="7622100" cy="372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98" name="Google Shape;198;gdc413453c1_1_27"/>
          <p:cNvPicPr preferRelativeResize="0"/>
          <p:nvPr/>
        </p:nvPicPr>
        <p:blipFill>
          <a:blip r:embed="rId4">
            <a:alphaModFix/>
          </a:blip>
          <a:stretch>
            <a:fillRect/>
          </a:stretch>
        </p:blipFill>
        <p:spPr>
          <a:xfrm>
            <a:off x="455488" y="354375"/>
            <a:ext cx="8233026" cy="4061701"/>
          </a:xfrm>
          <a:prstGeom prst="rect">
            <a:avLst/>
          </a:prstGeom>
          <a:noFill/>
          <a:ln>
            <a:noFill/>
          </a:ln>
        </p:spPr>
      </p:pic>
      <p:pic>
        <p:nvPicPr>
          <p:cNvPr id="199" name="Google Shape;199;gdc413453c1_1_27"/>
          <p:cNvPicPr preferRelativeResize="0"/>
          <p:nvPr/>
        </p:nvPicPr>
        <p:blipFill>
          <a:blip r:embed="rId5">
            <a:alphaModFix/>
          </a:blip>
          <a:stretch>
            <a:fillRect/>
          </a:stretch>
        </p:blipFill>
        <p:spPr>
          <a:xfrm>
            <a:off x="455488" y="4416075"/>
            <a:ext cx="8233026" cy="52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gdc413453c1_1_39"/>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05" name="Google Shape;205;gdc413453c1_1_39"/>
          <p:cNvSpPr txBox="1"/>
          <p:nvPr>
            <p:ph type="title"/>
          </p:nvPr>
        </p:nvSpPr>
        <p:spPr>
          <a:xfrm>
            <a:off x="680300" y="1254000"/>
            <a:ext cx="7622100" cy="3204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06" name="Google Shape;206;gdc413453c1_1_39"/>
          <p:cNvPicPr preferRelativeResize="0"/>
          <p:nvPr/>
        </p:nvPicPr>
        <p:blipFill>
          <a:blip r:embed="rId4">
            <a:alphaModFix/>
          </a:blip>
          <a:stretch>
            <a:fillRect/>
          </a:stretch>
        </p:blipFill>
        <p:spPr>
          <a:xfrm>
            <a:off x="470700" y="350900"/>
            <a:ext cx="8233025" cy="3996675"/>
          </a:xfrm>
          <a:prstGeom prst="rect">
            <a:avLst/>
          </a:prstGeom>
          <a:noFill/>
          <a:ln>
            <a:noFill/>
          </a:ln>
        </p:spPr>
      </p:pic>
      <p:pic>
        <p:nvPicPr>
          <p:cNvPr id="207" name="Google Shape;207;gdc413453c1_1_39"/>
          <p:cNvPicPr preferRelativeResize="0"/>
          <p:nvPr/>
        </p:nvPicPr>
        <p:blipFill>
          <a:blip r:embed="rId5">
            <a:alphaModFix/>
          </a:blip>
          <a:stretch>
            <a:fillRect/>
          </a:stretch>
        </p:blipFill>
        <p:spPr>
          <a:xfrm>
            <a:off x="470700" y="4347575"/>
            <a:ext cx="8233025" cy="547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gdc413453c1_1_48"/>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13" name="Google Shape;213;gdc413453c1_1_48"/>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14" name="Google Shape;214;gdc413453c1_1_48"/>
          <p:cNvPicPr preferRelativeResize="0"/>
          <p:nvPr/>
        </p:nvPicPr>
        <p:blipFill>
          <a:blip r:embed="rId4">
            <a:alphaModFix/>
          </a:blip>
          <a:stretch>
            <a:fillRect/>
          </a:stretch>
        </p:blipFill>
        <p:spPr>
          <a:xfrm>
            <a:off x="445025" y="487825"/>
            <a:ext cx="8233026" cy="4082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gdc413453c1_1_56"/>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20" name="Google Shape;220;gdc413453c1_1_56"/>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21" name="Google Shape;221;gdc413453c1_1_56"/>
          <p:cNvPicPr preferRelativeResize="0"/>
          <p:nvPr/>
        </p:nvPicPr>
        <p:blipFill>
          <a:blip r:embed="rId4">
            <a:alphaModFix/>
          </a:blip>
          <a:stretch>
            <a:fillRect/>
          </a:stretch>
        </p:blipFill>
        <p:spPr>
          <a:xfrm>
            <a:off x="445025" y="487825"/>
            <a:ext cx="8233026" cy="4082275"/>
          </a:xfrm>
          <a:prstGeom prst="rect">
            <a:avLst/>
          </a:prstGeom>
          <a:noFill/>
          <a:ln>
            <a:noFill/>
          </a:ln>
        </p:spPr>
      </p:pic>
      <p:pic>
        <p:nvPicPr>
          <p:cNvPr id="222" name="Google Shape;222;gdc413453c1_1_56"/>
          <p:cNvPicPr preferRelativeResize="0"/>
          <p:nvPr/>
        </p:nvPicPr>
        <p:blipFill>
          <a:blip r:embed="rId5">
            <a:alphaModFix/>
          </a:blip>
          <a:stretch>
            <a:fillRect/>
          </a:stretch>
        </p:blipFill>
        <p:spPr>
          <a:xfrm>
            <a:off x="445025" y="417725"/>
            <a:ext cx="8233025" cy="4229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gdc413453c1_1_63"/>
          <p:cNvSpPr txBox="1"/>
          <p:nvPr/>
        </p:nvSpPr>
        <p:spPr>
          <a:xfrm>
            <a:off x="544150" y="85575"/>
            <a:ext cx="7812300" cy="107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t> </a:t>
            </a:r>
            <a:endParaRPr b="1" sz="1800"/>
          </a:p>
        </p:txBody>
      </p:sp>
      <p:sp>
        <p:nvSpPr>
          <p:cNvPr id="228" name="Google Shape;228;gdc413453c1_1_63"/>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29" name="Google Shape;229;gdc413453c1_1_63"/>
          <p:cNvPicPr preferRelativeResize="0"/>
          <p:nvPr/>
        </p:nvPicPr>
        <p:blipFill>
          <a:blip r:embed="rId4">
            <a:alphaModFix/>
          </a:blip>
          <a:stretch>
            <a:fillRect/>
          </a:stretch>
        </p:blipFill>
        <p:spPr>
          <a:xfrm>
            <a:off x="470700" y="555475"/>
            <a:ext cx="8224474" cy="4032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gdc413453c1_1_71"/>
          <p:cNvSpPr txBox="1"/>
          <p:nvPr/>
        </p:nvSpPr>
        <p:spPr>
          <a:xfrm>
            <a:off x="445025" y="282425"/>
            <a:ext cx="79113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Below is the boxplot representation of critics ratings and audience ratings wrt to the genre, which shows that the critics ratings are strict and can vary with a </a:t>
            </a:r>
            <a:r>
              <a:rPr b="1" lang="en" sz="1300"/>
              <a:t>range</a:t>
            </a:r>
            <a:r>
              <a:rPr b="1" lang="en" sz="1300"/>
              <a:t> from 2 to 8 whereas the audience ratings are mostly in the range of 6 to 8</a:t>
            </a:r>
            <a:endParaRPr b="1" sz="1300"/>
          </a:p>
        </p:txBody>
      </p:sp>
      <p:sp>
        <p:nvSpPr>
          <p:cNvPr id="235" name="Google Shape;235;gdc413453c1_1_71"/>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36" name="Google Shape;236;gdc413453c1_1_71"/>
          <p:cNvPicPr preferRelativeResize="0"/>
          <p:nvPr/>
        </p:nvPicPr>
        <p:blipFill>
          <a:blip r:embed="rId4">
            <a:alphaModFix/>
          </a:blip>
          <a:stretch>
            <a:fillRect/>
          </a:stretch>
        </p:blipFill>
        <p:spPr>
          <a:xfrm>
            <a:off x="451212" y="1001475"/>
            <a:ext cx="8241574" cy="3435925"/>
          </a:xfrm>
          <a:prstGeom prst="rect">
            <a:avLst/>
          </a:prstGeom>
          <a:noFill/>
          <a:ln>
            <a:noFill/>
          </a:ln>
        </p:spPr>
      </p:pic>
      <p:pic>
        <p:nvPicPr>
          <p:cNvPr id="237" name="Google Shape;237;gdc413453c1_1_71"/>
          <p:cNvPicPr preferRelativeResize="0"/>
          <p:nvPr/>
        </p:nvPicPr>
        <p:blipFill>
          <a:blip r:embed="rId5">
            <a:alphaModFix/>
          </a:blip>
          <a:stretch>
            <a:fillRect/>
          </a:stretch>
        </p:blipFill>
        <p:spPr>
          <a:xfrm>
            <a:off x="451213" y="4437400"/>
            <a:ext cx="8241575" cy="352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sp>
        <p:nvSpPr>
          <p:cNvPr id="242" name="Google Shape;242;gdc413453c1_1_79"/>
          <p:cNvSpPr txBox="1"/>
          <p:nvPr/>
        </p:nvSpPr>
        <p:spPr>
          <a:xfrm>
            <a:off x="445025" y="385125"/>
            <a:ext cx="79113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Below is the dataframe distribution, we can see the concentration of graph for audience ratings,critics ratings,movie runtime,gross millions earned by movies,vote,year</a:t>
            </a:r>
            <a:endParaRPr b="1" sz="1300"/>
          </a:p>
        </p:txBody>
      </p:sp>
      <p:sp>
        <p:nvSpPr>
          <p:cNvPr id="243" name="Google Shape;243;gdc413453c1_1_79"/>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44" name="Google Shape;244;gdc413453c1_1_79"/>
          <p:cNvPicPr preferRelativeResize="0"/>
          <p:nvPr/>
        </p:nvPicPr>
        <p:blipFill>
          <a:blip r:embed="rId4">
            <a:alphaModFix/>
          </a:blip>
          <a:stretch>
            <a:fillRect/>
          </a:stretch>
        </p:blipFill>
        <p:spPr>
          <a:xfrm>
            <a:off x="445025" y="1001525"/>
            <a:ext cx="8250150" cy="3705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gdc413453c1_1_87"/>
          <p:cNvSpPr txBox="1"/>
          <p:nvPr/>
        </p:nvSpPr>
        <p:spPr>
          <a:xfrm>
            <a:off x="445025" y="248200"/>
            <a:ext cx="7911300" cy="4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Below is the Facet grid, to show the audience ratings for each genre, and how the ratings varied over a year of 2012 to 2017</a:t>
            </a:r>
            <a:endParaRPr b="1" sz="1300"/>
          </a:p>
        </p:txBody>
      </p:sp>
      <p:sp>
        <p:nvSpPr>
          <p:cNvPr id="250" name="Google Shape;250;gdc413453c1_1_87"/>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51" name="Google Shape;251;gdc413453c1_1_87"/>
          <p:cNvPicPr preferRelativeResize="0"/>
          <p:nvPr/>
        </p:nvPicPr>
        <p:blipFill>
          <a:blip r:embed="rId4">
            <a:alphaModFix/>
          </a:blip>
          <a:stretch>
            <a:fillRect/>
          </a:stretch>
        </p:blipFill>
        <p:spPr>
          <a:xfrm>
            <a:off x="445025" y="837050"/>
            <a:ext cx="8250150" cy="404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gd89f67b737_0_84"/>
          <p:cNvSpPr txBox="1"/>
          <p:nvPr>
            <p:ph idx="1" type="subTitle"/>
          </p:nvPr>
        </p:nvSpPr>
        <p:spPr>
          <a:xfrm>
            <a:off x="441225" y="8130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Objective:</a:t>
            </a:r>
            <a:endParaRPr b="1">
              <a:solidFill>
                <a:srgbClr val="980000"/>
              </a:solidFill>
            </a:endParaRPr>
          </a:p>
        </p:txBody>
      </p:sp>
      <p:sp>
        <p:nvSpPr>
          <p:cNvPr id="67" name="Google Shape;67;gd89f67b737_0_84"/>
          <p:cNvSpPr txBox="1"/>
          <p:nvPr/>
        </p:nvSpPr>
        <p:spPr>
          <a:xfrm>
            <a:off x="388675" y="1476025"/>
            <a:ext cx="8573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Our project</a:t>
            </a:r>
            <a:r>
              <a:rPr b="1" lang="en" sz="2000"/>
              <a:t> aims to analyse the movies data for two different data sources , one with datalength of 6 million IMDB data and second data source of 45,000 movies with various graphical representations to give an interpretation of these movie datasets.</a:t>
            </a:r>
            <a:endParaRPr b="1"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gdc413453c1_1_102"/>
          <p:cNvSpPr txBox="1"/>
          <p:nvPr/>
        </p:nvSpPr>
        <p:spPr>
          <a:xfrm>
            <a:off x="445025" y="385125"/>
            <a:ext cx="791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 </a:t>
            </a:r>
            <a:endParaRPr b="1" sz="1300"/>
          </a:p>
        </p:txBody>
      </p:sp>
      <p:sp>
        <p:nvSpPr>
          <p:cNvPr id="257" name="Google Shape;257;gdc413453c1_1_102"/>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58" name="Google Shape;258;gdc413453c1_1_102"/>
          <p:cNvPicPr preferRelativeResize="0"/>
          <p:nvPr/>
        </p:nvPicPr>
        <p:blipFill rotWithShape="1">
          <a:blip r:embed="rId4">
            <a:alphaModFix/>
          </a:blip>
          <a:srcRect b="-4460" l="0" r="-1481" t="0"/>
          <a:stretch/>
        </p:blipFill>
        <p:spPr>
          <a:xfrm>
            <a:off x="445025" y="385125"/>
            <a:ext cx="8250150" cy="4527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dc413453c1_1_110"/>
          <p:cNvSpPr txBox="1"/>
          <p:nvPr/>
        </p:nvSpPr>
        <p:spPr>
          <a:xfrm>
            <a:off x="445025" y="385125"/>
            <a:ext cx="791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 </a:t>
            </a:r>
            <a:endParaRPr b="1" sz="1300"/>
          </a:p>
        </p:txBody>
      </p:sp>
      <p:sp>
        <p:nvSpPr>
          <p:cNvPr id="264" name="Google Shape;264;gdc413453c1_1_110"/>
          <p:cNvSpPr txBox="1"/>
          <p:nvPr>
            <p:ph type="title"/>
          </p:nvPr>
        </p:nvSpPr>
        <p:spPr>
          <a:xfrm>
            <a:off x="680300" y="215725"/>
            <a:ext cx="7622100" cy="64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800"/>
              <a:t>Histogram representation of the facet grid</a:t>
            </a:r>
            <a:endParaRPr sz="1800"/>
          </a:p>
        </p:txBody>
      </p:sp>
      <p:pic>
        <p:nvPicPr>
          <p:cNvPr id="265" name="Google Shape;265;gdc413453c1_1_110"/>
          <p:cNvPicPr preferRelativeResize="0"/>
          <p:nvPr/>
        </p:nvPicPr>
        <p:blipFill>
          <a:blip r:embed="rId4">
            <a:alphaModFix/>
          </a:blip>
          <a:stretch>
            <a:fillRect/>
          </a:stretch>
        </p:blipFill>
        <p:spPr>
          <a:xfrm>
            <a:off x="442650" y="864325"/>
            <a:ext cx="8258701" cy="4287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dc413453c1_1_117"/>
          <p:cNvSpPr txBox="1"/>
          <p:nvPr/>
        </p:nvSpPr>
        <p:spPr>
          <a:xfrm>
            <a:off x="445025" y="385125"/>
            <a:ext cx="79113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 </a:t>
            </a:r>
            <a:endParaRPr b="1" sz="1300"/>
          </a:p>
        </p:txBody>
      </p:sp>
      <p:sp>
        <p:nvSpPr>
          <p:cNvPr id="271" name="Google Shape;271;gdc413453c1_1_117"/>
          <p:cNvSpPr txBox="1"/>
          <p:nvPr>
            <p:ph type="title"/>
          </p:nvPr>
        </p:nvSpPr>
        <p:spPr>
          <a:xfrm>
            <a:off x="680300" y="1254000"/>
            <a:ext cx="7622100" cy="288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72" name="Google Shape;272;gdc413453c1_1_117"/>
          <p:cNvPicPr preferRelativeResize="0"/>
          <p:nvPr/>
        </p:nvPicPr>
        <p:blipFill>
          <a:blip r:embed="rId4">
            <a:alphaModFix/>
          </a:blip>
          <a:stretch>
            <a:fillRect/>
          </a:stretch>
        </p:blipFill>
        <p:spPr>
          <a:xfrm>
            <a:off x="445025" y="496375"/>
            <a:ext cx="8224475" cy="40651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g7b0635befb_0_31"/>
          <p:cNvSpPr txBox="1"/>
          <p:nvPr/>
        </p:nvSpPr>
        <p:spPr>
          <a:xfrm>
            <a:off x="246150" y="142525"/>
            <a:ext cx="1049400" cy="4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8" name="Google Shape;278;g7b0635befb_0_31"/>
          <p:cNvSpPr txBox="1"/>
          <p:nvPr/>
        </p:nvSpPr>
        <p:spPr>
          <a:xfrm>
            <a:off x="531200" y="621925"/>
            <a:ext cx="803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solidFill>
                  <a:srgbClr val="980000"/>
                </a:solidFill>
              </a:rPr>
              <a:t>Findings</a:t>
            </a:r>
            <a:endParaRPr b="1"/>
          </a:p>
        </p:txBody>
      </p:sp>
      <p:sp>
        <p:nvSpPr>
          <p:cNvPr id="279" name="Google Shape;279;g7b0635befb_0_31"/>
          <p:cNvSpPr txBox="1"/>
          <p:nvPr/>
        </p:nvSpPr>
        <p:spPr>
          <a:xfrm>
            <a:off x="686675" y="1360375"/>
            <a:ext cx="7695900" cy="31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Tableau</a:t>
            </a:r>
            <a:endParaRPr b="1" sz="1800"/>
          </a:p>
          <a:p>
            <a:pPr indent="0" lvl="0" marL="0" rtl="0" algn="l">
              <a:spcBef>
                <a:spcPts val="0"/>
              </a:spcBef>
              <a:spcAft>
                <a:spcPts val="0"/>
              </a:spcAft>
              <a:buNone/>
            </a:pPr>
            <a:r>
              <a:t/>
            </a:r>
            <a:endParaRPr b="1" sz="1800"/>
          </a:p>
          <a:p>
            <a:pPr indent="-342900" lvl="0" marL="457200" rtl="0" algn="l">
              <a:spcBef>
                <a:spcPts val="0"/>
              </a:spcBef>
              <a:spcAft>
                <a:spcPts val="0"/>
              </a:spcAft>
              <a:buSzPts val="1800"/>
              <a:buAutoNum type="arabicPeriod"/>
            </a:pPr>
            <a:r>
              <a:rPr lang="en" sz="1800"/>
              <a:t>Top 10 production companies that with highest revenue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Top Rated Movies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Genres with the highest revenue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Most popular movies</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gd89f67b737_0_99"/>
          <p:cNvSpPr txBox="1"/>
          <p:nvPr>
            <p:ph idx="1" type="subTitle"/>
          </p:nvPr>
        </p:nvSpPr>
        <p:spPr>
          <a:xfrm>
            <a:off x="402400" y="145500"/>
            <a:ext cx="8520600" cy="9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Findings</a:t>
            </a:r>
            <a:endParaRPr b="1">
              <a:solidFill>
                <a:srgbClr val="980000"/>
              </a:solidFill>
            </a:endParaRPr>
          </a:p>
        </p:txBody>
      </p:sp>
      <p:sp>
        <p:nvSpPr>
          <p:cNvPr id="285" name="Google Shape;285;gd89f67b737_0_99"/>
          <p:cNvSpPr txBox="1"/>
          <p:nvPr/>
        </p:nvSpPr>
        <p:spPr>
          <a:xfrm>
            <a:off x="673700" y="1075350"/>
            <a:ext cx="78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6" name="Google Shape;286;gd89f67b737_0_99"/>
          <p:cNvSpPr txBox="1"/>
          <p:nvPr/>
        </p:nvSpPr>
        <p:spPr>
          <a:xfrm>
            <a:off x="634850" y="316650"/>
            <a:ext cx="7954800" cy="507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en" sz="1600">
                <a:solidFill>
                  <a:schemeClr val="dk1"/>
                </a:solidFill>
              </a:rPr>
              <a:t>Python</a:t>
            </a:r>
            <a:endParaRPr b="1" sz="16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Critics ratings are more severe than the public ratings.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Audience ratings of the movies were quite close to those of the critic’s  ratings.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Average Movie duration is mostly ranging from 60 minutes and 120 minutes.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make the most Millions which are rated well by critics and audiences.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makes the most millions if movie duration fall under 60 minutes and 150 minutes (2h30) make the most money</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are expected to make less money if they exceed 3 hours duration.</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Action, Drama and Mystery movies make the most money compared to other genres</a:t>
            </a:r>
            <a:endParaRPr sz="1500">
              <a:solidFill>
                <a:schemeClr val="dk1"/>
              </a:solidFill>
            </a:endParaRPr>
          </a:p>
          <a:p>
            <a:pPr indent="0" lvl="0" marL="457200" rtl="0" algn="just">
              <a:spcBef>
                <a:spcPts val="0"/>
              </a:spcBef>
              <a:spcAft>
                <a:spcPts val="0"/>
              </a:spcAft>
              <a:buNone/>
            </a:pPr>
            <a:r>
              <a:t/>
            </a:r>
            <a:endParaRPr sz="1500">
              <a:solidFill>
                <a:schemeClr val="dk1"/>
              </a:solidFill>
            </a:endParaRPr>
          </a:p>
          <a:p>
            <a:pPr indent="-323850" lvl="0" marL="457200" rtl="0" algn="just">
              <a:spcBef>
                <a:spcPts val="0"/>
              </a:spcBef>
              <a:spcAft>
                <a:spcPts val="0"/>
              </a:spcAft>
              <a:buClr>
                <a:schemeClr val="dk1"/>
              </a:buClr>
              <a:buSzPts val="1500"/>
              <a:buAutoNum type="arabicPeriod"/>
            </a:pPr>
            <a:r>
              <a:rPr lang="en" sz="1500">
                <a:solidFill>
                  <a:schemeClr val="dk1"/>
                </a:solidFill>
              </a:rPr>
              <a:t>Movies under Animation, adventure, biography, crime, documentary, mystery and science-fiction were highest rated by the public.</a:t>
            </a:r>
            <a:endParaRPr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gd89f67b737_0_104"/>
          <p:cNvSpPr txBox="1"/>
          <p:nvPr>
            <p:ph idx="1" type="subTitle"/>
          </p:nvPr>
        </p:nvSpPr>
        <p:spPr>
          <a:xfrm>
            <a:off x="467175" y="5736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Conclusion</a:t>
            </a:r>
            <a:endParaRPr b="1">
              <a:solidFill>
                <a:srgbClr val="980000"/>
              </a:solidFill>
            </a:endParaRPr>
          </a:p>
        </p:txBody>
      </p:sp>
      <p:sp>
        <p:nvSpPr>
          <p:cNvPr id="292" name="Google Shape;292;gd89f67b737_0_104"/>
          <p:cNvSpPr txBox="1"/>
          <p:nvPr/>
        </p:nvSpPr>
        <p:spPr>
          <a:xfrm>
            <a:off x="608925" y="1249500"/>
            <a:ext cx="7631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t>We were able to study </a:t>
            </a:r>
            <a:r>
              <a:rPr b="1" lang="en" sz="1600">
                <a:solidFill>
                  <a:schemeClr val="dk1"/>
                </a:solidFill>
              </a:rPr>
              <a:t>this l</a:t>
            </a:r>
            <a:r>
              <a:rPr b="1" lang="en" sz="1600">
                <a:solidFill>
                  <a:schemeClr val="dk1"/>
                </a:solidFill>
              </a:rPr>
              <a:t>arge volume of movies dataset released between 2000 and 2017:</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b="1" sz="1600">
              <a:solidFill>
                <a:schemeClr val="dk1"/>
              </a:solidFill>
            </a:endParaRPr>
          </a:p>
          <a:p>
            <a:pPr indent="-330200" lvl="0" marL="457200" rtl="0" algn="l">
              <a:spcBef>
                <a:spcPts val="0"/>
              </a:spcBef>
              <a:spcAft>
                <a:spcPts val="0"/>
              </a:spcAft>
              <a:buSzPts val="1600"/>
              <a:buChar char="➢"/>
            </a:pPr>
            <a:r>
              <a:rPr b="1" lang="en" sz="1600"/>
              <a:t>Data sourcing</a:t>
            </a:r>
            <a:endParaRPr b="1" sz="1600"/>
          </a:p>
          <a:p>
            <a:pPr indent="-330200" lvl="0" marL="457200" rtl="0" algn="l">
              <a:spcBef>
                <a:spcPts val="0"/>
              </a:spcBef>
              <a:spcAft>
                <a:spcPts val="0"/>
              </a:spcAft>
              <a:buSzPts val="1600"/>
              <a:buChar char="➢"/>
            </a:pPr>
            <a:r>
              <a:rPr b="1" lang="en" sz="1600"/>
              <a:t>Data preparation and cleaning</a:t>
            </a:r>
            <a:endParaRPr b="1" sz="1600"/>
          </a:p>
          <a:p>
            <a:pPr indent="-330200" lvl="0" marL="457200" rtl="0" algn="l">
              <a:spcBef>
                <a:spcPts val="0"/>
              </a:spcBef>
              <a:spcAft>
                <a:spcPts val="0"/>
              </a:spcAft>
              <a:buSzPts val="1600"/>
              <a:buChar char="➢"/>
            </a:pPr>
            <a:r>
              <a:rPr b="1" lang="en" sz="1600"/>
              <a:t>Modeling of the data and loading them to S3 buckets and Redshift clusters</a:t>
            </a:r>
            <a:endParaRPr b="1" sz="1600"/>
          </a:p>
          <a:p>
            <a:pPr indent="-330200" lvl="0" marL="457200" rtl="0" algn="l">
              <a:spcBef>
                <a:spcPts val="0"/>
              </a:spcBef>
              <a:spcAft>
                <a:spcPts val="0"/>
              </a:spcAft>
              <a:buSzPts val="1600"/>
              <a:buChar char="➢"/>
            </a:pPr>
            <a:r>
              <a:rPr b="1" lang="en" sz="1600"/>
              <a:t>Analysis and Visualization of these data through different means.</a:t>
            </a:r>
            <a:endParaRPr b="1"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gdc413453c1_1_130"/>
          <p:cNvSpPr txBox="1"/>
          <p:nvPr>
            <p:ph idx="1" type="subTitle"/>
          </p:nvPr>
        </p:nvSpPr>
        <p:spPr>
          <a:xfrm>
            <a:off x="402400" y="145500"/>
            <a:ext cx="8520600" cy="9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References and links</a:t>
            </a:r>
            <a:endParaRPr b="1">
              <a:solidFill>
                <a:srgbClr val="980000"/>
              </a:solidFill>
            </a:endParaRPr>
          </a:p>
        </p:txBody>
      </p:sp>
      <p:sp>
        <p:nvSpPr>
          <p:cNvPr id="298" name="Google Shape;298;gdc413453c1_1_130"/>
          <p:cNvSpPr txBox="1"/>
          <p:nvPr/>
        </p:nvSpPr>
        <p:spPr>
          <a:xfrm>
            <a:off x="673700" y="1075350"/>
            <a:ext cx="78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9" name="Google Shape;299;gdc413453c1_1_130"/>
          <p:cNvSpPr txBox="1"/>
          <p:nvPr/>
        </p:nvSpPr>
        <p:spPr>
          <a:xfrm>
            <a:off x="634850" y="525850"/>
            <a:ext cx="7954800" cy="46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1500">
              <a:solidFill>
                <a:srgbClr val="A61C00"/>
              </a:solidFill>
            </a:endParaRPr>
          </a:p>
          <a:p>
            <a:pPr indent="0" lvl="0" marL="0" rtl="0" algn="l">
              <a:lnSpc>
                <a:spcPct val="115000"/>
              </a:lnSpc>
              <a:spcBef>
                <a:spcPts val="0"/>
              </a:spcBef>
              <a:spcAft>
                <a:spcPts val="0"/>
              </a:spcAft>
              <a:buNone/>
            </a:pPr>
            <a:r>
              <a:rPr lang="en" sz="1500" u="sng">
                <a:solidFill>
                  <a:srgbClr val="1155CC"/>
                </a:solidFill>
                <a:hlinkClick r:id="rId4">
                  <a:extLst>
                    <a:ext uri="{A12FA001-AC4F-418D-AE19-62706E023703}">
                      <ahyp:hlinkClr val="tx"/>
                    </a:ext>
                  </a:extLst>
                </a:hlinkClick>
              </a:rPr>
              <a:t>https://github.com/preetikhatrisjsu/Data228_Project</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5">
                  <a:extLst>
                    <a:ext uri="{A12FA001-AC4F-418D-AE19-62706E023703}">
                      <ahyp:hlinkClr val="tx"/>
                    </a:ext>
                  </a:extLst>
                </a:hlinkClick>
              </a:rPr>
              <a:t>https://movietalkwebapp.s3.us-east-2.amazonaws.com/index.html</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6">
                  <a:extLst>
                    <a:ext uri="{A12FA001-AC4F-418D-AE19-62706E023703}">
                      <ahyp:hlinkClr val="tx"/>
                    </a:ext>
                  </a:extLst>
                </a:hlinkClick>
              </a:rPr>
              <a:t>https://www.kaggle.com/rounakbanik/the-movies-dataset</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7">
                  <a:extLst>
                    <a:ext uri="{A12FA001-AC4F-418D-AE19-62706E023703}">
                      <ahyp:hlinkClr val="tx"/>
                    </a:ext>
                  </a:extLst>
                </a:hlinkClick>
              </a:rPr>
              <a:t>https://www.imdb.com/interfaces/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8">
                  <a:extLst>
                    <a:ext uri="{A12FA001-AC4F-418D-AE19-62706E023703}">
                      <ahyp:hlinkClr val="tx"/>
                    </a:ext>
                  </a:extLst>
                </a:hlinkClick>
              </a:rPr>
              <a:t>https://www.pinterest.com/pin/243335186087373891/</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9">
                  <a:extLst>
                    <a:ext uri="{A12FA001-AC4F-418D-AE19-62706E023703}">
                      <ahyp:hlinkClr val="tx"/>
                    </a:ext>
                  </a:extLst>
                </a:hlinkClick>
              </a:rPr>
              <a:t>https://www.lamag.com/culturefiles/covid-19-movie-theaters/</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u="sng">
                <a:solidFill>
                  <a:srgbClr val="1155CC"/>
                </a:solidFill>
                <a:hlinkClick r:id="rId10">
                  <a:extLst>
                    <a:ext uri="{A12FA001-AC4F-418D-AE19-62706E023703}">
                      <ahyp:hlinkClr val="tx"/>
                    </a:ext>
                  </a:extLst>
                </a:hlinkClick>
              </a:rPr>
              <a:t>https://www.pinterest.com/pin/316448311291200389/</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u="sng">
                <a:solidFill>
                  <a:srgbClr val="1155CC"/>
                </a:solidFill>
                <a:hlinkClick r:id="rId11">
                  <a:extLst>
                    <a:ext uri="{A12FA001-AC4F-418D-AE19-62706E023703}">
                      <ahyp:hlinkClr val="tx"/>
                    </a:ext>
                  </a:extLst>
                </a:hlinkClick>
              </a:rPr>
              <a:t>https://www.pinterest.com/pin/547398529686485966/</a:t>
            </a:r>
            <a:endParaRPr b="1"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3" name="Shape 303"/>
        <p:cNvGrpSpPr/>
        <p:nvPr/>
      </p:nvGrpSpPr>
      <p:grpSpPr>
        <a:xfrm>
          <a:off x="0" y="0"/>
          <a:ext cx="0" cy="0"/>
          <a:chOff x="0" y="0"/>
          <a:chExt cx="0" cy="0"/>
        </a:xfrm>
      </p:grpSpPr>
      <p:pic>
        <p:nvPicPr>
          <p:cNvPr id="304" name="Google Shape;304;g7b0635befb_0_58"/>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gd89f67b737_0_7"/>
          <p:cNvSpPr txBox="1"/>
          <p:nvPr>
            <p:ph idx="1" type="subTitle"/>
          </p:nvPr>
        </p:nvSpPr>
        <p:spPr>
          <a:xfrm>
            <a:off x="65550" y="2095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900">
                <a:solidFill>
                  <a:srgbClr val="980000"/>
                </a:solidFill>
              </a:rPr>
              <a:t>Project Walkthrough...</a:t>
            </a:r>
            <a:endParaRPr b="1" sz="39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gd89f67b737_0_70"/>
          <p:cNvSpPr txBox="1"/>
          <p:nvPr>
            <p:ph idx="1" type="subTitle"/>
          </p:nvPr>
        </p:nvSpPr>
        <p:spPr>
          <a:xfrm>
            <a:off x="389450" y="0"/>
            <a:ext cx="8520600" cy="727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980000"/>
                </a:solidFill>
              </a:rPr>
              <a:t>Data Sourcing</a:t>
            </a:r>
            <a:endParaRPr b="1">
              <a:solidFill>
                <a:srgbClr val="980000"/>
              </a:solidFill>
            </a:endParaRPr>
          </a:p>
          <a:p>
            <a:pPr indent="0" lvl="0" marL="0" rtl="0" algn="l">
              <a:spcBef>
                <a:spcPts val="0"/>
              </a:spcBef>
              <a:spcAft>
                <a:spcPts val="0"/>
              </a:spcAft>
              <a:buNone/>
            </a:pPr>
            <a:r>
              <a:t/>
            </a:r>
            <a:endParaRPr>
              <a:solidFill>
                <a:srgbClr val="980000"/>
              </a:solidFill>
            </a:endParaRPr>
          </a:p>
        </p:txBody>
      </p:sp>
      <p:sp>
        <p:nvSpPr>
          <p:cNvPr id="78" name="Google Shape;78;gd89f67b737_0_70"/>
          <p:cNvSpPr txBox="1"/>
          <p:nvPr/>
        </p:nvSpPr>
        <p:spPr>
          <a:xfrm>
            <a:off x="621875" y="997600"/>
            <a:ext cx="79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9" name="Google Shape;79;gd89f67b737_0_70"/>
          <p:cNvSpPr txBox="1"/>
          <p:nvPr/>
        </p:nvSpPr>
        <p:spPr>
          <a:xfrm>
            <a:off x="608925" y="504925"/>
            <a:ext cx="827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We have sourced our data from two different datasets:</a:t>
            </a:r>
            <a:endParaRPr b="1" sz="1600">
              <a:solidFill>
                <a:schemeClr val="dk1"/>
              </a:solidFill>
            </a:endParaRPr>
          </a:p>
          <a:p>
            <a:pPr indent="0" lvl="0" marL="457200" rtl="0" algn="l">
              <a:lnSpc>
                <a:spcPct val="115000"/>
              </a:lnSpc>
              <a:spcBef>
                <a:spcPts val="0"/>
              </a:spcBef>
              <a:spcAft>
                <a:spcPts val="0"/>
              </a:spcAft>
              <a:buNone/>
            </a:pPr>
            <a:r>
              <a:rPr b="1" lang="en" sz="1600">
                <a:solidFill>
                  <a:schemeClr val="dk1"/>
                </a:solidFill>
              </a:rPr>
              <a:t>Datasource 1 :This dataset is from Kaggle which involves metadata of 45000 movies. This data set is normalized. </a:t>
            </a:r>
            <a:endParaRPr b="1" sz="1600">
              <a:solidFill>
                <a:schemeClr val="dk1"/>
              </a:solidFill>
            </a:endParaRPr>
          </a:p>
          <a:p>
            <a:pPr indent="0" lvl="0" marL="0" rtl="0" algn="l">
              <a:lnSpc>
                <a:spcPct val="115000"/>
              </a:lnSpc>
              <a:spcBef>
                <a:spcPts val="0"/>
              </a:spcBef>
              <a:spcAft>
                <a:spcPts val="0"/>
              </a:spcAft>
              <a:buNone/>
            </a:pPr>
            <a:r>
              <a:t/>
            </a:r>
            <a:endParaRPr b="1" sz="1600">
              <a:solidFill>
                <a:schemeClr val="dk1"/>
              </a:solidFill>
            </a:endParaRPr>
          </a:p>
          <a:p>
            <a:pPr indent="0" lvl="0" marL="457200" rtl="0" algn="l">
              <a:lnSpc>
                <a:spcPct val="115000"/>
              </a:lnSpc>
              <a:spcBef>
                <a:spcPts val="0"/>
              </a:spcBef>
              <a:spcAft>
                <a:spcPts val="0"/>
              </a:spcAft>
              <a:buNone/>
            </a:pPr>
            <a:r>
              <a:rPr b="1" lang="en" sz="1600">
                <a:solidFill>
                  <a:schemeClr val="dk1"/>
                </a:solidFill>
              </a:rPr>
              <a:t>Datasource 2 :This dataset is from IMDB which involves data length of 6 million and it is in denormalized form.</a:t>
            </a:r>
            <a:endParaRPr b="1" sz="1700"/>
          </a:p>
        </p:txBody>
      </p:sp>
      <p:pic>
        <p:nvPicPr>
          <p:cNvPr id="80" name="Google Shape;80;gd89f67b737_0_70"/>
          <p:cNvPicPr preferRelativeResize="0"/>
          <p:nvPr/>
        </p:nvPicPr>
        <p:blipFill>
          <a:blip r:embed="rId4">
            <a:alphaModFix/>
          </a:blip>
          <a:stretch>
            <a:fillRect/>
          </a:stretch>
        </p:blipFill>
        <p:spPr>
          <a:xfrm>
            <a:off x="453424" y="2571750"/>
            <a:ext cx="4784248" cy="2221625"/>
          </a:xfrm>
          <a:prstGeom prst="rect">
            <a:avLst/>
          </a:prstGeom>
          <a:noFill/>
          <a:ln>
            <a:noFill/>
          </a:ln>
        </p:spPr>
      </p:pic>
      <p:pic>
        <p:nvPicPr>
          <p:cNvPr id="81" name="Google Shape;81;gd89f67b737_0_70"/>
          <p:cNvPicPr preferRelativeResize="0"/>
          <p:nvPr/>
        </p:nvPicPr>
        <p:blipFill>
          <a:blip r:embed="rId5">
            <a:alphaModFix/>
          </a:blip>
          <a:stretch>
            <a:fillRect/>
          </a:stretch>
        </p:blipFill>
        <p:spPr>
          <a:xfrm>
            <a:off x="5237675" y="2618063"/>
            <a:ext cx="3854501" cy="2128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gd89f67b737_0_57"/>
          <p:cNvSpPr txBox="1"/>
          <p:nvPr>
            <p:ph idx="1" type="subTitle"/>
          </p:nvPr>
        </p:nvSpPr>
        <p:spPr>
          <a:xfrm>
            <a:off x="311700" y="2429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Data Modelling</a:t>
            </a:r>
            <a:endParaRPr b="1">
              <a:solidFill>
                <a:srgbClr val="980000"/>
              </a:solidFill>
            </a:endParaRPr>
          </a:p>
        </p:txBody>
      </p:sp>
      <p:pic>
        <p:nvPicPr>
          <p:cNvPr id="87" name="Google Shape;87;gd89f67b737_0_57"/>
          <p:cNvPicPr preferRelativeResize="0"/>
          <p:nvPr/>
        </p:nvPicPr>
        <p:blipFill>
          <a:blip r:embed="rId4">
            <a:alphaModFix/>
          </a:blip>
          <a:stretch>
            <a:fillRect/>
          </a:stretch>
        </p:blipFill>
        <p:spPr>
          <a:xfrm>
            <a:off x="3180450" y="1035525"/>
            <a:ext cx="5846196" cy="3725425"/>
          </a:xfrm>
          <a:prstGeom prst="rect">
            <a:avLst/>
          </a:prstGeom>
          <a:noFill/>
          <a:ln>
            <a:noFill/>
          </a:ln>
        </p:spPr>
      </p:pic>
      <p:sp>
        <p:nvSpPr>
          <p:cNvPr id="88" name="Google Shape;88;gd89f67b737_0_57"/>
          <p:cNvSpPr txBox="1"/>
          <p:nvPr/>
        </p:nvSpPr>
        <p:spPr>
          <a:xfrm>
            <a:off x="311700" y="1891600"/>
            <a:ext cx="2836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have following major entities in our first data source:</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Movies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Ratings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Plot Keywords</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Movie Genre</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Production Company</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t/>
            </a:r>
            <a:endParaRPr sz="1800">
              <a:solidFill>
                <a:schemeClr val="dk1"/>
              </a:solidFill>
            </a:endParaRPr>
          </a:p>
        </p:txBody>
      </p:sp>
      <p:sp>
        <p:nvSpPr>
          <p:cNvPr id="89" name="Google Shape;89;gd89f67b737_0_57"/>
          <p:cNvSpPr txBox="1"/>
          <p:nvPr/>
        </p:nvSpPr>
        <p:spPr>
          <a:xfrm>
            <a:off x="401625" y="1491400"/>
            <a:ext cx="274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rPr>
              <a:t>ER DIAGRAM : Data Source 1 </a:t>
            </a:r>
            <a:endParaRPr b="1">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pic>
        <p:nvPicPr>
          <p:cNvPr id="94" name="Google Shape;94;gd89f67b737_0_76"/>
          <p:cNvPicPr preferRelativeResize="0"/>
          <p:nvPr/>
        </p:nvPicPr>
        <p:blipFill>
          <a:blip r:embed="rId4">
            <a:alphaModFix/>
          </a:blip>
          <a:stretch>
            <a:fillRect/>
          </a:stretch>
        </p:blipFill>
        <p:spPr>
          <a:xfrm>
            <a:off x="2730625" y="644725"/>
            <a:ext cx="5905500" cy="4010025"/>
          </a:xfrm>
          <a:prstGeom prst="rect">
            <a:avLst/>
          </a:prstGeom>
          <a:noFill/>
          <a:ln>
            <a:noFill/>
          </a:ln>
        </p:spPr>
      </p:pic>
      <p:sp>
        <p:nvSpPr>
          <p:cNvPr id="95" name="Google Shape;95;gd89f67b737_0_76"/>
          <p:cNvSpPr txBox="1"/>
          <p:nvPr/>
        </p:nvSpPr>
        <p:spPr>
          <a:xfrm>
            <a:off x="316650" y="1451050"/>
            <a:ext cx="23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980000"/>
                </a:solidFill>
              </a:rPr>
              <a:t>ER DIAGRAM : </a:t>
            </a:r>
            <a:endParaRPr b="1">
              <a:solidFill>
                <a:srgbClr val="980000"/>
              </a:solidFill>
            </a:endParaRPr>
          </a:p>
          <a:p>
            <a:pPr indent="0" lvl="0" marL="0" rtl="0" algn="l">
              <a:spcBef>
                <a:spcPts val="0"/>
              </a:spcBef>
              <a:spcAft>
                <a:spcPts val="0"/>
              </a:spcAft>
              <a:buClr>
                <a:schemeClr val="dk1"/>
              </a:buClr>
              <a:buSzPts val="1100"/>
              <a:buFont typeface="Arial"/>
              <a:buNone/>
            </a:pPr>
            <a:r>
              <a:rPr b="1" lang="en">
                <a:solidFill>
                  <a:srgbClr val="980000"/>
                </a:solidFill>
              </a:rPr>
              <a:t>Data Source 2</a:t>
            </a:r>
            <a:r>
              <a:rPr lang="en">
                <a:solidFill>
                  <a:srgbClr val="980000"/>
                </a:solidFill>
              </a:rPr>
              <a:t> </a:t>
            </a:r>
            <a:endParaRPr/>
          </a:p>
        </p:txBody>
      </p:sp>
      <p:sp>
        <p:nvSpPr>
          <p:cNvPr id="96" name="Google Shape;96;gd89f67b737_0_76"/>
          <p:cNvSpPr txBox="1"/>
          <p:nvPr/>
        </p:nvSpPr>
        <p:spPr>
          <a:xfrm>
            <a:off x="393675" y="1969300"/>
            <a:ext cx="2337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have following major entities in our second data source:</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Moviemetadata</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Castdata</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en" sz="1800">
                <a:solidFill>
                  <a:schemeClr val="dk1"/>
                </a:solidFill>
              </a:rPr>
              <a:t>Ratingdata</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gd89f67b737_0_41"/>
          <p:cNvSpPr txBox="1"/>
          <p:nvPr>
            <p:ph idx="1" type="subTitle"/>
          </p:nvPr>
        </p:nvSpPr>
        <p:spPr>
          <a:xfrm>
            <a:off x="389450" y="217050"/>
            <a:ext cx="8520600" cy="169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80000"/>
                </a:solidFill>
              </a:rPr>
              <a:t>Data Cleaning</a:t>
            </a:r>
            <a:endParaRPr b="1">
              <a:solidFill>
                <a:srgbClr val="980000"/>
              </a:solidFill>
            </a:endParaRPr>
          </a:p>
        </p:txBody>
      </p:sp>
      <p:sp>
        <p:nvSpPr>
          <p:cNvPr id="102" name="Google Shape;102;gd89f67b737_0_41"/>
          <p:cNvSpPr txBox="1"/>
          <p:nvPr/>
        </p:nvSpPr>
        <p:spPr>
          <a:xfrm>
            <a:off x="536250" y="847950"/>
            <a:ext cx="80715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chemeClr val="dk1"/>
                </a:solidFill>
              </a:rPr>
              <a:t>Using Talend ETL tool we have cleaned the datasets. As we have two different data sources, data source 1 was of 45000 movie records which were cleaned and transformed using ETL and then the generated CSV was loaded to S3 bucket to create tables in Clusters. Whereas data source 2 is consisting of millions of IMDb records that were cleaned, transformed, and loaded to the S3 bucket directly.</a:t>
            </a:r>
            <a:endParaRPr b="1" sz="1500">
              <a:solidFill>
                <a:schemeClr val="dk1"/>
              </a:solidFill>
            </a:endParaRPr>
          </a:p>
          <a:p>
            <a:pPr indent="0" lvl="0" marL="0" rtl="0" algn="l">
              <a:spcBef>
                <a:spcPts val="0"/>
              </a:spcBef>
              <a:spcAft>
                <a:spcPts val="0"/>
              </a:spcAft>
              <a:buNone/>
            </a:pPr>
            <a:r>
              <a:t/>
            </a:r>
            <a:endParaRPr sz="1500"/>
          </a:p>
        </p:txBody>
      </p:sp>
      <p:pic>
        <p:nvPicPr>
          <p:cNvPr id="103" name="Google Shape;103;gd89f67b737_0_41"/>
          <p:cNvPicPr preferRelativeResize="0"/>
          <p:nvPr/>
        </p:nvPicPr>
        <p:blipFill rotWithShape="1">
          <a:blip r:embed="rId4">
            <a:alphaModFix/>
          </a:blip>
          <a:srcRect b="0" l="10976" r="0" t="19903"/>
          <a:stretch/>
        </p:blipFill>
        <p:spPr>
          <a:xfrm>
            <a:off x="273150" y="2293200"/>
            <a:ext cx="4034848" cy="2749050"/>
          </a:xfrm>
          <a:prstGeom prst="rect">
            <a:avLst/>
          </a:prstGeom>
          <a:noFill/>
          <a:ln>
            <a:noFill/>
          </a:ln>
        </p:spPr>
      </p:pic>
      <p:pic>
        <p:nvPicPr>
          <p:cNvPr id="104" name="Google Shape;104;gd89f67b737_0_41"/>
          <p:cNvPicPr preferRelativeResize="0"/>
          <p:nvPr/>
        </p:nvPicPr>
        <p:blipFill>
          <a:blip r:embed="rId5">
            <a:alphaModFix/>
          </a:blip>
          <a:stretch>
            <a:fillRect/>
          </a:stretch>
        </p:blipFill>
        <p:spPr>
          <a:xfrm>
            <a:off x="4407909" y="2293200"/>
            <a:ext cx="4398492" cy="274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pic>
        <p:nvPicPr>
          <p:cNvPr id="109" name="Google Shape;109;gd89f67b737_0_50"/>
          <p:cNvPicPr preferRelativeResize="0"/>
          <p:nvPr/>
        </p:nvPicPr>
        <p:blipFill rotWithShape="1">
          <a:blip r:embed="rId4">
            <a:alphaModFix/>
          </a:blip>
          <a:srcRect b="0" l="-6780" r="6780" t="0"/>
          <a:stretch/>
        </p:blipFill>
        <p:spPr>
          <a:xfrm>
            <a:off x="761675" y="1857125"/>
            <a:ext cx="6495700" cy="3286375"/>
          </a:xfrm>
          <a:prstGeom prst="rect">
            <a:avLst/>
          </a:prstGeom>
          <a:noFill/>
          <a:ln>
            <a:noFill/>
          </a:ln>
        </p:spPr>
      </p:pic>
      <p:sp>
        <p:nvSpPr>
          <p:cNvPr id="110" name="Google Shape;110;gd89f67b737_0_50"/>
          <p:cNvSpPr txBox="1"/>
          <p:nvPr/>
        </p:nvSpPr>
        <p:spPr>
          <a:xfrm>
            <a:off x="323900" y="362775"/>
            <a:ext cx="7605000" cy="174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500">
                <a:solidFill>
                  <a:schemeClr val="dk1"/>
                </a:solidFill>
              </a:rPr>
              <a:t>Talend has been used for data extraction, Transforming. Some of the data cleanings have also been done with Talend jobs. Job has been created in such a way that it takes all the data CSV file as input and transforms it according to requirement and loads it in the Amazon S3. Talend job has been loaded in the repository.</a:t>
            </a:r>
            <a:endParaRPr b="1" sz="1500">
              <a:solidFill>
                <a:schemeClr val="dk1"/>
              </a:solidFill>
            </a:endParaRPr>
          </a:p>
          <a:p>
            <a:pPr indent="0" lvl="0" marL="0" rtl="0" algn="l">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