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8"/>
  </p:notesMasterIdLst>
  <p:handoutMasterIdLst>
    <p:handoutMasterId r:id="rId9"/>
  </p:handoutMasterIdLst>
  <p:sldIdLst>
    <p:sldId id="257" r:id="rId2"/>
    <p:sldId id="258" r:id="rId3"/>
    <p:sldId id="262" r:id="rId4"/>
    <p:sldId id="264" r:id="rId5"/>
    <p:sldId id="266" r:id="rId6"/>
    <p:sldId id="267" r:id="rId7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3888">
          <p15:clr>
            <a:srgbClr val="A4A3A4"/>
          </p15:clr>
        </p15:guide>
        <p15:guide id="4" orient="horz" pos="864" userDrawn="1">
          <p15:clr>
            <a:srgbClr val="A4A3A4"/>
          </p15:clr>
        </p15:guide>
        <p15:guide id="5" pos="3839">
          <p15:clr>
            <a:srgbClr val="A4A3A4"/>
          </p15:clr>
        </p15:guide>
        <p15:guide id="6" pos="1007">
          <p15:clr>
            <a:srgbClr val="A4A3A4"/>
          </p15:clr>
        </p15:guide>
        <p15:guide id="7" pos="717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FABFCF23-3B69-468F-B69F-88F6DE6A72F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howGuides="1">
      <p:cViewPr varScale="1">
        <p:scale>
          <a:sx n="70" d="100"/>
          <a:sy n="70" d="100"/>
        </p:scale>
        <p:origin x="738" y="54"/>
      </p:cViewPr>
      <p:guideLst>
        <p:guide orient="horz" pos="2160"/>
        <p:guide orient="horz" pos="1008"/>
        <p:guide orient="horz" pos="3888"/>
        <p:guide orient="horz" pos="864"/>
        <p:guide pos="3839"/>
        <p:guide pos="1007"/>
        <p:guide pos="7173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howGuides="1">
      <p:cViewPr varScale="1">
        <p:scale>
          <a:sx n="76" d="100"/>
          <a:sy n="76" d="100"/>
        </p:scale>
        <p:origin x="2562" y="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B7646E-8811-423A-9C42-2CBFADA00A96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360E59-1627-4404-ACC5-51C744AB0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2254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677E230-58DD-43ED-96A1-552DDAB53532}" type="datetimeFigureOut">
              <a:rPr lang="en-US" smtClean="0"/>
              <a:pPr/>
              <a:t>7/5/2017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841221E5-7225-48EB-A4EE-420E7BFCF7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6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221E5-7225-48EB-A4EE-420E7BFCF705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576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221E5-7225-48EB-A4EE-420E7BFCF705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4063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221E5-7225-48EB-A4EE-420E7BFCF705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0240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221E5-7225-48EB-A4EE-420E7BFCF705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520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221E5-7225-48EB-A4EE-420E7BFCF705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4487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221E5-7225-48EB-A4EE-420E7BFCF705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3831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ltGray">
      <p:bgPr>
        <a:gradFill rotWithShape="1">
          <a:gsLst>
            <a:gs pos="0">
              <a:schemeClr val="tx2">
                <a:lumMod val="20000"/>
                <a:lumOff val="80000"/>
              </a:schemeClr>
            </a:gs>
            <a:gs pos="90000">
              <a:schemeClr val="tx2">
                <a:lumMod val="60000"/>
                <a:lumOff val="4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8669" y="1600200"/>
            <a:ext cx="8329031" cy="2680127"/>
          </a:xfrm>
        </p:spPr>
        <p:txBody>
          <a:bodyPr>
            <a:noAutofit/>
          </a:bodyPr>
          <a:lstStyle>
            <a:lvl1pPr>
              <a:defRPr sz="54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28669" y="4344915"/>
            <a:ext cx="7516442" cy="111608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699025" y="6356351"/>
            <a:ext cx="121888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0BBE6BF-C811-45BB-8BA9-22EFF2B83FFA}" type="datetime1">
              <a:rPr lang="en-US" smtClean="0"/>
              <a:t>7/5/2017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114708" y="6356351"/>
            <a:ext cx="3974065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85571" y="6356351"/>
            <a:ext cx="60944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55" name="Picture 2"/>
          <p:cNvPicPr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ltGray">
          <a:xfrm>
            <a:off x="0" y="0"/>
            <a:ext cx="18034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Rectangle 35"/>
          <p:cNvSpPr/>
          <p:nvPr userDrawn="1"/>
        </p:nvSpPr>
        <p:spPr>
          <a:xfrm>
            <a:off x="11892563" y="0"/>
            <a:ext cx="304721" cy="6858000"/>
          </a:xfrm>
          <a:prstGeom prst="rect">
            <a:avLst/>
          </a:prstGeom>
          <a:solidFill>
            <a:schemeClr val="tx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3011475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F41C5-B5F2-469F-BA25-292CFCDAF6E0}" type="datetime1">
              <a:rPr lang="en-US" smtClean="0"/>
              <a:t>7/5/2017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67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9612" y="685800"/>
            <a:ext cx="1787526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1598613" y="685800"/>
            <a:ext cx="7848599" cy="54864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D85FE-5443-4629-8A1C-6F6EA57CBD60}" type="datetime1">
              <a:rPr lang="en-US" smtClean="0"/>
              <a:t>7/5/2017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1885691" y="0"/>
            <a:ext cx="304721" cy="6858000"/>
          </a:xfrm>
          <a:prstGeom prst="rect">
            <a:avLst/>
          </a:prstGeom>
          <a:solidFill>
            <a:schemeClr val="tx2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2848637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39362CC-4597-4E8E-AFE5-237B3DA1FF07}" type="datetime1">
              <a:rPr lang="en-US" smtClean="0"/>
              <a:t>7/5/2017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199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9454" y="1600201"/>
            <a:ext cx="8283272" cy="2654064"/>
          </a:xfrm>
        </p:spPr>
        <p:txBody>
          <a:bodyPr anchor="b">
            <a:normAutofit/>
          </a:bodyPr>
          <a:lstStyle>
            <a:lvl1pPr algn="l">
              <a:defRPr sz="5400" b="0" cap="none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19454" y="4259996"/>
            <a:ext cx="7264623" cy="115020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1F63988-78D4-46C4-B808-1786C6A42859}" type="datetime1">
              <a:rPr lang="en-US" smtClean="0"/>
              <a:t>7/5/2017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2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ltGray">
          <a:xfrm>
            <a:off x="0" y="0"/>
            <a:ext cx="18034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Rectangle 8"/>
          <p:cNvSpPr/>
          <p:nvPr/>
        </p:nvSpPr>
        <p:spPr>
          <a:xfrm>
            <a:off x="11892563" y="0"/>
            <a:ext cx="304721" cy="6858000"/>
          </a:xfrm>
          <a:prstGeom prst="rect">
            <a:avLst/>
          </a:prstGeom>
          <a:solidFill>
            <a:schemeClr val="tx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3128736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935496" y="1600200"/>
            <a:ext cx="4572000" cy="4572000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824328" y="1600200"/>
            <a:ext cx="4572000" cy="4572000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482C1EE-CCC0-4F27-8918-BF938AC1419F}" type="datetime1">
              <a:rPr lang="en-US" smtClean="0"/>
              <a:t>7/5/2017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845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3413" y="177800"/>
            <a:ext cx="9472824" cy="1239837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36615" y="1499616"/>
            <a:ext cx="4572000" cy="93878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936615" y="2514706"/>
            <a:ext cx="4572000" cy="3657493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24328" y="1499616"/>
            <a:ext cx="4572000" cy="93878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824328" y="2514600"/>
            <a:ext cx="4572000" cy="3655568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9A0C48B-9D86-4C33-9BD3-2929B1D74E3D}" type="datetime1">
              <a:rPr lang="en-US" smtClean="0"/>
              <a:t>7/5/2017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964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87B711C-F9D6-42CE-B848-D107B7756573}" type="datetime1">
              <a:rPr lang="en-US" smtClean="0"/>
              <a:t>7/5/2017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922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>
            <a:spLocks noGrp="1"/>
          </p:cNvSpPr>
          <p:nvPr>
            <p:ph type="dt" sz="half" idx="10"/>
          </p:nvPr>
        </p:nvSpPr>
        <p:spPr>
          <a:xfrm>
            <a:off x="5180250" y="6356351"/>
            <a:ext cx="1218883" cy="365125"/>
          </a:xfrm>
        </p:spPr>
        <p:txBody>
          <a:bodyPr/>
          <a:lstStyle/>
          <a:p>
            <a:fld id="{4C1EAC44-87EE-4E25-9BCB-D1B8F4FDD9D1}" type="datetime1">
              <a:rPr lang="en-US" smtClean="0"/>
              <a:t>7/5/2017</a:t>
            </a:fld>
            <a:endParaRPr lang="en-US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595933" y="6356351"/>
            <a:ext cx="3974065" cy="365125"/>
          </a:xfrm>
        </p:spPr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766796" y="6356351"/>
            <a:ext cx="609441" cy="365125"/>
          </a:xfrm>
        </p:spPr>
        <p:txBody>
          <a:bodyPr/>
          <a:lstStyle/>
          <a:p>
            <a:fld id="{7DC1BBB0-96F0-4077-A278-0F3FB5C10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289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1074240" y="381000"/>
            <a:ext cx="3293422" cy="1371600"/>
          </a:xfrm>
        </p:spPr>
        <p:txBody>
          <a:bodyPr anchor="b">
            <a:normAutofit/>
          </a:bodyPr>
          <a:lstStyle>
            <a:lvl1pPr algn="l">
              <a:defRPr sz="2800" b="0" cap="all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0251" y="482600"/>
            <a:ext cx="6195986" cy="5689600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white">
          <a:xfrm>
            <a:off x="1074240" y="1828800"/>
            <a:ext cx="3293422" cy="4343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68E44B9-3FFE-4574-9630-3E5A6F960186}" type="datetime1">
              <a:rPr lang="en-US" smtClean="0"/>
              <a:t>7/5/2017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1884104" y="0"/>
            <a:ext cx="30472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3476394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4240" y="381000"/>
            <a:ext cx="3293422" cy="1371600"/>
          </a:xfrm>
        </p:spPr>
        <p:txBody>
          <a:bodyPr anchor="b">
            <a:normAutofit/>
          </a:bodyPr>
          <a:lstStyle>
            <a:lvl1pPr algn="l">
              <a:defRPr sz="2800" b="0" cap="all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 bwMode="auto">
          <a:xfrm>
            <a:off x="5180251" y="482600"/>
            <a:ext cx="6195986" cy="5689600"/>
          </a:xfrm>
          <a:ln w="19050">
            <a:solidFill>
              <a:schemeClr val="bg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4240" y="1828800"/>
            <a:ext cx="3293422" cy="4343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6F492-7803-4716-B969-A5873965FF8A}" type="datetime1">
              <a:rPr lang="en-US" smtClean="0"/>
              <a:t>7/5/2017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1884104" y="0"/>
            <a:ext cx="30472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2256456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tx2">
                <a:lumMod val="20000"/>
                <a:lumOff val="80000"/>
              </a:schemeClr>
            </a:gs>
            <a:gs pos="90000">
              <a:schemeClr val="tx2">
                <a:lumMod val="60000"/>
                <a:lumOff val="4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3413" y="177800"/>
            <a:ext cx="9472824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3413" y="1600200"/>
            <a:ext cx="9472824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80250" y="6356351"/>
            <a:ext cx="1218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tx1"/>
                </a:solidFill>
              </a:defRPr>
            </a:lvl1pPr>
          </a:lstStyle>
          <a:p>
            <a:fld id="{FD004168-AADC-4457-9784-543656FEE4FC}" type="datetime1">
              <a:rPr lang="en-US" smtClean="0"/>
              <a:pPr/>
              <a:t>7/5/2017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66796" y="6356351"/>
            <a:ext cx="6094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cap="all" baseline="0">
                <a:solidFill>
                  <a:schemeClr val="tx1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1885691" y="0"/>
            <a:ext cx="304721" cy="6858000"/>
          </a:xfrm>
          <a:prstGeom prst="rect">
            <a:avLst/>
          </a:prstGeom>
          <a:solidFill>
            <a:schemeClr val="tx2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pic>
        <p:nvPicPr>
          <p:cNvPr id="46" name="Picture 2"/>
          <p:cNvPicPr>
            <a:picLocks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ltGray">
          <a:xfrm>
            <a:off x="0" y="0"/>
            <a:ext cx="18034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41518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400"/>
        </a:spcBef>
        <a:buFont typeface="Euphemia" pitchFamily="34" charset="0"/>
        <a:buChar char="›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26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84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44168" indent="-24688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0992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07568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3839" userDrawn="1">
          <p15:clr>
            <a:srgbClr val="F26B43"/>
          </p15:clr>
        </p15:guide>
        <p15:guide id="2" pos="1199" userDrawn="1">
          <p15:clr>
            <a:srgbClr val="F26B43"/>
          </p15:clr>
        </p15:guide>
        <p15:guide id="3" pos="719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#!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mailto:preetikrp@gmail.com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preetikrp.github.io/Mywebsite/" TargetMode="External"/><Relationship Id="rId4" Type="http://schemas.openxmlformats.org/officeDocument/2006/relationships/hyperlink" Target="https://github.com/preetikrp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mailto:preetikrp@gmail.com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preetikrp.github.io/Mywebsite/" TargetMode="External"/><Relationship Id="rId4" Type="http://schemas.openxmlformats.org/officeDocument/2006/relationships/hyperlink" Target="https://github.com/preetikrp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13212" y="2133600"/>
            <a:ext cx="5334000" cy="1537127"/>
          </a:xfrm>
        </p:spPr>
        <p:txBody>
          <a:bodyPr/>
          <a:lstStyle/>
          <a:p>
            <a:r>
              <a:rPr lang="en-US" sz="7200" b="1" dirty="0" err="1">
                <a:latin typeface="Dubai Medium" panose="020B0603030403030204" pitchFamily="34" charset="-78"/>
                <a:cs typeface="Dubai Medium" panose="020B0603030403030204" pitchFamily="34" charset="-78"/>
              </a:rPr>
              <a:t>Pharmaplex</a:t>
            </a:r>
            <a:endParaRPr lang="en-US" sz="7200" b="1" dirty="0">
              <a:latin typeface="Dubai Medium" panose="020B0603030403030204" pitchFamily="34" charset="-78"/>
              <a:cs typeface="Dubai Medium" panose="020B0603030403030204" pitchFamily="34" charset="-7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3212" y="3429000"/>
            <a:ext cx="6858000" cy="304800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Dubai Medium" panose="020B0603030403030204" pitchFamily="34" charset="-78"/>
                <a:cs typeface="Dubai Medium" panose="020B0603030403030204" pitchFamily="34" charset="-78"/>
              </a:rPr>
              <a:t>Find and compare drug prices</a:t>
            </a:r>
          </a:p>
          <a:p>
            <a:endParaRPr lang="en-US" sz="2800" dirty="0">
              <a:latin typeface="Dubai Medium" panose="020B0603030403030204" pitchFamily="34" charset="-78"/>
              <a:cs typeface="Dubai Medium" panose="020B0603030403030204" pitchFamily="34" charset="-78"/>
            </a:endParaRPr>
          </a:p>
          <a:p>
            <a:endParaRPr lang="en-US" sz="2800" dirty="0">
              <a:latin typeface="Dubai Medium" panose="020B0603030403030204" pitchFamily="34" charset="-78"/>
              <a:cs typeface="Dubai Medium" panose="020B0603030403030204" pitchFamily="34" charset="-78"/>
            </a:endParaRPr>
          </a:p>
          <a:p>
            <a:pPr algn="r"/>
            <a:endParaRPr lang="en-US" sz="2800" dirty="0">
              <a:latin typeface="Dubai Medium" panose="020B0603030403030204" pitchFamily="34" charset="-78"/>
              <a:cs typeface="Dubai Medium" panose="020B0603030403030204" pitchFamily="34" charset="-78"/>
            </a:endParaRPr>
          </a:p>
          <a:p>
            <a:pPr algn="r"/>
            <a:endParaRPr lang="en-US" sz="2000" dirty="0">
              <a:latin typeface="Dubai Medium" panose="020B0603030403030204" pitchFamily="34" charset="-78"/>
              <a:cs typeface="Dubai Medium" panose="020B0603030403030204" pitchFamily="34" charset="-78"/>
            </a:endParaRPr>
          </a:p>
          <a:p>
            <a:pPr algn="r"/>
            <a:endParaRPr lang="en-US" sz="2000" dirty="0">
              <a:latin typeface="Dubai Medium" panose="020B0603030403030204" pitchFamily="34" charset="-78"/>
              <a:cs typeface="Dubai Medium" panose="020B0603030403030204" pitchFamily="34" charset="-78"/>
            </a:endParaRPr>
          </a:p>
          <a:p>
            <a:pPr algn="r"/>
            <a:endParaRPr lang="en-US" sz="2000" dirty="0">
              <a:latin typeface="Dubai Medium" panose="020B0603030403030204" pitchFamily="34" charset="-78"/>
              <a:cs typeface="Dubai Medium" panose="020B0603030403030204" pitchFamily="34" charset="-78"/>
            </a:endParaRPr>
          </a:p>
          <a:p>
            <a:pPr algn="r"/>
            <a:r>
              <a:rPr lang="en-US" sz="2000" dirty="0">
                <a:latin typeface="Dubai Medium" panose="020B0603030403030204" pitchFamily="34" charset="-78"/>
                <a:cs typeface="Dubai Medium" panose="020B0603030403030204" pitchFamily="34" charset="-78"/>
              </a:rPr>
              <a:t>Preeti Pathak</a:t>
            </a:r>
          </a:p>
          <a:p>
            <a:pPr algn="r"/>
            <a:r>
              <a:rPr lang="en-US" sz="2000" dirty="0">
                <a:latin typeface="Dubai Medium" panose="020B0603030403030204" pitchFamily="34" charset="-78"/>
                <a:cs typeface="Dubai Medium" panose="020B0603030403030204" pitchFamily="34" charset="-78"/>
              </a:rPr>
              <a:t>July 6</a:t>
            </a:r>
            <a:r>
              <a:rPr lang="en-US" sz="2000" baseline="30000" dirty="0">
                <a:latin typeface="Dubai Medium" panose="020B0603030403030204" pitchFamily="34" charset="-78"/>
                <a:cs typeface="Dubai Medium" panose="020B0603030403030204" pitchFamily="34" charset="-78"/>
              </a:rPr>
              <a:t>th</a:t>
            </a:r>
            <a:r>
              <a:rPr lang="en-US" sz="2000" dirty="0">
                <a:latin typeface="Dubai Medium" panose="020B0603030403030204" pitchFamily="34" charset="-78"/>
                <a:cs typeface="Dubai Medium" panose="020B0603030403030204" pitchFamily="34" charset="-78"/>
              </a:rPr>
              <a:t> 2017</a:t>
            </a:r>
          </a:p>
        </p:txBody>
      </p:sp>
    </p:spTree>
    <p:extLst>
      <p:ext uri="{BB962C8B-B14F-4D97-AF65-F5344CB8AC3E}">
        <p14:creationId xmlns:p14="http://schemas.microsoft.com/office/powerpoint/2010/main" val="667590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Dubai Medium" panose="020B0603030403030204" pitchFamily="34" charset="-78"/>
                <a:cs typeface="Dubai Medium" panose="020B0603030403030204" pitchFamily="34" charset="-78"/>
              </a:rPr>
              <a:t>Project Goals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>
                <a:latin typeface="Dubai Medium" panose="020B0603030403030204" pitchFamily="34" charset="-78"/>
                <a:cs typeface="Dubai Medium" panose="020B0603030403030204" pitchFamily="34" charset="-78"/>
              </a:rPr>
              <a:t>My Project is to find, compare and get information about searched drugs.</a:t>
            </a:r>
            <a:br>
              <a:rPr lang="en-US" dirty="0">
                <a:latin typeface="Dubai Medium" panose="020B0603030403030204" pitchFamily="34" charset="-78"/>
                <a:cs typeface="Dubai Medium" panose="020B0603030403030204" pitchFamily="34" charset="-78"/>
              </a:rPr>
            </a:br>
            <a:endParaRPr lang="en-US" dirty="0">
              <a:latin typeface="Dubai Medium" panose="020B0603030403030204" pitchFamily="34" charset="-78"/>
              <a:cs typeface="Dubai Medium" panose="020B0603030403030204" pitchFamily="34" charset="-78"/>
            </a:endParaRPr>
          </a:p>
          <a:p>
            <a:pPr lvl="0"/>
            <a:r>
              <a:rPr lang="en-US" dirty="0">
                <a:latin typeface="Dubai Medium" panose="020B0603030403030204" pitchFamily="34" charset="-78"/>
                <a:cs typeface="Dubai Medium" panose="020B0603030403030204" pitchFamily="34" charset="-78"/>
              </a:rPr>
              <a:t>Provide available coupons for searched drugs.</a:t>
            </a:r>
            <a:br>
              <a:rPr lang="en-US" dirty="0">
                <a:latin typeface="Dubai Medium" panose="020B0603030403030204" pitchFamily="34" charset="-78"/>
                <a:cs typeface="Dubai Medium" panose="020B0603030403030204" pitchFamily="34" charset="-78"/>
              </a:rPr>
            </a:br>
            <a:endParaRPr lang="en-US" dirty="0">
              <a:latin typeface="Dubai Medium" panose="020B0603030403030204" pitchFamily="34" charset="-78"/>
              <a:cs typeface="Dubai Medium" panose="020B0603030403030204" pitchFamily="34" charset="-78"/>
            </a:endParaRPr>
          </a:p>
          <a:p>
            <a:pPr lvl="0"/>
            <a:r>
              <a:rPr lang="en-US" dirty="0">
                <a:latin typeface="Dubai Medium" panose="020B0603030403030204" pitchFamily="34" charset="-78"/>
                <a:cs typeface="Dubai Medium" panose="020B0603030403030204" pitchFamily="34" charset="-78"/>
              </a:rPr>
              <a:t>Also provide alternate generic options.</a:t>
            </a:r>
          </a:p>
          <a:p>
            <a:pPr marL="0" lvl="0" indent="0">
              <a:buNone/>
            </a:pPr>
            <a:endParaRPr lang="en-US" dirty="0">
              <a:latin typeface="Dubai Medium" panose="020B0603030403030204" pitchFamily="34" charset="-78"/>
              <a:cs typeface="Dubai Medium" panose="020B0603030403030204" pitchFamily="34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970739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84612" y="1447800"/>
            <a:ext cx="4884943" cy="2680127"/>
          </a:xfrm>
        </p:spPr>
        <p:txBody>
          <a:bodyPr/>
          <a:lstStyle/>
          <a:p>
            <a:r>
              <a:rPr lang="en-US" sz="7200" b="1" dirty="0">
                <a:latin typeface="Dubai Medium" panose="020B0603030403030204" pitchFamily="34" charset="-78"/>
                <a:cs typeface="Dubai Medium" panose="020B0603030403030204" pitchFamily="34" charset="-78"/>
                <a:hlinkClick r:id="rId3"/>
              </a:rPr>
              <a:t>Demo Time</a:t>
            </a:r>
            <a:endParaRPr lang="en-US" sz="7200" b="1" dirty="0">
              <a:latin typeface="Dubai Medium" panose="020B0603030403030204" pitchFamily="34" charset="-78"/>
              <a:cs typeface="Dubai Medium" panose="020B0603030403030204" pitchFamily="34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81689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latin typeface="Dubai Medium" panose="020B0603030403030204" pitchFamily="34" charset="-78"/>
                <a:cs typeface="Dubai Medium" panose="020B0603030403030204" pitchFamily="34" charset="-78"/>
              </a:rPr>
              <a:t>Lessons Learned</a:t>
            </a:r>
            <a:endParaRPr lang="en-US" b="1" dirty="0">
              <a:latin typeface="Dubai Medium" panose="020B0603030403030204" pitchFamily="34" charset="-78"/>
              <a:cs typeface="Dubai Medium" panose="020B0603030403030204" pitchFamily="34" charset="-78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903413" y="1600200"/>
            <a:ext cx="9472824" cy="5105400"/>
          </a:xfrm>
        </p:spPr>
        <p:txBody>
          <a:bodyPr>
            <a:normAutofit/>
          </a:bodyPr>
          <a:lstStyle/>
          <a:p>
            <a:pPr lvl="0"/>
            <a:r>
              <a:rPr lang="en-US">
                <a:latin typeface="Dubai Medium" panose="020B0603030403030204" pitchFamily="34" charset="-78"/>
                <a:cs typeface="Dubai Medium" panose="020B0603030403030204" pitchFamily="34" charset="-78"/>
              </a:rPr>
              <a:t>Called </a:t>
            </a:r>
            <a:r>
              <a:rPr lang="en-US" dirty="0">
                <a:latin typeface="Dubai Medium" panose="020B0603030403030204" pitchFamily="34" charset="-78"/>
                <a:cs typeface="Dubai Medium" panose="020B0603030403030204" pitchFamily="34" charset="-78"/>
              </a:rPr>
              <a:t>API &amp; parse JSON response to display the result on DOM.</a:t>
            </a:r>
            <a:br>
              <a:rPr lang="en-US" dirty="0">
                <a:latin typeface="Dubai Medium" panose="020B0603030403030204" pitchFamily="34" charset="-78"/>
                <a:cs typeface="Dubai Medium" panose="020B0603030403030204" pitchFamily="34" charset="-78"/>
              </a:rPr>
            </a:br>
            <a:endParaRPr lang="en-US" dirty="0">
              <a:latin typeface="Dubai Medium" panose="020B0603030403030204" pitchFamily="34" charset="-78"/>
              <a:cs typeface="Dubai Medium" panose="020B0603030403030204" pitchFamily="34" charset="-78"/>
            </a:endParaRPr>
          </a:p>
          <a:p>
            <a:pPr lvl="0"/>
            <a:r>
              <a:rPr lang="en-US" dirty="0">
                <a:latin typeface="Dubai Medium" panose="020B0603030403030204" pitchFamily="34" charset="-78"/>
                <a:cs typeface="Dubai Medium" panose="020B0603030403030204" pitchFamily="34" charset="-78"/>
              </a:rPr>
              <a:t>Authenticated Users using Firebase.</a:t>
            </a:r>
            <a:br>
              <a:rPr lang="en-US" dirty="0">
                <a:latin typeface="Dubai Medium" panose="020B0603030403030204" pitchFamily="34" charset="-78"/>
                <a:cs typeface="Dubai Medium" panose="020B0603030403030204" pitchFamily="34" charset="-78"/>
              </a:rPr>
            </a:br>
            <a:endParaRPr lang="en-US" dirty="0">
              <a:latin typeface="Dubai Medium" panose="020B0603030403030204" pitchFamily="34" charset="-78"/>
              <a:cs typeface="Dubai Medium" panose="020B0603030403030204" pitchFamily="34" charset="-78"/>
            </a:endParaRPr>
          </a:p>
          <a:p>
            <a:pPr lvl="0"/>
            <a:r>
              <a:rPr lang="en-US" dirty="0">
                <a:latin typeface="Dubai Medium" panose="020B0603030403030204" pitchFamily="34" charset="-78"/>
                <a:cs typeface="Dubai Medium" panose="020B0603030403030204" pitchFamily="34" charset="-78"/>
              </a:rPr>
              <a:t>Created a Proxy Server to handle CORS (Cross-origin resource sharing) restrictions with the API call.</a:t>
            </a:r>
            <a:br>
              <a:rPr lang="en-US" dirty="0">
                <a:latin typeface="Dubai Medium" panose="020B0603030403030204" pitchFamily="34" charset="-78"/>
                <a:cs typeface="Dubai Medium" panose="020B0603030403030204" pitchFamily="34" charset="-78"/>
              </a:rPr>
            </a:br>
            <a:endParaRPr lang="en-US" dirty="0">
              <a:latin typeface="Dubai Medium" panose="020B0603030403030204" pitchFamily="34" charset="-78"/>
              <a:cs typeface="Dubai Medium" panose="020B0603030403030204" pitchFamily="34" charset="-78"/>
            </a:endParaRPr>
          </a:p>
          <a:p>
            <a:pPr lvl="0"/>
            <a:r>
              <a:rPr lang="en-US" dirty="0">
                <a:latin typeface="Dubai Medium" panose="020B0603030403030204" pitchFamily="34" charset="-78"/>
                <a:cs typeface="Dubai Medium" panose="020B0603030403030204" pitchFamily="34" charset="-78"/>
              </a:rPr>
              <a:t>Used Bootstrap.</a:t>
            </a:r>
            <a:br>
              <a:rPr lang="en-US" dirty="0">
                <a:latin typeface="Dubai Medium" panose="020B0603030403030204" pitchFamily="34" charset="-78"/>
                <a:cs typeface="Dubai Medium" panose="020B0603030403030204" pitchFamily="34" charset="-78"/>
              </a:rPr>
            </a:br>
            <a:endParaRPr lang="en-US" dirty="0">
              <a:latin typeface="Dubai Medium" panose="020B0603030403030204" pitchFamily="34" charset="-78"/>
              <a:cs typeface="Dubai Medium" panose="020B0603030403030204" pitchFamily="34" charset="-78"/>
            </a:endParaRPr>
          </a:p>
          <a:p>
            <a:pPr lvl="0"/>
            <a:r>
              <a:rPr lang="en-US" dirty="0">
                <a:latin typeface="Dubai Medium" panose="020B0603030403030204" pitchFamily="34" charset="-78"/>
                <a:cs typeface="Dubai Medium" panose="020B0603030403030204" pitchFamily="34" charset="-78"/>
              </a:rPr>
              <a:t>Always ask questions.</a:t>
            </a:r>
          </a:p>
        </p:txBody>
      </p:sp>
    </p:spTree>
    <p:extLst>
      <p:ext uri="{BB962C8B-B14F-4D97-AF65-F5344CB8AC3E}">
        <p14:creationId xmlns:p14="http://schemas.microsoft.com/office/powerpoint/2010/main" val="2306469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65612" y="1905000"/>
            <a:ext cx="4732543" cy="1752599"/>
          </a:xfrm>
        </p:spPr>
        <p:txBody>
          <a:bodyPr/>
          <a:lstStyle/>
          <a:p>
            <a:r>
              <a:rPr lang="en-US" sz="7200" b="1" dirty="0">
                <a:latin typeface="Dubai Medium" panose="020B0603030403030204" pitchFamily="34" charset="-78"/>
                <a:cs typeface="Dubai Medium" panose="020B0603030403030204" pitchFamily="34" charset="-78"/>
              </a:rPr>
              <a:t>Thank You!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80212" y="6019800"/>
            <a:ext cx="5189743" cy="805834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/>
              <a:t>Email: </a:t>
            </a:r>
            <a:r>
              <a:rPr lang="en-US" sz="2000" dirty="0">
                <a:hlinkClick r:id="rId3"/>
              </a:rPr>
              <a:t>preetikrp@gmail.com</a:t>
            </a:r>
            <a:r>
              <a:rPr lang="en-US" sz="2000" dirty="0"/>
              <a:t> </a:t>
            </a:r>
          </a:p>
          <a:p>
            <a:r>
              <a:rPr lang="en-US" sz="2000" dirty="0"/>
              <a:t>GitHub: </a:t>
            </a:r>
            <a:r>
              <a:rPr lang="en-US" sz="2000" dirty="0">
                <a:hlinkClick r:id="rId4"/>
              </a:rPr>
              <a:t>https://github.com/preetikrp</a:t>
            </a:r>
            <a:r>
              <a:rPr lang="en-US" sz="2000" dirty="0"/>
              <a:t> </a:t>
            </a:r>
          </a:p>
          <a:p>
            <a:r>
              <a:rPr lang="en-US" sz="2100" dirty="0"/>
              <a:t>Website</a:t>
            </a:r>
            <a:r>
              <a:rPr lang="en-US" sz="1400" dirty="0"/>
              <a:t>: </a:t>
            </a:r>
            <a:r>
              <a:rPr lang="en-US" sz="2000" dirty="0">
                <a:hlinkClick r:id="rId5"/>
              </a:rPr>
              <a:t>https://preetikrp.github.io/Mywebsite/</a:t>
            </a:r>
            <a:endParaRPr lang="en-US" sz="14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0445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65612" y="1905000"/>
            <a:ext cx="4732543" cy="1752599"/>
          </a:xfrm>
        </p:spPr>
        <p:txBody>
          <a:bodyPr/>
          <a:lstStyle/>
          <a:p>
            <a:r>
              <a:rPr lang="en-US" sz="7200" b="1" dirty="0">
                <a:latin typeface="Dubai Medium" panose="020B0603030403030204" pitchFamily="34" charset="-78"/>
                <a:cs typeface="Dubai Medium" panose="020B0603030403030204" pitchFamily="34" charset="-78"/>
              </a:rPr>
              <a:t>Questions?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75412" y="6019801"/>
            <a:ext cx="5494543" cy="805834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/>
              <a:t>Email: </a:t>
            </a:r>
            <a:r>
              <a:rPr lang="en-US" sz="2000" dirty="0">
                <a:hlinkClick r:id="rId3"/>
              </a:rPr>
              <a:t>preetikrp@gmail.com</a:t>
            </a:r>
            <a:r>
              <a:rPr lang="en-US" sz="2000" dirty="0"/>
              <a:t> </a:t>
            </a:r>
          </a:p>
          <a:p>
            <a:r>
              <a:rPr lang="en-US" sz="2000" dirty="0"/>
              <a:t>GitHub: </a:t>
            </a:r>
            <a:r>
              <a:rPr lang="en-US" sz="2000" dirty="0">
                <a:hlinkClick r:id="rId4"/>
              </a:rPr>
              <a:t>https://github.com/preetikrp</a:t>
            </a:r>
            <a:r>
              <a:rPr lang="en-US" sz="2000" dirty="0"/>
              <a:t> </a:t>
            </a:r>
          </a:p>
          <a:p>
            <a:r>
              <a:rPr lang="en-US" sz="2100" dirty="0"/>
              <a:t>Website</a:t>
            </a:r>
            <a:r>
              <a:rPr lang="en-US" sz="1400" dirty="0"/>
              <a:t>: </a:t>
            </a:r>
            <a:r>
              <a:rPr lang="en-US" sz="2000" dirty="0">
                <a:hlinkClick r:id="rId5"/>
              </a:rPr>
              <a:t>https://preetikrp.github.io/Mywebsite/</a:t>
            </a:r>
            <a:endParaRPr lang="en-US" sz="1400" dirty="0"/>
          </a:p>
          <a:p>
            <a:endParaRPr lang="en-US" sz="20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2A6A05F-A157-4FC9-B45A-680F347A95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88825" cy="0"/>
          </a:xfrm>
          <a:prstGeom prst="rect">
            <a:avLst/>
          </a:prstGeom>
          <a:solidFill>
            <a:srgbClr val="DCFFE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9522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165C26"/>
                </a:solidFill>
                <a:effectLst/>
                <a:latin typeface="-apple-system"/>
              </a:rPr>
              <a:t> Your site is published at 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366D6"/>
                </a:solidFill>
                <a:effectLst/>
                <a:latin typeface="-apple-system"/>
                <a:hlinkClick r:id="rId5"/>
              </a:rPr>
              <a:t>https://preetikrp.github.io/Mywebsite/</a:t>
            </a:r>
            <a:endParaRPr kumimoji="0" lang="en-US" altLang="en-US" sz="1000" b="0" i="0" u="none" strike="noStrike" cap="none" normalizeH="0" baseline="0">
              <a:ln>
                <a:noFill/>
              </a:ln>
              <a:solidFill>
                <a:srgbClr val="24292E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4F2172CA-A75E-4BB8-BE0D-E303DC0758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88825" cy="0"/>
          </a:xfrm>
          <a:prstGeom prst="rect">
            <a:avLst/>
          </a:prstGeom>
          <a:solidFill>
            <a:srgbClr val="DCFFE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9522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165C26"/>
                </a:solidFill>
                <a:effectLst/>
                <a:latin typeface="-apple-system"/>
              </a:rPr>
              <a:t> Your site is published at 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366D6"/>
                </a:solidFill>
                <a:effectLst/>
                <a:latin typeface="-apple-system"/>
                <a:hlinkClick r:id="rId5"/>
              </a:rPr>
              <a:t>https://preetikrp.github.io/Mywebsite/</a:t>
            </a:r>
            <a:endParaRPr kumimoji="0" lang="en-US" altLang="en-US" sz="1000" b="0" i="0" u="none" strike="noStrike" cap="none" normalizeH="0" baseline="0">
              <a:ln>
                <a:noFill/>
              </a:ln>
              <a:solidFill>
                <a:srgbClr val="24292E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1553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Pharmacy design 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 w="12700">
          <a:solidFill>
            <a:schemeClr val="accent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tx2">
              <a:lumMod val="20000"/>
              <a:lumOff val="80000"/>
            </a:schemeClr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harmacy design slides.potx" id="{BDD4D5A3-0C20-4887-95F2-BFAB47634035}" vid="{397845B7-7EB0-4CC3-ABEB-6754AD08757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Franklin Gothic">
      <a:majorFont>
        <a:latin typeface="Franklin Gothic Medium" panose="020B06030201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Franklin Gothic">
      <a:majorFont>
        <a:latin typeface="Franklin Gothic Medium" panose="020B06030201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Pharmacy design slides</Template>
  <TotalTime>1108</TotalTime>
  <Words>111</Words>
  <Application>Microsoft Office PowerPoint</Application>
  <PresentationFormat>Custom</PresentationFormat>
  <Paragraphs>39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-apple-system</vt:lpstr>
      <vt:lpstr>Arial</vt:lpstr>
      <vt:lpstr>Calibri</vt:lpstr>
      <vt:lpstr>Dubai Medium</vt:lpstr>
      <vt:lpstr>Euphemia</vt:lpstr>
      <vt:lpstr>Franklin Gothic Book</vt:lpstr>
      <vt:lpstr>Pharmacy design template</vt:lpstr>
      <vt:lpstr>Pharmaplex</vt:lpstr>
      <vt:lpstr>Project Goals</vt:lpstr>
      <vt:lpstr>Demo Time</vt:lpstr>
      <vt:lpstr>Lessons Learned</vt:lpstr>
      <vt:lpstr>Thank You!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Pharmaplex</dc:title>
  <dc:creator>Preeti Pathak</dc:creator>
  <cp:lastModifiedBy>Preeti Pathak</cp:lastModifiedBy>
  <cp:revision>28</cp:revision>
  <dcterms:created xsi:type="dcterms:W3CDTF">2017-07-02T17:26:58Z</dcterms:created>
  <dcterms:modified xsi:type="dcterms:W3CDTF">2017-07-06T03:40:36Z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