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61" r:id="rId4"/>
    <p:sldId id="259" r:id="rId5"/>
    <p:sldId id="260" r:id="rId6"/>
    <p:sldId id="264" r:id="rId7"/>
    <p:sldId id="263" r:id="rId8"/>
    <p:sldId id="265" r:id="rId9"/>
    <p:sldId id="266" r:id="rId10"/>
    <p:sldId id="271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62"/>
    <p:restoredTop sz="94560"/>
  </p:normalViewPr>
  <p:slideViewPr>
    <p:cSldViewPr snapToGrid="0">
      <p:cViewPr varScale="1">
        <p:scale>
          <a:sx n="88" d="100"/>
          <a:sy n="88" d="100"/>
        </p:scale>
        <p:origin x="9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FF45-7285-EBE7-2EEA-0DD74BCE5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DB2D8-CD8B-3C9E-4574-7D8CF4FFB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DD551-B93F-DCC3-6DA1-CBA82985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489EA-E5E8-338A-6B24-9D1DE98D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3D263-88CC-A582-8A81-6FC02092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6DCE-4F68-48AD-66BF-8AD74868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DF55E-238D-6750-4742-0B9A7DDF4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DAB95-A9CD-3E56-DF77-341F76D6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1D968-D004-D5DA-7BE0-557AD398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5AD31-39D0-5BD3-A1FC-8D5C903C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01404-F96A-A922-195F-06C7C848F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3A5B6-FA33-0E50-0DA2-6C819EDD9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D330D-603C-E7E8-16C7-4FEA5C60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F43EC-9479-6EB8-9F0A-4E3D02E5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56DE8-8ABE-07A8-FFA1-D531ADE1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1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D743-D52A-2F2C-4049-139177B6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0AD4-2C21-16AC-A430-6722B03C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0F918-2F41-2A3F-E67C-D1C68D41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C4891-DCB6-5F28-D14C-A07FB2D8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5FEDF-E147-AB49-E004-36C87CDF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9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AB1E-9ACD-9EFF-4D95-8E689DDD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31F07-65BD-7C09-8988-229C08EA9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5FB3-CDE7-1100-699B-56055288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6831-4427-E3C8-3792-5661BF44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41584-38DB-5C63-E6C1-6DD9E6CD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5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3B95-B02D-F7FB-56F4-29A6C10C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13C8C-1F2F-805A-5C2A-38980F565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93800-00F5-A48C-4EE4-B59C035AD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9C67F-7ED4-503D-A3F6-4D499053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7D0A5-22FE-0D2F-89B9-C9EA802F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BC91D-350F-59FD-618C-C8ED484F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2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FC27-249F-EEDF-B46C-E2F9190EF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1B99C-7AF5-64A5-D8C4-9DB429A73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81B59-7FAF-F46C-82A7-5ADE53874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AAA5A-17FB-A429-E225-F452CA7CC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93992-190B-67E1-9B97-C8CBA0CC8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0E128-0693-3B18-12BF-750C267A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62DC2-275D-FA8F-1F58-AC3C6D12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CE0864-984B-CC3B-75D2-3FE41E0F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2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2D4F-7BCD-8F6C-2AEE-BB8BB69D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7DC01-E921-870F-6F12-3631B10B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4DF9B-7CDA-39D4-2C21-7F2A0D175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F3F92-91F7-4071-148E-0785CA25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5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FE663-098C-26F2-43E2-A013F57D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E15CF-40E8-C2AC-F8F9-11D2E22F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2005F-88F4-F60F-5CA4-05E2085B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1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97AA-3638-9A15-11D3-E40CB7A2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FBCD-19DF-3096-D59B-A0C942F55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C2706-EBB4-A02B-2505-270BDFAE2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10103-C2CF-911C-1ADC-CC4CD45F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D944C-F512-599B-CE4C-CC9E339D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5FBC8-3E7B-F1EF-95F7-5F7DB384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2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3E62-7BA6-BCCB-8523-BE99059F3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C194A-4AF7-D0C7-778F-6C2008EC3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77A29-D93F-12A2-24CD-F9C257FE4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7305D-1214-48C4-A65C-CEA7D029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0EB65-10E9-D8EC-6DCC-DB2B36D6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52738-DE0A-D49B-1D2B-A67E1DEE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6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C6BA1-D3EE-3B48-B161-DDA5FFF3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BCEDA-3EE8-E571-D918-8102C8E3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E5A4C-AE3E-3E61-3849-2E001D8F5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CCF6DB-A21D-C94F-8225-03EDDF8277ED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94A1D-A9AF-31BC-611E-0FE10CAC4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9D0B5-7639-9106-7A84-1E165BCE4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eetikumar20/Capstone_Covid19/blob/a871861f8f05c0c51227f05e58bcdd50e33ce2d5/final_capstone_preetidubey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D97A-A89F-A1DA-62BE-C14A204BF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724" y="588723"/>
            <a:ext cx="11110586" cy="271814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7030A0"/>
                </a:solidFill>
              </a:rPr>
              <a:t>Capstone Project</a:t>
            </a:r>
            <a:br>
              <a:rPr lang="en-US" sz="4800" b="1" dirty="0"/>
            </a:br>
            <a:r>
              <a:rPr lang="en-US" sz="5400" b="1" dirty="0">
                <a:solidFill>
                  <a:schemeClr val="accent2">
                    <a:lumMod val="50000"/>
                  </a:schemeClr>
                </a:solidFill>
              </a:rPr>
              <a:t>Global COVID-19 Trends and New Case Prediction for the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3EAD4-5885-309C-4D1D-8D92E5E35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8752" y="3801609"/>
            <a:ext cx="4317305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7030A0"/>
                </a:solidFill>
              </a:rPr>
              <a:t>Presented by:</a:t>
            </a:r>
          </a:p>
          <a:p>
            <a:pPr algn="l"/>
            <a:r>
              <a:rPr lang="en-US" dirty="0">
                <a:solidFill>
                  <a:srgbClr val="7030A0"/>
                </a:solidFill>
              </a:rPr>
              <a:t>Preeti Dubey</a:t>
            </a:r>
          </a:p>
          <a:p>
            <a:pPr algn="l"/>
            <a:r>
              <a:rPr lang="en-US" dirty="0">
                <a:solidFill>
                  <a:srgbClr val="7030A0"/>
                </a:solidFill>
              </a:rPr>
              <a:t>Email: preetiup28@gmail.com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DEB5B-CAD2-7A09-F842-CB56F498C8E4}"/>
              </a:ext>
            </a:extLst>
          </p:cNvPr>
          <p:cNvSpPr txBox="1"/>
          <p:nvPr/>
        </p:nvSpPr>
        <p:spPr>
          <a:xfrm>
            <a:off x="1328752" y="5380672"/>
            <a:ext cx="9774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 for the final  </a:t>
            </a:r>
            <a:r>
              <a:rPr lang="en-US" b="1" dirty="0" err="1"/>
              <a:t>Jupyter</a:t>
            </a:r>
            <a:r>
              <a:rPr lang="en-US" b="1" dirty="0"/>
              <a:t> notebook:</a:t>
            </a:r>
          </a:p>
          <a:p>
            <a:r>
              <a:rPr lang="en-US" dirty="0">
                <a:hlinkClick r:id="rId2"/>
              </a:rPr>
              <a:t>https://github.com/preetikumar20/Capstone_Covid19/blob/a871861f8f05c0c51227f05e58bcdd50e33ce2d5/final_capstone_preetidubey.ipynb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49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E8134-DBC7-E6D7-D26D-ABA6333FD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6E6AC92-ECF4-9D81-4305-5FDF082AC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72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D7652-8111-DF9F-AEF2-10EEDBEF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7266"/>
            <a:ext cx="29083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 Forest is the best model, slightly better than </a:t>
            </a:r>
            <a:r>
              <a:rPr lang="en-US" sz="2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exog</a:t>
            </a:r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SARIMA</a:t>
            </a:r>
          </a:p>
        </p:txBody>
      </p:sp>
      <p:pic>
        <p:nvPicPr>
          <p:cNvPr id="3074" name="Picture 2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B6278F15-A9AD-F0F1-020C-F9417EFA1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2299" y="101600"/>
            <a:ext cx="7629071" cy="654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90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CC3CB-735A-F91D-DE6C-33736BC12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1F92-3903-E826-A2BF-2E65FD8D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5341"/>
            <a:ext cx="11782269" cy="879059"/>
          </a:xfrm>
        </p:spPr>
        <p:txBody>
          <a:bodyPr>
            <a:normAutofit/>
          </a:bodyPr>
          <a:lstStyle/>
          <a:p>
            <a:r>
              <a:rPr lang="en-US" sz="3200" b="1" dirty="0"/>
              <a:t>Key Takeaways: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27727-87C4-8545-2566-66173170994A}"/>
              </a:ext>
            </a:extLst>
          </p:cNvPr>
          <p:cNvSpPr txBox="1"/>
          <p:nvPr/>
        </p:nvSpPr>
        <p:spPr>
          <a:xfrm>
            <a:off x="880051" y="1092312"/>
            <a:ext cx="1074410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Random Forest and </a:t>
            </a: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exogSARIMA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outperform other models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LSTM performs poorly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Traditional Time-Series Models Show Moderate Performance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shows mixed results</a:t>
            </a:r>
          </a:p>
        </p:txBody>
      </p:sp>
    </p:spTree>
    <p:extLst>
      <p:ext uri="{BB962C8B-B14F-4D97-AF65-F5344CB8AC3E}">
        <p14:creationId xmlns:p14="http://schemas.microsoft.com/office/powerpoint/2010/main" val="59046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38C46-F4F0-AF93-EF7C-B99F064D9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71EAAA-E85E-28E1-0CAC-AD0D3E5FE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21" y="102078"/>
            <a:ext cx="10515600" cy="735689"/>
          </a:xfrm>
        </p:spPr>
        <p:txBody>
          <a:bodyPr/>
          <a:lstStyle/>
          <a:p>
            <a:r>
              <a:rPr lang="en-US" dirty="0">
                <a:effectLst/>
                <a:latin typeface="+mn-lt"/>
              </a:rPr>
              <a:t>Recommendations and Next Steps</a:t>
            </a:r>
            <a:endParaRPr lang="en-US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2D98A7-B4DB-367C-E0CF-599CC62FD714}"/>
              </a:ext>
            </a:extLst>
          </p:cNvPr>
          <p:cNvSpPr txBox="1"/>
          <p:nvPr/>
        </p:nvSpPr>
        <p:spPr>
          <a:xfrm>
            <a:off x="174321" y="837767"/>
            <a:ext cx="1201767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Improve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exogSARIMA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by incorporating additional external factors such as hospitalizations, variant-specific data, and real-time mobility patterns.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Combine machine learning and statistical models (e.g., Hybrid SARIMA-RF) for improved performance.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Improve LSTM by adjusting hyperparameters, increasing training data size, and using attention mechanisms.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Automate data collection pipelines for continuous model retraining to maintain forecasting accuracy.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Integrate these models with real-time dashboards to detect potential surges and mitigate outbreaks.</a:t>
            </a:r>
          </a:p>
        </p:txBody>
      </p:sp>
    </p:spTree>
    <p:extLst>
      <p:ext uri="{BB962C8B-B14F-4D97-AF65-F5344CB8AC3E}">
        <p14:creationId xmlns:p14="http://schemas.microsoft.com/office/powerpoint/2010/main" val="3907513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B84EB-C111-45BD-CE03-827DF6CAA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FACFC96-0B45-D3AC-DE18-9A54CC1C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4" y="0"/>
            <a:ext cx="11725406" cy="9269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Executive Summary – COVID-19 Case Forecasting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35D72E-64DE-552E-4553-E6EB374D7FC3}"/>
              </a:ext>
            </a:extLst>
          </p:cNvPr>
          <p:cNvSpPr txBox="1"/>
          <p:nvPr/>
        </p:nvSpPr>
        <p:spPr>
          <a:xfrm>
            <a:off x="99164" y="810668"/>
            <a:ext cx="1172540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📌 </a:t>
            </a:r>
            <a:r>
              <a:rPr lang="en-US" b="1" dirty="0"/>
              <a:t>Objective:</a:t>
            </a:r>
            <a:r>
              <a:rPr lang="en-US" dirty="0"/>
              <a:t> 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xplore the COVID-19 trends around the globe and p</a:t>
            </a:r>
            <a:r>
              <a:rPr lang="en-US" dirty="0"/>
              <a:t>redict daily new COVID-19 cases in the U.S. using machine learning and time-series models.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📊 </a:t>
            </a:r>
            <a:r>
              <a:rPr lang="en-US" b="1" dirty="0"/>
              <a:t>Key Findings: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Best Models:</a:t>
            </a:r>
            <a:r>
              <a:rPr lang="en-US" dirty="0"/>
              <a:t> </a:t>
            </a:r>
            <a:r>
              <a:rPr lang="en-US" b="1" dirty="0"/>
              <a:t>Random Forest &amp; </a:t>
            </a:r>
            <a:r>
              <a:rPr lang="en-US" b="1" dirty="0" err="1"/>
              <a:t>exogSARIMA</a:t>
            </a:r>
            <a:r>
              <a:rPr lang="en-US" dirty="0"/>
              <a:t> – Lowest error, capturing complex trends &amp; external factors (e.g., mobility, vaccination).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❌ </a:t>
            </a:r>
            <a:r>
              <a:rPr lang="en-US" b="1" dirty="0"/>
              <a:t>Worst Model:</a:t>
            </a:r>
            <a:r>
              <a:rPr lang="en-US" dirty="0"/>
              <a:t> </a:t>
            </a:r>
            <a:r>
              <a:rPr lang="en-US" b="1" dirty="0"/>
              <a:t>LSTM</a:t>
            </a:r>
            <a:r>
              <a:rPr lang="en-US" dirty="0"/>
              <a:t> – Poor performance due to high MAE, struggling with COVID-19 fluctuations.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⚖️ </a:t>
            </a:r>
            <a:r>
              <a:rPr lang="en-US" b="1" dirty="0"/>
              <a:t>Moderate Performance:</a:t>
            </a:r>
            <a:r>
              <a:rPr lang="en-US" dirty="0"/>
              <a:t> </a:t>
            </a:r>
            <a:r>
              <a:rPr lang="en-US" b="1" dirty="0"/>
              <a:t>SARIMA &gt; ARIMA</a:t>
            </a:r>
            <a:r>
              <a:rPr lang="en-US" dirty="0"/>
              <a:t> – Handles seasonality but fails to adapt to sudden changes.</a:t>
            </a:r>
          </a:p>
          <a:p>
            <a:pPr>
              <a:buNone/>
            </a:pPr>
            <a:r>
              <a:rPr lang="en-US" dirty="0"/>
              <a:t>⚡ </a:t>
            </a:r>
            <a:r>
              <a:rPr lang="en-US" b="1" dirty="0" err="1"/>
              <a:t>XGBoost</a:t>
            </a:r>
            <a:r>
              <a:rPr lang="en-US" b="1" dirty="0"/>
              <a:t>:</a:t>
            </a:r>
            <a:r>
              <a:rPr lang="en-US" dirty="0"/>
              <a:t> Better than ARIMA/SARIMA but weaker than Random Forest.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🚀 </a:t>
            </a:r>
            <a:r>
              <a:rPr lang="en-US" b="1" dirty="0"/>
              <a:t>Next Steps &amp; Recommendations: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Enhance Feature Engineering</a:t>
            </a:r>
            <a:r>
              <a:rPr lang="en-US" dirty="0"/>
              <a:t> – Add real-time hospitalizations, variant-specific data.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Hybrid Models</a:t>
            </a:r>
            <a:r>
              <a:rPr lang="en-US" dirty="0"/>
              <a:t> – Combine SARIMA with ML models for better accuracy.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Automate Data Pipelines</a:t>
            </a:r>
            <a:r>
              <a:rPr lang="en-US" dirty="0"/>
              <a:t> – Enable real-time forecasting &amp; dashboard integration.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Policy Impact</a:t>
            </a:r>
            <a:r>
              <a:rPr lang="en-US" dirty="0"/>
              <a:t> – Use </a:t>
            </a:r>
            <a:r>
              <a:rPr lang="en-US" b="1" dirty="0"/>
              <a:t>Random Forest &amp; </a:t>
            </a:r>
            <a:r>
              <a:rPr lang="en-US" b="1" dirty="0" err="1"/>
              <a:t>exogSARIMA</a:t>
            </a:r>
            <a:r>
              <a:rPr lang="en-US" dirty="0"/>
              <a:t> for public health decision-making.</a:t>
            </a:r>
          </a:p>
          <a:p>
            <a:r>
              <a:rPr lang="en-US" dirty="0"/>
              <a:t>📢 </a:t>
            </a:r>
            <a:r>
              <a:rPr lang="en-US" b="1" dirty="0"/>
              <a:t>Takeaway:</a:t>
            </a:r>
            <a:r>
              <a:rPr lang="en-US" dirty="0"/>
              <a:t> Random Forest &amp; </a:t>
            </a:r>
            <a:r>
              <a:rPr lang="en-US" dirty="0" err="1"/>
              <a:t>exogSARIMA</a:t>
            </a:r>
            <a:r>
              <a:rPr lang="en-US" dirty="0"/>
              <a:t> provide the most reliable COVID-19 forecasts, guiding policy &amp; healthcare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126000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0A26B-B854-0541-5F55-4471B7137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49BFA3-0168-9B51-30D1-70863400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003" y="189413"/>
            <a:ext cx="10515600" cy="59937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WHO COVID-19 Global Dataset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2B3270-D346-2118-4137-A37B210F31B8}"/>
              </a:ext>
            </a:extLst>
          </p:cNvPr>
          <p:cNvSpPr txBox="1"/>
          <p:nvPr/>
        </p:nvSpPr>
        <p:spPr>
          <a:xfrm>
            <a:off x="630477" y="1105918"/>
            <a:ext cx="1135693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📌 </a:t>
            </a:r>
            <a:r>
              <a:rPr lang="en-US" sz="2400" b="1" dirty="0"/>
              <a:t>Overview: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Comprehensive time-series dataset covering global COVID-19 cases &amp; deaths.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Crucial for forecasting trends and informing public health decisions.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/>
              <a:t>📊 </a:t>
            </a:r>
            <a:r>
              <a:rPr lang="en-US" sz="2400" b="1" dirty="0"/>
              <a:t>Dataset Details: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Source:</a:t>
            </a:r>
            <a:r>
              <a:rPr lang="en-US" sz="2400" dirty="0"/>
              <a:t> Kaggle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Period:</a:t>
            </a:r>
            <a:r>
              <a:rPr lang="en-US" sz="2400" dirty="0"/>
              <a:t> 2020 – 2023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Size:</a:t>
            </a:r>
            <a:r>
              <a:rPr lang="en-US" sz="2400" dirty="0"/>
              <a:t> 57,840 entries, 8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Target Variable:</a:t>
            </a:r>
            <a:r>
              <a:rPr lang="en-US" sz="2400" dirty="0"/>
              <a:t> Daily new COVID-19 cases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/>
              <a:t>🛠 </a:t>
            </a:r>
            <a:r>
              <a:rPr lang="en-US" sz="2400" b="1" dirty="0"/>
              <a:t>Data Preprocessing:</a:t>
            </a:r>
            <a:br>
              <a:rPr lang="en-US" sz="2400" dirty="0"/>
            </a:br>
            <a:r>
              <a:rPr lang="en-US" sz="2400" dirty="0"/>
              <a:t>✔ Checked data statistics &amp; handled missing values</a:t>
            </a:r>
            <a:br>
              <a:rPr lang="en-US" sz="2400" dirty="0"/>
            </a:br>
            <a:r>
              <a:rPr lang="en-US" sz="2400" dirty="0"/>
              <a:t>✔ Removed duplicates &amp; ensured data integrity</a:t>
            </a:r>
            <a:br>
              <a:rPr lang="en-US" sz="2400" dirty="0"/>
            </a:br>
            <a:r>
              <a:rPr lang="en-US" sz="2400" dirty="0"/>
              <a:t>✔ Prepped dataset for time-series modeling</a:t>
            </a:r>
          </a:p>
        </p:txBody>
      </p:sp>
    </p:spTree>
    <p:extLst>
      <p:ext uri="{BB962C8B-B14F-4D97-AF65-F5344CB8AC3E}">
        <p14:creationId xmlns:p14="http://schemas.microsoft.com/office/powerpoint/2010/main" val="356832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E599-F359-D8E8-476F-C3394874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95" y="78809"/>
            <a:ext cx="10515600" cy="737165"/>
          </a:xfrm>
        </p:spPr>
        <p:txBody>
          <a:bodyPr/>
          <a:lstStyle/>
          <a:p>
            <a:r>
              <a:rPr lang="en-US" dirty="0"/>
              <a:t>Methods/Techniques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74E9-DBF2-3B35-063E-B33E8FA46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01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Data visualization to visualize the spread of the virus across countries over time</a:t>
            </a:r>
          </a:p>
          <a:p>
            <a:endParaRPr lang="en-US" dirty="0"/>
          </a:p>
          <a:p>
            <a:r>
              <a:rPr lang="en-US" dirty="0"/>
              <a:t>Data analysis techniques to analyze and process the data.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effectLst/>
              </a:rPr>
              <a:t>Time Series algorithms</a:t>
            </a:r>
            <a:r>
              <a:rPr lang="en-US" dirty="0"/>
              <a:t> to predict the new cases in the USA.</a:t>
            </a:r>
          </a:p>
          <a:p>
            <a:pPr lvl="1"/>
            <a:r>
              <a:rPr lang="en-US" dirty="0"/>
              <a:t>ARIMA and SARIMA</a:t>
            </a:r>
          </a:p>
          <a:p>
            <a:pPr lvl="1"/>
            <a:r>
              <a:rPr lang="en-US" dirty="0" err="1"/>
              <a:t>Exog</a:t>
            </a:r>
            <a:r>
              <a:rPr lang="en-US" dirty="0"/>
              <a:t> SARIMA</a:t>
            </a:r>
          </a:p>
          <a:p>
            <a:pPr lvl="1"/>
            <a:r>
              <a:rPr lang="en-US" dirty="0"/>
              <a:t>Random Forest and </a:t>
            </a:r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LSTM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8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D46537-B2A8-22F3-6F82-B18F946D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48" y="114301"/>
            <a:ext cx="11861704" cy="4572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Percentage of COVID-19 cases and deaths across six WHO regions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77A5798-214C-0684-7AED-787454470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7" y="800100"/>
            <a:ext cx="5595257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FACE9BF-3574-7B07-7C0F-BE37F8E44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895" y="800100"/>
            <a:ext cx="6242957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C4768A-F474-28B2-3344-50FDF73B3E61}"/>
              </a:ext>
            </a:extLst>
          </p:cNvPr>
          <p:cNvSpPr txBox="1"/>
          <p:nvPr/>
        </p:nvSpPr>
        <p:spPr>
          <a:xfrm>
            <a:off x="188638" y="6286499"/>
            <a:ext cx="559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ym typeface="Wingdings" pitchFamily="2" charset="2"/>
              </a:rPr>
              <a:t>Hardest- hit region in cases  EURO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C5453-F66D-4805-0E11-0A748334A2D0}"/>
              </a:ext>
            </a:extLst>
          </p:cNvPr>
          <p:cNvSpPr txBox="1"/>
          <p:nvPr/>
        </p:nvSpPr>
        <p:spPr>
          <a:xfrm>
            <a:off x="6096000" y="6346176"/>
            <a:ext cx="5930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ym typeface="Wingdings" pitchFamily="2" charset="2"/>
              </a:rPr>
              <a:t>Deadliest-hit regions   AMRO and EURO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9066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04E45-B0F8-F326-AD5A-C1E72B483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177799D-E65A-30D9-B8C9-77ECDC5CE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34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F59C3-7E0A-21E4-876C-FB20DAF5F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D33CC0C-A204-02F9-7D16-D9DDE004E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47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80144-92CC-B350-7C11-3760EC838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7468526-5B60-F9B5-C35E-6723B945C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0" y="101600"/>
            <a:ext cx="8902700" cy="657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834B48-18A8-FDF6-DA3B-FCCCA007966D}"/>
              </a:ext>
            </a:extLst>
          </p:cNvPr>
          <p:cNvSpPr txBox="1"/>
          <p:nvPr/>
        </p:nvSpPr>
        <p:spPr>
          <a:xfrm>
            <a:off x="88900" y="347345"/>
            <a:ext cx="2794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two peaks in 2022 and 2023 suggest different waves of infection (e.g., the Omicron variant and its subvariants waves).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other small peaks suggest the first outbreak started at the end of 2020, subsided slightly, and then again started increasing in mid-2021, declining slightly due to the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341799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59439-AE75-F047-3084-A7EAB41E3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0990211-01FD-BCFC-3421-550EA47A9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0"/>
            <a:ext cx="12192000" cy="662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87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3999</TotalTime>
  <Words>586</Words>
  <Application>Microsoft Macintosh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Wingdings</vt:lpstr>
      <vt:lpstr>Office Theme</vt:lpstr>
      <vt:lpstr>Capstone Project Global COVID-19 Trends and New Case Prediction for the USA</vt:lpstr>
      <vt:lpstr>Executive Summary – COVID-19 Case Forecasting</vt:lpstr>
      <vt:lpstr>WHO COVID-19 Global Dataset</vt:lpstr>
      <vt:lpstr>Methods/Techniques</vt:lpstr>
      <vt:lpstr>Percentage of COVID-19 cases and deaths across six WHO regions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Forest is the best model, slightly better than exog SARIMA</vt:lpstr>
      <vt:lpstr>Key Takeaways:</vt:lpstr>
      <vt:lpstr>Recommendations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Preeti Dubey</dc:creator>
  <cp:lastModifiedBy>Preeti Dubey</cp:lastModifiedBy>
  <cp:revision>47</cp:revision>
  <dcterms:created xsi:type="dcterms:W3CDTF">2024-12-17T17:13:58Z</dcterms:created>
  <dcterms:modified xsi:type="dcterms:W3CDTF">2025-03-27T15:38:22Z</dcterms:modified>
</cp:coreProperties>
</file>