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7"/>
    <p:restoredTop sz="94595"/>
  </p:normalViewPr>
  <p:slideViewPr>
    <p:cSldViewPr snapToGrid="0">
      <p:cViewPr varScale="1">
        <p:scale>
          <a:sx n="88" d="100"/>
          <a:sy n="88" d="100"/>
        </p:scale>
        <p:origin x="127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AFF45-7285-EBE7-2EEA-0DD74BCE5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BDB2D8-CD8B-3C9E-4574-7D8CF4FFB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551-B93F-DCC3-6DA1-CBA829850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489EA-E5E8-338A-6B24-9D1DE98D5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3D263-88CC-A582-8A81-6FC02092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DCE-4F68-48AD-66BF-8AD748689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DF55E-238D-6750-4742-0B9A7DDF4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DAB95-A9CD-3E56-DF77-341F76D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1D968-D004-D5DA-7BE0-557AD398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5AD31-39D0-5BD3-A1FC-8D5C903CF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01404-F96A-A922-195F-06C7C848F1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A5B6-FA33-0E50-0DA2-6C819EDD91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D330D-603C-E7E8-16C7-4FEA5C60D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F43EC-9479-6EB8-9F0A-4E3D02E53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56DE8-8ABE-07A8-FFA1-D531ADE1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21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3D743-D52A-2F2C-4049-139177B6D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0AD4-2C21-16AC-A430-6722B03CE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0F918-2F41-2A3F-E67C-D1C68D411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C4891-DCB6-5F28-D14C-A07FB2D8D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5FEDF-E147-AB49-E004-36C87CDF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9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AB1E-9ACD-9EFF-4D95-8E689DDD3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31F07-65BD-7C09-8988-229C08EA9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25FB3-CDE7-1100-699B-560552881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6831-4427-E3C8-3792-5661BF44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1584-38DB-5C63-E6C1-6DD9E6CD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50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33B95-B02D-F7FB-56F4-29A6C10CA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13C8C-1F2F-805A-5C2A-38980F5654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093800-00F5-A48C-4EE4-B59C035AD3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9C67F-7ED4-503D-A3F6-4D499053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7D0A5-22FE-0D2F-89B9-C9EA802F7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7BC91D-350F-59FD-618C-C8ED484F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02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FC27-249F-EEDF-B46C-E2F9190E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51B99C-7AF5-64A5-D8C4-9DB429A73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81B59-7FAF-F46C-82A7-5ADE53874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BAAA5A-17FB-A429-E225-F452CA7C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93992-190B-67E1-9B97-C8CBA0CC8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50E128-0693-3B18-12BF-750C267A0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62DC2-275D-FA8F-1F58-AC3C6D12B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CE0864-984B-CC3B-75D2-3FE41E0F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129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2D4F-7BCD-8F6C-2AEE-BB8BB69DE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7DC01-E921-870F-6F12-3631B10B8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DF9B-7CDA-39D4-2C21-7F2A0D175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F3F92-91F7-4071-148E-0785CA25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54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FE663-098C-26F2-43E2-A013F57D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AE15CF-40E8-C2AC-F8F9-11D2E22F9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2005F-88F4-F60F-5CA4-05E2085B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1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97AA-3638-9A15-11D3-E40CB7A2B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AFBCD-19DF-3096-D59B-A0C942F55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0C2706-EBB4-A02B-2505-270BDFAE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10103-C2CF-911C-1ADC-CC4CD45F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D944C-F512-599B-CE4C-CC9E339D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35FBC8-3E7B-F1EF-95F7-5F7DB384E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328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3E62-7BA6-BCCB-8523-BE99059F3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C194A-4AF7-D0C7-778F-6C2008EC3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77A29-D93F-12A2-24CD-F9C257FE4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7305D-1214-48C4-A65C-CEA7D029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0EB65-10E9-D8EC-6DCC-DB2B36D6C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52738-DE0A-D49B-1D2B-A67E1DEE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267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C6BA1-D3EE-3B48-B161-DDA5FFF3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BCEDA-3EE8-E571-D918-8102C8E34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E5A4C-AE3E-3E61-3849-2E001D8F58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CF6DB-A21D-C94F-8225-03EDDF8277ED}" type="datetimeFigureOut">
              <a:rPr lang="en-US" smtClean="0"/>
              <a:t>3/18/25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94A1D-A9AF-31BC-611E-0FE10CAC4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D0B5-7639-9106-7A84-1E165BCE4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AE74D-FFEC-684F-AD04-4A716A8C2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25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eetikumar20/Capstone_Covid19/blob/a871861f8f05c0c51227f05e58bcdd50e33ce2d5/final_capstone_preetidubey.ipynb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doomoh/daily-covid-19-data-2020-202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1D97A-A89F-A1DA-62BE-C14A204BF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724" y="588723"/>
            <a:ext cx="11110586" cy="271814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7030A0"/>
                </a:solidFill>
              </a:rPr>
              <a:t>Capstone Project</a:t>
            </a:r>
            <a:br>
              <a:rPr lang="en-US" sz="4800" b="1" dirty="0"/>
            </a:br>
            <a:r>
              <a:rPr lang="en-US" sz="5400" b="1" dirty="0">
                <a:solidFill>
                  <a:schemeClr val="accent2">
                    <a:lumMod val="50000"/>
                  </a:schemeClr>
                </a:solidFill>
              </a:rPr>
              <a:t>Global COVID-19 Trends and New Case Prediction for the USA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3EAD4-5885-309C-4D1D-8D92E5E35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8752" y="3801609"/>
            <a:ext cx="4317305" cy="165576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7030A0"/>
                </a:solidFill>
              </a:rPr>
              <a:t>Presented by: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Preeti Dubey</a:t>
            </a:r>
          </a:p>
          <a:p>
            <a:pPr algn="l"/>
            <a:r>
              <a:rPr lang="en-US" dirty="0">
                <a:solidFill>
                  <a:srgbClr val="7030A0"/>
                </a:solidFill>
              </a:rPr>
              <a:t>Email: preetiup28@gmail.com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DEB5B-CAD2-7A09-F842-CB56F498C8E4}"/>
              </a:ext>
            </a:extLst>
          </p:cNvPr>
          <p:cNvSpPr txBox="1"/>
          <p:nvPr/>
        </p:nvSpPr>
        <p:spPr>
          <a:xfrm>
            <a:off x="1328752" y="5380672"/>
            <a:ext cx="9774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Link for the final  </a:t>
            </a:r>
            <a:r>
              <a:rPr lang="en-US" b="1" dirty="0" err="1"/>
              <a:t>Jupyter</a:t>
            </a:r>
            <a:r>
              <a:rPr lang="en-US" b="1" dirty="0"/>
              <a:t> notebook:</a:t>
            </a:r>
          </a:p>
          <a:p>
            <a:r>
              <a:rPr lang="en-US" dirty="0">
                <a:hlinkClick r:id="rId2"/>
              </a:rPr>
              <a:t>https://github.com/preetikumar20/Capstone_Covid19/blob/a871861f8f05c0c51227f05e58bcdd50e33ce2d5/final_capstone_preetidubey.ipynb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49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59439-AE75-F047-3084-A7EAB41E3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C2097D6-7940-1399-BB88-475AD60B4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31" y="0"/>
            <a:ext cx="117219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4870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7652-8111-DF9F-AEF2-10EEDBEF4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41"/>
            <a:ext cx="11782269" cy="879059"/>
          </a:xfrm>
        </p:spPr>
        <p:txBody>
          <a:bodyPr>
            <a:normAutofit/>
          </a:bodyPr>
          <a:lstStyle/>
          <a:p>
            <a:r>
              <a:rPr lang="en-US" sz="3200" b="1" dirty="0"/>
              <a:t>Model Performance Comparison Chart: LSTM is the best model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9654E3-ABFE-26A8-8F46-728EAF2EE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063638"/>
              </p:ext>
            </p:extLst>
          </p:nvPr>
        </p:nvGraphicFramePr>
        <p:xfrm>
          <a:off x="524656" y="1606081"/>
          <a:ext cx="11057743" cy="4886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89515">
                  <a:extLst>
                    <a:ext uri="{9D8B030D-6E8A-4147-A177-3AD203B41FA5}">
                      <a16:colId xmlns:a16="http://schemas.microsoft.com/office/drawing/2014/main" val="46828593"/>
                    </a:ext>
                  </a:extLst>
                </a:gridCol>
                <a:gridCol w="1662003">
                  <a:extLst>
                    <a:ext uri="{9D8B030D-6E8A-4147-A177-3AD203B41FA5}">
                      <a16:colId xmlns:a16="http://schemas.microsoft.com/office/drawing/2014/main" val="868583746"/>
                    </a:ext>
                  </a:extLst>
                </a:gridCol>
                <a:gridCol w="1669281">
                  <a:extLst>
                    <a:ext uri="{9D8B030D-6E8A-4147-A177-3AD203B41FA5}">
                      <a16:colId xmlns:a16="http://schemas.microsoft.com/office/drawing/2014/main" val="2915089595"/>
                    </a:ext>
                  </a:extLst>
                </a:gridCol>
                <a:gridCol w="2562296">
                  <a:extLst>
                    <a:ext uri="{9D8B030D-6E8A-4147-A177-3AD203B41FA5}">
                      <a16:colId xmlns:a16="http://schemas.microsoft.com/office/drawing/2014/main" val="154001098"/>
                    </a:ext>
                  </a:extLst>
                </a:gridCol>
                <a:gridCol w="1487945">
                  <a:extLst>
                    <a:ext uri="{9D8B030D-6E8A-4147-A177-3AD203B41FA5}">
                      <a16:colId xmlns:a16="http://schemas.microsoft.com/office/drawing/2014/main" val="213651550"/>
                    </a:ext>
                  </a:extLst>
                </a:gridCol>
                <a:gridCol w="1486703">
                  <a:extLst>
                    <a:ext uri="{9D8B030D-6E8A-4147-A177-3AD203B41FA5}">
                      <a16:colId xmlns:a16="http://schemas.microsoft.com/office/drawing/2014/main" val="3218123369"/>
                    </a:ext>
                  </a:extLst>
                </a:gridCol>
              </a:tblGrid>
              <a:tr h="40980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Model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MAE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MSE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RMSE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AIC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BIC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55679452"/>
                  </a:ext>
                </a:extLst>
              </a:tr>
              <a:tr h="404192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ARIMA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134,360.86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2.48e+10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 dirty="0">
                          <a:effectLst/>
                        </a:rPr>
                        <a:t>157,527.53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3380.63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3397.55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1571199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 dirty="0">
                          <a:effectLst/>
                        </a:rPr>
                        <a:t>SARIMA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97,100.10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1.64e+10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128,000.76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3462.81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3474.15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24256932"/>
                  </a:ext>
                </a:extLst>
              </a:tr>
              <a:tr h="82241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EXOG SARIMA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79,852.14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8.67e+9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93,150.65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3669.55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3689.84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27466149"/>
                  </a:ext>
                </a:extLst>
              </a:tr>
              <a:tr h="80838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Random Forest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68,322.60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6.6e+9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81348.77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431410"/>
                  </a:ext>
                </a:extLst>
              </a:tr>
              <a:tr h="40980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XGBoost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122,012.04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3.28e+10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181259.3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5313274"/>
                  </a:ext>
                </a:extLst>
              </a:tr>
              <a:tr h="82241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LSTM (Training)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81,126.04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3.43e+10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185,258.85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7526785"/>
                  </a:ext>
                </a:extLst>
              </a:tr>
              <a:tr h="799963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LSTM (Test)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38,242.36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5.6e+7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56,711.65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>
                          <a:effectLst/>
                        </a:rPr>
                        <a:t>N/A</a:t>
                      </a:r>
                      <a:endParaRPr lang="en-US" sz="2000" kern="1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IN" sz="2000" kern="100" dirty="0">
                          <a:effectLst/>
                        </a:rPr>
                        <a:t>N/A</a:t>
                      </a:r>
                      <a:endParaRPr lang="en-US" sz="20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12051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90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CC3CB-735A-F91D-DE6C-33736BC1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A1F92-3903-E826-A2BF-2E65FD8DD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35341"/>
            <a:ext cx="11782269" cy="879059"/>
          </a:xfrm>
        </p:spPr>
        <p:txBody>
          <a:bodyPr>
            <a:normAutofit/>
          </a:bodyPr>
          <a:lstStyle/>
          <a:p>
            <a:r>
              <a:rPr lang="en-US" sz="3200" b="1" dirty="0"/>
              <a:t>Key Takeaways: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27727-87C4-8545-2566-66173170994A}"/>
              </a:ext>
            </a:extLst>
          </p:cNvPr>
          <p:cNvSpPr txBox="1"/>
          <p:nvPr/>
        </p:nvSpPr>
        <p:spPr>
          <a:xfrm>
            <a:off x="580571" y="1706088"/>
            <a:ext cx="10914743" cy="4065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SARIMA and EXOG SARIMA provide strong baseline forecasts.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Random Forest minimizes MAE better than ARIMA and SARIMA but shows higher RMSE.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LSTM (Test) outperforms all other models, making it the top-performing model. 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marR="0" indent="-4572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32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XGBoost</a:t>
            </a:r>
            <a:r>
              <a:rPr lang="en-US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shows weaker performance, likely needing tuning or different feature engineering.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460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01C93-DF14-48D5-F859-A48C47879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D717B-219E-17D7-C290-BFBE73F7D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460" y="1211850"/>
            <a:ext cx="10515600" cy="4149290"/>
          </a:xfrm>
        </p:spPr>
        <p:txBody>
          <a:bodyPr>
            <a:normAutofit fontScale="25000" lnSpcReduction="20000"/>
          </a:bodyPr>
          <a:lstStyle/>
          <a:p>
            <a:pPr algn="just" fontAlgn="base">
              <a:lnSpc>
                <a:spcPct val="107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COVID-19 pandemic has profoundly impacted public health and the economy, necessitating forecasting and risk prediction models to help decision-making. </a:t>
            </a:r>
          </a:p>
          <a:p>
            <a:pPr algn="just" fontAlgn="base">
              <a:lnSpc>
                <a:spcPct val="107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application, I will explore a dataset from Kaggle. This dataset, provided by the World Health Organization (WHO), contains weekly reported COVID-19 cases and deaths worldwide. </a:t>
            </a:r>
            <a:endParaRPr lang="en-US" sz="9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07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goal of this project is to explore the COVID-19 trends around the globe and to develop a machine learning model to predict new cases in the United States. </a:t>
            </a:r>
            <a:endParaRPr lang="en-US" sz="9600" dirty="0">
              <a:solidFill>
                <a:srgbClr val="333333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 fontAlgn="base">
              <a:lnSpc>
                <a:spcPct val="107000"/>
              </a:lnSpc>
              <a:buFont typeface="Wingdings" pitchFamily="2" charset="2"/>
              <a:buChar char="Ø"/>
            </a:pPr>
            <a:r>
              <a:rPr lang="en-US" sz="96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Time Series Forecasting: Predicting the number of new cases over the next few weeks in the USA.</a:t>
            </a:r>
            <a:endParaRPr lang="en-US" sz="96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9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407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A26B-B854-0541-5F55-4471B7137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E083-E44D-1005-79A6-4E3BA7DD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Dataset:</a:t>
            </a:r>
            <a:br>
              <a:rPr lang="en-US" dirty="0"/>
            </a:b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9786D5-9CB5-EEB8-1B92-758745F86BDE}"/>
              </a:ext>
            </a:extLst>
          </p:cNvPr>
          <p:cNvSpPr txBox="1"/>
          <p:nvPr/>
        </p:nvSpPr>
        <p:spPr>
          <a:xfrm>
            <a:off x="1418572" y="1412815"/>
            <a:ext cx="9541702" cy="4642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This is WHO COVID-19 global dataset from Kaggle. This provides a comprehensive time-series view of reported cases and deaths globally, crucial for time series forecasting and identifying broader trends.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1257300" lvl="1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Dataset: WHO COVID-19 dataset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Source: </a:t>
            </a:r>
            <a:r>
              <a:rPr lang="en-US" sz="2400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2"/>
              </a:rPr>
              <a:t>Kaggle</a:t>
            </a: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Time Period: Covers cases from early 2020 to 2023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Target Variable: New COVID-19 cases reported daily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Size: 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consists of 57,840 entries and 8 columns.</a:t>
            </a:r>
          </a:p>
          <a:p>
            <a:pPr marL="1257300" lvl="2" indent="-342900">
              <a:lnSpc>
                <a:spcPct val="107000"/>
              </a:lnSpc>
              <a:spcAft>
                <a:spcPts val="800"/>
              </a:spcAft>
              <a:buFont typeface="Wingdings" pitchFamily="2" charset="2"/>
              <a:buChar char="Ø"/>
            </a:pPr>
            <a:r>
              <a:rPr lang="en-US" sz="2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Preprocessing: Handled missing values, ensured stationarity and applied log transformation for stabilization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20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E599-F359-D8E8-476F-C3394874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Methods/Techniques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74E9-DBF2-3B35-063E-B33E8FA46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Data visualization to visualize the spread of the virus across countries over time</a:t>
            </a:r>
          </a:p>
          <a:p>
            <a:endParaRPr lang="en-US" dirty="0"/>
          </a:p>
          <a:p>
            <a:r>
              <a:rPr lang="en-US" dirty="0"/>
              <a:t>Data analysis techniques to analyze and process the data.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effectLst/>
              </a:rPr>
              <a:t>Time Series algorithms</a:t>
            </a:r>
            <a:r>
              <a:rPr lang="en-US" dirty="0"/>
              <a:t> to predict the new cases in the USA.</a:t>
            </a:r>
          </a:p>
          <a:p>
            <a:pPr lvl="1"/>
            <a:r>
              <a:rPr lang="en-US" dirty="0"/>
              <a:t>ARIMA and SARIMA</a:t>
            </a:r>
          </a:p>
          <a:p>
            <a:pPr lvl="1"/>
            <a:r>
              <a:rPr lang="en-US" dirty="0" err="1"/>
              <a:t>Exog</a:t>
            </a:r>
            <a:r>
              <a:rPr lang="en-US" dirty="0"/>
              <a:t> SARIMA</a:t>
            </a:r>
          </a:p>
          <a:p>
            <a:pPr lvl="1"/>
            <a:r>
              <a:rPr lang="en-US" dirty="0"/>
              <a:t>Random Forest and </a:t>
            </a:r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/>
              <a:t>LSTM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284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74BF1-27C5-BFF3-20B0-4D76F0AA6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67" y="296236"/>
            <a:ext cx="7677063" cy="607332"/>
          </a:xfrm>
        </p:spPr>
        <p:txBody>
          <a:bodyPr>
            <a:normAutofit fontScale="90000"/>
          </a:bodyPr>
          <a:lstStyle/>
          <a:p>
            <a:r>
              <a:rPr lang="en-US" dirty="0"/>
              <a:t>COVID-19 New Cases Global Trends </a:t>
            </a:r>
          </a:p>
        </p:txBody>
      </p:sp>
      <p:pic>
        <p:nvPicPr>
          <p:cNvPr id="7" name="Picture 6" descr="A map of the world&#10;&#10;AI-generated content may be incorrect.">
            <a:extLst>
              <a:ext uri="{FF2B5EF4-FFF2-40B4-BE49-F238E27FC236}">
                <a16:creationId xmlns:a16="http://schemas.microsoft.com/office/drawing/2014/main" id="{D74A90C3-5C7C-71AD-A312-C32F5E94E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342" y="1223863"/>
            <a:ext cx="9710057" cy="533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66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3D98E-E3CB-CB83-25AC-B00AD7BAB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875C1EA-26A2-27BD-BF9B-EDC0C7AE6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67" y="101600"/>
            <a:ext cx="10961666" cy="673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388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04E45-B0F8-F326-AD5A-C1E72B483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7F0FFA2-0418-656B-D1C0-D5C232688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14" y="86193"/>
            <a:ext cx="11932171" cy="6685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49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F59C3-7E0A-21E4-876C-FB20DAF5F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89F2B79-2EBD-1A15-33B9-61A281AD9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43" y="134910"/>
            <a:ext cx="11662347" cy="656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7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80144-92CC-B350-7C11-3760EC838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46581AF-AB38-B3C6-1409-45B092070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4892" y="0"/>
            <a:ext cx="1235689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99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457</Words>
  <Application>Microsoft Macintosh PowerPoint</Application>
  <PresentationFormat>Widescreen</PresentationFormat>
  <Paragraphs>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Wingdings</vt:lpstr>
      <vt:lpstr>Office Theme</vt:lpstr>
      <vt:lpstr>Capstone Project Global COVID-19 Trends and New Case Prediction for the USA</vt:lpstr>
      <vt:lpstr>Problem Statement: </vt:lpstr>
      <vt:lpstr>Dataset: </vt:lpstr>
      <vt:lpstr>Methods/Techniques</vt:lpstr>
      <vt:lpstr>COVID-19 New Cases Global Trends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Performance Comparison Chart: LSTM is the best model</vt:lpstr>
      <vt:lpstr>Key Takeaways: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Preeti Dubey</dc:creator>
  <cp:lastModifiedBy>Preeti Dubey</cp:lastModifiedBy>
  <cp:revision>26</cp:revision>
  <dcterms:created xsi:type="dcterms:W3CDTF">2024-12-17T17:13:58Z</dcterms:created>
  <dcterms:modified xsi:type="dcterms:W3CDTF">2025-03-19T08:23:36Z</dcterms:modified>
</cp:coreProperties>
</file>