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8" autoAdjust="0"/>
    <p:restoredTop sz="94610"/>
  </p:normalViewPr>
  <p:slideViewPr>
    <p:cSldViewPr snapToGrid="0" snapToObjects="1">
      <p:cViewPr varScale="1">
        <p:scale>
          <a:sx n="70" d="100"/>
          <a:sy n="70" d="100"/>
        </p:scale>
        <p:origin x="22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5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847"/>
            <a:ext cx="14630400" cy="8240432"/>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385946" y="2519679"/>
            <a:ext cx="10590790" cy="3213178"/>
          </a:xfrm>
        </p:spPr>
        <p:txBody>
          <a:bodyPr anchor="b"/>
          <a:lstStyle>
            <a:lvl1pPr>
              <a:defRPr sz="648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accent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2107269" y="2150668"/>
            <a:ext cx="1188719" cy="365759"/>
          </a:xfrm>
        </p:spPr>
        <p:txBody>
          <a:bodyPr anchor="t"/>
          <a:lstStyle>
            <a:lvl1pPr algn="l">
              <a:defRPr b="0" i="0">
                <a:solidFill>
                  <a:schemeClr val="bg1"/>
                </a:solidFill>
              </a:defRPr>
            </a:lvl1p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a:xfrm rot="5400000">
            <a:off x="10751511" y="3872185"/>
            <a:ext cx="4631754" cy="365761"/>
          </a:xfrm>
        </p:spPr>
        <p:txBody>
          <a:bodyPr/>
          <a:lstStyle>
            <a:lvl1pPr>
              <a:defRPr b="0" i="0">
                <a:solidFill>
                  <a:schemeClr val="bg1"/>
                </a:solidFill>
              </a:defRPr>
            </a:lvl1pPr>
          </a:lstStyle>
          <a:p>
            <a:endParaRPr lang="en-US" dirty="0"/>
          </a:p>
        </p:txBody>
      </p:sp>
      <p:sp>
        <p:nvSpPr>
          <p:cNvPr id="10" name="Rectangle 9"/>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2421210" y="351130"/>
            <a:ext cx="1005839" cy="921224"/>
          </a:xfrm>
        </p:spPr>
        <p:txBody>
          <a:bodyPr/>
          <a:lstStyle>
            <a:lvl1pPr>
              <a:defRPr sz="336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0963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847"/>
            <a:ext cx="14630400" cy="8240432"/>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8" y="5960009"/>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bwMode="gray">
          <a:xfrm>
            <a:off x="1385947" y="6643998"/>
            <a:ext cx="10590787" cy="592454"/>
          </a:xfrm>
        </p:spPr>
        <p:txBody>
          <a:bodyPr>
            <a:normAutofit/>
          </a:bodyPr>
          <a:lstStyle>
            <a:lvl1pPr marL="0" indent="0">
              <a:buNone/>
              <a:defRPr sz="1440">
                <a:solidFill>
                  <a:schemeClr val="accent1"/>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354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847"/>
            <a:ext cx="14630400" cy="8240432"/>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1276100"/>
            <a:ext cx="10590791" cy="1655706"/>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385945" y="4251960"/>
            <a:ext cx="10590791" cy="297180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785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847"/>
            <a:ext cx="14630400" cy="8240432"/>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11663326" y="3158178"/>
            <a:ext cx="962294" cy="1865126"/>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1520" dirty="0"/>
              <a:t>”</a:t>
            </a:r>
          </a:p>
        </p:txBody>
      </p:sp>
      <p:sp>
        <p:nvSpPr>
          <p:cNvPr id="9" name="TextBox 8"/>
          <p:cNvSpPr txBox="1"/>
          <p:nvPr/>
        </p:nvSpPr>
        <p:spPr>
          <a:xfrm>
            <a:off x="1077954" y="709312"/>
            <a:ext cx="962294" cy="1865126"/>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1520" dirty="0"/>
              <a:t>“</a:t>
            </a:r>
          </a:p>
        </p:txBody>
      </p:sp>
      <p:sp>
        <p:nvSpPr>
          <p:cNvPr id="2" name="Title 1"/>
          <p:cNvSpPr>
            <a:spLocks noGrp="1"/>
          </p:cNvSpPr>
          <p:nvPr>
            <p:ph type="title"/>
          </p:nvPr>
        </p:nvSpPr>
        <p:spPr>
          <a:xfrm>
            <a:off x="1898254" y="1176621"/>
            <a:ext cx="10144687" cy="323789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335134" y="4414519"/>
            <a:ext cx="9270926" cy="410609"/>
          </a:xfrm>
        </p:spPr>
        <p:txBody>
          <a:bodyPr anchor="t">
            <a:normAutofit/>
          </a:bodyPr>
          <a:lstStyle>
            <a:lvl1pPr marL="0" indent="0">
              <a:buNone/>
              <a:defRPr lang="en-US" sz="1680" b="0" i="0" kern="1200" cap="small" dirty="0">
                <a:solidFill>
                  <a:schemeClr val="accent1"/>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4062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847"/>
            <a:ext cx="14630400" cy="8240432"/>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2844800"/>
            <a:ext cx="10590792" cy="218701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6039682"/>
            <a:ext cx="10590791" cy="1032480"/>
          </a:xfrm>
        </p:spPr>
        <p:txBody>
          <a:bodyPr anchor="t"/>
          <a:lstStyle>
            <a:lvl1pPr marL="0" indent="0" algn="l">
              <a:buNone/>
              <a:defRPr sz="2400" cap="none">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5769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3140759"/>
            <a:ext cx="3755002"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1385945" y="3832273"/>
            <a:ext cx="3755002" cy="340019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15265" y="3124203"/>
            <a:ext cx="377445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5415265" y="3832274"/>
            <a:ext cx="3774456" cy="340019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464041" y="3140760"/>
            <a:ext cx="3793235" cy="691513"/>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9464041" y="3832274"/>
            <a:ext cx="3797663" cy="340019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22" name="Straight Connector 21"/>
          <p:cNvCxnSpPr/>
          <p:nvPr/>
        </p:nvCxnSpPr>
        <p:spPr>
          <a:xfrm>
            <a:off x="5284765" y="3083560"/>
            <a:ext cx="0" cy="41909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326881" y="3083560"/>
            <a:ext cx="0" cy="41909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5296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3" y="5439414"/>
            <a:ext cx="3660527"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1601463"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1385944" y="6130929"/>
            <a:ext cx="3660524" cy="1101539"/>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87045" y="5439415"/>
            <a:ext cx="3656119" cy="781387"/>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5698156" y="3124200"/>
            <a:ext cx="3229489"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5482638" y="6220803"/>
            <a:ext cx="3660526" cy="101166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580121" y="5439416"/>
            <a:ext cx="3660526" cy="781385"/>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9795637"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9580122" y="6220801"/>
            <a:ext cx="3660524" cy="101166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5265784" y="3124200"/>
            <a:ext cx="0" cy="422111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62286" y="3124200"/>
            <a:ext cx="0" cy="41910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8100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85944" y="1168402"/>
            <a:ext cx="10590792" cy="84835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278104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847"/>
            <a:ext cx="14630400" cy="8240432"/>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292108" y="1534162"/>
            <a:ext cx="1696720" cy="5698307"/>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385945" y="1534162"/>
            <a:ext cx="7497055" cy="56983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6556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8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8850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847"/>
            <a:ext cx="14630400" cy="8240432"/>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8" y="3213174"/>
            <a:ext cx="5221228" cy="2740589"/>
          </a:xfrm>
        </p:spPr>
        <p:txBody>
          <a:bodyPr anchor="ct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274670" y="3213173"/>
            <a:ext cx="4506455" cy="2740588"/>
          </a:xfrm>
        </p:spPr>
        <p:txBody>
          <a:bodyPr anchor="ctr"/>
          <a:lstStyle>
            <a:lvl1pPr marL="0" indent="0" algn="l">
              <a:buNone/>
              <a:defRPr sz="2400" cap="all">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4192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5945" y="3124201"/>
            <a:ext cx="5790190" cy="40995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0455" y="3124200"/>
            <a:ext cx="5790191" cy="40995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171604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5946" y="3124200"/>
            <a:ext cx="5790188"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85945" y="3815715"/>
            <a:ext cx="5790190"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0455" y="3124200"/>
            <a:ext cx="5790191"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50453" y="3815715"/>
            <a:ext cx="5790191"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273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4327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2037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847"/>
            <a:ext cx="14630400" cy="8240432"/>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1554480"/>
            <a:ext cx="3351791" cy="192024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6937376" y="1737360"/>
            <a:ext cx="6228078"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385946" y="3474721"/>
            <a:ext cx="3351790" cy="3755135"/>
          </a:xfrm>
        </p:spPr>
        <p:txBody>
          <a:bodyPr/>
          <a:lstStyle>
            <a:lvl1pPr marL="0" indent="0">
              <a:buNone/>
              <a:defRPr sz="1680">
                <a:solidFill>
                  <a:schemeClr val="accent1"/>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48107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847"/>
            <a:ext cx="14630400" cy="8240432"/>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4688" y="2031998"/>
            <a:ext cx="4632312" cy="2082802"/>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7444" y="1371600"/>
            <a:ext cx="3872632"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bwMode="gray">
          <a:xfrm>
            <a:off x="1385946" y="4389120"/>
            <a:ext cx="4631054" cy="1645920"/>
          </a:xfrm>
        </p:spPr>
        <p:txBody>
          <a:bodyPr>
            <a:normAutofit/>
          </a:bodyPr>
          <a:lstStyle>
            <a:lvl1pPr marL="0" indent="0">
              <a:buNone/>
              <a:defRPr sz="1680">
                <a:solidFill>
                  <a:schemeClr val="accent1"/>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8319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847"/>
            <a:ext cx="14630400" cy="8240432"/>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385944" y="1168402"/>
            <a:ext cx="10513696" cy="8483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85946" y="3124200"/>
            <a:ext cx="10513694" cy="4099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81126" y="7672874"/>
            <a:ext cx="1188719" cy="365759"/>
          </a:xfrm>
          <a:prstGeom prst="rect">
            <a:avLst/>
          </a:prstGeom>
        </p:spPr>
        <p:txBody>
          <a:bodyPr vert="horz" lIns="91440" tIns="45720" rIns="91440" bIns="45720" rtlCol="0" anchor="t"/>
          <a:lstStyle>
            <a:lvl1pPr algn="r">
              <a:defRPr sz="1200" b="1" i="0">
                <a:solidFill>
                  <a:schemeClr val="accent1"/>
                </a:solidFill>
              </a:defRPr>
            </a:lvl1pPr>
          </a:lstStyle>
          <a:p>
            <a:fld id="{B61BEF0D-F0BB-DE4B-95CE-6DB70DBA9567}" type="datetimeFigureOut">
              <a:rPr lang="en-US" smtClean="0"/>
              <a:pPr/>
              <a:t>3/6/2024</a:t>
            </a:fld>
            <a:endParaRPr lang="en-US" dirty="0"/>
          </a:p>
        </p:txBody>
      </p:sp>
      <p:sp>
        <p:nvSpPr>
          <p:cNvPr id="5" name="Footer Placeholder 4"/>
          <p:cNvSpPr>
            <a:spLocks noGrp="1"/>
          </p:cNvSpPr>
          <p:nvPr>
            <p:ph type="ftr" sz="quarter" idx="3"/>
          </p:nvPr>
        </p:nvSpPr>
        <p:spPr>
          <a:xfrm>
            <a:off x="634030" y="7670206"/>
            <a:ext cx="4631754" cy="365761"/>
          </a:xfrm>
          <a:prstGeom prst="rect">
            <a:avLst/>
          </a:prstGeom>
        </p:spPr>
        <p:txBody>
          <a:bodyPr vert="horz" lIns="91440" tIns="45720" rIns="91440" bIns="45720" rtlCol="0" anchor="b"/>
          <a:lstStyle>
            <a:lvl1pPr algn="l">
              <a:defRPr sz="1200" b="1" i="0">
                <a:solidFill>
                  <a:schemeClr val="accent1"/>
                </a:solidFill>
                <a:latin typeface="+mn-lt"/>
              </a:defRPr>
            </a:lvl1pPr>
          </a:lstStyle>
          <a:p>
            <a:endParaRPr lang="en-US" dirty="0"/>
          </a:p>
        </p:txBody>
      </p:sp>
      <p:sp>
        <p:nvSpPr>
          <p:cNvPr id="22" name="Rectangle 21"/>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2423049" y="354876"/>
            <a:ext cx="1005839" cy="921224"/>
          </a:xfrm>
          <a:prstGeom prst="rect">
            <a:avLst/>
          </a:prstGeom>
        </p:spPr>
        <p:txBody>
          <a:bodyPr vert="horz" lIns="91440" tIns="45720" rIns="91440" bIns="45720" rtlCol="0" anchor="b"/>
          <a:lstStyle>
            <a:lvl1pPr algn="ctr">
              <a:defRPr sz="336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920966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Lst>
  <p:hf sldNum="0" hdr="0" ftr="0" dt="0"/>
  <p:txStyles>
    <p:title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4269050"/>
            <a:ext cx="25267453" cy="17531973"/>
          </a:xfrm>
          <a:prstGeom prst="rect">
            <a:avLst/>
          </a:prstGeom>
          <a:solidFill>
            <a:srgbClr val="FFFCFA"/>
          </a:solidFill>
          <a:ln/>
        </p:spPr>
        <p:txBody>
          <a:bodyPr/>
          <a:lstStyle/>
          <a:p>
            <a:endParaRPr lang="en-IN"/>
          </a:p>
        </p:txBody>
      </p:sp>
      <p:sp>
        <p:nvSpPr>
          <p:cNvPr id="5" name="Text 2"/>
          <p:cNvSpPr/>
          <p:nvPr/>
        </p:nvSpPr>
        <p:spPr>
          <a:xfrm>
            <a:off x="833199" y="2323624"/>
            <a:ext cx="7035522" cy="833199"/>
          </a:xfrm>
          <a:prstGeom prst="rect">
            <a:avLst/>
          </a:prstGeom>
          <a:noFill/>
          <a:ln/>
        </p:spPr>
        <p:txBody>
          <a:bodyPr wrap="non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Women's Empowerment</a:t>
            </a:r>
            <a:endParaRPr lang="en-US" sz="5249" dirty="0"/>
          </a:p>
        </p:txBody>
      </p:sp>
      <p:sp>
        <p:nvSpPr>
          <p:cNvPr id="6" name="Text 3"/>
          <p:cNvSpPr/>
          <p:nvPr/>
        </p:nvSpPr>
        <p:spPr>
          <a:xfrm>
            <a:off x="919729" y="3490079"/>
            <a:ext cx="7477601" cy="1777008"/>
          </a:xfrm>
          <a:prstGeom prst="rect">
            <a:avLst/>
          </a:prstGeom>
          <a:noFill/>
          <a:ln/>
        </p:spPr>
        <p:txBody>
          <a:bodyPr wrap="square" rtlCol="0" anchor="t"/>
          <a:lstStyle/>
          <a:p>
            <a:pPr>
              <a:lnSpc>
                <a:spcPts val="2799"/>
              </a:lnSpc>
            </a:pPr>
            <a:r>
              <a:rPr lang="en-US" sz="1750" dirty="0">
                <a:solidFill>
                  <a:srgbClr val="443728"/>
                </a:solidFill>
                <a:latin typeface="Open Sans" pitchFamily="34" charset="0"/>
                <a:ea typeface="Open Sans" pitchFamily="34" charset="-122"/>
                <a:cs typeface="Open Sans" pitchFamily="34" charset="-120"/>
              </a:rPr>
              <a:t>Empowerment of women is a multifaceted concept that involves enhancing their ability to make strategic life choices and take control over their personal destinies. It encompasses a broad range of areas including education, economic participation, and decision-making power.</a:t>
            </a:r>
            <a:endParaRPr lang="en-US" sz="1750" dirty="0"/>
          </a:p>
          <a:p>
            <a:pPr marL="0" indent="0">
              <a:lnSpc>
                <a:spcPts val="2799"/>
              </a:lnSpc>
              <a:buNone/>
            </a:pPr>
            <a:endParaRPr lang="en-US" sz="1750" dirty="0"/>
          </a:p>
        </p:txBody>
      </p:sp>
      <p:pic>
        <p:nvPicPr>
          <p:cNvPr id="1026" name="Picture 2" descr="Women Day Images - Free Download on Freepik">
            <a:extLst>
              <a:ext uri="{FF2B5EF4-FFF2-40B4-BE49-F238E27FC236}">
                <a16:creationId xmlns:a16="http://schemas.microsoft.com/office/drawing/2014/main" id="{5DAED164-01D0-6B6A-5267-66BBEC0BF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644" y="-818866"/>
            <a:ext cx="10164311" cy="9164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4353636" y="-218364"/>
            <a:ext cx="18937125" cy="8668825"/>
          </a:xfrm>
          <a:prstGeom prst="rect">
            <a:avLst/>
          </a:prstGeom>
          <a:solidFill>
            <a:srgbClr val="F7EDE9"/>
          </a:solidFill>
          <a:ln/>
        </p:spPr>
      </p:sp>
      <p:sp>
        <p:nvSpPr>
          <p:cNvPr id="3" name="Shape 1"/>
          <p:cNvSpPr/>
          <p:nvPr/>
        </p:nvSpPr>
        <p:spPr>
          <a:xfrm>
            <a:off x="-5949521" y="668739"/>
            <a:ext cx="8051276" cy="7531809"/>
          </a:xfrm>
          <a:prstGeom prst="rect">
            <a:avLst/>
          </a:prstGeom>
          <a:solidFill>
            <a:srgbClr val="FFFCFA"/>
          </a:solidFill>
          <a:ln/>
        </p:spPr>
      </p:sp>
      <p:sp>
        <p:nvSpPr>
          <p:cNvPr id="5" name="Text 2"/>
          <p:cNvSpPr/>
          <p:nvPr/>
        </p:nvSpPr>
        <p:spPr>
          <a:xfrm>
            <a:off x="4490799" y="121300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Gender Equality</a:t>
            </a:r>
            <a:endParaRPr lang="en-US" sz="4374" dirty="0"/>
          </a:p>
        </p:txBody>
      </p:sp>
      <p:sp>
        <p:nvSpPr>
          <p:cNvPr id="6" name="Text 3"/>
          <p:cNvSpPr/>
          <p:nvPr/>
        </p:nvSpPr>
        <p:spPr>
          <a:xfrm>
            <a:off x="4490799" y="2240637"/>
            <a:ext cx="93064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Gender equality refers to the equal rights, responsibilities, and opportunities of all individuals, regardless of their gender. It involves creating an environment where both men and women can have access to the same resources and opportunities and be able to contribute and participate in society equally.</a:t>
            </a:r>
            <a:endParaRPr lang="en-US" sz="1750" dirty="0"/>
          </a:p>
        </p:txBody>
      </p:sp>
      <p:sp>
        <p:nvSpPr>
          <p:cNvPr id="7" name="Shape 4"/>
          <p:cNvSpPr/>
          <p:nvPr/>
        </p:nvSpPr>
        <p:spPr>
          <a:xfrm>
            <a:off x="4490799" y="4085749"/>
            <a:ext cx="499943" cy="499943"/>
          </a:xfrm>
          <a:prstGeom prst="roundRect">
            <a:avLst>
              <a:gd name="adj" fmla="val 20000"/>
            </a:avLst>
          </a:prstGeom>
          <a:solidFill>
            <a:srgbClr val="EBE2E0"/>
          </a:solidFill>
          <a:ln w="7620">
            <a:solidFill>
              <a:srgbClr val="D1C8C6"/>
            </a:solidFill>
            <a:prstDash val="solid"/>
          </a:ln>
        </p:spPr>
      </p:sp>
      <p:sp>
        <p:nvSpPr>
          <p:cNvPr id="8" name="Text 5"/>
          <p:cNvSpPr/>
          <p:nvPr/>
        </p:nvSpPr>
        <p:spPr>
          <a:xfrm>
            <a:off x="4678442" y="4127421"/>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6"/>
          <p:cNvSpPr/>
          <p:nvPr/>
        </p:nvSpPr>
        <p:spPr>
          <a:xfrm>
            <a:off x="5212913" y="416206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Equal Opportunities</a:t>
            </a:r>
            <a:endParaRPr lang="en-US" sz="2187" dirty="0"/>
          </a:p>
        </p:txBody>
      </p:sp>
      <p:sp>
        <p:nvSpPr>
          <p:cNvPr id="10" name="Text 7"/>
          <p:cNvSpPr/>
          <p:nvPr/>
        </p:nvSpPr>
        <p:spPr>
          <a:xfrm>
            <a:off x="5212913" y="4642485"/>
            <a:ext cx="38200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Ensuring fair and unbiased opportunities for men and women in education and employment.</a:t>
            </a:r>
            <a:endParaRPr lang="en-US" sz="1750" dirty="0"/>
          </a:p>
        </p:txBody>
      </p:sp>
      <p:sp>
        <p:nvSpPr>
          <p:cNvPr id="11" name="Shape 8"/>
          <p:cNvSpPr/>
          <p:nvPr/>
        </p:nvSpPr>
        <p:spPr>
          <a:xfrm>
            <a:off x="9255085" y="4085749"/>
            <a:ext cx="499943" cy="499943"/>
          </a:xfrm>
          <a:prstGeom prst="roundRect">
            <a:avLst>
              <a:gd name="adj" fmla="val 20000"/>
            </a:avLst>
          </a:prstGeom>
          <a:solidFill>
            <a:srgbClr val="EBE2E0"/>
          </a:solidFill>
          <a:ln w="7620">
            <a:solidFill>
              <a:srgbClr val="D1C8C6"/>
            </a:solidFill>
            <a:prstDash val="solid"/>
          </a:ln>
        </p:spPr>
      </p:sp>
      <p:sp>
        <p:nvSpPr>
          <p:cNvPr id="12" name="Text 9"/>
          <p:cNvSpPr/>
          <p:nvPr/>
        </p:nvSpPr>
        <p:spPr>
          <a:xfrm>
            <a:off x="9420106" y="4127421"/>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3" name="Text 10"/>
          <p:cNvSpPr/>
          <p:nvPr/>
        </p:nvSpPr>
        <p:spPr>
          <a:xfrm>
            <a:off x="9977199" y="4162068"/>
            <a:ext cx="3259812"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Eliminating Discrimination</a:t>
            </a:r>
            <a:endParaRPr lang="en-US" sz="2187" dirty="0"/>
          </a:p>
        </p:txBody>
      </p:sp>
      <p:sp>
        <p:nvSpPr>
          <p:cNvPr id="14" name="Text 11"/>
          <p:cNvSpPr/>
          <p:nvPr/>
        </p:nvSpPr>
        <p:spPr>
          <a:xfrm>
            <a:off x="9977199" y="4642485"/>
            <a:ext cx="38200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Ending discrimination against women in public and private life.</a:t>
            </a:r>
            <a:endParaRPr lang="en-US" sz="1750" dirty="0"/>
          </a:p>
        </p:txBody>
      </p:sp>
      <p:sp>
        <p:nvSpPr>
          <p:cNvPr id="15" name="Shape 12"/>
          <p:cNvSpPr/>
          <p:nvPr/>
        </p:nvSpPr>
        <p:spPr>
          <a:xfrm>
            <a:off x="4490799" y="6104453"/>
            <a:ext cx="499943" cy="499943"/>
          </a:xfrm>
          <a:prstGeom prst="roundRect">
            <a:avLst>
              <a:gd name="adj" fmla="val 20000"/>
            </a:avLst>
          </a:prstGeom>
          <a:solidFill>
            <a:srgbClr val="EBE2E0"/>
          </a:solidFill>
          <a:ln w="7620">
            <a:solidFill>
              <a:srgbClr val="D1C8C6"/>
            </a:solidFill>
            <a:prstDash val="solid"/>
          </a:ln>
        </p:spPr>
      </p:sp>
      <p:sp>
        <p:nvSpPr>
          <p:cNvPr id="16" name="Text 13"/>
          <p:cNvSpPr/>
          <p:nvPr/>
        </p:nvSpPr>
        <p:spPr>
          <a:xfrm>
            <a:off x="4659392" y="6146125"/>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7" name="Text 14"/>
          <p:cNvSpPr/>
          <p:nvPr/>
        </p:nvSpPr>
        <p:spPr>
          <a:xfrm>
            <a:off x="5212913" y="618077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Equal Pay</a:t>
            </a:r>
            <a:endParaRPr lang="en-US" sz="2187" dirty="0"/>
          </a:p>
        </p:txBody>
      </p:sp>
      <p:sp>
        <p:nvSpPr>
          <p:cNvPr id="18" name="Text 15"/>
          <p:cNvSpPr/>
          <p:nvPr/>
        </p:nvSpPr>
        <p:spPr>
          <a:xfrm>
            <a:off x="5212913" y="6661190"/>
            <a:ext cx="8584287"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Ensuring that women receive the same pay as men for work of equal value.</a:t>
            </a:r>
            <a:endParaRPr lang="en-US" sz="1750" dirty="0"/>
          </a:p>
        </p:txBody>
      </p:sp>
      <p:pic>
        <p:nvPicPr>
          <p:cNvPr id="2050" name="Picture 2" descr="Gender Equality: A Pathway to a Just and Sustainable World | Families">
            <a:extLst>
              <a:ext uri="{FF2B5EF4-FFF2-40B4-BE49-F238E27FC236}">
                <a16:creationId xmlns:a16="http://schemas.microsoft.com/office/drawing/2014/main" id="{AE08B9F6-4AF3-30F9-9EC6-8680CC761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947" y="-201206"/>
            <a:ext cx="8882718" cy="8539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95845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Women's Rights</a:t>
            </a:r>
            <a:endParaRPr lang="en-US" sz="4374" dirty="0"/>
          </a:p>
        </p:txBody>
      </p:sp>
      <p:sp>
        <p:nvSpPr>
          <p:cNvPr id="5" name="Text 3"/>
          <p:cNvSpPr/>
          <p:nvPr/>
        </p:nvSpPr>
        <p:spPr>
          <a:xfrm>
            <a:off x="2037993" y="3097173"/>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Women's rights are the fundamental human rights that should be guaranteed to all women and girls. These rights include the right to live free from violence, slavery, and discrimination; to be educated; to own property; to vote; and to earn a fair and equal wage.</a:t>
            </a:r>
            <a:endParaRPr lang="en-US" sz="1750" dirty="0"/>
          </a:p>
        </p:txBody>
      </p:sp>
      <p:pic>
        <p:nvPicPr>
          <p:cNvPr id="6" name="Image 0" descr="preencoded.png"/>
          <p:cNvPicPr>
            <a:picLocks noChangeAspect="1"/>
          </p:cNvPicPr>
          <p:nvPr/>
        </p:nvPicPr>
        <p:blipFill>
          <a:blip r:embed="rId3"/>
          <a:stretch>
            <a:fillRect/>
          </a:stretch>
        </p:blipFill>
        <p:spPr>
          <a:xfrm>
            <a:off x="2037993" y="4413290"/>
            <a:ext cx="444341" cy="444341"/>
          </a:xfrm>
          <a:prstGeom prst="rect">
            <a:avLst/>
          </a:prstGeom>
        </p:spPr>
      </p:pic>
      <p:sp>
        <p:nvSpPr>
          <p:cNvPr id="7" name="Text 4"/>
          <p:cNvSpPr/>
          <p:nvPr/>
        </p:nvSpPr>
        <p:spPr>
          <a:xfrm>
            <a:off x="2037993" y="507980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Human Rights</a:t>
            </a:r>
            <a:endParaRPr lang="en-US" sz="2187" dirty="0"/>
          </a:p>
        </p:txBody>
      </p:sp>
      <p:sp>
        <p:nvSpPr>
          <p:cNvPr id="8" name="Text 5"/>
          <p:cNvSpPr/>
          <p:nvPr/>
        </p:nvSpPr>
        <p:spPr>
          <a:xfrm>
            <a:off x="2037993" y="5560219"/>
            <a:ext cx="5110520"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Protection against gender-based abuses and violence.</a:t>
            </a:r>
            <a:endParaRPr lang="en-US" sz="1750" dirty="0"/>
          </a:p>
        </p:txBody>
      </p:sp>
      <p:pic>
        <p:nvPicPr>
          <p:cNvPr id="9" name="Image 1" descr="preencoded.png"/>
          <p:cNvPicPr>
            <a:picLocks noChangeAspect="1"/>
          </p:cNvPicPr>
          <p:nvPr/>
        </p:nvPicPr>
        <p:blipFill>
          <a:blip r:embed="rId4"/>
          <a:stretch>
            <a:fillRect/>
          </a:stretch>
        </p:blipFill>
        <p:spPr>
          <a:xfrm>
            <a:off x="7481768" y="4413290"/>
            <a:ext cx="444341" cy="444341"/>
          </a:xfrm>
          <a:prstGeom prst="rect">
            <a:avLst/>
          </a:prstGeom>
        </p:spPr>
      </p:pic>
      <p:sp>
        <p:nvSpPr>
          <p:cNvPr id="10" name="Text 6"/>
          <p:cNvSpPr/>
          <p:nvPr/>
        </p:nvSpPr>
        <p:spPr>
          <a:xfrm>
            <a:off x="7481768" y="507980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Education</a:t>
            </a:r>
            <a:endParaRPr lang="en-US" sz="2187" dirty="0"/>
          </a:p>
        </p:txBody>
      </p:sp>
      <p:sp>
        <p:nvSpPr>
          <p:cNvPr id="11" name="Text 7"/>
          <p:cNvSpPr/>
          <p:nvPr/>
        </p:nvSpPr>
        <p:spPr>
          <a:xfrm>
            <a:off x="7481768" y="5560219"/>
            <a:ext cx="5110639"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Equal access to education and learning opportunities.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744974"/>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Women in Leadership</a:t>
            </a:r>
            <a:endParaRPr lang="en-US" sz="4374" dirty="0"/>
          </a:p>
        </p:txBody>
      </p:sp>
      <p:sp>
        <p:nvSpPr>
          <p:cNvPr id="5" name="Text 3"/>
          <p:cNvSpPr/>
          <p:nvPr/>
        </p:nvSpPr>
        <p:spPr>
          <a:xfrm>
            <a:off x="2037993" y="1883688"/>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Women in leadership roles play a crucial part in shaping the future and influencing societal norms. It involves promoting female leadership positions in political, economic, and social spheres, thereby ensuring diverse and inclusive decision-making processes and policies.</a:t>
            </a:r>
            <a:endParaRPr lang="en-US" sz="1750" dirty="0"/>
          </a:p>
        </p:txBody>
      </p:sp>
      <p:sp>
        <p:nvSpPr>
          <p:cNvPr id="6" name="Shape 4"/>
          <p:cNvSpPr/>
          <p:nvPr/>
        </p:nvSpPr>
        <p:spPr>
          <a:xfrm>
            <a:off x="2349103" y="3199805"/>
            <a:ext cx="44410" cy="4284821"/>
          </a:xfrm>
          <a:prstGeom prst="roundRect">
            <a:avLst>
              <a:gd name="adj" fmla="val 225151"/>
            </a:avLst>
          </a:prstGeom>
          <a:solidFill>
            <a:srgbClr val="D1C8C6"/>
          </a:solidFill>
          <a:ln/>
        </p:spPr>
      </p:sp>
      <p:sp>
        <p:nvSpPr>
          <p:cNvPr id="7" name="Shape 5"/>
          <p:cNvSpPr/>
          <p:nvPr/>
        </p:nvSpPr>
        <p:spPr>
          <a:xfrm>
            <a:off x="2621220" y="3601105"/>
            <a:ext cx="777597" cy="44410"/>
          </a:xfrm>
          <a:prstGeom prst="roundRect">
            <a:avLst>
              <a:gd name="adj" fmla="val 225151"/>
            </a:avLst>
          </a:prstGeom>
          <a:solidFill>
            <a:srgbClr val="D1C8C6"/>
          </a:solidFill>
          <a:ln/>
        </p:spPr>
      </p:sp>
      <p:sp>
        <p:nvSpPr>
          <p:cNvPr id="8" name="Shape 6"/>
          <p:cNvSpPr/>
          <p:nvPr/>
        </p:nvSpPr>
        <p:spPr>
          <a:xfrm>
            <a:off x="2121277" y="3373398"/>
            <a:ext cx="499943" cy="499943"/>
          </a:xfrm>
          <a:prstGeom prst="roundRect">
            <a:avLst>
              <a:gd name="adj" fmla="val 20000"/>
            </a:avLst>
          </a:prstGeom>
          <a:solidFill>
            <a:srgbClr val="EBE2E0"/>
          </a:solidFill>
          <a:ln w="7620">
            <a:solidFill>
              <a:srgbClr val="D1C8C6"/>
            </a:solidFill>
            <a:prstDash val="solid"/>
          </a:ln>
        </p:spPr>
      </p:sp>
      <p:sp>
        <p:nvSpPr>
          <p:cNvPr id="9" name="Text 7"/>
          <p:cNvSpPr/>
          <p:nvPr/>
        </p:nvSpPr>
        <p:spPr>
          <a:xfrm>
            <a:off x="2308920" y="3415070"/>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8"/>
          <p:cNvSpPr/>
          <p:nvPr/>
        </p:nvSpPr>
        <p:spPr>
          <a:xfrm>
            <a:off x="3593306" y="3421975"/>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Breaking Barriers</a:t>
            </a:r>
            <a:endParaRPr lang="en-US" sz="2187" dirty="0"/>
          </a:p>
        </p:txBody>
      </p:sp>
      <p:sp>
        <p:nvSpPr>
          <p:cNvPr id="11" name="Text 9"/>
          <p:cNvSpPr/>
          <p:nvPr/>
        </p:nvSpPr>
        <p:spPr>
          <a:xfrm>
            <a:off x="3593306" y="3902393"/>
            <a:ext cx="8999101"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Overcoming societal and systemic barriers to access leadership positions.</a:t>
            </a:r>
            <a:endParaRPr lang="en-US" sz="1750" dirty="0"/>
          </a:p>
        </p:txBody>
      </p:sp>
      <p:sp>
        <p:nvSpPr>
          <p:cNvPr id="12" name="Shape 10"/>
          <p:cNvSpPr/>
          <p:nvPr/>
        </p:nvSpPr>
        <p:spPr>
          <a:xfrm>
            <a:off x="2621220" y="5103435"/>
            <a:ext cx="777597" cy="44410"/>
          </a:xfrm>
          <a:prstGeom prst="roundRect">
            <a:avLst>
              <a:gd name="adj" fmla="val 225151"/>
            </a:avLst>
          </a:prstGeom>
          <a:solidFill>
            <a:srgbClr val="D1C8C6"/>
          </a:solidFill>
          <a:ln/>
        </p:spPr>
      </p:sp>
      <p:sp>
        <p:nvSpPr>
          <p:cNvPr id="13" name="Shape 11"/>
          <p:cNvSpPr/>
          <p:nvPr/>
        </p:nvSpPr>
        <p:spPr>
          <a:xfrm>
            <a:off x="2121277" y="4875728"/>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2286298" y="4917400"/>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3"/>
          <p:cNvSpPr/>
          <p:nvPr/>
        </p:nvSpPr>
        <p:spPr>
          <a:xfrm>
            <a:off x="3593306" y="4924306"/>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Inspiring Others</a:t>
            </a:r>
            <a:endParaRPr lang="en-US" sz="2187" dirty="0"/>
          </a:p>
        </p:txBody>
      </p:sp>
      <p:sp>
        <p:nvSpPr>
          <p:cNvPr id="16" name="Text 14"/>
          <p:cNvSpPr/>
          <p:nvPr/>
        </p:nvSpPr>
        <p:spPr>
          <a:xfrm>
            <a:off x="3593306" y="5404723"/>
            <a:ext cx="8999101"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Mentoring and supporting the next generation of female leaders.</a:t>
            </a:r>
            <a:endParaRPr lang="en-US" sz="1750" dirty="0"/>
          </a:p>
        </p:txBody>
      </p:sp>
      <p:sp>
        <p:nvSpPr>
          <p:cNvPr id="17" name="Shape 15"/>
          <p:cNvSpPr/>
          <p:nvPr/>
        </p:nvSpPr>
        <p:spPr>
          <a:xfrm>
            <a:off x="2621220" y="6605766"/>
            <a:ext cx="777597" cy="44410"/>
          </a:xfrm>
          <a:prstGeom prst="roundRect">
            <a:avLst>
              <a:gd name="adj" fmla="val 225151"/>
            </a:avLst>
          </a:prstGeom>
          <a:solidFill>
            <a:srgbClr val="D1C8C6"/>
          </a:solidFill>
          <a:ln/>
        </p:spPr>
      </p:sp>
      <p:sp>
        <p:nvSpPr>
          <p:cNvPr id="18" name="Shape 16"/>
          <p:cNvSpPr/>
          <p:nvPr/>
        </p:nvSpPr>
        <p:spPr>
          <a:xfrm>
            <a:off x="2121277" y="6378059"/>
            <a:ext cx="499943" cy="499943"/>
          </a:xfrm>
          <a:prstGeom prst="roundRect">
            <a:avLst>
              <a:gd name="adj" fmla="val 20000"/>
            </a:avLst>
          </a:prstGeom>
          <a:solidFill>
            <a:srgbClr val="EBE2E0"/>
          </a:solidFill>
          <a:ln w="7620">
            <a:solidFill>
              <a:srgbClr val="D1C8C6"/>
            </a:solidFill>
            <a:prstDash val="solid"/>
          </a:ln>
        </p:spPr>
      </p:sp>
      <p:sp>
        <p:nvSpPr>
          <p:cNvPr id="19" name="Text 17"/>
          <p:cNvSpPr/>
          <p:nvPr/>
        </p:nvSpPr>
        <p:spPr>
          <a:xfrm>
            <a:off x="2289870" y="6419731"/>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8"/>
          <p:cNvSpPr/>
          <p:nvPr/>
        </p:nvSpPr>
        <p:spPr>
          <a:xfrm>
            <a:off x="3593306" y="6426637"/>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Driving Change</a:t>
            </a:r>
            <a:endParaRPr lang="en-US" sz="2187" dirty="0"/>
          </a:p>
        </p:txBody>
      </p:sp>
      <p:sp>
        <p:nvSpPr>
          <p:cNvPr id="21" name="Text 19"/>
          <p:cNvSpPr/>
          <p:nvPr/>
        </p:nvSpPr>
        <p:spPr>
          <a:xfrm>
            <a:off x="3593306" y="6907054"/>
            <a:ext cx="8999101"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Advocating for policies that promote gender equality and diversity.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858566"/>
            <a:ext cx="59003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Women in the Workforce</a:t>
            </a:r>
            <a:endParaRPr lang="en-US" sz="4374" dirty="0"/>
          </a:p>
        </p:txBody>
      </p:sp>
      <p:sp>
        <p:nvSpPr>
          <p:cNvPr id="5" name="Text 3"/>
          <p:cNvSpPr/>
          <p:nvPr/>
        </p:nvSpPr>
        <p:spPr>
          <a:xfrm>
            <a:off x="2037993" y="2997279"/>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Women's participation in the labor force is a critical aspect of a country's economic growth and development. It involves ensuring that women have equal opportunities, equal pay, and the ability to pursue their careers and achieve financial independence.</a:t>
            </a:r>
            <a:endParaRPr lang="en-US" sz="1750" dirty="0"/>
          </a:p>
        </p:txBody>
      </p:sp>
      <p:sp>
        <p:nvSpPr>
          <p:cNvPr id="6" name="Text 4"/>
          <p:cNvSpPr/>
          <p:nvPr/>
        </p:nvSpPr>
        <p:spPr>
          <a:xfrm>
            <a:off x="2037993" y="453556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Equal Opportunities</a:t>
            </a:r>
            <a:endParaRPr lang="en-US" sz="2187" dirty="0"/>
          </a:p>
        </p:txBody>
      </p:sp>
      <p:sp>
        <p:nvSpPr>
          <p:cNvPr id="7" name="Text 5"/>
          <p:cNvSpPr/>
          <p:nvPr/>
        </p:nvSpPr>
        <p:spPr>
          <a:xfrm>
            <a:off x="2037993" y="5104924"/>
            <a:ext cx="3156347"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Eliminating gender-based barriers in career advancement.</a:t>
            </a:r>
            <a:endParaRPr lang="en-US" sz="1750" dirty="0"/>
          </a:p>
        </p:txBody>
      </p:sp>
      <p:sp>
        <p:nvSpPr>
          <p:cNvPr id="8" name="Text 6"/>
          <p:cNvSpPr/>
          <p:nvPr/>
        </p:nvSpPr>
        <p:spPr>
          <a:xfrm>
            <a:off x="5743932" y="453556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Work-Life Balance</a:t>
            </a:r>
            <a:endParaRPr lang="en-US" sz="2187" dirty="0"/>
          </a:p>
        </p:txBody>
      </p:sp>
      <p:sp>
        <p:nvSpPr>
          <p:cNvPr id="9" name="Text 7"/>
          <p:cNvSpPr/>
          <p:nvPr/>
        </p:nvSpPr>
        <p:spPr>
          <a:xfrm>
            <a:off x="5743932" y="5104924"/>
            <a:ext cx="3156347"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Creating supportive work environments for working mothers and caregivers.</a:t>
            </a:r>
            <a:endParaRPr lang="en-US" sz="1750" dirty="0"/>
          </a:p>
        </p:txBody>
      </p:sp>
      <p:sp>
        <p:nvSpPr>
          <p:cNvPr id="10" name="Text 8"/>
          <p:cNvSpPr/>
          <p:nvPr/>
        </p:nvSpPr>
        <p:spPr>
          <a:xfrm>
            <a:off x="9449872" y="453556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Leadership Positions</a:t>
            </a:r>
            <a:endParaRPr lang="en-US" sz="2187" dirty="0"/>
          </a:p>
        </p:txBody>
      </p:sp>
      <p:sp>
        <p:nvSpPr>
          <p:cNvPr id="11" name="Text 9"/>
          <p:cNvSpPr/>
          <p:nvPr/>
        </p:nvSpPr>
        <p:spPr>
          <a:xfrm>
            <a:off x="9449872" y="5104924"/>
            <a:ext cx="3156347"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Increasing the representation of women in leadership roles and boardrooms.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88428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Women's Health</a:t>
            </a:r>
            <a:endParaRPr lang="en-US" sz="4374" dirty="0"/>
          </a:p>
        </p:txBody>
      </p:sp>
      <p:sp>
        <p:nvSpPr>
          <p:cNvPr id="5" name="Text 3"/>
          <p:cNvSpPr/>
          <p:nvPr/>
        </p:nvSpPr>
        <p:spPr>
          <a:xfrm>
            <a:off x="2037993" y="3022997"/>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Women's health refers to the physical, mental, and social well-being of women. It encompasses a broad range of issues, from reproductive health to noncommunicable diseases, and should be a priority area for healthcare policies and programs.</a:t>
            </a:r>
            <a:endParaRPr lang="en-US" sz="1750" dirty="0"/>
          </a:p>
        </p:txBody>
      </p:sp>
      <p:sp>
        <p:nvSpPr>
          <p:cNvPr id="6" name="Shape 4"/>
          <p:cNvSpPr/>
          <p:nvPr/>
        </p:nvSpPr>
        <p:spPr>
          <a:xfrm>
            <a:off x="2037993" y="4339114"/>
            <a:ext cx="3370064" cy="2006203"/>
          </a:xfrm>
          <a:prstGeom prst="roundRect">
            <a:avLst>
              <a:gd name="adj" fmla="val 4984"/>
            </a:avLst>
          </a:prstGeom>
          <a:solidFill>
            <a:srgbClr val="EBE2E0"/>
          </a:solidFill>
          <a:ln w="7620">
            <a:solidFill>
              <a:srgbClr val="D1C8C6"/>
            </a:solidFill>
            <a:prstDash val="solid"/>
          </a:ln>
        </p:spPr>
      </p:sp>
      <p:sp>
        <p:nvSpPr>
          <p:cNvPr id="7" name="Text 5"/>
          <p:cNvSpPr/>
          <p:nvPr/>
        </p:nvSpPr>
        <p:spPr>
          <a:xfrm>
            <a:off x="2267783" y="456890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Reproductive Rights</a:t>
            </a:r>
            <a:endParaRPr lang="en-US" sz="2187" dirty="0"/>
          </a:p>
        </p:txBody>
      </p:sp>
      <p:sp>
        <p:nvSpPr>
          <p:cNvPr id="8" name="Text 6"/>
          <p:cNvSpPr/>
          <p:nvPr/>
        </p:nvSpPr>
        <p:spPr>
          <a:xfrm>
            <a:off x="2267783" y="5049322"/>
            <a:ext cx="2910483"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Access to reproductive healthcare and family planning services.</a:t>
            </a:r>
            <a:endParaRPr lang="en-US" sz="1750" dirty="0"/>
          </a:p>
        </p:txBody>
      </p:sp>
      <p:sp>
        <p:nvSpPr>
          <p:cNvPr id="9" name="Shape 7"/>
          <p:cNvSpPr/>
          <p:nvPr/>
        </p:nvSpPr>
        <p:spPr>
          <a:xfrm>
            <a:off x="5630228" y="4339114"/>
            <a:ext cx="3370064" cy="2006203"/>
          </a:xfrm>
          <a:prstGeom prst="roundRect">
            <a:avLst>
              <a:gd name="adj" fmla="val 4984"/>
            </a:avLst>
          </a:prstGeom>
          <a:solidFill>
            <a:srgbClr val="EBE2E0"/>
          </a:solidFill>
          <a:ln w="7620">
            <a:solidFill>
              <a:srgbClr val="D1C8C6"/>
            </a:solidFill>
            <a:prstDash val="solid"/>
          </a:ln>
        </p:spPr>
      </p:sp>
      <p:sp>
        <p:nvSpPr>
          <p:cNvPr id="10" name="Text 8"/>
          <p:cNvSpPr/>
          <p:nvPr/>
        </p:nvSpPr>
        <p:spPr>
          <a:xfrm>
            <a:off x="5860018" y="456890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Mental Well-Being</a:t>
            </a:r>
            <a:endParaRPr lang="en-US" sz="2187" dirty="0"/>
          </a:p>
        </p:txBody>
      </p:sp>
      <p:sp>
        <p:nvSpPr>
          <p:cNvPr id="11" name="Text 9"/>
          <p:cNvSpPr/>
          <p:nvPr/>
        </p:nvSpPr>
        <p:spPr>
          <a:xfrm>
            <a:off x="5860018" y="5049322"/>
            <a:ext cx="2910483"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Promoting mental health awareness and support for women.</a:t>
            </a:r>
            <a:endParaRPr lang="en-US" sz="1750" dirty="0"/>
          </a:p>
        </p:txBody>
      </p:sp>
      <p:sp>
        <p:nvSpPr>
          <p:cNvPr id="12" name="Shape 10"/>
          <p:cNvSpPr/>
          <p:nvPr/>
        </p:nvSpPr>
        <p:spPr>
          <a:xfrm>
            <a:off x="9222462" y="4339114"/>
            <a:ext cx="3370064" cy="2006203"/>
          </a:xfrm>
          <a:prstGeom prst="roundRect">
            <a:avLst>
              <a:gd name="adj" fmla="val 4984"/>
            </a:avLst>
          </a:prstGeom>
          <a:solidFill>
            <a:srgbClr val="EBE2E0"/>
          </a:solidFill>
          <a:ln w="7620">
            <a:solidFill>
              <a:srgbClr val="D1C8C6"/>
            </a:solidFill>
            <a:prstDash val="solid"/>
          </a:ln>
        </p:spPr>
      </p:sp>
      <p:sp>
        <p:nvSpPr>
          <p:cNvPr id="13" name="Text 11"/>
          <p:cNvSpPr/>
          <p:nvPr/>
        </p:nvSpPr>
        <p:spPr>
          <a:xfrm>
            <a:off x="9452253" y="456890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Preventive Care</a:t>
            </a:r>
            <a:endParaRPr lang="en-US" sz="2187" dirty="0"/>
          </a:p>
        </p:txBody>
      </p:sp>
      <p:sp>
        <p:nvSpPr>
          <p:cNvPr id="14" name="Text 12"/>
          <p:cNvSpPr/>
          <p:nvPr/>
        </p:nvSpPr>
        <p:spPr>
          <a:xfrm>
            <a:off x="9452253" y="5049322"/>
            <a:ext cx="2910483"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Ensuring access to regular screenings and preventive healthcare services.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2"/>
          <p:cNvSpPr/>
          <p:nvPr/>
        </p:nvSpPr>
        <p:spPr>
          <a:xfrm>
            <a:off x="770453" y="565547"/>
            <a:ext cx="5136356" cy="641985"/>
          </a:xfrm>
          <a:prstGeom prst="rect">
            <a:avLst/>
          </a:prstGeom>
          <a:noFill/>
          <a:ln/>
        </p:spPr>
        <p:txBody>
          <a:bodyPr wrap="none" rtlCol="0" anchor="t"/>
          <a:lstStyle/>
          <a:p>
            <a:pPr marL="0" indent="0">
              <a:lnSpc>
                <a:spcPts val="5056"/>
              </a:lnSpc>
              <a:buNone/>
            </a:pPr>
            <a:r>
              <a:rPr lang="en-US" sz="4044" b="1" dirty="0">
                <a:solidFill>
                  <a:srgbClr val="443728"/>
                </a:solidFill>
                <a:latin typeface="Crimson Pro" pitchFamily="34" charset="0"/>
                <a:ea typeface="Crimson Pro" pitchFamily="34" charset="-122"/>
                <a:cs typeface="Crimson Pro" pitchFamily="34" charset="-120"/>
              </a:rPr>
              <a:t>Women's Education</a:t>
            </a:r>
            <a:endParaRPr lang="en-US" sz="4044" dirty="0"/>
          </a:p>
        </p:txBody>
      </p:sp>
      <p:sp>
        <p:nvSpPr>
          <p:cNvPr id="6" name="Text 3"/>
          <p:cNvSpPr/>
          <p:nvPr/>
        </p:nvSpPr>
        <p:spPr>
          <a:xfrm>
            <a:off x="770453" y="1515666"/>
            <a:ext cx="9431893" cy="986195"/>
          </a:xfrm>
          <a:prstGeom prst="rect">
            <a:avLst/>
          </a:prstGeom>
          <a:noFill/>
          <a:ln/>
        </p:spPr>
        <p:txBody>
          <a:bodyPr wrap="square" rtlCol="0" anchor="t"/>
          <a:lstStyle/>
          <a:p>
            <a:pPr marL="0" indent="0">
              <a:lnSpc>
                <a:spcPts val="2588"/>
              </a:lnSpc>
              <a:buNone/>
            </a:pPr>
            <a:r>
              <a:rPr lang="en-US" sz="1618" dirty="0">
                <a:solidFill>
                  <a:srgbClr val="443728"/>
                </a:solidFill>
                <a:latin typeface="Open Sans" pitchFamily="34" charset="0"/>
                <a:ea typeface="Open Sans" pitchFamily="34" charset="-122"/>
                <a:cs typeface="Open Sans" pitchFamily="34" charset="-120"/>
              </a:rPr>
              <a:t>Education is a powerful tool for empowering women and girls to reach their full potential. It involves ensuring access to quality education, eliminating gender disparities in education, and providing lifelong learning opportunities for women at all stages of life.</a:t>
            </a:r>
            <a:endParaRPr lang="en-US" sz="1618" dirty="0"/>
          </a:p>
        </p:txBody>
      </p:sp>
      <p:pic>
        <p:nvPicPr>
          <p:cNvPr id="7" name="Image 1" descr="preencoded.png"/>
          <p:cNvPicPr>
            <a:picLocks noChangeAspect="1"/>
          </p:cNvPicPr>
          <p:nvPr/>
        </p:nvPicPr>
        <p:blipFill>
          <a:blip r:embed="rId3"/>
          <a:stretch>
            <a:fillRect/>
          </a:stretch>
        </p:blipFill>
        <p:spPr>
          <a:xfrm>
            <a:off x="770453" y="2732961"/>
            <a:ext cx="1027271" cy="1643658"/>
          </a:xfrm>
          <a:prstGeom prst="rect">
            <a:avLst/>
          </a:prstGeom>
        </p:spPr>
      </p:pic>
      <p:sp>
        <p:nvSpPr>
          <p:cNvPr id="8" name="Text 4"/>
          <p:cNvSpPr/>
          <p:nvPr/>
        </p:nvSpPr>
        <p:spPr>
          <a:xfrm>
            <a:off x="2105858" y="2938343"/>
            <a:ext cx="2568178" cy="320992"/>
          </a:xfrm>
          <a:prstGeom prst="rect">
            <a:avLst/>
          </a:prstGeom>
          <a:noFill/>
          <a:ln/>
        </p:spPr>
        <p:txBody>
          <a:bodyPr wrap="none" rtlCol="0" anchor="t"/>
          <a:lstStyle/>
          <a:p>
            <a:pPr marL="0" indent="0" algn="l">
              <a:lnSpc>
                <a:spcPts val="2528"/>
              </a:lnSpc>
              <a:buNone/>
            </a:pPr>
            <a:r>
              <a:rPr lang="en-US" sz="2022" b="1" dirty="0">
                <a:solidFill>
                  <a:srgbClr val="443728"/>
                </a:solidFill>
                <a:latin typeface="Crimson Pro" pitchFamily="34" charset="0"/>
                <a:ea typeface="Crimson Pro" pitchFamily="34" charset="-122"/>
                <a:cs typeface="Crimson Pro" pitchFamily="34" charset="-120"/>
              </a:rPr>
              <a:t>Access to Education</a:t>
            </a:r>
            <a:endParaRPr lang="en-US" sz="2022" dirty="0"/>
          </a:p>
        </p:txBody>
      </p:sp>
      <p:sp>
        <p:nvSpPr>
          <p:cNvPr id="9" name="Text 5"/>
          <p:cNvSpPr/>
          <p:nvPr/>
        </p:nvSpPr>
        <p:spPr>
          <a:xfrm>
            <a:off x="2105858" y="3382566"/>
            <a:ext cx="8096488" cy="328732"/>
          </a:xfrm>
          <a:prstGeom prst="rect">
            <a:avLst/>
          </a:prstGeom>
          <a:noFill/>
          <a:ln/>
        </p:spPr>
        <p:txBody>
          <a:bodyPr wrap="none" rtlCol="0" anchor="t"/>
          <a:lstStyle/>
          <a:p>
            <a:pPr marL="0" indent="0" algn="l">
              <a:lnSpc>
                <a:spcPts val="2588"/>
              </a:lnSpc>
              <a:buNone/>
            </a:pPr>
            <a:r>
              <a:rPr lang="en-US" sz="1618" dirty="0">
                <a:solidFill>
                  <a:srgbClr val="443728"/>
                </a:solidFill>
                <a:latin typeface="Open Sans" pitchFamily="34" charset="0"/>
                <a:ea typeface="Open Sans" pitchFamily="34" charset="-122"/>
                <a:cs typeface="Open Sans" pitchFamily="34" charset="-120"/>
              </a:rPr>
              <a:t>Removing barriers to access and completion of education for women.</a:t>
            </a:r>
            <a:endParaRPr lang="en-US" sz="1618" dirty="0"/>
          </a:p>
        </p:txBody>
      </p:sp>
      <p:pic>
        <p:nvPicPr>
          <p:cNvPr id="10" name="Image 2" descr="preencoded.png"/>
          <p:cNvPicPr>
            <a:picLocks noChangeAspect="1"/>
          </p:cNvPicPr>
          <p:nvPr/>
        </p:nvPicPr>
        <p:blipFill>
          <a:blip r:embed="rId4"/>
          <a:stretch>
            <a:fillRect/>
          </a:stretch>
        </p:blipFill>
        <p:spPr>
          <a:xfrm>
            <a:off x="770453" y="4376618"/>
            <a:ext cx="1027271" cy="1643658"/>
          </a:xfrm>
          <a:prstGeom prst="rect">
            <a:avLst/>
          </a:prstGeom>
        </p:spPr>
      </p:pic>
      <p:sp>
        <p:nvSpPr>
          <p:cNvPr id="11" name="Text 6"/>
          <p:cNvSpPr/>
          <p:nvPr/>
        </p:nvSpPr>
        <p:spPr>
          <a:xfrm>
            <a:off x="2105858" y="4582001"/>
            <a:ext cx="2568178" cy="320992"/>
          </a:xfrm>
          <a:prstGeom prst="rect">
            <a:avLst/>
          </a:prstGeom>
          <a:noFill/>
          <a:ln/>
        </p:spPr>
        <p:txBody>
          <a:bodyPr wrap="none" rtlCol="0" anchor="t"/>
          <a:lstStyle/>
          <a:p>
            <a:pPr marL="0" indent="0" algn="l">
              <a:lnSpc>
                <a:spcPts val="2528"/>
              </a:lnSpc>
              <a:buNone/>
            </a:pPr>
            <a:r>
              <a:rPr lang="en-US" sz="2022" b="1" dirty="0">
                <a:solidFill>
                  <a:srgbClr val="443728"/>
                </a:solidFill>
                <a:latin typeface="Crimson Pro" pitchFamily="34" charset="0"/>
                <a:ea typeface="Crimson Pro" pitchFamily="34" charset="-122"/>
                <a:cs typeface="Crimson Pro" pitchFamily="34" charset="-120"/>
              </a:rPr>
              <a:t>Skills Development</a:t>
            </a:r>
            <a:endParaRPr lang="en-US" sz="2022" dirty="0"/>
          </a:p>
        </p:txBody>
      </p:sp>
      <p:sp>
        <p:nvSpPr>
          <p:cNvPr id="12" name="Text 7"/>
          <p:cNvSpPr/>
          <p:nvPr/>
        </p:nvSpPr>
        <p:spPr>
          <a:xfrm>
            <a:off x="2105858" y="5026223"/>
            <a:ext cx="8096488" cy="328732"/>
          </a:xfrm>
          <a:prstGeom prst="rect">
            <a:avLst/>
          </a:prstGeom>
          <a:noFill/>
          <a:ln/>
        </p:spPr>
        <p:txBody>
          <a:bodyPr wrap="none" rtlCol="0" anchor="t"/>
          <a:lstStyle/>
          <a:p>
            <a:pPr marL="0" indent="0" algn="l">
              <a:lnSpc>
                <a:spcPts val="2588"/>
              </a:lnSpc>
              <a:buNone/>
            </a:pPr>
            <a:r>
              <a:rPr lang="en-US" sz="1618" dirty="0">
                <a:solidFill>
                  <a:srgbClr val="443728"/>
                </a:solidFill>
                <a:latin typeface="Open Sans" pitchFamily="34" charset="0"/>
                <a:ea typeface="Open Sans" pitchFamily="34" charset="-122"/>
                <a:cs typeface="Open Sans" pitchFamily="34" charset="-120"/>
              </a:rPr>
              <a:t>Equipping women with the skills and knowledge for future success.</a:t>
            </a:r>
            <a:endParaRPr lang="en-US" sz="1618" dirty="0"/>
          </a:p>
        </p:txBody>
      </p:sp>
      <p:pic>
        <p:nvPicPr>
          <p:cNvPr id="13" name="Image 3" descr="preencoded.png"/>
          <p:cNvPicPr>
            <a:picLocks noChangeAspect="1"/>
          </p:cNvPicPr>
          <p:nvPr/>
        </p:nvPicPr>
        <p:blipFill>
          <a:blip r:embed="rId5"/>
          <a:stretch>
            <a:fillRect/>
          </a:stretch>
        </p:blipFill>
        <p:spPr>
          <a:xfrm>
            <a:off x="770453" y="6020276"/>
            <a:ext cx="1027271" cy="1643658"/>
          </a:xfrm>
          <a:prstGeom prst="rect">
            <a:avLst/>
          </a:prstGeom>
        </p:spPr>
      </p:pic>
      <p:sp>
        <p:nvSpPr>
          <p:cNvPr id="14" name="Text 8"/>
          <p:cNvSpPr/>
          <p:nvPr/>
        </p:nvSpPr>
        <p:spPr>
          <a:xfrm>
            <a:off x="2105858" y="6225659"/>
            <a:ext cx="2568178" cy="320992"/>
          </a:xfrm>
          <a:prstGeom prst="rect">
            <a:avLst/>
          </a:prstGeom>
          <a:noFill/>
          <a:ln/>
        </p:spPr>
        <p:txBody>
          <a:bodyPr wrap="none" rtlCol="0" anchor="t"/>
          <a:lstStyle/>
          <a:p>
            <a:pPr marL="0" indent="0" algn="l">
              <a:lnSpc>
                <a:spcPts val="2528"/>
              </a:lnSpc>
              <a:buNone/>
            </a:pPr>
            <a:r>
              <a:rPr lang="en-US" sz="2022" b="1" dirty="0">
                <a:solidFill>
                  <a:srgbClr val="443728"/>
                </a:solidFill>
                <a:latin typeface="Crimson Pro" pitchFamily="34" charset="0"/>
                <a:ea typeface="Crimson Pro" pitchFamily="34" charset="-122"/>
                <a:cs typeface="Crimson Pro" pitchFamily="34" charset="-120"/>
              </a:rPr>
              <a:t>Continuing Education</a:t>
            </a:r>
            <a:endParaRPr lang="en-US" sz="2022" dirty="0"/>
          </a:p>
        </p:txBody>
      </p:sp>
      <p:sp>
        <p:nvSpPr>
          <p:cNvPr id="15" name="Text 9"/>
          <p:cNvSpPr/>
          <p:nvPr/>
        </p:nvSpPr>
        <p:spPr>
          <a:xfrm>
            <a:off x="2105858" y="6669881"/>
            <a:ext cx="8096488" cy="328732"/>
          </a:xfrm>
          <a:prstGeom prst="rect">
            <a:avLst/>
          </a:prstGeom>
          <a:noFill/>
          <a:ln/>
        </p:spPr>
        <p:txBody>
          <a:bodyPr wrap="none" rtlCol="0" anchor="t"/>
          <a:lstStyle/>
          <a:p>
            <a:pPr marL="0" indent="0" algn="l">
              <a:lnSpc>
                <a:spcPts val="2588"/>
              </a:lnSpc>
              <a:buNone/>
            </a:pPr>
            <a:r>
              <a:rPr lang="en-US" sz="1618" dirty="0">
                <a:solidFill>
                  <a:srgbClr val="443728"/>
                </a:solidFill>
                <a:latin typeface="Open Sans" pitchFamily="34" charset="0"/>
                <a:ea typeface="Open Sans" pitchFamily="34" charset="-122"/>
                <a:cs typeface="Open Sans" pitchFamily="34" charset="-120"/>
              </a:rPr>
              <a:t>Promoting lifelong learning and educational opportunities for women.</a:t>
            </a:r>
            <a:endParaRPr lang="en-US" sz="1618" dirty="0"/>
          </a:p>
        </p:txBody>
      </p:sp>
      <p:pic>
        <p:nvPicPr>
          <p:cNvPr id="3078" name="Picture 6" descr="Women's Education PowerPoint Template and Google Slides Theme">
            <a:extLst>
              <a:ext uri="{FF2B5EF4-FFF2-40B4-BE49-F238E27FC236}">
                <a16:creationId xmlns:a16="http://schemas.microsoft.com/office/drawing/2014/main" id="{80BEAD61-15DD-D523-20E0-17750A721E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2239" y="2501861"/>
            <a:ext cx="5418162" cy="5744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Shape 1"/>
          <p:cNvSpPr/>
          <p:nvPr/>
        </p:nvSpPr>
        <p:spPr>
          <a:xfrm>
            <a:off x="314485" y="2526189"/>
            <a:ext cx="6806994" cy="3216273"/>
          </a:xfrm>
          <a:prstGeom prst="rect">
            <a:avLst/>
          </a:prstGeom>
          <a:solidFill>
            <a:srgbClr val="FFFCFA"/>
          </a:solidFill>
          <a:ln/>
        </p:spPr>
      </p:sp>
      <p:sp>
        <p:nvSpPr>
          <p:cNvPr id="4" name="Text 2"/>
          <p:cNvSpPr/>
          <p:nvPr/>
        </p:nvSpPr>
        <p:spPr>
          <a:xfrm>
            <a:off x="2037993" y="956667"/>
            <a:ext cx="8096012"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Women's Representation in Media</a:t>
            </a:r>
            <a:endParaRPr lang="en-US" sz="4374" dirty="0"/>
          </a:p>
        </p:txBody>
      </p:sp>
      <p:sp>
        <p:nvSpPr>
          <p:cNvPr id="5" name="Text 3"/>
          <p:cNvSpPr/>
          <p:nvPr/>
        </p:nvSpPr>
        <p:spPr>
          <a:xfrm>
            <a:off x="2037993" y="2095381"/>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Women's representation in media is crucial for shaping perceptions and attitudes towards gender roles and women's capabilities. It involves promoting accurate and diverse portrayals of women and their achievements in media, advertising, and entertainment.</a:t>
            </a:r>
            <a:endParaRPr lang="en-US" sz="1750" dirty="0"/>
          </a:p>
        </p:txBody>
      </p:sp>
      <p:sp>
        <p:nvSpPr>
          <p:cNvPr id="7" name="Text 4"/>
          <p:cNvSpPr/>
          <p:nvPr/>
        </p:nvSpPr>
        <p:spPr>
          <a:xfrm>
            <a:off x="2037993" y="5726073"/>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Diverse Portrayals</a:t>
            </a:r>
            <a:endParaRPr lang="en-US" sz="2187" dirty="0"/>
          </a:p>
        </p:txBody>
      </p:sp>
      <p:sp>
        <p:nvSpPr>
          <p:cNvPr id="8" name="Text 5"/>
          <p:cNvSpPr/>
          <p:nvPr/>
        </p:nvSpPr>
        <p:spPr>
          <a:xfrm>
            <a:off x="2037993" y="6206490"/>
            <a:ext cx="329588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Representing women of different backgrounds, abilities, and experiences.</a:t>
            </a:r>
            <a:endParaRPr lang="en-US" sz="1750" dirty="0"/>
          </a:p>
        </p:txBody>
      </p:sp>
      <p:sp>
        <p:nvSpPr>
          <p:cNvPr id="10" name="Text 6"/>
          <p:cNvSpPr/>
          <p:nvPr/>
        </p:nvSpPr>
        <p:spPr>
          <a:xfrm>
            <a:off x="5667137" y="5726192"/>
            <a:ext cx="3070027"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Gender Equality Advocacy</a:t>
            </a:r>
            <a:endParaRPr lang="en-US" sz="2187" dirty="0"/>
          </a:p>
        </p:txBody>
      </p:sp>
      <p:sp>
        <p:nvSpPr>
          <p:cNvPr id="11" name="Text 7"/>
          <p:cNvSpPr/>
          <p:nvPr/>
        </p:nvSpPr>
        <p:spPr>
          <a:xfrm>
            <a:off x="5667137" y="6206609"/>
            <a:ext cx="3296007"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Promoting gender equality and challenging stereotypes through media platforms.</a:t>
            </a:r>
            <a:endParaRPr lang="en-US" sz="1750" dirty="0"/>
          </a:p>
        </p:txBody>
      </p:sp>
      <p:sp>
        <p:nvSpPr>
          <p:cNvPr id="13" name="Text 8"/>
          <p:cNvSpPr/>
          <p:nvPr/>
        </p:nvSpPr>
        <p:spPr>
          <a:xfrm>
            <a:off x="9296400" y="572619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Positive Role Models</a:t>
            </a:r>
            <a:endParaRPr lang="en-US" sz="2187" dirty="0"/>
          </a:p>
        </p:txBody>
      </p:sp>
      <p:sp>
        <p:nvSpPr>
          <p:cNvPr id="14" name="Text 9"/>
          <p:cNvSpPr/>
          <p:nvPr/>
        </p:nvSpPr>
        <p:spPr>
          <a:xfrm>
            <a:off x="9296400" y="6206609"/>
            <a:ext cx="3296007"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Highlighting inspiring female role models across various media channels.</a:t>
            </a:r>
            <a:endParaRPr lang="en-US" sz="1750" dirty="0"/>
          </a:p>
        </p:txBody>
      </p:sp>
      <p:pic>
        <p:nvPicPr>
          <p:cNvPr id="4098" name="Picture 2" descr="Representation of women in media | Daily Sabah">
            <a:extLst>
              <a:ext uri="{FF2B5EF4-FFF2-40B4-BE49-F238E27FC236}">
                <a16:creationId xmlns:a16="http://schemas.microsoft.com/office/drawing/2014/main" id="{7FB8DE63-A267-E9D4-9D38-C131E694D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255" y="3230390"/>
            <a:ext cx="3589626" cy="25573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edia Representations – Gender and Education Association GEA">
            <a:extLst>
              <a:ext uri="{FF2B5EF4-FFF2-40B4-BE49-F238E27FC236}">
                <a16:creationId xmlns:a16="http://schemas.microsoft.com/office/drawing/2014/main" id="{CF0BC5C4-9E73-9D10-C805-5900B3A7A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116" y="3411498"/>
            <a:ext cx="3070028" cy="229814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Why brands need female representation">
            <a:extLst>
              <a:ext uri="{FF2B5EF4-FFF2-40B4-BE49-F238E27FC236}">
                <a16:creationId xmlns:a16="http://schemas.microsoft.com/office/drawing/2014/main" id="{F1400F69-9AB8-B5A5-738D-7ABD980F4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7600" y="3418947"/>
            <a:ext cx="3807727" cy="2311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632</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Crimson Pro</vt:lpstr>
      <vt:lpstr>Open Sans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ujjwal kumar</cp:lastModifiedBy>
  <cp:revision>3</cp:revision>
  <dcterms:created xsi:type="dcterms:W3CDTF">2024-03-05T05:40:27Z</dcterms:created>
  <dcterms:modified xsi:type="dcterms:W3CDTF">2024-03-06T06:28:28Z</dcterms:modified>
</cp:coreProperties>
</file>