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63" r:id="rId3"/>
    <p:sldId id="258" r:id="rId4"/>
    <p:sldId id="257" r:id="rId5"/>
    <p:sldId id="259" r:id="rId6"/>
    <p:sldId id="260" r:id="rId7"/>
    <p:sldId id="261"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504" autoAdjust="0"/>
  </p:normalViewPr>
  <p:slideViewPr>
    <p:cSldViewPr>
      <p:cViewPr varScale="1">
        <p:scale>
          <a:sx n="44" d="100"/>
          <a:sy n="44" d="100"/>
        </p:scale>
        <p:origin x="-232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7B28C-C43D-4F66-91C9-C2D95D4A3C26}" type="datetimeFigureOut">
              <a:rPr lang="en-US" smtClean="0"/>
              <a:t>2/26/2011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1B854-5767-4FB4-9A90-3AAEFE530F11}" type="slidenum">
              <a:rPr lang="en-US" smtClean="0"/>
              <a:t>‹#›</a:t>
            </a:fld>
            <a:endParaRPr lang="en-US"/>
          </a:p>
        </p:txBody>
      </p:sp>
    </p:spTree>
    <p:extLst>
      <p:ext uri="{BB962C8B-B14F-4D97-AF65-F5344CB8AC3E}">
        <p14:creationId xmlns:p14="http://schemas.microsoft.com/office/powerpoint/2010/main" val="181722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ocalhost/Product/Index/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Model-View-Controller pattern is </a:t>
            </a:r>
            <a:r>
              <a:rPr lang="en-US" baseline="0" dirty="0" smtClean="0"/>
              <a:t>an architectural pattern </a:t>
            </a:r>
            <a:r>
              <a:rPr lang="en-US" dirty="0" smtClean="0"/>
              <a:t>  used for separating presentation details from business domain details.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separates </a:t>
            </a:r>
            <a:r>
              <a:rPr lang="en-US" baseline="0" dirty="0" err="1" smtClean="0"/>
              <a:t>appplication</a:t>
            </a:r>
            <a:r>
              <a:rPr lang="en-US" baseline="0" dirty="0" smtClean="0"/>
              <a:t> into three main aspects: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 ➤ The Model : A set of classes that describes the data you’re working with as well as the business rules for how the data can be changed and manipulated The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View : The application’s user interface (UI)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Controller : A set of classes that handles communication from the user, overall application flow, and application-specific logic</a:t>
            </a:r>
          </a:p>
          <a:p>
            <a:endParaRPr lang="en-US" dirty="0"/>
          </a:p>
        </p:txBody>
      </p:sp>
      <p:sp>
        <p:nvSpPr>
          <p:cNvPr id="4" name="Slide Number Placeholder 3"/>
          <p:cNvSpPr>
            <a:spLocks noGrp="1"/>
          </p:cNvSpPr>
          <p:nvPr>
            <p:ph type="sldNum" sz="quarter" idx="10"/>
          </p:nvPr>
        </p:nvSpPr>
        <p:spPr/>
        <p:txBody>
          <a:bodyPr/>
          <a:lstStyle/>
          <a:p>
            <a:fld id="{A1C6E9A2-CB9F-4016-9489-D7D7566BF947}" type="slidenum">
              <a:rPr lang="en-US" smtClean="0"/>
              <a:t>1</a:t>
            </a:fld>
            <a:endParaRPr lang="en-US"/>
          </a:p>
        </p:txBody>
      </p:sp>
    </p:spTree>
    <p:extLst>
      <p:ext uri="{BB962C8B-B14F-4D97-AF65-F5344CB8AC3E}">
        <p14:creationId xmlns:p14="http://schemas.microsoft.com/office/powerpoint/2010/main" val="99145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Models, Controllers and Views each have well defined roles and responsibilities, and they communicate amongst each other in well defined ways.  This helps promote testability and code reuse.</a:t>
            </a:r>
          </a:p>
          <a:p>
            <a:endParaRPr lang="en-US" dirty="0" smtClean="0"/>
          </a:p>
          <a:p>
            <a:r>
              <a:rPr lang="en-US" dirty="0" smtClean="0"/>
              <a:t>Offers developer chance to do it their own way.  Just about every part of MVC frame</a:t>
            </a:r>
            <a:r>
              <a:rPr lang="en-US" baseline="0" dirty="0" smtClean="0"/>
              <a:t> work is swappable. If you don’t like the default implementation you can swap it and use a different implementation or even write your own.  If you don’t like how platform render view change it. You can swap the view engine- </a:t>
            </a:r>
            <a:r>
              <a:rPr lang="en-US" baseline="0" dirty="0" err="1" smtClean="0"/>
              <a:t>webForms</a:t>
            </a:r>
            <a:r>
              <a:rPr lang="en-US" baseline="0" dirty="0" smtClean="0"/>
              <a:t> view engine is default and MVC3 also has choice of using razor but there are other engines like spark and brail</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ASP.NET MVC  is ASP.NET Unplugged. It gives you very fine-grained control over your HTML and </a:t>
            </a:r>
            <a:r>
              <a:rPr lang="en-US" dirty="0" err="1" smtClean="0"/>
              <a:t>Javascript</a:t>
            </a:r>
            <a:r>
              <a:rPr lang="en-US" dirty="0" smtClean="0"/>
              <a:t>, as well as complete control over the programmatic flow of your application.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project structure - there are separate folders for Views, Controllers and Model. Views placement conventions are not just to eliminate</a:t>
            </a:r>
            <a:r>
              <a:rPr lang="en-US" sz="1200" kern="1200" baseline="0" dirty="0" smtClean="0">
                <a:solidFill>
                  <a:schemeClr val="tx1"/>
                </a:solidFill>
                <a:effectLst/>
                <a:latin typeface="+mn-lt"/>
                <a:ea typeface="+mn-ea"/>
                <a:cs typeface="+mn-cs"/>
              </a:rPr>
              <a:t> extra</a:t>
            </a:r>
            <a:r>
              <a:rPr lang="en-US" sz="1200" kern="1200" dirty="0" smtClean="0">
                <a:solidFill>
                  <a:schemeClr val="tx1"/>
                </a:solidFill>
                <a:effectLst/>
                <a:latin typeface="+mn-lt"/>
                <a:ea typeface="+mn-ea"/>
                <a:cs typeface="+mn-cs"/>
              </a:rPr>
              <a:t> code, they can be also used to establish common standards for project structure, classes/properties naming etc.</a:t>
            </a:r>
            <a:endParaRPr lang="en-US" baseline="0" dirty="0" smtClean="0"/>
          </a:p>
          <a:p>
            <a:endParaRPr lang="en-US" baseline="0" dirty="0" smtClean="0"/>
          </a:p>
          <a:p>
            <a:endParaRPr lang="en-US" baseline="0" dirty="0" smtClean="0"/>
          </a:p>
          <a:p>
            <a:r>
              <a:rPr lang="en-US" dirty="0" smtClean="0"/>
              <a:t>The ASP.NET MVC Framework makes it easy and natural to unit test application functionality. This framework</a:t>
            </a:r>
            <a:r>
              <a:rPr lang="en-US" baseline="0" dirty="0" smtClean="0"/>
              <a:t> was designed </a:t>
            </a:r>
            <a:r>
              <a:rPr lang="en-US" dirty="0" smtClean="0"/>
              <a:t>It also enables a Test Driven Development (TDD) workflow that enables test-first-based development.</a:t>
            </a:r>
            <a:endParaRPr lang="en-US" dirty="0"/>
          </a:p>
        </p:txBody>
      </p:sp>
      <p:sp>
        <p:nvSpPr>
          <p:cNvPr id="4" name="Slide Number Placeholder 3"/>
          <p:cNvSpPr>
            <a:spLocks noGrp="1"/>
          </p:cNvSpPr>
          <p:nvPr>
            <p:ph type="sldNum" sz="quarter" idx="10"/>
          </p:nvPr>
        </p:nvSpPr>
        <p:spPr/>
        <p:txBody>
          <a:bodyPr/>
          <a:lstStyle/>
          <a:p>
            <a:fld id="{A1C6E9A2-CB9F-4016-9489-D7D7566BF947}" type="slidenum">
              <a:rPr lang="en-US" smtClean="0"/>
              <a:t>2</a:t>
            </a:fld>
            <a:endParaRPr lang="en-US"/>
          </a:p>
        </p:txBody>
      </p:sp>
    </p:spTree>
    <p:extLst>
      <p:ext uri="{BB962C8B-B14F-4D97-AF65-F5344CB8AC3E}">
        <p14:creationId xmlns:p14="http://schemas.microsoft.com/office/powerpoint/2010/main" val="346052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an ASP.NET MVC application, there is not a page on disk that corresponds to the path in the URL that you type into the address bar of your browser. The closest thing to a page in an ASP.NET MVC application is something called a </a:t>
            </a:r>
            <a:r>
              <a:rPr lang="en-US" i="1" dirty="0" smtClean="0"/>
              <a:t>view</a:t>
            </a:r>
            <a:r>
              <a:rPr lang="en-US" dirty="0" smtClean="0"/>
              <a:t>.</a:t>
            </a:r>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hlinkClick r:id="rId3"/>
              </a:rPr>
              <a:t>http://localhost/Product/Index/3</a:t>
            </a:r>
            <a:endParaRPr lang="en-US" dirty="0" smtClean="0"/>
          </a:p>
          <a:p>
            <a:r>
              <a:rPr lang="en-US" dirty="0" smtClean="0"/>
              <a:t>In this case, a controller named </a:t>
            </a:r>
            <a:r>
              <a:rPr lang="en-US" dirty="0" err="1" smtClean="0"/>
              <a:t>ProductController</a:t>
            </a:r>
            <a:r>
              <a:rPr lang="en-US" dirty="0" smtClean="0"/>
              <a:t> is invoked. The </a:t>
            </a:r>
            <a:r>
              <a:rPr lang="en-US" dirty="0" err="1" smtClean="0"/>
              <a:t>ProductController</a:t>
            </a:r>
            <a:r>
              <a:rPr lang="en-US" dirty="0" smtClean="0"/>
              <a:t> is responsible for generating the response to the browser request. For example, the controller might return a particular view back to the browser or the controller might redirect the user to another controller.</a:t>
            </a:r>
          </a:p>
          <a:p>
            <a:endParaRPr lang="en-US" dirty="0" smtClean="0"/>
          </a:p>
          <a:p>
            <a:r>
              <a:rPr lang="en-US" dirty="0" smtClean="0"/>
              <a:t>An action is a method on a controller that gets called when you enter a particular URL in your browser address bar.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Index() method is an example of a controller action.</a:t>
            </a:r>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action result is what a controller action returns in response to a browser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you want to return a View to the browser, you call the View() method. If you want to redirect the user from one controller action to another, you call the </a:t>
            </a:r>
            <a:r>
              <a:rPr lang="en-US" dirty="0" err="1" smtClean="0"/>
              <a:t>RedirectToAction</a:t>
            </a:r>
            <a:r>
              <a:rPr lang="en-US" dirty="0" smtClean="0"/>
              <a:t>() method. For example, the Details() action in Listing 3 either displays a view or redirects the user to the Index() action depending on whether the Id parameter has a value.</a:t>
            </a:r>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MVC model contains all of your application logic that is not contained in a view or a controller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controller should only contain the bare minimum of logic required to return the right view or redirect the user to another action (flow control). Everything else should be contained in the model. </a:t>
            </a:r>
          </a:p>
          <a:p>
            <a:endParaRPr lang="en-US" dirty="0" smtClean="0"/>
          </a:p>
          <a:p>
            <a:r>
              <a:rPr lang="en-US" dirty="0" smtClean="0"/>
              <a:t>In general, you should strive for fat models and skinny controllers.</a:t>
            </a:r>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default route table contains a single route (named Default). The Default route maps the first segment of a URL to a controller name, the second segment of a URL to a controller action, and the third segment to a parameter named </a:t>
            </a:r>
            <a:r>
              <a:rPr lang="en-US" b="1" dirty="0" smtClean="0"/>
              <a:t>id</a:t>
            </a:r>
            <a:r>
              <a:rPr lang="en-US" dirty="0" smtClean="0"/>
              <a:t>. </a:t>
            </a:r>
          </a:p>
          <a:p>
            <a:endParaRPr lang="en-US" dirty="0" smtClean="0"/>
          </a:p>
          <a:p>
            <a:r>
              <a:rPr lang="en-US" dirty="0" smtClean="0"/>
              <a:t>The Default route maps this URL to the following parameters: </a:t>
            </a:r>
          </a:p>
          <a:p>
            <a:r>
              <a:rPr lang="en-US" dirty="0" smtClean="0"/>
              <a:t>controller = Home</a:t>
            </a:r>
          </a:p>
          <a:p>
            <a:r>
              <a:rPr lang="en-US" dirty="0" smtClean="0"/>
              <a:t>action = Index</a:t>
            </a:r>
          </a:p>
          <a:p>
            <a:r>
              <a:rPr lang="en-US" dirty="0" smtClean="0"/>
              <a:t>id = 3</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Default route includes defaults for all three parameters. If you don't supply a controller, then the controller parameter defaults to the value </a:t>
            </a:r>
            <a:r>
              <a:rPr lang="en-US" b="1" dirty="0" smtClean="0"/>
              <a:t>Home</a:t>
            </a:r>
            <a:r>
              <a:rPr lang="en-US" dirty="0" smtClean="0"/>
              <a:t>. If you don't supply an action, the action parameter defaults to the value </a:t>
            </a:r>
            <a:r>
              <a:rPr lang="en-US" b="1" dirty="0" smtClean="0"/>
              <a:t>Index</a:t>
            </a:r>
            <a:r>
              <a:rPr lang="en-US" dirty="0" smtClean="0"/>
              <a:t>. Finally, if you don't supply an id, the id parameter defaults to an empty string.</a:t>
            </a:r>
            <a:endParaRPr lang="en-US" smtClean="0"/>
          </a:p>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ViewData</a:t>
            </a:r>
            <a:r>
              <a:rPr lang="en-US" dirty="0" smtClean="0"/>
              <a:t> dictionary approach has the benefit of being fairly fast and easy to implement.  Some developers don't like using string-based dictionaries, though, since typos can lead to errors that will not be caught at compile-time.  The un-typed </a:t>
            </a:r>
            <a:r>
              <a:rPr lang="en-US" dirty="0" err="1" smtClean="0"/>
              <a:t>ViewData</a:t>
            </a:r>
            <a:r>
              <a:rPr lang="en-US" dirty="0" smtClean="0"/>
              <a:t> dictionary also requires using the "as" operator or casting when using a strongly-typed language like C# in a view template.</a:t>
            </a:r>
          </a:p>
          <a:p>
            <a:endParaRPr lang="en-US" dirty="0" smtClean="0"/>
          </a:p>
          <a:p>
            <a:r>
              <a:rPr lang="en-US" dirty="0" smtClean="0"/>
              <a:t>"</a:t>
            </a:r>
            <a:r>
              <a:rPr lang="en-US" dirty="0" err="1" smtClean="0"/>
              <a:t>ViewModel</a:t>
            </a:r>
            <a:r>
              <a:rPr lang="en-US" dirty="0" smtClean="0"/>
              <a:t>" pattern.  When using this pattern we create strongly-typed classes that are optimized for our specific view scenarios, and which expose properties for the dynamic values/content needed by our view templates.  Our controller classes can then populate and pass these view-optimized classes to our view template to use.  This enables type-safety, compile-time checking, and editor </a:t>
            </a:r>
            <a:r>
              <a:rPr lang="en-US" dirty="0" err="1" smtClean="0"/>
              <a:t>intellisense</a:t>
            </a:r>
            <a:r>
              <a:rPr lang="en-US" dirty="0" smtClean="0"/>
              <a:t> within view templates.</a:t>
            </a:r>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8</a:t>
            </a:fld>
            <a:endParaRPr lang="en-US"/>
          </a:p>
        </p:txBody>
      </p:sp>
    </p:spTree>
    <p:extLst>
      <p:ext uri="{BB962C8B-B14F-4D97-AF65-F5344CB8AC3E}">
        <p14:creationId xmlns:p14="http://schemas.microsoft.com/office/powerpoint/2010/main" val="361930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1B854-5767-4FB4-9A90-3AAEFE530F11}" type="slidenum">
              <a:rPr lang="en-US" smtClean="0"/>
              <a:t>9</a:t>
            </a:fld>
            <a:endParaRPr lang="en-US"/>
          </a:p>
        </p:txBody>
      </p:sp>
    </p:spTree>
    <p:extLst>
      <p:ext uri="{BB962C8B-B14F-4D97-AF65-F5344CB8AC3E}">
        <p14:creationId xmlns:p14="http://schemas.microsoft.com/office/powerpoint/2010/main" val="14767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2/26/2011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2/26/2011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2/26/2011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2BB7E3-78AA-4CC6-8600-16A49C417FA4}" type="datetimeFigureOut">
              <a:rPr lang="en-US" smtClean="0"/>
              <a:t>2/26/2011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2BB7E3-78AA-4CC6-8600-16A49C417FA4}" type="datetimeFigureOut">
              <a:rPr lang="en-US" smtClean="0"/>
              <a:t>2/26/2011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2BB7E3-78AA-4CC6-8600-16A49C417FA4}" type="datetimeFigureOut">
              <a:rPr lang="en-US" smtClean="0"/>
              <a:t>2/26/2011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2BB7E3-78AA-4CC6-8600-16A49C417FA4}" type="datetimeFigureOut">
              <a:rPr lang="en-US" smtClean="0"/>
              <a:t>2/26/2011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2BB7E3-78AA-4CC6-8600-16A49C417FA4}" type="datetimeFigureOut">
              <a:rPr lang="en-US" smtClean="0"/>
              <a:t>2/26/2011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BB7E3-78AA-4CC6-8600-16A49C417FA4}" type="datetimeFigureOut">
              <a:rPr lang="en-US" smtClean="0"/>
              <a:t>2/26/2011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BB7E3-78AA-4CC6-8600-16A49C417FA4}" type="datetimeFigureOut">
              <a:rPr lang="en-US" smtClean="0"/>
              <a:t>2/26/2011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2BB7E3-78AA-4CC6-8600-16A49C417FA4}" type="datetimeFigureOut">
              <a:rPr lang="en-US" smtClean="0"/>
              <a:t>2/26/2011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3E3D2-EC65-40DB-8BA8-61EE305ECA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BB7E3-78AA-4CC6-8600-16A49C417FA4}" type="datetimeFigureOut">
              <a:rPr lang="en-US" smtClean="0"/>
              <a:t>2/26/2011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3E3D2-EC65-40DB-8BA8-61EE305ECA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Product/Index/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Design Pattern</a:t>
            </a:r>
            <a:endParaRPr lang="en-US" dirty="0"/>
          </a:p>
        </p:txBody>
      </p:sp>
      <p:sp>
        <p:nvSpPr>
          <p:cNvPr id="3" name="Content Placeholder 2"/>
          <p:cNvSpPr>
            <a:spLocks noGrp="1"/>
          </p:cNvSpPr>
          <p:nvPr>
            <p:ph idx="1"/>
          </p:nvPr>
        </p:nvSpPr>
        <p:spPr/>
        <p:txBody>
          <a:bodyPr/>
          <a:lstStyle/>
          <a:p>
            <a:r>
              <a:rPr lang="en-US" dirty="0" smtClean="0"/>
              <a:t>Model – Data classes and business Rules</a:t>
            </a:r>
          </a:p>
          <a:p>
            <a:r>
              <a:rPr lang="en-US" dirty="0" smtClean="0"/>
              <a:t>View – User Interface</a:t>
            </a:r>
          </a:p>
          <a:p>
            <a:r>
              <a:rPr lang="en-US" dirty="0" smtClean="0"/>
              <a:t>Controller – communication from user &amp; overall application flow</a:t>
            </a:r>
            <a:endParaRPr lang="en-US" dirty="0"/>
          </a:p>
        </p:txBody>
      </p:sp>
    </p:spTree>
    <p:extLst>
      <p:ext uri="{BB962C8B-B14F-4D97-AF65-F5344CB8AC3E}">
        <p14:creationId xmlns:p14="http://schemas.microsoft.com/office/powerpoint/2010/main" val="135151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Asp.net  MVC</a:t>
            </a:r>
            <a:br>
              <a:rPr lang="en-US" dirty="0" smtClean="0"/>
            </a:br>
            <a:endParaRPr lang="en-US" dirty="0"/>
          </a:p>
        </p:txBody>
      </p:sp>
      <p:sp>
        <p:nvSpPr>
          <p:cNvPr id="5" name="Content Placeholder 4"/>
          <p:cNvSpPr>
            <a:spLocks noGrp="1"/>
          </p:cNvSpPr>
          <p:nvPr>
            <p:ph idx="1"/>
          </p:nvPr>
        </p:nvSpPr>
        <p:spPr/>
        <p:txBody>
          <a:bodyPr/>
          <a:lstStyle/>
          <a:p>
            <a:r>
              <a:rPr lang="en-US" dirty="0" smtClean="0"/>
              <a:t>Greater Separation of concerns</a:t>
            </a:r>
          </a:p>
          <a:p>
            <a:r>
              <a:rPr lang="en-US" dirty="0" err="1" smtClean="0"/>
              <a:t>Pluggability</a:t>
            </a:r>
            <a:endParaRPr lang="en-US" dirty="0" smtClean="0"/>
          </a:p>
          <a:p>
            <a:r>
              <a:rPr lang="en-US" dirty="0" smtClean="0"/>
              <a:t>More Control</a:t>
            </a:r>
          </a:p>
          <a:p>
            <a:r>
              <a:rPr lang="en-US" dirty="0" smtClean="0"/>
              <a:t>Convention over configuration</a:t>
            </a:r>
            <a:endParaRPr lang="en-US" dirty="0" smtClean="0"/>
          </a:p>
          <a:p>
            <a:r>
              <a:rPr lang="en-US" dirty="0" smtClean="0"/>
              <a:t>Unit Testing</a:t>
            </a:r>
          </a:p>
          <a:p>
            <a:r>
              <a:rPr lang="en-US" dirty="0" smtClean="0"/>
              <a:t>Test Driven Development</a:t>
            </a:r>
          </a:p>
        </p:txBody>
      </p:sp>
    </p:spTree>
    <p:extLst>
      <p:ext uri="{BB962C8B-B14F-4D97-AF65-F5344CB8AC3E}">
        <p14:creationId xmlns:p14="http://schemas.microsoft.com/office/powerpoint/2010/main" val="158775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view is a standard (X)HTML document that can contain scripts.</a:t>
            </a:r>
          </a:p>
          <a:p>
            <a:r>
              <a:rPr lang="en-US" dirty="0" smtClean="0"/>
              <a:t>You use scripts to add dynamic content to a view.</a:t>
            </a:r>
          </a:p>
          <a:p>
            <a:r>
              <a:rPr lang="en-US" dirty="0" smtClean="0"/>
              <a:t>ASP.NET MVC does not include anything that directly corresponds to a page.</a:t>
            </a:r>
          </a:p>
          <a:p>
            <a:r>
              <a:rPr lang="en-US" dirty="0" smtClean="0"/>
              <a:t>Closest thing to a page is View</a:t>
            </a:r>
          </a:p>
          <a:p>
            <a:r>
              <a:rPr lang="en-US" dirty="0" smtClean="0"/>
              <a:t>You can use any .NET language to generate dynamic content in a view.</a:t>
            </a:r>
          </a:p>
          <a:p>
            <a:r>
              <a:rPr lang="en-US" dirty="0" smtClean="0"/>
              <a:t>HTML Helpers to generate standard HTML elements such as textboxes, links, dropdown lists, and list boxes.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esponsible for responding to requests made against an ASP.NET MVC website</a:t>
            </a:r>
          </a:p>
          <a:p>
            <a:r>
              <a:rPr lang="en-US" dirty="0" smtClean="0"/>
              <a:t>Each browser request is mapped to a particular controller</a:t>
            </a:r>
          </a:p>
          <a:p>
            <a:r>
              <a:rPr lang="en-US" u="sng" dirty="0" smtClean="0">
                <a:hlinkClick r:id="rId3"/>
              </a:rPr>
              <a:t>http://localhost/Product/Index/4</a:t>
            </a:r>
            <a:endParaRPr lang="en-US" u="sng" dirty="0" smtClean="0"/>
          </a:p>
          <a:p>
            <a:r>
              <a:rPr lang="en-US" dirty="0" smtClean="0"/>
              <a:t>A controller exposes controller actions.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ViewResult</a:t>
            </a:r>
            <a:r>
              <a:rPr lang="en-US" dirty="0" smtClean="0"/>
              <a:t> - Represents HTML and markup.</a:t>
            </a:r>
          </a:p>
          <a:p>
            <a:r>
              <a:rPr lang="en-US" dirty="0" err="1" smtClean="0"/>
              <a:t>EmptyResult</a:t>
            </a:r>
            <a:r>
              <a:rPr lang="en-US" dirty="0" smtClean="0"/>
              <a:t> - Represents no result.</a:t>
            </a:r>
          </a:p>
          <a:p>
            <a:r>
              <a:rPr lang="en-US" dirty="0" err="1" smtClean="0"/>
              <a:t>RedirectResult</a:t>
            </a:r>
            <a:r>
              <a:rPr lang="en-US" dirty="0" smtClean="0"/>
              <a:t> - Represents a redirection to a new URL.</a:t>
            </a:r>
          </a:p>
          <a:p>
            <a:r>
              <a:rPr lang="en-US" dirty="0" err="1" smtClean="0"/>
              <a:t>JsonResult</a:t>
            </a:r>
            <a:r>
              <a:rPr lang="en-US" dirty="0" smtClean="0"/>
              <a:t> - Represents a JavaScript Object Notation result that can be used in an AJAX application.</a:t>
            </a:r>
          </a:p>
          <a:p>
            <a:r>
              <a:rPr lang="en-US" dirty="0" err="1" smtClean="0"/>
              <a:t>JavaScriptResult</a:t>
            </a:r>
            <a:r>
              <a:rPr lang="en-US" dirty="0" smtClean="0"/>
              <a:t> - Represents a JavaScript script.</a:t>
            </a:r>
          </a:p>
          <a:p>
            <a:r>
              <a:rPr lang="en-US" dirty="0" err="1" smtClean="0"/>
              <a:t>ContentResult</a:t>
            </a:r>
            <a:r>
              <a:rPr lang="en-US" dirty="0" smtClean="0"/>
              <a:t> - Represents a text result.</a:t>
            </a:r>
          </a:p>
          <a:p>
            <a:r>
              <a:rPr lang="en-US" dirty="0" err="1" smtClean="0"/>
              <a:t>FileContentResult</a:t>
            </a:r>
            <a:r>
              <a:rPr lang="en-US" dirty="0" smtClean="0"/>
              <a:t> - Represents a downloadable file (with the binary content).</a:t>
            </a:r>
          </a:p>
          <a:p>
            <a:r>
              <a:rPr lang="en-US" dirty="0" err="1" smtClean="0"/>
              <a:t>FilePathResult</a:t>
            </a:r>
            <a:r>
              <a:rPr lang="en-US" dirty="0" smtClean="0"/>
              <a:t> - Represents a downloadable file (with a path).</a:t>
            </a:r>
          </a:p>
          <a:p>
            <a:r>
              <a:rPr lang="en-US" dirty="0" err="1" smtClean="0"/>
              <a:t>FileStreamResult</a:t>
            </a:r>
            <a:r>
              <a:rPr lang="en-US" dirty="0" smtClean="0"/>
              <a:t> - Represents a downloadable file (with a file stream).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dirty="0"/>
              <a:t>M</a:t>
            </a:r>
            <a:r>
              <a:rPr lang="en-US" dirty="0" smtClean="0"/>
              <a:t>odel should contain all of your application business logic, validation logic, and database access logic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Routing module is responsible for mapping incoming browser requests to particular MVC controller actions.</a:t>
            </a:r>
          </a:p>
          <a:p>
            <a:r>
              <a:rPr lang="en-US" dirty="0" smtClean="0"/>
              <a:t>route table is created in the application's </a:t>
            </a:r>
            <a:r>
              <a:rPr lang="en-US" dirty="0" err="1" smtClean="0"/>
              <a:t>Global.asax</a:t>
            </a:r>
            <a:r>
              <a:rPr lang="en-US" dirty="0" smtClean="0"/>
              <a:t> file</a:t>
            </a:r>
          </a:p>
          <a:p>
            <a:r>
              <a:rPr lang="en-US" dirty="0" smtClean="0"/>
              <a:t>The </a:t>
            </a:r>
            <a:r>
              <a:rPr lang="en-US" dirty="0" err="1" smtClean="0"/>
              <a:t>RegisterRoutes</a:t>
            </a:r>
            <a:r>
              <a:rPr lang="en-US" dirty="0" smtClean="0"/>
              <a:t>() method creates the route table (/Home/Index/3)</a:t>
            </a:r>
          </a:p>
          <a:p>
            <a:endParaRPr lang="en-US" dirty="0" smtClean="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dirty="0" smtClean="0"/>
          </a:p>
          <a:p>
            <a:pPr marL="0" indent="0" algn="ctr">
              <a:buNone/>
            </a:pPr>
            <a:r>
              <a:rPr lang="en-US" sz="4000" dirty="0" err="1" smtClean="0"/>
              <a:t>ViewData</a:t>
            </a:r>
            <a:endParaRPr lang="en-US" sz="4000" dirty="0" smtClean="0"/>
          </a:p>
          <a:p>
            <a:pPr marL="0" indent="0" algn="ctr">
              <a:buNone/>
            </a:pPr>
            <a:r>
              <a:rPr lang="en-US" sz="4000" dirty="0" err="1" smtClean="0"/>
              <a:t>Vs</a:t>
            </a:r>
            <a:endParaRPr lang="en-US" sz="4000" dirty="0" smtClean="0"/>
          </a:p>
          <a:p>
            <a:pPr marL="0" indent="0" algn="ctr">
              <a:buNone/>
            </a:pPr>
            <a:r>
              <a:rPr lang="en-US" sz="4000" dirty="0" err="1" smtClean="0"/>
              <a:t>ViewModel</a:t>
            </a:r>
            <a:endParaRPr lang="en-US" sz="4000" dirty="0"/>
          </a:p>
        </p:txBody>
      </p:sp>
    </p:spTree>
    <p:extLst>
      <p:ext uri="{BB962C8B-B14F-4D97-AF65-F5344CB8AC3E}">
        <p14:creationId xmlns:p14="http://schemas.microsoft.com/office/powerpoint/2010/main" val="388774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12" name="Rectangle 11"/>
          <p:cNvSpPr/>
          <p:nvPr/>
        </p:nvSpPr>
        <p:spPr>
          <a:xfrm>
            <a:off x="914400" y="2538897"/>
            <a:ext cx="2743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 Controller</a:t>
            </a:r>
            <a:endParaRPr lang="en-US" dirty="0"/>
          </a:p>
        </p:txBody>
      </p:sp>
      <p:cxnSp>
        <p:nvCxnSpPr>
          <p:cNvPr id="14" name="Straight Arrow Connector 13"/>
          <p:cNvCxnSpPr/>
          <p:nvPr/>
        </p:nvCxnSpPr>
        <p:spPr>
          <a:xfrm>
            <a:off x="0" y="3188732"/>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00" y="2819400"/>
            <a:ext cx="554960" cy="369332"/>
          </a:xfrm>
          <a:prstGeom prst="rect">
            <a:avLst/>
          </a:prstGeom>
          <a:noFill/>
        </p:spPr>
        <p:txBody>
          <a:bodyPr wrap="none" rtlCol="0">
            <a:spAutoFit/>
          </a:bodyPr>
          <a:lstStyle/>
          <a:p>
            <a:r>
              <a:rPr lang="en-US" dirty="0" smtClean="0"/>
              <a:t>URL</a:t>
            </a:r>
            <a:endParaRPr lang="en-US" dirty="0"/>
          </a:p>
        </p:txBody>
      </p:sp>
      <p:sp>
        <p:nvSpPr>
          <p:cNvPr id="16" name="Rectangle 15"/>
          <p:cNvSpPr/>
          <p:nvPr/>
        </p:nvSpPr>
        <p:spPr>
          <a:xfrm>
            <a:off x="1148443" y="4348843"/>
            <a:ext cx="2275114"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 Model</a:t>
            </a:r>
          </a:p>
          <a:p>
            <a:pPr algn="ctr"/>
            <a:r>
              <a:rPr lang="en-US" dirty="0" smtClean="0"/>
              <a:t>(Entity Framework)</a:t>
            </a:r>
            <a:endParaRPr lang="en-US" dirty="0"/>
          </a:p>
        </p:txBody>
      </p:sp>
      <p:sp>
        <p:nvSpPr>
          <p:cNvPr id="18" name="Flowchart: Magnetic Disk 17"/>
          <p:cNvSpPr/>
          <p:nvPr/>
        </p:nvSpPr>
        <p:spPr>
          <a:xfrm>
            <a:off x="4343400" y="4267199"/>
            <a:ext cx="1219200" cy="122464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Database</a:t>
            </a:r>
            <a:endParaRPr lang="en-US" dirty="0"/>
          </a:p>
        </p:txBody>
      </p:sp>
      <p:sp>
        <p:nvSpPr>
          <p:cNvPr id="19" name="Rectangle 18"/>
          <p:cNvSpPr/>
          <p:nvPr/>
        </p:nvSpPr>
        <p:spPr>
          <a:xfrm>
            <a:off x="5943600" y="1052035"/>
            <a:ext cx="2438400" cy="1353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ListEmployeeView.aspx</a:t>
            </a:r>
            <a:endParaRPr lang="en-US" dirty="0"/>
          </a:p>
        </p:txBody>
      </p:sp>
      <p:sp>
        <p:nvSpPr>
          <p:cNvPr id="20" name="Rectangle 19"/>
          <p:cNvSpPr/>
          <p:nvPr/>
        </p:nvSpPr>
        <p:spPr>
          <a:xfrm>
            <a:off x="6019800" y="4114800"/>
            <a:ext cx="2438400" cy="1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EditEmployeeView.aspx</a:t>
            </a:r>
            <a:endParaRPr lang="en-US" dirty="0"/>
          </a:p>
        </p:txBody>
      </p:sp>
      <p:cxnSp>
        <p:nvCxnSpPr>
          <p:cNvPr id="29" name="Straight Arrow Connector 28"/>
          <p:cNvCxnSpPr>
            <a:stCxn id="16" idx="3"/>
          </p:cNvCxnSpPr>
          <p:nvPr/>
        </p:nvCxnSpPr>
        <p:spPr>
          <a:xfrm flipV="1">
            <a:off x="3423557" y="4876801"/>
            <a:ext cx="1153886"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86400" y="2617232"/>
            <a:ext cx="2445120" cy="369332"/>
          </a:xfrm>
          <a:prstGeom prst="rect">
            <a:avLst/>
          </a:prstGeom>
          <a:noFill/>
        </p:spPr>
        <p:txBody>
          <a:bodyPr wrap="square" rtlCol="0">
            <a:spAutoFit/>
          </a:bodyPr>
          <a:lstStyle/>
          <a:p>
            <a:r>
              <a:rPr lang="en-US" dirty="0" err="1" smtClean="0"/>
              <a:t>EmployeeViewModel</a:t>
            </a:r>
            <a:endParaRPr lang="en-US" dirty="0"/>
          </a:p>
        </p:txBody>
      </p:sp>
      <p:sp>
        <p:nvSpPr>
          <p:cNvPr id="33" name="TextBox 32"/>
          <p:cNvSpPr txBox="1"/>
          <p:nvPr/>
        </p:nvSpPr>
        <p:spPr>
          <a:xfrm>
            <a:off x="5562600" y="3429000"/>
            <a:ext cx="2542105" cy="369332"/>
          </a:xfrm>
          <a:prstGeom prst="rect">
            <a:avLst/>
          </a:prstGeom>
          <a:noFill/>
        </p:spPr>
        <p:txBody>
          <a:bodyPr wrap="square" rtlCol="0">
            <a:spAutoFit/>
          </a:bodyPr>
          <a:lstStyle/>
          <a:p>
            <a:r>
              <a:rPr lang="en-US" dirty="0" err="1" smtClean="0"/>
              <a:t>EditEmployeeViewModel</a:t>
            </a:r>
            <a:endParaRPr lang="en-US" dirty="0"/>
          </a:p>
        </p:txBody>
      </p:sp>
      <p:cxnSp>
        <p:nvCxnSpPr>
          <p:cNvPr id="40" name="Straight Arrow Connector 39"/>
          <p:cNvCxnSpPr>
            <a:stCxn id="12" idx="3"/>
            <a:endCxn id="19" idx="1"/>
          </p:cNvCxnSpPr>
          <p:nvPr/>
        </p:nvCxnSpPr>
        <p:spPr>
          <a:xfrm flipV="1">
            <a:off x="3657600" y="1728889"/>
            <a:ext cx="2286000" cy="1381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p:cNvCxnSpPr>
          <p:nvPr/>
        </p:nvCxnSpPr>
        <p:spPr>
          <a:xfrm>
            <a:off x="3657600" y="3110397"/>
            <a:ext cx="2362200" cy="146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6" idx="0"/>
          </p:cNvCxnSpPr>
          <p:nvPr/>
        </p:nvCxnSpPr>
        <p:spPr>
          <a:xfrm>
            <a:off x="2286000" y="3681897"/>
            <a:ext cx="0" cy="666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8600" y="1905000"/>
            <a:ext cx="3002810" cy="369332"/>
          </a:xfrm>
          <a:prstGeom prst="rect">
            <a:avLst/>
          </a:prstGeom>
          <a:noFill/>
        </p:spPr>
        <p:txBody>
          <a:bodyPr wrap="none" rtlCol="0">
            <a:spAutoFit/>
          </a:bodyPr>
          <a:lstStyle/>
          <a:p>
            <a:r>
              <a:rPr lang="en-US" dirty="0"/>
              <a:t>http</a:t>
            </a:r>
            <a:r>
              <a:rPr lang="en-US" dirty="0" smtClean="0"/>
              <a:t>://servername/Employee</a:t>
            </a:r>
            <a:endParaRPr lang="en-US" dirty="0"/>
          </a:p>
        </p:txBody>
      </p:sp>
    </p:spTree>
    <p:extLst>
      <p:ext uri="{BB962C8B-B14F-4D97-AF65-F5344CB8AC3E}">
        <p14:creationId xmlns:p14="http://schemas.microsoft.com/office/powerpoint/2010/main" val="3541170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879</Words>
  <Application>Microsoft Office PowerPoint</Application>
  <PresentationFormat>On-screen Show (4:3)</PresentationFormat>
  <Paragraphs>106</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MVC Design Pattern</vt:lpstr>
      <vt:lpstr>Why Asp.net  MVC </vt:lpstr>
      <vt:lpstr>View</vt:lpstr>
      <vt:lpstr>Controller</vt:lpstr>
      <vt:lpstr>Action Results</vt:lpstr>
      <vt:lpstr>Model</vt:lpstr>
      <vt:lpstr>Routing</vt:lpstr>
      <vt:lpstr>Passing Data </vt:lpstr>
      <vt:lpstr>Demo</vt:lpstr>
    </vt:vector>
  </TitlesOfParts>
  <Company>McKesson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Controllers </dc:title>
  <dc:creator>Vikas Loomba</dc:creator>
  <cp:lastModifiedBy>vikpreeti</cp:lastModifiedBy>
  <cp:revision>14</cp:revision>
  <dcterms:created xsi:type="dcterms:W3CDTF">2011-01-30T01:39:57Z</dcterms:created>
  <dcterms:modified xsi:type="dcterms:W3CDTF">2011-02-27T01:00:33Z</dcterms:modified>
</cp:coreProperties>
</file>