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59"/>
  </p:notesMasterIdLst>
  <p:sldIdLst>
    <p:sldId id="257" r:id="rId5"/>
    <p:sldId id="296" r:id="rId6"/>
    <p:sldId id="261" r:id="rId7"/>
    <p:sldId id="343" r:id="rId8"/>
    <p:sldId id="272" r:id="rId9"/>
    <p:sldId id="275" r:id="rId10"/>
    <p:sldId id="276" r:id="rId11"/>
    <p:sldId id="277" r:id="rId12"/>
    <p:sldId id="273" r:id="rId13"/>
    <p:sldId id="274" r:id="rId14"/>
    <p:sldId id="278" r:id="rId15"/>
    <p:sldId id="279" r:id="rId16"/>
    <p:sldId id="285" r:id="rId17"/>
    <p:sldId id="286" r:id="rId18"/>
    <p:sldId id="328" r:id="rId19"/>
    <p:sldId id="329" r:id="rId20"/>
    <p:sldId id="333" r:id="rId21"/>
    <p:sldId id="334" r:id="rId22"/>
    <p:sldId id="335" r:id="rId23"/>
    <p:sldId id="290" r:id="rId24"/>
    <p:sldId id="307" r:id="rId25"/>
    <p:sldId id="316" r:id="rId26"/>
    <p:sldId id="336" r:id="rId27"/>
    <p:sldId id="337" r:id="rId28"/>
    <p:sldId id="338" r:id="rId29"/>
    <p:sldId id="339" r:id="rId30"/>
    <p:sldId id="340" r:id="rId31"/>
    <p:sldId id="341" r:id="rId32"/>
    <p:sldId id="284" r:id="rId33"/>
    <p:sldId id="308" r:id="rId34"/>
    <p:sldId id="317" r:id="rId35"/>
    <p:sldId id="281" r:id="rId36"/>
    <p:sldId id="309" r:id="rId37"/>
    <p:sldId id="318" r:id="rId38"/>
    <p:sldId id="282" r:id="rId39"/>
    <p:sldId id="304" r:id="rId40"/>
    <p:sldId id="298" r:id="rId41"/>
    <p:sldId id="283" r:id="rId42"/>
    <p:sldId id="310" r:id="rId43"/>
    <p:sldId id="324" r:id="rId44"/>
    <p:sldId id="287" r:id="rId45"/>
    <p:sldId id="311" r:id="rId46"/>
    <p:sldId id="320" r:id="rId47"/>
    <p:sldId id="297" r:id="rId48"/>
    <p:sldId id="306" r:id="rId49"/>
    <p:sldId id="305" r:id="rId50"/>
    <p:sldId id="325" r:id="rId51"/>
    <p:sldId id="327" r:id="rId52"/>
    <p:sldId id="326" r:id="rId53"/>
    <p:sldId id="330" r:id="rId54"/>
    <p:sldId id="332" r:id="rId55"/>
    <p:sldId id="292" r:id="rId56"/>
    <p:sldId id="294" r:id="rId57"/>
    <p:sldId id="302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A1DC"/>
    <a:srgbClr val="4B4F54"/>
    <a:srgbClr val="D95E00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38" autoAdjust="0"/>
    <p:restoredTop sz="89908" autoAdjust="0"/>
  </p:normalViewPr>
  <p:slideViewPr>
    <p:cSldViewPr snapToGrid="0">
      <p:cViewPr>
        <p:scale>
          <a:sx n="95" d="100"/>
          <a:sy n="95" d="100"/>
        </p:scale>
        <p:origin x="296" y="312"/>
      </p:cViewPr>
      <p:guideLst/>
    </p:cSldViewPr>
  </p:slideViewPr>
  <p:outlineViewPr>
    <p:cViewPr>
      <p:scale>
        <a:sx n="33" d="100"/>
        <a:sy n="33" d="100"/>
      </p:scale>
      <p:origin x="0" y="-3856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tableStyles" Target="tableStyle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FA793-2F3D-463D-9E71-F36693068B23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968F3-7864-4DAF-855B-3C555F99A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33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96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88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66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80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24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96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29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93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22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67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2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455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47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56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61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21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7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255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436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94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700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78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43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375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282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34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062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981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53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0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NEEDs to change to include Channel mgmt.</a:t>
            </a:r>
            <a:r>
              <a:rPr lang="en-US" baseline="0" dirty="0" smtClean="0"/>
              <a:t> service with Channels implemented as </a:t>
            </a:r>
            <a:r>
              <a:rPr lang="en-US" baseline="0" dirty="0" err="1" smtClean="0"/>
              <a:t>Microservices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0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64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99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66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10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68F3-7864-4DAF-855B-3C555F99AC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0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s://www.facebook.com/inContact" TargetMode="External"/><Relationship Id="rId5" Type="http://schemas.openxmlformats.org/officeDocument/2006/relationships/image" Target="../media/image10.png"/><Relationship Id="rId6" Type="http://schemas.openxmlformats.org/officeDocument/2006/relationships/hyperlink" Target="https://www.linkedin.com/company/incontact_11934" TargetMode="External"/><Relationship Id="rId7" Type="http://schemas.openxmlformats.org/officeDocument/2006/relationships/image" Target="../media/image11.png"/><Relationship Id="rId8" Type="http://schemas.openxmlformats.org/officeDocument/2006/relationships/hyperlink" Target="https://twitter.com/inContact" TargetMode="External"/><Relationship Id="rId9" Type="http://schemas.openxmlformats.org/officeDocument/2006/relationships/image" Target="../media/image12.png"/><Relationship Id="rId10" Type="http://schemas.openxmlformats.org/officeDocument/2006/relationships/hyperlink" Target="https://www.youtube.com/user/incontact" TargetMode="External"/><Relationship Id="rId11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ncontact.com/blog/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s://www.facebook.com/inContact" TargetMode="External"/><Relationship Id="rId5" Type="http://schemas.openxmlformats.org/officeDocument/2006/relationships/image" Target="../media/image10.png"/><Relationship Id="rId6" Type="http://schemas.openxmlformats.org/officeDocument/2006/relationships/hyperlink" Target="https://www.linkedin.com/company/incontact_11934" TargetMode="External"/><Relationship Id="rId7" Type="http://schemas.openxmlformats.org/officeDocument/2006/relationships/image" Target="../media/image11.png"/><Relationship Id="rId8" Type="http://schemas.openxmlformats.org/officeDocument/2006/relationships/hyperlink" Target="https://twitter.com/inContact" TargetMode="External"/><Relationship Id="rId9" Type="http://schemas.openxmlformats.org/officeDocument/2006/relationships/image" Target="../media/image12.png"/><Relationship Id="rId10" Type="http://schemas.openxmlformats.org/officeDocument/2006/relationships/hyperlink" Target="https://www.youtube.com/user/incontact" TargetMode="External"/><Relationship Id="rId11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ncontact.com/blog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796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69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14" y="3688550"/>
            <a:ext cx="5377327" cy="12186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074" y="5829904"/>
            <a:ext cx="3032689" cy="575346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48926" y="5131305"/>
            <a:ext cx="3116636" cy="118082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184593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1990"/>
            <a:ext cx="9144000" cy="2388253"/>
          </a:xfrm>
        </p:spPr>
        <p:txBody>
          <a:bodyPr anchor="b"/>
          <a:lstStyle>
            <a:lvl1pPr algn="ctr">
              <a:defRPr sz="529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692"/>
            <a:ext cx="9144000" cy="1655669"/>
          </a:xfrm>
        </p:spPr>
        <p:txBody>
          <a:bodyPr/>
          <a:lstStyle>
            <a:lvl1pPr marL="0" indent="0" algn="ctr">
              <a:buNone/>
              <a:defRPr sz="2118"/>
            </a:lvl1pPr>
            <a:lvl2pPr marL="403433" indent="0" algn="ctr">
              <a:buNone/>
              <a:defRPr sz="1765"/>
            </a:lvl2pPr>
            <a:lvl3pPr marL="806867" indent="0" algn="ctr">
              <a:buNone/>
              <a:defRPr sz="1588"/>
            </a:lvl3pPr>
            <a:lvl4pPr marL="1210300" indent="0" algn="ctr">
              <a:buNone/>
              <a:defRPr sz="1412"/>
            </a:lvl4pPr>
            <a:lvl5pPr marL="1613733" indent="0" algn="ctr">
              <a:buNone/>
              <a:defRPr sz="1412"/>
            </a:lvl5pPr>
            <a:lvl6pPr marL="2017166" indent="0" algn="ctr">
              <a:buNone/>
              <a:defRPr sz="1412"/>
            </a:lvl6pPr>
            <a:lvl7pPr marL="2420600" indent="0" algn="ctr">
              <a:buNone/>
              <a:defRPr sz="1412"/>
            </a:lvl7pPr>
            <a:lvl8pPr marL="2824033" indent="0" algn="ctr">
              <a:buNone/>
              <a:defRPr sz="1412"/>
            </a:lvl8pPr>
            <a:lvl9pPr marL="3227466" indent="0" algn="ctr">
              <a:buNone/>
              <a:defRPr sz="1412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8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037" y="1710298"/>
            <a:ext cx="10515320" cy="2851897"/>
          </a:xfrm>
        </p:spPr>
        <p:txBody>
          <a:bodyPr anchor="b"/>
          <a:lstStyle>
            <a:lvl1pPr>
              <a:defRPr sz="529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037" y="4588809"/>
            <a:ext cx="10515320" cy="1500188"/>
          </a:xfrm>
        </p:spPr>
        <p:txBody>
          <a:bodyPr/>
          <a:lstStyle>
            <a:lvl1pPr marL="0" indent="0">
              <a:buNone/>
              <a:defRPr sz="2118">
                <a:solidFill>
                  <a:schemeClr val="tx1">
                    <a:tint val="75000"/>
                  </a:schemeClr>
                </a:solidFill>
              </a:defRPr>
            </a:lvl1pPr>
            <a:lvl2pPr marL="403433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2pPr>
            <a:lvl3pPr marL="806867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3pPr>
            <a:lvl4pPr marL="1210300" indent="0">
              <a:buNone/>
              <a:defRPr sz="1412">
                <a:solidFill>
                  <a:schemeClr val="tx1">
                    <a:tint val="75000"/>
                  </a:schemeClr>
                </a:solidFill>
              </a:defRPr>
            </a:lvl4pPr>
            <a:lvl5pPr marL="1613733" indent="0">
              <a:buNone/>
              <a:defRPr sz="1412">
                <a:solidFill>
                  <a:schemeClr val="tx1">
                    <a:tint val="75000"/>
                  </a:schemeClr>
                </a:solidFill>
              </a:defRPr>
            </a:lvl5pPr>
            <a:lvl6pPr marL="2017166" indent="0">
              <a:buNone/>
              <a:defRPr sz="1412">
                <a:solidFill>
                  <a:schemeClr val="tx1">
                    <a:tint val="75000"/>
                  </a:schemeClr>
                </a:solidFill>
              </a:defRPr>
            </a:lvl6pPr>
            <a:lvl7pPr marL="2420600" indent="0">
              <a:buNone/>
              <a:defRPr sz="1412">
                <a:solidFill>
                  <a:schemeClr val="tx1">
                    <a:tint val="75000"/>
                  </a:schemeClr>
                </a:solidFill>
              </a:defRPr>
            </a:lvl7pPr>
            <a:lvl8pPr marL="2824033" indent="0">
              <a:buNone/>
              <a:defRPr sz="1412">
                <a:solidFill>
                  <a:schemeClr val="tx1">
                    <a:tint val="75000"/>
                  </a:schemeClr>
                </a:solidFill>
              </a:defRPr>
            </a:lvl8pPr>
            <a:lvl9pPr marL="3227466" indent="0">
              <a:buNone/>
              <a:defRPr sz="14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97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294" y="4037925"/>
            <a:ext cx="281167" cy="281167"/>
          </a:xfrm>
          <a:prstGeom prst="rect">
            <a:avLst/>
          </a:prstGeom>
        </p:spPr>
      </p:pic>
      <p:pic>
        <p:nvPicPr>
          <p:cNvPr id="4" name="Picture 3">
            <a:hlinkClick r:id="rId4"/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616" y="4037927"/>
            <a:ext cx="281167" cy="281167"/>
          </a:xfrm>
          <a:prstGeom prst="rect">
            <a:avLst/>
          </a:prstGeom>
        </p:spPr>
      </p:pic>
      <p:pic>
        <p:nvPicPr>
          <p:cNvPr id="6" name="Picture 5">
            <a:hlinkClick r:id="rId6"/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858" y="4037927"/>
            <a:ext cx="281167" cy="281167"/>
          </a:xfrm>
          <a:prstGeom prst="rect">
            <a:avLst/>
          </a:prstGeom>
        </p:spPr>
      </p:pic>
      <p:pic>
        <p:nvPicPr>
          <p:cNvPr id="7" name="Picture 6">
            <a:hlinkClick r:id="rId8"/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646" y="4039952"/>
            <a:ext cx="281167" cy="281167"/>
          </a:xfrm>
          <a:prstGeom prst="rect">
            <a:avLst/>
          </a:prstGeom>
        </p:spPr>
      </p:pic>
      <p:pic>
        <p:nvPicPr>
          <p:cNvPr id="8" name="Picture 7">
            <a:hlinkClick r:id="rId10"/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76" y="4037925"/>
            <a:ext cx="281167" cy="28116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048000" y="185156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dirty="0" smtClean="0">
                <a:solidFill>
                  <a:srgbClr val="3FA1D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more at inContact.com</a:t>
            </a:r>
            <a:endParaRPr lang="en-US" sz="4000" dirty="0">
              <a:solidFill>
                <a:srgbClr val="3FA1DC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694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294" y="4037925"/>
            <a:ext cx="281167" cy="281167"/>
          </a:xfrm>
          <a:prstGeom prst="rect">
            <a:avLst/>
          </a:prstGeom>
        </p:spPr>
      </p:pic>
      <p:pic>
        <p:nvPicPr>
          <p:cNvPr id="8" name="Picture 7">
            <a:hlinkClick r:id="rId4"/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616" y="4037927"/>
            <a:ext cx="281167" cy="281167"/>
          </a:xfrm>
          <a:prstGeom prst="rect">
            <a:avLst/>
          </a:prstGeom>
        </p:spPr>
      </p:pic>
      <p:pic>
        <p:nvPicPr>
          <p:cNvPr id="9" name="Picture 8">
            <a:hlinkClick r:id="rId6"/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858" y="4037927"/>
            <a:ext cx="281167" cy="281167"/>
          </a:xfrm>
          <a:prstGeom prst="rect">
            <a:avLst/>
          </a:prstGeom>
        </p:spPr>
      </p:pic>
      <p:pic>
        <p:nvPicPr>
          <p:cNvPr id="10" name="Picture 9">
            <a:hlinkClick r:id="rId8"/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646" y="4039952"/>
            <a:ext cx="281167" cy="281167"/>
          </a:xfrm>
          <a:prstGeom prst="rect">
            <a:avLst/>
          </a:prstGeom>
        </p:spPr>
      </p:pic>
      <p:pic>
        <p:nvPicPr>
          <p:cNvPr id="11" name="Picture 10">
            <a:hlinkClick r:id="rId10"/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76" y="4037925"/>
            <a:ext cx="281167" cy="281167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3048000" y="185156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dirty="0" smtClean="0">
                <a:solidFill>
                  <a:srgbClr val="3FA1D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more at inContact.com</a:t>
            </a:r>
            <a:endParaRPr lang="en-US" sz="4000" dirty="0">
              <a:solidFill>
                <a:srgbClr val="3FA1DC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8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48927" y="2027019"/>
            <a:ext cx="5529284" cy="12186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59542" y="3469774"/>
            <a:ext cx="3204709" cy="118082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37070218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8817" y="1825159"/>
            <a:ext cx="5191125" cy="4352084"/>
          </a:xfrm>
        </p:spPr>
        <p:txBody>
          <a:bodyPr/>
          <a:lstStyle>
            <a:lvl1pPr marL="339725" indent="-339725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28766" y="1825159"/>
            <a:ext cx="5191125" cy="4352084"/>
          </a:xfrm>
        </p:spPr>
        <p:txBody>
          <a:bodyPr/>
          <a:lstStyle>
            <a:lvl1pPr marL="339725" indent="-339725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0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8817" y="1825159"/>
            <a:ext cx="3550024" cy="435208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4332942" y="1840102"/>
            <a:ext cx="3550024" cy="435208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8157877" y="1855044"/>
            <a:ext cx="3550024" cy="435208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882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442" y="365593"/>
            <a:ext cx="10515320" cy="13250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442" y="1680883"/>
            <a:ext cx="5157507" cy="823632"/>
          </a:xfrm>
        </p:spPr>
        <p:txBody>
          <a:bodyPr anchor="b">
            <a:normAutofit/>
          </a:bodyPr>
          <a:lstStyle>
            <a:lvl1pPr marL="0" indent="0">
              <a:buNone/>
              <a:defRPr sz="2647" b="1" i="0">
                <a:solidFill>
                  <a:srgbClr val="E58230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03433" indent="0">
              <a:buNone/>
              <a:defRPr sz="1765" b="1"/>
            </a:lvl2pPr>
            <a:lvl3pPr marL="806867" indent="0">
              <a:buNone/>
              <a:defRPr sz="1588" b="1"/>
            </a:lvl3pPr>
            <a:lvl4pPr marL="1210300" indent="0">
              <a:buNone/>
              <a:defRPr sz="1412" b="1"/>
            </a:lvl4pPr>
            <a:lvl5pPr marL="1613733" indent="0">
              <a:buNone/>
              <a:defRPr sz="1412" b="1"/>
            </a:lvl5pPr>
            <a:lvl6pPr marL="2017166" indent="0">
              <a:buNone/>
              <a:defRPr sz="1412" b="1"/>
            </a:lvl6pPr>
            <a:lvl7pPr marL="2420600" indent="0">
              <a:buNone/>
              <a:defRPr sz="1412" b="1"/>
            </a:lvl7pPr>
            <a:lvl8pPr marL="2824033" indent="0">
              <a:buNone/>
              <a:defRPr sz="1412" b="1"/>
            </a:lvl8pPr>
            <a:lvl9pPr marL="3227466" indent="0">
              <a:buNone/>
              <a:defRPr sz="141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442" y="2504515"/>
            <a:ext cx="5157507" cy="3685335"/>
          </a:xfrm>
        </p:spPr>
        <p:txBody>
          <a:bodyPr/>
          <a:lstStyle>
            <a:lvl1pPr>
              <a:defRPr/>
            </a:lvl1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640" y="1680883"/>
            <a:ext cx="5184122" cy="823632"/>
          </a:xfrm>
        </p:spPr>
        <p:txBody>
          <a:bodyPr anchor="b">
            <a:normAutofit/>
          </a:bodyPr>
          <a:lstStyle>
            <a:lvl1pPr marL="0" indent="0">
              <a:buNone/>
              <a:defRPr sz="2647" b="1" i="0">
                <a:solidFill>
                  <a:srgbClr val="E58230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03433" indent="0">
              <a:buNone/>
              <a:defRPr sz="1765" b="1"/>
            </a:lvl2pPr>
            <a:lvl3pPr marL="806867" indent="0">
              <a:buNone/>
              <a:defRPr sz="1588" b="1"/>
            </a:lvl3pPr>
            <a:lvl4pPr marL="1210300" indent="0">
              <a:buNone/>
              <a:defRPr sz="1412" b="1"/>
            </a:lvl4pPr>
            <a:lvl5pPr marL="1613733" indent="0">
              <a:buNone/>
              <a:defRPr sz="1412" b="1"/>
            </a:lvl5pPr>
            <a:lvl6pPr marL="2017166" indent="0">
              <a:buNone/>
              <a:defRPr sz="1412" b="1"/>
            </a:lvl6pPr>
            <a:lvl7pPr marL="2420600" indent="0">
              <a:buNone/>
              <a:defRPr sz="1412" b="1"/>
            </a:lvl7pPr>
            <a:lvl8pPr marL="2824033" indent="0">
              <a:buNone/>
              <a:defRPr sz="1412" b="1"/>
            </a:lvl8pPr>
            <a:lvl9pPr marL="3227466" indent="0">
              <a:buNone/>
              <a:defRPr sz="141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640" y="2504515"/>
            <a:ext cx="5184122" cy="3685335"/>
          </a:xfrm>
        </p:spPr>
        <p:txBody>
          <a:bodyPr/>
          <a:lstStyle>
            <a:lvl1pPr>
              <a:defRPr/>
            </a:lvl1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6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>
                <a:solidFill>
                  <a:srgbClr val="4B505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B505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B505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B505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B5055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1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6" y="1805698"/>
            <a:ext cx="11070477" cy="195952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784" y="595562"/>
            <a:ext cx="688432" cy="1210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784" y="3765226"/>
            <a:ext cx="688432" cy="1210136"/>
          </a:xfrm>
          <a:prstGeom prst="rect">
            <a:avLst/>
          </a:prstGeom>
        </p:spPr>
      </p:pic>
      <p:sp>
        <p:nvSpPr>
          <p:cNvPr id="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883772" y="5617416"/>
            <a:ext cx="4437529" cy="6247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118"/>
              </a:lnSpc>
              <a:buNone/>
              <a:defRPr sz="3177"/>
            </a:lvl1pPr>
          </a:lstStyle>
          <a:p>
            <a:pPr algn="ctr"/>
            <a:r>
              <a:rPr lang="en-US" sz="1765" spc="-18" dirty="0" smtClean="0">
                <a:solidFill>
                  <a:srgbClr val="75767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Click to edit caption</a:t>
            </a:r>
            <a:endParaRPr lang="en-US" sz="1765" spc="18" baseline="0" dirty="0">
              <a:solidFill>
                <a:srgbClr val="75767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22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5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" b="11"/>
          <a:stretch/>
        </p:blipFill>
        <p:spPr>
          <a:xfrm>
            <a:off x="0" y="0"/>
            <a:ext cx="12193793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6" y="380533"/>
            <a:ext cx="11070477" cy="1325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758" y="1825159"/>
            <a:ext cx="11040594" cy="435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723980" y="6439592"/>
            <a:ext cx="2744040" cy="365592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ctr">
              <a:defRPr sz="1059" b="0" i="0">
                <a:solidFill>
                  <a:srgbClr val="4B5055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733614" y="3688550"/>
            <a:ext cx="5377327" cy="1218641"/>
          </a:xfrm>
          <a:prstGeom prst="rect">
            <a:avLst/>
          </a:prstGeom>
        </p:spPr>
        <p:txBody>
          <a:bodyPr/>
          <a:lstStyle>
            <a:lvl1pPr algn="l" defTabSz="806867" rtl="0" eaLnBrk="1" latinLnBrk="0" hangingPunct="1">
              <a:lnSpc>
                <a:spcPts val="4147"/>
              </a:lnSpc>
              <a:spcBef>
                <a:spcPct val="0"/>
              </a:spcBef>
              <a:buNone/>
              <a:defRPr lang="en-US" sz="3883" b="0" i="0" kern="1200" spc="-44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Click to edit Master title</a:t>
            </a:r>
            <a:endParaRPr lang="en-US" dirty="0"/>
          </a:p>
        </p:txBody>
      </p:sp>
      <p:sp>
        <p:nvSpPr>
          <p:cNvPr id="11" name="Text Placeholder 7"/>
          <p:cNvSpPr txBox="1">
            <a:spLocks/>
          </p:cNvSpPr>
          <p:nvPr userDrawn="1"/>
        </p:nvSpPr>
        <p:spPr>
          <a:xfrm>
            <a:off x="748926" y="5131305"/>
            <a:ext cx="3116636" cy="1180820"/>
          </a:xfrm>
          <a:prstGeom prst="rect">
            <a:avLst/>
          </a:prstGeom>
        </p:spPr>
        <p:txBody>
          <a:bodyPr/>
          <a:lstStyle>
            <a:lvl1pPr marL="0" indent="0" algn="l" defTabSz="806867" rtl="0" eaLnBrk="1" latinLnBrk="0" hangingPunct="1">
              <a:lnSpc>
                <a:spcPct val="90000"/>
              </a:lnSpc>
              <a:spcBef>
                <a:spcPts val="882"/>
              </a:spcBef>
              <a:buClr>
                <a:schemeClr val="accent2"/>
              </a:buClr>
              <a:buFont typeface="Courier New" charset="0"/>
              <a:buNone/>
              <a:defRPr sz="2647" b="0" i="0" kern="120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05150" indent="-201717" algn="l" defTabSz="806867" rtl="0" eaLnBrk="1" latinLnBrk="0" hangingPunct="1">
              <a:lnSpc>
                <a:spcPct val="90000"/>
              </a:lnSpc>
              <a:spcBef>
                <a:spcPts val="441"/>
              </a:spcBef>
              <a:buClr>
                <a:schemeClr val="accent2"/>
              </a:buClr>
              <a:buFont typeface="Arial" charset="0"/>
              <a:buChar char="•"/>
              <a:defRPr sz="2206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008583" indent="-201717" algn="l" defTabSz="806867" rtl="0" eaLnBrk="1" latinLnBrk="0" hangingPunct="1">
              <a:lnSpc>
                <a:spcPct val="90000"/>
              </a:lnSpc>
              <a:spcBef>
                <a:spcPts val="441"/>
              </a:spcBef>
              <a:buClr>
                <a:schemeClr val="accent2"/>
              </a:buClr>
              <a:buFont typeface="Arial" charset="0"/>
              <a:buChar char="•"/>
              <a:defRPr sz="1765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412016" indent="-201717" algn="l" defTabSz="806867" rtl="0" eaLnBrk="1" latinLnBrk="0" hangingPunct="1">
              <a:lnSpc>
                <a:spcPct val="90000"/>
              </a:lnSpc>
              <a:spcBef>
                <a:spcPts val="441"/>
              </a:spcBef>
              <a:buFont typeface="Arial"/>
              <a:buChar char="•"/>
              <a:defRPr sz="1588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1815450" indent="-201717" algn="l" defTabSz="806867" rtl="0" eaLnBrk="1" latinLnBrk="0" hangingPunct="1">
              <a:lnSpc>
                <a:spcPct val="90000"/>
              </a:lnSpc>
              <a:spcBef>
                <a:spcPts val="441"/>
              </a:spcBef>
              <a:buFont typeface="Arial"/>
              <a:buChar char="•"/>
              <a:defRPr sz="1588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218883" indent="-201717" algn="l" defTabSz="806867" rtl="0" eaLnBrk="1" latinLnBrk="0" hangingPunct="1">
              <a:lnSpc>
                <a:spcPct val="90000"/>
              </a:lnSpc>
              <a:spcBef>
                <a:spcPts val="441"/>
              </a:spcBef>
              <a:buFont typeface="Arial"/>
              <a:buChar char="•"/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2316" indent="-201717" algn="l" defTabSz="806867" rtl="0" eaLnBrk="1" latinLnBrk="0" hangingPunct="1">
              <a:lnSpc>
                <a:spcPct val="90000"/>
              </a:lnSpc>
              <a:spcBef>
                <a:spcPts val="441"/>
              </a:spcBef>
              <a:buFont typeface="Arial"/>
              <a:buChar char="•"/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5750" indent="-201717" algn="l" defTabSz="806867" rtl="0" eaLnBrk="1" latinLnBrk="0" hangingPunct="1">
              <a:lnSpc>
                <a:spcPct val="90000"/>
              </a:lnSpc>
              <a:spcBef>
                <a:spcPts val="441"/>
              </a:spcBef>
              <a:buFont typeface="Arial"/>
              <a:buChar char="•"/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183" indent="-201717" algn="l" defTabSz="806867" rtl="0" eaLnBrk="1" latinLnBrk="0" hangingPunct="1">
              <a:lnSpc>
                <a:spcPct val="90000"/>
              </a:lnSpc>
              <a:spcBef>
                <a:spcPts val="441"/>
              </a:spcBef>
              <a:buFont typeface="Arial"/>
              <a:buChar char="•"/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Click to edit text</a:t>
            </a:r>
            <a:endParaRPr lang="en-US" dirty="0" smtClean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886014" y="3840950"/>
            <a:ext cx="5377327" cy="1218641"/>
          </a:xfrm>
          <a:prstGeom prst="rect">
            <a:avLst/>
          </a:prstGeom>
        </p:spPr>
        <p:txBody>
          <a:bodyPr/>
          <a:lstStyle>
            <a:lvl1pPr algn="l" defTabSz="806867" rtl="0" eaLnBrk="1" latinLnBrk="0" hangingPunct="1">
              <a:lnSpc>
                <a:spcPts val="4147"/>
              </a:lnSpc>
              <a:spcBef>
                <a:spcPct val="0"/>
              </a:spcBef>
              <a:buNone/>
              <a:defRPr lang="en-US" sz="3883" b="0" i="0" kern="1200" spc="-44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Click to edit Master title</a:t>
            </a:r>
            <a:endParaRPr lang="en-US" dirty="0"/>
          </a:p>
        </p:txBody>
      </p:sp>
      <p:sp>
        <p:nvSpPr>
          <p:cNvPr id="13" name="Text Placeholder 7"/>
          <p:cNvSpPr txBox="1">
            <a:spLocks/>
          </p:cNvSpPr>
          <p:nvPr userDrawn="1"/>
        </p:nvSpPr>
        <p:spPr>
          <a:xfrm>
            <a:off x="901326" y="5283705"/>
            <a:ext cx="3116636" cy="1180820"/>
          </a:xfrm>
          <a:prstGeom prst="rect">
            <a:avLst/>
          </a:prstGeom>
        </p:spPr>
        <p:txBody>
          <a:bodyPr/>
          <a:lstStyle>
            <a:lvl1pPr marL="0" indent="0" algn="l" defTabSz="806867" rtl="0" eaLnBrk="1" latinLnBrk="0" hangingPunct="1">
              <a:lnSpc>
                <a:spcPct val="90000"/>
              </a:lnSpc>
              <a:spcBef>
                <a:spcPts val="882"/>
              </a:spcBef>
              <a:buClr>
                <a:schemeClr val="accent2"/>
              </a:buClr>
              <a:buFont typeface="Courier New" charset="0"/>
              <a:buNone/>
              <a:defRPr sz="2647" b="0" i="0" kern="120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05150" indent="-201717" algn="l" defTabSz="806867" rtl="0" eaLnBrk="1" latinLnBrk="0" hangingPunct="1">
              <a:lnSpc>
                <a:spcPct val="90000"/>
              </a:lnSpc>
              <a:spcBef>
                <a:spcPts val="441"/>
              </a:spcBef>
              <a:buClr>
                <a:schemeClr val="accent2"/>
              </a:buClr>
              <a:buFont typeface="Arial" charset="0"/>
              <a:buChar char="•"/>
              <a:defRPr sz="2206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008583" indent="-201717" algn="l" defTabSz="806867" rtl="0" eaLnBrk="1" latinLnBrk="0" hangingPunct="1">
              <a:lnSpc>
                <a:spcPct val="90000"/>
              </a:lnSpc>
              <a:spcBef>
                <a:spcPts val="441"/>
              </a:spcBef>
              <a:buClr>
                <a:schemeClr val="accent2"/>
              </a:buClr>
              <a:buFont typeface="Arial" charset="0"/>
              <a:buChar char="•"/>
              <a:defRPr sz="1765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412016" indent="-201717" algn="l" defTabSz="806867" rtl="0" eaLnBrk="1" latinLnBrk="0" hangingPunct="1">
              <a:lnSpc>
                <a:spcPct val="90000"/>
              </a:lnSpc>
              <a:spcBef>
                <a:spcPts val="441"/>
              </a:spcBef>
              <a:buFont typeface="Arial"/>
              <a:buChar char="•"/>
              <a:defRPr sz="1588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1815450" indent="-201717" algn="l" defTabSz="806867" rtl="0" eaLnBrk="1" latinLnBrk="0" hangingPunct="1">
              <a:lnSpc>
                <a:spcPct val="90000"/>
              </a:lnSpc>
              <a:spcBef>
                <a:spcPts val="441"/>
              </a:spcBef>
              <a:buFont typeface="Arial"/>
              <a:buChar char="•"/>
              <a:defRPr sz="1588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218883" indent="-201717" algn="l" defTabSz="806867" rtl="0" eaLnBrk="1" latinLnBrk="0" hangingPunct="1">
              <a:lnSpc>
                <a:spcPct val="90000"/>
              </a:lnSpc>
              <a:spcBef>
                <a:spcPts val="441"/>
              </a:spcBef>
              <a:buFont typeface="Arial"/>
              <a:buChar char="•"/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2316" indent="-201717" algn="l" defTabSz="806867" rtl="0" eaLnBrk="1" latinLnBrk="0" hangingPunct="1">
              <a:lnSpc>
                <a:spcPct val="90000"/>
              </a:lnSpc>
              <a:spcBef>
                <a:spcPts val="441"/>
              </a:spcBef>
              <a:buFont typeface="Arial"/>
              <a:buChar char="•"/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5750" indent="-201717" algn="l" defTabSz="806867" rtl="0" eaLnBrk="1" latinLnBrk="0" hangingPunct="1">
              <a:lnSpc>
                <a:spcPct val="90000"/>
              </a:lnSpc>
              <a:spcBef>
                <a:spcPts val="441"/>
              </a:spcBef>
              <a:buFont typeface="Arial"/>
              <a:buChar char="•"/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183" indent="-201717" algn="l" defTabSz="806867" rtl="0" eaLnBrk="1" latinLnBrk="0" hangingPunct="1">
              <a:lnSpc>
                <a:spcPct val="90000"/>
              </a:lnSpc>
              <a:spcBef>
                <a:spcPts val="441"/>
              </a:spcBef>
              <a:buFont typeface="Arial"/>
              <a:buChar char="•"/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Click to edit text</a:t>
            </a:r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4076"/>
            <a:ext cx="12185154" cy="47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4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9" r:id="rId12"/>
    <p:sldLayoutId id="2147483678" r:id="rId13"/>
  </p:sldLayoutIdLst>
  <p:hf hdr="0" ftr="0" dt="0"/>
  <p:txStyles>
    <p:titleStyle>
      <a:lvl1pPr algn="l" defTabSz="806867" rtl="0" eaLnBrk="1" latinLnBrk="0" hangingPunct="1">
        <a:lnSpc>
          <a:spcPts val="4147"/>
        </a:lnSpc>
        <a:spcBef>
          <a:spcPct val="0"/>
        </a:spcBef>
        <a:buNone/>
        <a:defRPr lang="en-US" sz="3883" b="0" i="0" kern="1200" spc="-44" baseline="0" smtClean="0">
          <a:solidFill>
            <a:srgbClr val="3FA1DC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39725" indent="-339725" algn="l" defTabSz="806867" rtl="0" eaLnBrk="1" latinLnBrk="0" hangingPunct="1">
        <a:lnSpc>
          <a:spcPct val="90000"/>
        </a:lnSpc>
        <a:spcBef>
          <a:spcPts val="882"/>
        </a:spcBef>
        <a:buClr>
          <a:schemeClr val="accent2"/>
        </a:buClr>
        <a:buFont typeface="Courier New" charset="0"/>
        <a:buChar char="o"/>
        <a:defRPr sz="2647" b="0" i="0" kern="1200">
          <a:solidFill>
            <a:srgbClr val="4B5055"/>
          </a:solidFill>
          <a:latin typeface="Segoe UI Light" charset="0"/>
          <a:ea typeface="Segoe UI Light" charset="0"/>
          <a:cs typeface="Segoe UI Light" charset="0"/>
        </a:defRPr>
      </a:lvl1pPr>
      <a:lvl2pPr marL="605150" indent="-201717" algn="l" defTabSz="806867" rtl="0" eaLnBrk="1" latinLnBrk="0" hangingPunct="1">
        <a:lnSpc>
          <a:spcPct val="90000"/>
        </a:lnSpc>
        <a:spcBef>
          <a:spcPts val="441"/>
        </a:spcBef>
        <a:buClr>
          <a:schemeClr val="accent2"/>
        </a:buClr>
        <a:buFont typeface="Arial" charset="0"/>
        <a:buChar char="•"/>
        <a:defRPr sz="2206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008583" indent="-201717" algn="l" defTabSz="806867" rtl="0" eaLnBrk="1" latinLnBrk="0" hangingPunct="1">
        <a:lnSpc>
          <a:spcPct val="90000"/>
        </a:lnSpc>
        <a:spcBef>
          <a:spcPts val="441"/>
        </a:spcBef>
        <a:buClr>
          <a:schemeClr val="accent2"/>
        </a:buClr>
        <a:buFont typeface="Arial" charset="0"/>
        <a:buChar char="•"/>
        <a:defRPr sz="1765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412016" indent="-201717" algn="l" defTabSz="806867" rtl="0" eaLnBrk="1" latinLnBrk="0" hangingPunct="1">
        <a:lnSpc>
          <a:spcPct val="90000"/>
        </a:lnSpc>
        <a:spcBef>
          <a:spcPts val="441"/>
        </a:spcBef>
        <a:buFont typeface="Arial"/>
        <a:buChar char="•"/>
        <a:defRPr sz="1588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1815450" indent="-201717" algn="l" defTabSz="806867" rtl="0" eaLnBrk="1" latinLnBrk="0" hangingPunct="1">
        <a:lnSpc>
          <a:spcPct val="90000"/>
        </a:lnSpc>
        <a:spcBef>
          <a:spcPts val="441"/>
        </a:spcBef>
        <a:buFont typeface="Arial"/>
        <a:buChar char="•"/>
        <a:defRPr sz="1588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218883" indent="-201717" algn="l" defTabSz="806867" rtl="0" eaLnBrk="1" latinLnBrk="0" hangingPunct="1">
        <a:lnSpc>
          <a:spcPct val="90000"/>
        </a:lnSpc>
        <a:spcBef>
          <a:spcPts val="441"/>
        </a:spcBef>
        <a:buFont typeface="Arial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6pPr>
      <a:lvl7pPr marL="2622316" indent="-201717" algn="l" defTabSz="806867" rtl="0" eaLnBrk="1" latinLnBrk="0" hangingPunct="1">
        <a:lnSpc>
          <a:spcPct val="90000"/>
        </a:lnSpc>
        <a:spcBef>
          <a:spcPts val="441"/>
        </a:spcBef>
        <a:buFont typeface="Arial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7pPr>
      <a:lvl8pPr marL="3025750" indent="-201717" algn="l" defTabSz="806867" rtl="0" eaLnBrk="1" latinLnBrk="0" hangingPunct="1">
        <a:lnSpc>
          <a:spcPct val="90000"/>
        </a:lnSpc>
        <a:spcBef>
          <a:spcPts val="441"/>
        </a:spcBef>
        <a:buFont typeface="Arial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183" indent="-201717" algn="l" defTabSz="806867" rtl="0" eaLnBrk="1" latinLnBrk="0" hangingPunct="1">
        <a:lnSpc>
          <a:spcPct val="90000"/>
        </a:lnSpc>
        <a:spcBef>
          <a:spcPts val="441"/>
        </a:spcBef>
        <a:buFont typeface="Arial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1pPr>
      <a:lvl2pPr marL="4034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2pPr>
      <a:lvl3pPr marL="806867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3pPr>
      <a:lvl4pPr marL="121030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4pPr>
      <a:lvl5pPr marL="16137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5pPr>
      <a:lvl6pPr marL="2017166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6pPr>
      <a:lvl7pPr marL="242060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7pPr>
      <a:lvl8pPr marL="28240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8pPr>
      <a:lvl9pPr marL="3227466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48">
          <p15:clr>
            <a:srgbClr val="F26B43"/>
          </p15:clr>
        </p15:guide>
        <p15:guide id="2" pos="4352">
          <p15:clr>
            <a:srgbClr val="F26B43"/>
          </p15:clr>
        </p15:guide>
        <p15:guide id="3" pos="440">
          <p15:clr>
            <a:srgbClr val="F26B43"/>
          </p15:clr>
        </p15:guide>
        <p15:guide id="4" orient="horz" pos="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cstrategies.com/unified-communications-strategies-views/can-amazon-connect-disrupt-the-contact-center-market.aspx" TargetMode="External"/><Relationship Id="rId4" Type="http://schemas.openxmlformats.org/officeDocument/2006/relationships/hyperlink" Target="http://www.ucstrategies.com/unified-communications-strategies-experts/nicolas-de-kouchkovsky.aspx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Platform Technical Roadmap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vNow → vNext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4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work should move us towards </a:t>
            </a:r>
            <a:r>
              <a:rPr lang="en-US" dirty="0" smtClean="0"/>
              <a:t>alignment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Preference for AWS component over similar component (unless we can prove a required deficiency)</a:t>
            </a:r>
          </a:p>
          <a:p>
            <a:r>
              <a:rPr lang="en-US" dirty="0" smtClean="0"/>
              <a:t>Cloud based and in AWS</a:t>
            </a:r>
          </a:p>
          <a:p>
            <a:r>
              <a:rPr lang="en-US" dirty="0" smtClean="0"/>
              <a:t>Zero </a:t>
            </a:r>
            <a:r>
              <a:rPr lang="en-US" dirty="0"/>
              <a:t>Desktop Foot </a:t>
            </a:r>
            <a:r>
              <a:rPr lang="en-US" dirty="0" smtClean="0"/>
              <a:t>Print</a:t>
            </a:r>
          </a:p>
          <a:p>
            <a:r>
              <a:rPr lang="en-US" dirty="0" err="1" smtClean="0"/>
              <a:t>FedRamp</a:t>
            </a:r>
            <a:r>
              <a:rPr lang="en-US" dirty="0" smtClean="0"/>
              <a:t>/PCI/HIPAA compliancy?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8068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D96CCA-7BDF-454E-B5B0-A1D9332F455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B5055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pPr marL="0" marR="0" lvl="0" indent="0" algn="ctr" defTabSz="80686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B5055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4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55" y="0"/>
            <a:ext cx="11070477" cy="688207"/>
          </a:xfrm>
        </p:spPr>
        <p:txBody>
          <a:bodyPr/>
          <a:lstStyle/>
          <a:p>
            <a:r>
              <a:rPr lang="en-US" dirty="0" smtClean="0"/>
              <a:t>vNow → vNext  Architecture Strategies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58" y="798653"/>
            <a:ext cx="11040594" cy="537859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Keep </a:t>
            </a:r>
          </a:p>
          <a:p>
            <a:pPr lvl="1"/>
            <a:r>
              <a:rPr lang="en-US" dirty="0" smtClean="0"/>
              <a:t>Solution already supports drivers and is aligned with principles</a:t>
            </a:r>
          </a:p>
          <a:p>
            <a:pPr lvl="1"/>
            <a:r>
              <a:rPr lang="en-US" dirty="0" smtClean="0"/>
              <a:t>Solution stays the same</a:t>
            </a:r>
          </a:p>
          <a:p>
            <a:r>
              <a:rPr lang="en-US" dirty="0" smtClean="0"/>
              <a:t> Evolving (Change Current)</a:t>
            </a:r>
          </a:p>
          <a:p>
            <a:pPr lvl="1"/>
            <a:r>
              <a:rPr lang="en-US" dirty="0" smtClean="0"/>
              <a:t>Solution can be changed to support drivers and to align with principles</a:t>
            </a:r>
          </a:p>
          <a:p>
            <a:pPr lvl="1"/>
            <a:r>
              <a:rPr lang="en-US" dirty="0" smtClean="0"/>
              <a:t>Solution is updated with each release 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Replace</a:t>
            </a:r>
            <a:endParaRPr lang="en-US" dirty="0"/>
          </a:p>
          <a:p>
            <a:pPr lvl="1"/>
            <a:r>
              <a:rPr lang="en-US" dirty="0" smtClean="0"/>
              <a:t>Solution </a:t>
            </a:r>
            <a:r>
              <a:rPr lang="en-US" dirty="0"/>
              <a:t>can not support drivers or align with principles </a:t>
            </a:r>
            <a:endParaRPr lang="en-US" dirty="0" smtClean="0"/>
          </a:p>
          <a:p>
            <a:pPr lvl="1"/>
            <a:r>
              <a:rPr lang="en-US" dirty="0" smtClean="0"/>
              <a:t>Solution is replaced by another solution </a:t>
            </a:r>
          </a:p>
          <a:p>
            <a:r>
              <a:rPr lang="en-US" dirty="0" smtClean="0"/>
              <a:t> Duplicate and Deprecate (&amp; Decompose)</a:t>
            </a:r>
          </a:p>
          <a:p>
            <a:pPr lvl="1"/>
            <a:r>
              <a:rPr lang="en-US" dirty="0" smtClean="0"/>
              <a:t>Solutions complexity and criticality inhibits the ability to support drivers and to align principles</a:t>
            </a:r>
          </a:p>
          <a:p>
            <a:pPr lvl="1"/>
            <a:r>
              <a:rPr lang="en-US" dirty="0" smtClean="0"/>
              <a:t>Complex Systems will need to be Decomposed (Monolith to Micro-services)</a:t>
            </a:r>
          </a:p>
          <a:p>
            <a:pPr lvl="1"/>
            <a:r>
              <a:rPr lang="en-US" dirty="0" smtClean="0"/>
              <a:t>New solution (s) is created and integrated with existing system so they can run side by side until full parity it reached and the original system is then deprecated</a:t>
            </a:r>
          </a:p>
          <a:p>
            <a:r>
              <a:rPr lang="en-US" dirty="0" smtClean="0"/>
              <a:t>Deprecate</a:t>
            </a:r>
          </a:p>
          <a:p>
            <a:pPr lvl="1"/>
            <a:r>
              <a:rPr lang="en-US" dirty="0" smtClean="0"/>
              <a:t>Solution is not part of the vNext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8068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D96CCA-7BDF-454E-B5B0-A1D9332F455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B5055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pPr marL="0" marR="0" lvl="0" indent="0" algn="ctr" defTabSz="80686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B5055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7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Architectural Strategy Breakdown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vNow → vNext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Architectural Strategy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Keep</a:t>
            </a:r>
          </a:p>
          <a:p>
            <a:r>
              <a:rPr lang="en-US" dirty="0" smtClean="0"/>
              <a:t>Telemetry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>
          <a:xfrm>
            <a:off x="4348347" y="1825159"/>
            <a:ext cx="3550024" cy="43520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Evolving</a:t>
            </a:r>
          </a:p>
          <a:p>
            <a:r>
              <a:rPr lang="en-US" dirty="0" smtClean="0"/>
              <a:t>CAT-Analytics Platform</a:t>
            </a:r>
          </a:p>
          <a:p>
            <a:r>
              <a:rPr lang="en-US" dirty="0" smtClean="0"/>
              <a:t>API</a:t>
            </a:r>
          </a:p>
          <a:p>
            <a:r>
              <a:rPr lang="en-US" dirty="0" smtClean="0"/>
              <a:t>MAX</a:t>
            </a:r>
          </a:p>
          <a:p>
            <a:r>
              <a:rPr lang="en-US" dirty="0" smtClean="0"/>
              <a:t>Media Services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Replacements</a:t>
            </a:r>
          </a:p>
          <a:p>
            <a:r>
              <a:rPr lang="en-US" dirty="0" smtClean="0"/>
              <a:t>Data</a:t>
            </a:r>
            <a:r>
              <a:rPr lang="en-US" dirty="0"/>
              <a:t>(</a:t>
            </a:r>
            <a:r>
              <a:rPr lang="en-US" dirty="0" err="1"/>
              <a:t>Datalake</a:t>
            </a:r>
            <a:r>
              <a:rPr lang="en-US" dirty="0" smtClean="0"/>
              <a:t>)</a:t>
            </a:r>
          </a:p>
          <a:p>
            <a:r>
              <a:rPr lang="en-US" dirty="0"/>
              <a:t>Reporting UI</a:t>
            </a:r>
          </a:p>
          <a:p>
            <a:r>
              <a:rPr lang="en-US" dirty="0" smtClean="0"/>
              <a:t>CI/CD (tools)</a:t>
            </a:r>
          </a:p>
        </p:txBody>
      </p:sp>
    </p:spTree>
    <p:extLst>
      <p:ext uri="{BB962C8B-B14F-4D97-AF65-F5344CB8AC3E}">
        <p14:creationId xmlns:p14="http://schemas.microsoft.com/office/powerpoint/2010/main" val="6104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Strategy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Duplicate / Deprecate</a:t>
            </a:r>
          </a:p>
          <a:p>
            <a:r>
              <a:rPr lang="en-US" dirty="0" smtClean="0"/>
              <a:t>Studio</a:t>
            </a:r>
          </a:p>
          <a:p>
            <a:r>
              <a:rPr lang="en-US" dirty="0" smtClean="0"/>
              <a:t>Central</a:t>
            </a:r>
          </a:p>
          <a:p>
            <a:r>
              <a:rPr lang="en-US" dirty="0" smtClean="0"/>
              <a:t>Dialer</a:t>
            </a:r>
          </a:p>
          <a:p>
            <a:r>
              <a:rPr lang="en-US" dirty="0" smtClean="0"/>
              <a:t>File Storage (Storage Service)</a:t>
            </a:r>
          </a:p>
          <a:p>
            <a:r>
              <a:rPr lang="en-US" dirty="0" smtClean="0"/>
              <a:t>Findmatch</a:t>
            </a:r>
          </a:p>
          <a:p>
            <a:r>
              <a:rPr lang="en-US" dirty="0" smtClean="0"/>
              <a:t>AutoAttendant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>
          <a:xfrm>
            <a:off x="4284102" y="1825159"/>
            <a:ext cx="3550024" cy="43520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Decompose / Duplicate / Deprecate</a:t>
            </a:r>
          </a:p>
          <a:p>
            <a:r>
              <a:rPr lang="en-US" dirty="0" smtClean="0"/>
              <a:t>VC (Orchestration)</a:t>
            </a:r>
          </a:p>
          <a:p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Deprecate</a:t>
            </a:r>
          </a:p>
          <a:p>
            <a:r>
              <a:rPr lang="en-US" dirty="0" smtClean="0"/>
              <a:t>Surveys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3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Architectural Details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Breakdown – Milestones and Backlog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6" y="572435"/>
            <a:ext cx="11070477" cy="1325096"/>
          </a:xfrm>
        </p:spPr>
        <p:txBody>
          <a:bodyPr/>
          <a:lstStyle/>
          <a:p>
            <a:r>
              <a:rPr lang="en-US" dirty="0" smtClean="0"/>
              <a:t>Architectural Milestone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741" y="1488982"/>
            <a:ext cx="9372600" cy="113319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architectural achievement that moves the system in alignment with our drivers and principles or within our constraints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54741" y="4150765"/>
            <a:ext cx="9372600" cy="1296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9725" indent="-339725" algn="l" defTabSz="806867" rtl="0" eaLnBrk="1" latinLnBrk="0" hangingPunct="1">
              <a:lnSpc>
                <a:spcPct val="90000"/>
              </a:lnSpc>
              <a:spcBef>
                <a:spcPts val="882"/>
              </a:spcBef>
              <a:buClr>
                <a:schemeClr val="accent2"/>
              </a:buClr>
              <a:buFont typeface="Courier New" charset="0"/>
              <a:buChar char="o"/>
              <a:defRPr sz="2647" b="0" i="0" kern="1200">
                <a:solidFill>
                  <a:srgbClr val="4B5055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05150" indent="-201717" algn="l" defTabSz="806867" rtl="0" eaLnBrk="1" latinLnBrk="0" hangingPunct="1">
              <a:lnSpc>
                <a:spcPct val="90000"/>
              </a:lnSpc>
              <a:spcBef>
                <a:spcPts val="441"/>
              </a:spcBef>
              <a:buClr>
                <a:schemeClr val="accent2"/>
              </a:buClr>
              <a:buFont typeface="Arial" charset="0"/>
              <a:buChar char="•"/>
              <a:defRPr sz="2206" b="0" i="0" kern="1200">
                <a:solidFill>
                  <a:srgbClr val="4B5055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008583" indent="-201717" algn="l" defTabSz="806867" rtl="0" eaLnBrk="1" latinLnBrk="0" hangingPunct="1">
              <a:lnSpc>
                <a:spcPct val="90000"/>
              </a:lnSpc>
              <a:spcBef>
                <a:spcPts val="441"/>
              </a:spcBef>
              <a:buClr>
                <a:schemeClr val="accent2"/>
              </a:buClr>
              <a:buFont typeface="Arial" charset="0"/>
              <a:buChar char="•"/>
              <a:defRPr sz="1765" b="0" i="0" kern="1200">
                <a:solidFill>
                  <a:srgbClr val="4B5055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412016" indent="-201717" algn="l" defTabSz="806867" rtl="0" eaLnBrk="1" latinLnBrk="0" hangingPunct="1">
              <a:lnSpc>
                <a:spcPct val="90000"/>
              </a:lnSpc>
              <a:spcBef>
                <a:spcPts val="441"/>
              </a:spcBef>
              <a:buClr>
                <a:schemeClr val="accent2"/>
              </a:buClr>
              <a:buFont typeface="Arial"/>
              <a:buChar char="•"/>
              <a:defRPr sz="1588" b="0" i="0" kern="1200">
                <a:solidFill>
                  <a:srgbClr val="4B5055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1815450" indent="-201717" algn="l" defTabSz="806867" rtl="0" eaLnBrk="1" latinLnBrk="0" hangingPunct="1">
              <a:lnSpc>
                <a:spcPct val="90000"/>
              </a:lnSpc>
              <a:spcBef>
                <a:spcPts val="441"/>
              </a:spcBef>
              <a:buClr>
                <a:schemeClr val="accent2"/>
              </a:buClr>
              <a:buFont typeface="Arial"/>
              <a:buChar char="•"/>
              <a:defRPr sz="1588" b="0" i="0" kern="1200">
                <a:solidFill>
                  <a:srgbClr val="4B5055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218883" indent="-201717" algn="l" defTabSz="806867" rtl="0" eaLnBrk="1" latinLnBrk="0" hangingPunct="1">
              <a:lnSpc>
                <a:spcPct val="90000"/>
              </a:lnSpc>
              <a:spcBef>
                <a:spcPts val="441"/>
              </a:spcBef>
              <a:buFont typeface="Arial"/>
              <a:buChar char="•"/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2316" indent="-201717" algn="l" defTabSz="806867" rtl="0" eaLnBrk="1" latinLnBrk="0" hangingPunct="1">
              <a:lnSpc>
                <a:spcPct val="90000"/>
              </a:lnSpc>
              <a:spcBef>
                <a:spcPts val="441"/>
              </a:spcBef>
              <a:buFont typeface="Arial"/>
              <a:buChar char="•"/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5750" indent="-201717" algn="l" defTabSz="806867" rtl="0" eaLnBrk="1" latinLnBrk="0" hangingPunct="1">
              <a:lnSpc>
                <a:spcPct val="90000"/>
              </a:lnSpc>
              <a:spcBef>
                <a:spcPts val="441"/>
              </a:spcBef>
              <a:buFont typeface="Arial"/>
              <a:buChar char="•"/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183" indent="-201717" algn="l" defTabSz="806867" rtl="0" eaLnBrk="1" latinLnBrk="0" hangingPunct="1">
              <a:lnSpc>
                <a:spcPct val="90000"/>
              </a:lnSpc>
              <a:spcBef>
                <a:spcPts val="441"/>
              </a:spcBef>
              <a:buFont typeface="Arial"/>
              <a:buChar char="•"/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urier New" charset="0"/>
              <a:buNone/>
            </a:pPr>
            <a:r>
              <a:rPr lang="en-US" dirty="0" smtClean="0"/>
              <a:t>A broad category of work that when implemented meets one of the requirements for an architectural milestone or meets all of the requirements for an architectural milestone.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3876" y="3130174"/>
            <a:ext cx="11070477" cy="1325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06867" rtl="0" eaLnBrk="1" latinLnBrk="0" hangingPunct="1">
              <a:lnSpc>
                <a:spcPts val="4147"/>
              </a:lnSpc>
              <a:spcBef>
                <a:spcPct val="0"/>
              </a:spcBef>
              <a:buNone/>
              <a:defRPr lang="en-US" sz="3883" b="0" i="0" kern="1200" spc="-44" baseline="0" smtClean="0">
                <a:solidFill>
                  <a:srgbClr val="3FA1DC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Architectural Backlog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71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(VC – Virtual Cluster)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Next Strategy: </a:t>
            </a:r>
            <a:r>
              <a:rPr lang="en-US" sz="1800" i="1" dirty="0" smtClean="0"/>
              <a:t>Decompose, </a:t>
            </a:r>
            <a:r>
              <a:rPr lang="en-US" sz="1800" i="1" dirty="0"/>
              <a:t>Duplicate, and </a:t>
            </a:r>
            <a:r>
              <a:rPr lang="en-US" sz="1800" i="1" dirty="0" smtClean="0"/>
              <a:t>Deprecate</a:t>
            </a:r>
            <a:r>
              <a:rPr lang="en-US" sz="1800" dirty="0" smtClean="0"/>
              <a:t>.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>The VC is a cluster of </a:t>
            </a:r>
            <a:r>
              <a:rPr lang="en-US" sz="1800" dirty="0" err="1"/>
              <a:t>microservices</a:t>
            </a:r>
            <a:r>
              <a:rPr lang="en-US" sz="1800" dirty="0"/>
              <a:t> bundled into one service. We will pull out different components, duplicate them, and alter the VC to start to consume them until we can deprecate the VC service; keeping the following design </a:t>
            </a:r>
            <a:r>
              <a:rPr lang="en-US" sz="1800" dirty="0" smtClean="0"/>
              <a:t>principles </a:t>
            </a:r>
            <a:r>
              <a:rPr lang="en-US" sz="1800" dirty="0"/>
              <a:t>in perspective: </a:t>
            </a:r>
            <a:r>
              <a:rPr lang="en-US" sz="1800" i="1" dirty="0"/>
              <a:t>Single Responsibility (SRP), Maintainability, &amp; Reusability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2600" dirty="0"/>
              <a:t>Areas of </a:t>
            </a:r>
            <a:r>
              <a:rPr lang="en-US" sz="2600" dirty="0" smtClean="0"/>
              <a:t>change:</a:t>
            </a:r>
            <a:endParaRPr lang="en-US" sz="2600" dirty="0"/>
          </a:p>
          <a:p>
            <a:pPr lvl="0"/>
            <a:r>
              <a:rPr lang="en-US" sz="1800" dirty="0"/>
              <a:t>Decouple and duplicate script engine (Scripting)</a:t>
            </a:r>
          </a:p>
          <a:p>
            <a:pPr lvl="1"/>
            <a:r>
              <a:rPr lang="en-US" sz="1800" dirty="0"/>
              <a:t>Run script engines side by side until all scripts can run under new engine.</a:t>
            </a:r>
          </a:p>
          <a:p>
            <a:pPr lvl="0"/>
            <a:r>
              <a:rPr lang="en-US" sz="1800" dirty="0"/>
              <a:t>Decouple and duplicate Agent &amp; Contact management (Entity Management)</a:t>
            </a:r>
          </a:p>
          <a:p>
            <a:pPr lvl="0"/>
            <a:r>
              <a:rPr lang="en-US" sz="1800" dirty="0"/>
              <a:t>Decouple and duplicate ACD (Find Match)</a:t>
            </a:r>
          </a:p>
          <a:p>
            <a:pPr lvl="0"/>
            <a:r>
              <a:rPr lang="en-US" sz="1800" dirty="0"/>
              <a:t>Decouple, duplicate, and deprecate channel providers as </a:t>
            </a:r>
            <a:r>
              <a:rPr lang="en-US" sz="1800" dirty="0" err="1"/>
              <a:t>microservices</a:t>
            </a:r>
            <a:r>
              <a:rPr lang="en-US" sz="1800" dirty="0"/>
              <a:t> (MRC, Email Provider, Chat Provider, DB, etc.)</a:t>
            </a:r>
          </a:p>
          <a:p>
            <a:pPr lvl="1"/>
            <a:r>
              <a:rPr lang="en-US" sz="1800" dirty="0"/>
              <a:t>Will have API interfaces so that both VC and Orchestration script engines can consume them.</a:t>
            </a:r>
          </a:p>
          <a:p>
            <a:pPr lvl="0"/>
            <a:r>
              <a:rPr lang="en-US" sz="1800" dirty="0"/>
              <a:t>Alter data exhaust to send to streams instead of database</a:t>
            </a:r>
          </a:p>
          <a:p>
            <a:pPr lvl="1"/>
            <a:r>
              <a:rPr lang="en-US" sz="1800" dirty="0"/>
              <a:t>Orchestration script engine can exhaust data to the same streams.</a:t>
            </a:r>
          </a:p>
          <a:p>
            <a:pPr lvl="0"/>
            <a:r>
              <a:rPr lang="en-US" sz="1800" dirty="0"/>
              <a:t>Align with inContact CI/CD (Build and Deployment) for all new </a:t>
            </a:r>
            <a:r>
              <a:rPr lang="en-US" sz="1800" dirty="0" err="1"/>
              <a:t>microservices</a:t>
            </a:r>
            <a:r>
              <a:rPr lang="en-US" sz="1800" dirty="0"/>
              <a:t> built.</a:t>
            </a:r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8068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D96CCA-7BDF-454E-B5B0-A1D9332F455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B5055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pPr marL="0" marR="0" lvl="0" indent="0" algn="ctr" defTabSz="80686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B5055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23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Orchestration (</a:t>
            </a:r>
            <a:r>
              <a:rPr lang="en-US" sz="3600" dirty="0" smtClean="0"/>
              <a:t>VC) </a:t>
            </a:r>
            <a:r>
              <a:rPr lang="en-US" sz="3600" dirty="0"/>
              <a:t>Architecture </a:t>
            </a:r>
            <a:r>
              <a:rPr lang="en-US" sz="3600" dirty="0" smtClean="0"/>
              <a:t>Milestone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23876" y="1396347"/>
          <a:ext cx="11467952" cy="4855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3976"/>
                <a:gridCol w="5733976"/>
              </a:tblGrid>
              <a:tr h="568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Milestone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Benefit</a:t>
                      </a:r>
                      <a:endParaRPr lang="en-US" dirty="0"/>
                    </a:p>
                  </a:txBody>
                  <a:tcPr/>
                </a:tc>
              </a:tr>
              <a:tr h="568745">
                <a:tc>
                  <a:txBody>
                    <a:bodyPr/>
                    <a:lstStyle/>
                    <a:p>
                      <a:r>
                        <a:rPr lang="en-US" dirty="0" smtClean="0"/>
                        <a:t>Script</a:t>
                      </a:r>
                      <a:r>
                        <a:rPr lang="en-US" baseline="0" dirty="0" smtClean="0"/>
                        <a:t> Action Decoupled from Orchestration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560218">
                <a:tc>
                  <a:txBody>
                    <a:bodyPr/>
                    <a:lstStyle/>
                    <a:p>
                      <a:r>
                        <a:rPr lang="en-US" dirty="0" smtClean="0"/>
                        <a:t>Media</a:t>
                      </a:r>
                      <a:r>
                        <a:rPr lang="en-US" baseline="0" dirty="0" smtClean="0"/>
                        <a:t> Servers Decoupled from Orchestration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6707">
                <a:tc>
                  <a:txBody>
                    <a:bodyPr/>
                    <a:lstStyle/>
                    <a:p>
                      <a:r>
                        <a:rPr lang="en-US" dirty="0" smtClean="0"/>
                        <a:t>Outbound Decoupled</a:t>
                      </a:r>
                      <a:r>
                        <a:rPr lang="en-US" baseline="0" dirty="0" smtClean="0"/>
                        <a:t> from Orchestration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658415">
                <a:tc>
                  <a:txBody>
                    <a:bodyPr/>
                    <a:lstStyle/>
                    <a:p>
                      <a:r>
                        <a:rPr lang="en-US" dirty="0" smtClean="0"/>
                        <a:t>UI(s)</a:t>
                      </a:r>
                      <a:r>
                        <a:rPr lang="en-US" baseline="0" dirty="0" smtClean="0"/>
                        <a:t> and Integrations Decoupled from Orchestration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603549">
                <a:tc>
                  <a:txBody>
                    <a:bodyPr/>
                    <a:lstStyle/>
                    <a:p>
                      <a:r>
                        <a:rPr lang="en-US" dirty="0" smtClean="0"/>
                        <a:t>Full CI/CD</a:t>
                      </a:r>
                      <a:r>
                        <a:rPr lang="en-US" baseline="0" dirty="0" smtClean="0"/>
                        <a:t> deployment of Orchestration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644698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Cluster-less Orchestration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644698">
                <a:tc>
                  <a:txBody>
                    <a:bodyPr/>
                    <a:lstStyle/>
                    <a:p>
                      <a:r>
                        <a:rPr lang="en-US" dirty="0" smtClean="0"/>
                        <a:t>VC EOL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90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61" y="200919"/>
            <a:ext cx="11070477" cy="1325096"/>
          </a:xfrm>
        </p:spPr>
        <p:txBody>
          <a:bodyPr/>
          <a:lstStyle/>
          <a:p>
            <a:r>
              <a:rPr lang="en-US" dirty="0"/>
              <a:t>Orchestration (VC) Architecture Backlog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3286" y="1216503"/>
          <a:ext cx="11467952" cy="4087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3976"/>
                <a:gridCol w="5733976"/>
              </a:tblGrid>
              <a:tr h="3385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Decompose/Deprecate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Duplicate/Create</a:t>
                      </a:r>
                      <a:endParaRPr lang="en-US" dirty="0"/>
                    </a:p>
                  </a:txBody>
                  <a:tcPr/>
                </a:tc>
              </a:tr>
              <a:tr h="4217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Standardize</a:t>
                      </a:r>
                      <a:r>
                        <a:rPr lang="en-US" baseline="0" dirty="0" smtClean="0"/>
                        <a:t> Action Microservice Interface</a:t>
                      </a:r>
                      <a:endParaRPr lang="en-US" dirty="0" smtClean="0"/>
                    </a:p>
                  </a:txBody>
                  <a:tcPr/>
                </a:tc>
              </a:tr>
              <a:tr h="3026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Distributed cache</a:t>
                      </a:r>
                      <a:r>
                        <a:rPr lang="en-US" baseline="0" dirty="0" smtClean="0"/>
                        <a:t> for </a:t>
                      </a:r>
                      <a:r>
                        <a:rPr lang="en-US" baseline="0" dirty="0" err="1" smtClean="0"/>
                        <a:t>BusInfo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AgentInfo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SkillMappings</a:t>
                      </a:r>
                      <a:endParaRPr lang="en-US" dirty="0"/>
                    </a:p>
                  </a:txBody>
                  <a:tcPr/>
                </a:tc>
              </a:tr>
              <a:tr h="361109"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r>
                        <a:rPr lang="en-US" baseline="0" dirty="0" smtClean="0"/>
                        <a:t> MRC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Serverless MRC</a:t>
                      </a:r>
                      <a:endParaRPr lang="en-US" dirty="0"/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rPr lang="en-US" dirty="0" smtClean="0"/>
                        <a:t>Remove Outbound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 Outbound Microservice</a:t>
                      </a:r>
                      <a:endParaRPr lang="en-US" dirty="0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 smtClean="0"/>
                        <a:t>Remove all Agent-</a:t>
                      </a:r>
                      <a:r>
                        <a:rPr lang="en-US" dirty="0" err="1" smtClean="0"/>
                        <a:t>Comm</a:t>
                      </a:r>
                      <a:r>
                        <a:rPr lang="en-US" dirty="0" smtClean="0"/>
                        <a:t> and CTI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 Eventing</a:t>
                      </a:r>
                      <a:r>
                        <a:rPr lang="en-US" baseline="0" dirty="0" smtClean="0"/>
                        <a:t> Microservice (could be serverless)</a:t>
                      </a:r>
                      <a:endParaRPr lang="en-US" dirty="0"/>
                    </a:p>
                  </a:txBody>
                  <a:tcPr/>
                </a:tc>
              </a:tr>
              <a:tr h="383721">
                <a:tc>
                  <a:txBody>
                    <a:bodyPr/>
                    <a:lstStyle/>
                    <a:p>
                      <a:r>
                        <a:rPr lang="en-US" dirty="0" smtClean="0"/>
                        <a:t>Remove System Scripts (remainder of state)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 Entity Management Microservice</a:t>
                      </a:r>
                    </a:p>
                  </a:txBody>
                  <a:tcPr/>
                </a:tc>
              </a:tr>
              <a:tr h="375557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Remove all SQL Dependencies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 Scripting</a:t>
                      </a:r>
                      <a:r>
                        <a:rPr lang="en-US" baseline="0" dirty="0" smtClean="0"/>
                        <a:t> Microservice </a:t>
                      </a:r>
                      <a:endParaRPr lang="en-US" dirty="0" smtClean="0"/>
                    </a:p>
                  </a:txBody>
                  <a:tcPr/>
                </a:tc>
              </a:tr>
              <a:tr h="383722">
                <a:tc>
                  <a:txBody>
                    <a:bodyPr/>
                    <a:lstStyle/>
                    <a:p>
                      <a:r>
                        <a:rPr lang="en-US" dirty="0" smtClean="0"/>
                        <a:t>Deprecate </a:t>
                      </a:r>
                      <a:r>
                        <a:rPr lang="en-US" baseline="0" dirty="0" smtClean="0"/>
                        <a:t>Active/Standby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 Script Migration Tool </a:t>
                      </a:r>
                    </a:p>
                  </a:txBody>
                  <a:tcPr/>
                </a:tc>
              </a:tr>
              <a:tr h="369339">
                <a:tc>
                  <a:txBody>
                    <a:bodyPr/>
                    <a:lstStyle/>
                    <a:p>
                      <a:r>
                        <a:rPr lang="en-US" dirty="0" smtClean="0"/>
                        <a:t>Deprecate Cluster</a:t>
                      </a:r>
                      <a:r>
                        <a:rPr lang="en-US" baseline="0" dirty="0" smtClean="0"/>
                        <a:t> Specific 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339"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Deprecate</a:t>
                      </a:r>
                      <a:r>
                        <a:rPr lang="en-US" baseline="0" dirty="0" smtClean="0"/>
                        <a:t> VC and vNow Scripts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58" y="829159"/>
            <a:ext cx="11040594" cy="53480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Five9,</a:t>
            </a:r>
            <a:r>
              <a:rPr lang="en-US" sz="3200" b="1" dirty="0"/>
              <a:t> InContact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and Interactive Intelligence have </a:t>
            </a:r>
            <a:r>
              <a:rPr lang="en-US" sz="3200" b="1" dirty="0"/>
              <a:t>been able to ride the cloud wave to become sizable contender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sz="3200" dirty="0"/>
              <a:t>. </a:t>
            </a:r>
            <a:r>
              <a:rPr lang="en-US" sz="3200" b="1" dirty="0">
                <a:solidFill>
                  <a:schemeClr val="tx2"/>
                </a:solidFill>
              </a:rPr>
              <a:t>However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, they are </a:t>
            </a:r>
            <a:r>
              <a:rPr lang="en-US" sz="3200" b="1" dirty="0"/>
              <a:t>not in the ideal shape to confront a new large </a:t>
            </a:r>
            <a:r>
              <a:rPr lang="en-US" sz="3200" b="1" dirty="0" smtClean="0"/>
              <a:t>player</a:t>
            </a:r>
            <a:r>
              <a:rPr lang="is-IS" sz="3200" dirty="0" smtClean="0">
                <a:solidFill>
                  <a:schemeClr val="bg1">
                    <a:lumMod val="75000"/>
                  </a:schemeClr>
                </a:solidFill>
              </a:rPr>
              <a:t>….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they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have been facing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profitability challenges forcing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 them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to b</a:t>
            </a:r>
            <a:r>
              <a:rPr lang="en-US" sz="3200" b="1" dirty="0"/>
              <a:t>ecome much bigger, in particular by expanding rapidly upmarket</a:t>
            </a:r>
            <a:r>
              <a:rPr lang="en-US" sz="3200" dirty="0"/>
              <a:t>. </a:t>
            </a:r>
            <a:r>
              <a:rPr lang="en-US" sz="3200" b="1" dirty="0"/>
              <a:t>InContact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and Interactive Intelligence ended up selling themselves to Nice and 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Genesys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. The three players </a:t>
            </a:r>
            <a:r>
              <a:rPr lang="en-US" sz="3200" b="1" dirty="0"/>
              <a:t>need to refresh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 their </a:t>
            </a:r>
            <a:r>
              <a:rPr lang="en-US" sz="3200" b="1" dirty="0"/>
              <a:t>aging </a:t>
            </a:r>
            <a:r>
              <a:rPr lang="en-US" sz="3200" b="1" dirty="0" smtClean="0"/>
              <a:t>architecture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is-IS" sz="3200" b="1" dirty="0" smtClean="0"/>
              <a:t>…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They </a:t>
            </a:r>
            <a:r>
              <a:rPr lang="en-US" sz="3200" b="1" dirty="0"/>
              <a:t>will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all </a:t>
            </a:r>
            <a:r>
              <a:rPr lang="en-US" sz="3600" b="1" u="sng" dirty="0">
                <a:solidFill>
                  <a:schemeClr val="accent2"/>
                </a:solidFill>
              </a:rPr>
              <a:t>need to up their game</a:t>
            </a:r>
            <a:r>
              <a:rPr lang="en-US" sz="3600" b="1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b="1" dirty="0"/>
              <a:t>to handle a large competitor with a powerful cloud architecture</a:t>
            </a:r>
            <a:r>
              <a:rPr lang="en-US" sz="3200" b="1" dirty="0" smtClean="0"/>
              <a:t>.</a:t>
            </a:r>
          </a:p>
          <a:p>
            <a:pPr marL="0" indent="0" algn="r">
              <a:buNone/>
            </a:pPr>
            <a:r>
              <a:rPr lang="en-US" sz="1800" dirty="0" smtClean="0">
                <a:hlinkClick r:id="rId3"/>
              </a:rPr>
              <a:t>Can </a:t>
            </a:r>
            <a:r>
              <a:rPr lang="en-US" sz="1800" dirty="0">
                <a:hlinkClick r:id="rId3"/>
              </a:rPr>
              <a:t>Amazon Connect Disrupt the Contact Center </a:t>
            </a:r>
            <a:r>
              <a:rPr lang="en-US" sz="1800" dirty="0" smtClean="0">
                <a:hlinkClick r:id="rId3"/>
              </a:rPr>
              <a:t>Market?</a:t>
            </a:r>
            <a:endParaRPr lang="en-US" sz="1800" dirty="0" smtClean="0"/>
          </a:p>
          <a:p>
            <a:pPr marL="0" indent="0" algn="r">
              <a:buNone/>
            </a:pPr>
            <a:r>
              <a:rPr lang="en-US" sz="1800" dirty="0" smtClean="0"/>
              <a:t>--By</a:t>
            </a:r>
            <a:r>
              <a:rPr lang="en-US" sz="1800" dirty="0"/>
              <a:t> </a:t>
            </a:r>
            <a:r>
              <a:rPr lang="en-US" sz="1800" dirty="0">
                <a:hlinkClick r:id="rId4" tooltip="Nicolas De Kouchkovsky"/>
              </a:rPr>
              <a:t>Nicolas De Kouchkovsky</a:t>
            </a:r>
            <a:r>
              <a:rPr lang="en-US" sz="1800" dirty="0"/>
              <a:t> April 26, 2017</a:t>
            </a:r>
          </a:p>
          <a:p>
            <a:pPr marL="0" indent="0" algn="just">
              <a:buNone/>
            </a:pPr>
            <a:endParaRPr lang="en-US" sz="32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69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Platform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vNext </a:t>
            </a:r>
            <a:r>
              <a:rPr lang="en-US" dirty="0"/>
              <a:t>Strategy: Evolve</a:t>
            </a:r>
            <a:br>
              <a:rPr lang="en-US" dirty="0"/>
            </a:br>
            <a:r>
              <a:rPr lang="en-US" sz="1800" dirty="0"/>
              <a:t>The plan is to continue supporting the existing APIs while evolving new ones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Areas of evolution:</a:t>
            </a:r>
          </a:p>
          <a:p>
            <a:r>
              <a:rPr lang="en-US" sz="1800" dirty="0"/>
              <a:t>New APIs will move to API Gateway (serverless) and utilize new data lake/services as they become available without using the existing API site</a:t>
            </a:r>
          </a:p>
          <a:p>
            <a:r>
              <a:rPr lang="en-US" sz="1800" dirty="0"/>
              <a:t>Alignment with inContact CI/CD (Build and Deployment). Deploy individual APIs</a:t>
            </a:r>
          </a:p>
          <a:p>
            <a:r>
              <a:rPr lang="en-US" sz="1800" dirty="0"/>
              <a:t>Unified entry point and standards for all APIs</a:t>
            </a:r>
          </a:p>
          <a:p>
            <a:r>
              <a:rPr lang="en-US" sz="1800" dirty="0"/>
              <a:t>Decrease/Remove dependency on VC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8068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D96CCA-7BDF-454E-B5B0-A1D9332F455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B5055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pPr marL="0" marR="0" lvl="0" indent="0" algn="ctr" defTabSz="80686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B5055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1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r>
              <a:rPr lang="en-US" dirty="0"/>
              <a:t>Architecture Milestones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907796"/>
              </p:ext>
            </p:extLst>
          </p:nvPr>
        </p:nvGraphicFramePr>
        <p:xfrm>
          <a:off x="523876" y="1684210"/>
          <a:ext cx="11467952" cy="2618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3976"/>
                <a:gridCol w="5733976"/>
              </a:tblGrid>
              <a:tr h="568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Milestone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Benefit</a:t>
                      </a:r>
                      <a:endParaRPr lang="en-US" dirty="0"/>
                    </a:p>
                  </a:txBody>
                  <a:tcPr/>
                </a:tc>
              </a:tr>
              <a:tr h="334355">
                <a:tc>
                  <a:txBody>
                    <a:bodyPr/>
                    <a:lstStyle/>
                    <a:p>
                      <a:r>
                        <a:rPr lang="en-US" dirty="0" smtClean="0"/>
                        <a:t>API decoupled from 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295836">
                <a:tc>
                  <a:txBody>
                    <a:bodyPr/>
                    <a:lstStyle/>
                    <a:p>
                      <a:r>
                        <a:rPr lang="en-US" dirty="0" smtClean="0"/>
                        <a:t>CI/CD for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2361">
                <a:tc>
                  <a:txBody>
                    <a:bodyPr/>
                    <a:lstStyle/>
                    <a:p>
                      <a:r>
                        <a:rPr lang="en-US" dirty="0" smtClean="0"/>
                        <a:t>Decoupled</a:t>
                      </a:r>
                      <a:r>
                        <a:rPr lang="en-US" baseline="0" dirty="0" smtClean="0"/>
                        <a:t> from SQL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63071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Clusterless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API</a:t>
                      </a:r>
                      <a:r>
                        <a:rPr lang="en-US" baseline="0" dirty="0" smtClean="0"/>
                        <a:t> Fully Integrated with TM &amp; UH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12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044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61" y="200919"/>
            <a:ext cx="11070477" cy="1325096"/>
          </a:xfrm>
        </p:spPr>
        <p:txBody>
          <a:bodyPr/>
          <a:lstStyle/>
          <a:p>
            <a:r>
              <a:rPr lang="en-US" dirty="0" smtClean="0"/>
              <a:t>API </a:t>
            </a:r>
            <a:r>
              <a:rPr lang="en-US" dirty="0"/>
              <a:t>Architecture Backlog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057217"/>
              </p:ext>
            </p:extLst>
          </p:nvPr>
        </p:nvGraphicFramePr>
        <p:xfrm>
          <a:off x="560761" y="1526015"/>
          <a:ext cx="8832796" cy="3338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2796"/>
              </a:tblGrid>
              <a:tr h="3385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Change/Create</a:t>
                      </a:r>
                      <a:endParaRPr lang="en-US" dirty="0"/>
                    </a:p>
                  </a:txBody>
                  <a:tcPr/>
                </a:tc>
              </a:tr>
              <a:tr h="361109"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API gateway facade</a:t>
                      </a:r>
                      <a:endParaRPr lang="en-US" dirty="0"/>
                    </a:p>
                  </a:txBody>
                  <a:tcPr/>
                </a:tc>
              </a:tr>
              <a:tr h="361109">
                <a:tc>
                  <a:txBody>
                    <a:bodyPr/>
                    <a:lstStyle/>
                    <a:p>
                      <a:r>
                        <a:rPr lang="en-US" dirty="0" smtClean="0"/>
                        <a:t>Change MSI to CI/CD </a:t>
                      </a:r>
                      <a:r>
                        <a:rPr lang="en-US" dirty="0" err="1" smtClean="0"/>
                        <a:t>pipleline</a:t>
                      </a:r>
                      <a:endParaRPr lang="en-US" dirty="0" smtClean="0"/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Distributed Cache</a:t>
                      </a:r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 smtClean="0"/>
                        <a:t>Decouple</a:t>
                      </a:r>
                      <a:r>
                        <a:rPr lang="en-US" baseline="0" dirty="0" smtClean="0"/>
                        <a:t> from VC   (marshal by </a:t>
                      </a:r>
                      <a:r>
                        <a:rPr lang="en-US" baseline="0" dirty="0" err="1" smtClean="0"/>
                        <a:t>etc</a:t>
                      </a:r>
                      <a:r>
                        <a:rPr lang="en-US" baseline="0" dirty="0" smtClean="0"/>
                        <a:t>)</a:t>
                      </a:r>
                    </a:p>
                  </a:txBody>
                  <a:tcPr/>
                </a:tc>
              </a:tr>
              <a:tr h="383721">
                <a:tc>
                  <a:txBody>
                    <a:bodyPr/>
                    <a:lstStyle/>
                    <a:p>
                      <a:r>
                        <a:rPr lang="en-US" dirty="0" smtClean="0"/>
                        <a:t>Deprecate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ASP.Net</a:t>
                      </a:r>
                      <a:r>
                        <a:rPr lang="en-US" baseline="0" dirty="0" smtClean="0"/>
                        <a:t> based web application</a:t>
                      </a:r>
                      <a:endParaRPr lang="en-US" dirty="0"/>
                    </a:p>
                  </a:txBody>
                  <a:tcPr/>
                </a:tc>
              </a:tr>
              <a:tr h="375557">
                <a:tc>
                  <a:txBody>
                    <a:bodyPr/>
                    <a:lstStyle/>
                    <a:p>
                      <a:r>
                        <a:rPr lang="en-US" dirty="0" smtClean="0"/>
                        <a:t>Enable</a:t>
                      </a:r>
                      <a:r>
                        <a:rPr lang="en-US" baseline="0" dirty="0" smtClean="0"/>
                        <a:t> telemetry </a:t>
                      </a:r>
                      <a:endParaRPr lang="en-US" dirty="0"/>
                    </a:p>
                  </a:txBody>
                  <a:tcPr/>
                </a:tc>
              </a:tr>
              <a:tr h="383722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Pub/Sub</a:t>
                      </a:r>
                      <a:r>
                        <a:rPr lang="en-US" baseline="0" dirty="0" smtClean="0"/>
                        <a:t> interfaces</a:t>
                      </a:r>
                      <a:endParaRPr lang="en-US" dirty="0"/>
                    </a:p>
                  </a:txBody>
                  <a:tcPr/>
                </a:tc>
              </a:tr>
              <a:tr h="383722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Web Socket interfaces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428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 – Digital Asset Management (File Server)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vNext Strategy: </a:t>
            </a:r>
            <a:r>
              <a:rPr lang="en-US" dirty="0"/>
              <a:t>Duplicate and Deprecate 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The Digital Asset Management service is creating the </a:t>
            </a:r>
            <a:r>
              <a:rPr lang="en-US" sz="1800" dirty="0" err="1" smtClean="0"/>
              <a:t>v.Next</a:t>
            </a:r>
            <a:r>
              <a:rPr lang="en-US" sz="1800" dirty="0" smtClean="0"/>
              <a:t> version of our ACD File Server functionality in a server-less, elastically scaling  system. We are decomposing the File Server functionality from the inside out. Allowing the File Server to serve as a proxy until all functionality is duplicated.</a:t>
            </a:r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Areas of duplication and deprecation:</a:t>
            </a:r>
          </a:p>
          <a:p>
            <a:r>
              <a:rPr lang="en-US" sz="1800" dirty="0" smtClean="0"/>
              <a:t>Call Recording and other File Storage</a:t>
            </a:r>
          </a:p>
          <a:p>
            <a:r>
              <a:rPr lang="en-US" sz="1800" dirty="0" smtClean="0"/>
              <a:t>TTL </a:t>
            </a:r>
            <a:r>
              <a:rPr lang="mr-IN" sz="1800" dirty="0" smtClean="0"/>
              <a:t>–</a:t>
            </a:r>
            <a:r>
              <a:rPr lang="en-US" sz="1800" dirty="0" smtClean="0"/>
              <a:t> Life Cycle Management</a:t>
            </a:r>
          </a:p>
          <a:p>
            <a:r>
              <a:rPr lang="en-US" sz="1800" dirty="0" smtClean="0"/>
              <a:t>File Transfer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Areas of </a:t>
            </a:r>
            <a:r>
              <a:rPr lang="en-US" sz="1800" dirty="0" smtClean="0"/>
              <a:t>evolution:</a:t>
            </a:r>
            <a:endParaRPr lang="en-US" sz="1800" dirty="0"/>
          </a:p>
          <a:p>
            <a:r>
              <a:rPr lang="en-US" sz="1800" dirty="0" smtClean="0"/>
              <a:t>Alignment with CI\CD processes</a:t>
            </a:r>
          </a:p>
          <a:p>
            <a:r>
              <a:rPr lang="en-US" sz="1800" dirty="0" smtClean="0"/>
              <a:t>Integration with other vNext services (User Hub, Data Lake, Telemetry, Event Hub)</a:t>
            </a:r>
          </a:p>
          <a:p>
            <a:r>
              <a:rPr lang="en-US" sz="1800" dirty="0" smtClean="0"/>
              <a:t>File Prompts / Hold Music storage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8068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D96CCA-7BDF-454E-B5B0-A1D9332F455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B5055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pPr marL="0" marR="0" lvl="0" indent="0" algn="ctr" defTabSz="80686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B5055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6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 (File Server) </a:t>
            </a:r>
            <a:r>
              <a:rPr lang="en-US" dirty="0"/>
              <a:t>Architecture Milestones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311995"/>
              </p:ext>
            </p:extLst>
          </p:nvPr>
        </p:nvGraphicFramePr>
        <p:xfrm>
          <a:off x="523876" y="1705629"/>
          <a:ext cx="11467952" cy="4127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3976"/>
                <a:gridCol w="5733976"/>
              </a:tblGrid>
              <a:tr h="568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Milestone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Benefit</a:t>
                      </a:r>
                      <a:endParaRPr lang="en-US" dirty="0"/>
                    </a:p>
                  </a:txBody>
                  <a:tcPr/>
                </a:tc>
              </a:tr>
              <a:tr h="294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Consolidate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iWFO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, Evolve, ACD into one location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216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Multi-Region support for data soverenty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FedRAMP commpliance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496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Direct integration with Media Server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CI / CD deliver of Storage Service API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52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Native Java SDK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52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Storage for Voice Prompts / Hold Music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52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FTP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EOL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52361">
                <a:tc>
                  <a:txBody>
                    <a:bodyPr/>
                    <a:lstStyle/>
                    <a:p>
                      <a:r>
                        <a:rPr lang="en-US" dirty="0" smtClean="0"/>
                        <a:t>EOL</a:t>
                      </a:r>
                      <a:r>
                        <a:rPr lang="en-US" baseline="0" dirty="0" smtClean="0"/>
                        <a:t> of Disk Based 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523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469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61" y="200919"/>
            <a:ext cx="11070477" cy="1325096"/>
          </a:xfrm>
        </p:spPr>
        <p:txBody>
          <a:bodyPr/>
          <a:lstStyle/>
          <a:p>
            <a:r>
              <a:rPr lang="en-US" dirty="0" smtClean="0"/>
              <a:t>DAM (File Server) </a:t>
            </a:r>
            <a:r>
              <a:rPr lang="en-US" dirty="0"/>
              <a:t>Architecture Backlog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910147"/>
              </p:ext>
            </p:extLst>
          </p:nvPr>
        </p:nvGraphicFramePr>
        <p:xfrm>
          <a:off x="163286" y="1216503"/>
          <a:ext cx="11467952" cy="3079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3976"/>
                <a:gridCol w="5733976"/>
              </a:tblGrid>
              <a:tr h="3385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Decompose/Deprecate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Duplicate/Create</a:t>
                      </a:r>
                      <a:endParaRPr lang="en-US" dirty="0"/>
                    </a:p>
                  </a:txBody>
                  <a:tcPr/>
                </a:tc>
              </a:tr>
              <a:tr h="36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Multi-Region support for data soverenty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Create offload service for Media Server</a:t>
                      </a:r>
                    </a:p>
                  </a:txBody>
                  <a:tcPr marL="6350" marR="6350" marT="6350" marB="0" anchor="b"/>
                </a:tc>
              </a:tr>
              <a:tr h="391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Implement Storage options in different regions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Create near-cache mechanism for Media Servers to pull Prompts / Music from</a:t>
                      </a:r>
                    </a:p>
                  </a:txBody>
                  <a:tcPr marL="6350" marR="6350" marT="6350" marB="0" anchor="b"/>
                </a:tc>
              </a:tr>
              <a:tr h="359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Update Communication with File Server to use secure transport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38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Provide Java SDK for Evolve services to leverage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375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Leverage Evolve Token for athentication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383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Implement Pipeline during Continuous Delivery and Integration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383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Multi-Region support for data soverenty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Create offload service for Media Server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099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inContact </a:t>
            </a:r>
            <a:r>
              <a:rPr lang="en-US" dirty="0" err="1" smtClean="0"/>
              <a:t>MediaServer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V.Next</a:t>
            </a:r>
            <a:r>
              <a:rPr lang="en-US" dirty="0" smtClean="0"/>
              <a:t> Strategy: Evolve</a:t>
            </a:r>
            <a:br>
              <a:rPr lang="en-US" dirty="0" smtClean="0"/>
            </a:br>
            <a:r>
              <a:rPr lang="en-US" sz="1800" dirty="0" err="1" smtClean="0"/>
              <a:t>MediaServer</a:t>
            </a:r>
            <a:r>
              <a:rPr lang="en-US" sz="1800" dirty="0" smtClean="0"/>
              <a:t> was fundamentally designed for horizontal scalability.  It is a production proven service of high quality, high capacity voice processing using industry standard IVR protocols (SIP, RTP, DTMF, ASR, TTS).</a:t>
            </a:r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Areas of evolution:</a:t>
            </a:r>
          </a:p>
          <a:p>
            <a:r>
              <a:rPr lang="en-US" sz="1800" dirty="0" smtClean="0"/>
              <a:t>Streamline CI/CD pipeline (Build, Test and Deploy).</a:t>
            </a:r>
          </a:p>
          <a:p>
            <a:r>
              <a:rPr lang="en-US" sz="1800" dirty="0" smtClean="0"/>
              <a:t>Decouple </a:t>
            </a:r>
            <a:r>
              <a:rPr lang="en-US" sz="1800" dirty="0" err="1" smtClean="0"/>
              <a:t>MediaServer</a:t>
            </a:r>
            <a:r>
              <a:rPr lang="en-US" sz="1800" dirty="0" smtClean="0"/>
              <a:t> from the inContact cluster model (voice capacity as Regional resource pools)</a:t>
            </a:r>
          </a:p>
          <a:p>
            <a:r>
              <a:rPr lang="en-US" sz="1800" dirty="0" smtClean="0"/>
              <a:t>Unlock </a:t>
            </a:r>
            <a:r>
              <a:rPr lang="en-US" sz="1800" dirty="0"/>
              <a:t>the potential of Natural Language Understanding </a:t>
            </a:r>
            <a:r>
              <a:rPr lang="en-US" sz="1800" dirty="0" smtClean="0"/>
              <a:t>IVR by enabling near real-time transcription as a feature (ML, AI, and bots)</a:t>
            </a:r>
          </a:p>
          <a:p>
            <a:r>
              <a:rPr lang="en-US" sz="1800" dirty="0" smtClean="0"/>
              <a:t>Conduct careful cost vs quality analysis of virtualization technologies and network topology (AWS vs Datacenter deployment, SBC connectivity models, Docker container performance, etc.)</a:t>
            </a:r>
          </a:p>
          <a:p>
            <a:r>
              <a:rPr lang="en-US" sz="1800" dirty="0" smtClean="0"/>
              <a:t>Leverage AWS services where appropriate (Use of AWS Polly for serverless, multilingual Text-To-Speech)</a:t>
            </a:r>
          </a:p>
          <a:p>
            <a:r>
              <a:rPr lang="en-US" sz="1800" dirty="0" smtClean="0"/>
              <a:t>Migrate responsibilities out of </a:t>
            </a:r>
            <a:r>
              <a:rPr lang="en-US" sz="1800" dirty="0" err="1" smtClean="0"/>
              <a:t>MediaServer</a:t>
            </a:r>
            <a:r>
              <a:rPr lang="en-US" sz="1800" dirty="0" smtClean="0"/>
              <a:t> where possible (dialer, call recording, legacy billing, etc.)</a:t>
            </a:r>
          </a:p>
          <a:p>
            <a:r>
              <a:rPr lang="en-US" sz="1800" dirty="0" smtClean="0"/>
              <a:t>Robust Media API</a:t>
            </a:r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8068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D96CCA-7BDF-454E-B5B0-A1D9332F455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B5055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pPr marL="0" marR="0" lvl="0" indent="0" algn="ctr" defTabSz="80686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B5055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1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Server </a:t>
            </a:r>
            <a:r>
              <a:rPr lang="en-US" dirty="0"/>
              <a:t>Architecture Milestones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04333"/>
              </p:ext>
            </p:extLst>
          </p:nvPr>
        </p:nvGraphicFramePr>
        <p:xfrm>
          <a:off x="362024" y="1705629"/>
          <a:ext cx="11467952" cy="4365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3976"/>
                <a:gridCol w="5733976"/>
              </a:tblGrid>
              <a:tr h="568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Milestone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Benefit</a:t>
                      </a:r>
                      <a:endParaRPr lang="en-US" dirty="0"/>
                    </a:p>
                  </a:txBody>
                  <a:tcPr/>
                </a:tc>
              </a:tr>
              <a:tr h="374697">
                <a:tc>
                  <a:txBody>
                    <a:bodyPr/>
                    <a:lstStyle/>
                    <a:p>
                      <a:r>
                        <a:rPr lang="en-US" dirty="0" smtClean="0"/>
                        <a:t>CI/CD</a:t>
                      </a:r>
                      <a:r>
                        <a:rPr lang="en-US" baseline="0" dirty="0" smtClean="0"/>
                        <a:t> Deployment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4697">
                <a:tc>
                  <a:txBody>
                    <a:bodyPr/>
                    <a:lstStyle/>
                    <a:p>
                      <a:r>
                        <a:rPr lang="en-US" dirty="0" smtClean="0"/>
                        <a:t>Competitive</a:t>
                      </a:r>
                      <a:r>
                        <a:rPr lang="en-US" baseline="0" dirty="0" smtClean="0"/>
                        <a:t> ASR Offering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4697"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Advanced Conversational Services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4697">
                <a:tc>
                  <a:txBody>
                    <a:bodyPr/>
                    <a:lstStyle/>
                    <a:p>
                      <a:r>
                        <a:rPr lang="en-US" dirty="0" smtClean="0"/>
                        <a:t>Decoupled from 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4697">
                <a:tc>
                  <a:txBody>
                    <a:bodyPr/>
                    <a:lstStyle/>
                    <a:p>
                      <a:r>
                        <a:rPr lang="en-US" dirty="0" smtClean="0"/>
                        <a:t>Decoupled</a:t>
                      </a:r>
                      <a:r>
                        <a:rPr lang="en-US" baseline="0" dirty="0" smtClean="0"/>
                        <a:t> from SQL </a:t>
                      </a:r>
                      <a:r>
                        <a:rPr lang="en-US" baseline="0" dirty="0" smtClean="0"/>
                        <a:t>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09282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Clusterless Media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9255">
                <a:tc>
                  <a:txBody>
                    <a:bodyPr/>
                    <a:lstStyle/>
                    <a:p>
                      <a:r>
                        <a:rPr lang="en-US" dirty="0" smtClean="0"/>
                        <a:t>Decouple</a:t>
                      </a:r>
                      <a:r>
                        <a:rPr lang="en-US" baseline="0" dirty="0" smtClean="0"/>
                        <a:t>d from Outbound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4168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4599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369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61" y="200919"/>
            <a:ext cx="11070477" cy="1325096"/>
          </a:xfrm>
        </p:spPr>
        <p:txBody>
          <a:bodyPr/>
          <a:lstStyle/>
          <a:p>
            <a:r>
              <a:rPr lang="en-US" dirty="0" smtClean="0"/>
              <a:t>Media Server </a:t>
            </a:r>
            <a:r>
              <a:rPr lang="en-US" dirty="0"/>
              <a:t>Architecture Backlog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1168" y="1326656"/>
          <a:ext cx="8832796" cy="5112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2796"/>
              </a:tblGrid>
              <a:tr h="3385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Change/Create</a:t>
                      </a:r>
                      <a:endParaRPr lang="en-US" dirty="0"/>
                    </a:p>
                  </a:txBody>
                  <a:tcPr/>
                </a:tc>
              </a:tr>
              <a:tr h="361109"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”MRC” microservice</a:t>
                      </a:r>
                      <a:endParaRPr lang="en-US" dirty="0"/>
                    </a:p>
                  </a:txBody>
                  <a:tcPr/>
                </a:tc>
              </a:tr>
              <a:tr h="361109"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Voice XML</a:t>
                      </a:r>
                      <a:r>
                        <a:rPr lang="en-US" baseline="0" dirty="0" smtClean="0"/>
                        <a:t> support</a:t>
                      </a:r>
                      <a:endParaRPr lang="en-US" dirty="0" smtClean="0"/>
                    </a:p>
                  </a:txBody>
                  <a:tcPr/>
                </a:tc>
              </a:tr>
              <a:tr h="361109">
                <a:tc>
                  <a:txBody>
                    <a:bodyPr/>
                    <a:lstStyle/>
                    <a:p>
                      <a:r>
                        <a:rPr lang="en-US" dirty="0" smtClean="0"/>
                        <a:t>RTA/</a:t>
                      </a:r>
                      <a:r>
                        <a:rPr lang="en-US" dirty="0" err="1" smtClean="0"/>
                        <a:t>Nexidia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VoiceBiometric</a:t>
                      </a:r>
                      <a:r>
                        <a:rPr lang="en-US" dirty="0" smtClean="0"/>
                        <a:t> integration</a:t>
                      </a:r>
                      <a:endParaRPr lang="en-US" dirty="0"/>
                    </a:p>
                  </a:txBody>
                  <a:tcPr/>
                </a:tc>
              </a:tr>
              <a:tr h="361109">
                <a:tc>
                  <a:txBody>
                    <a:bodyPr/>
                    <a:lstStyle/>
                    <a:p>
                      <a:r>
                        <a:rPr lang="en-US" dirty="0" smtClean="0"/>
                        <a:t>Upgrad</a:t>
                      </a:r>
                      <a:r>
                        <a:rPr lang="en-US" baseline="0" dirty="0" smtClean="0"/>
                        <a:t>e Production Nuance</a:t>
                      </a:r>
                    </a:p>
                  </a:txBody>
                  <a:tcPr/>
                </a:tc>
              </a:tr>
              <a:tr h="361109">
                <a:tc>
                  <a:txBody>
                    <a:bodyPr/>
                    <a:lstStyle/>
                    <a:p>
                      <a:r>
                        <a:rPr lang="en-US" dirty="0" smtClean="0"/>
                        <a:t>Retire ILINK CDR</a:t>
                      </a:r>
                      <a:endParaRPr lang="en-US" dirty="0"/>
                    </a:p>
                  </a:txBody>
                  <a:tcPr/>
                </a:tc>
              </a:tr>
              <a:tr h="361109">
                <a:tc>
                  <a:txBody>
                    <a:bodyPr/>
                    <a:lstStyle/>
                    <a:p>
                      <a:r>
                        <a:rPr lang="en-US" dirty="0" smtClean="0"/>
                        <a:t>Remove Call</a:t>
                      </a:r>
                      <a:r>
                        <a:rPr lang="en-US" baseline="0" dirty="0" smtClean="0"/>
                        <a:t> History from VC</a:t>
                      </a:r>
                      <a:endParaRPr lang="en-US" dirty="0"/>
                    </a:p>
                  </a:txBody>
                  <a:tcPr/>
                </a:tc>
              </a:tr>
              <a:tr h="361109">
                <a:tc>
                  <a:txBody>
                    <a:bodyPr/>
                    <a:lstStyle/>
                    <a:p>
                      <a:r>
                        <a:rPr lang="en-US" dirty="0" smtClean="0"/>
                        <a:t>Media Service integration with DAM</a:t>
                      </a:r>
                      <a:endParaRPr lang="en-US" dirty="0"/>
                    </a:p>
                  </a:txBody>
                  <a:tcPr/>
                </a:tc>
              </a:tr>
              <a:tr h="361109">
                <a:tc>
                  <a:txBody>
                    <a:bodyPr/>
                    <a:lstStyle/>
                    <a:p>
                      <a:r>
                        <a:rPr lang="en-US" dirty="0" smtClean="0"/>
                        <a:t>Add Lex and “CAT” capabilities  </a:t>
                      </a:r>
                    </a:p>
                  </a:txBody>
                  <a:tcPr/>
                </a:tc>
              </a:tr>
              <a:tr h="383321">
                <a:tc>
                  <a:txBody>
                    <a:bodyPr/>
                    <a:lstStyle/>
                    <a:p>
                      <a:r>
                        <a:rPr lang="en-US" dirty="0" smtClean="0"/>
                        <a:t>Remove cluster based</a:t>
                      </a:r>
                      <a:r>
                        <a:rPr lang="en-US" baseline="0" dirty="0" smtClean="0"/>
                        <a:t> functionality</a:t>
                      </a:r>
                      <a:r>
                        <a:rPr lang="is-IS" baseline="0" dirty="0" smtClean="0"/>
                        <a:t>… (not sure what this means)</a:t>
                      </a:r>
                      <a:endParaRPr lang="en-US" dirty="0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 smtClean="0"/>
                        <a:t>Remove Dialer state from media Servers</a:t>
                      </a:r>
                      <a:endParaRPr lang="en-US" dirty="0"/>
                    </a:p>
                  </a:txBody>
                  <a:tcPr/>
                </a:tc>
              </a:tr>
              <a:tr h="3837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5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37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83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Lake Strategy (Data Warehouse / BI)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vNext Strategy: Replace</a:t>
            </a:r>
            <a:br>
              <a:rPr lang="en-US" dirty="0" smtClean="0"/>
            </a:br>
            <a:r>
              <a:rPr lang="en-US" sz="1800" dirty="0" smtClean="0"/>
              <a:t>The goal of the data lake project is to provide a scalable, elastic analytics platform that replaces the current product’s Data Warehouse, Data Mart, and Tubes (SSAS).</a:t>
            </a:r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Replacement strategy:</a:t>
            </a:r>
          </a:p>
          <a:p>
            <a:r>
              <a:rPr lang="en-US" sz="1800" dirty="0" smtClean="0"/>
              <a:t>Backfill all vNow data into the data lake in parallel with production databases.</a:t>
            </a:r>
          </a:p>
          <a:p>
            <a:r>
              <a:rPr lang="en-US" sz="1800" dirty="0" smtClean="0"/>
              <a:t>Data is initially loaded once per day, but is being migrated over to streaming (Kinesis) sources.  As this migration occurs, daily load is shut off and seamlessly switched over.</a:t>
            </a:r>
          </a:p>
          <a:p>
            <a:r>
              <a:rPr lang="en-US" sz="1800" dirty="0" smtClean="0"/>
              <a:t>Begin creating refined views of the data for reporting use cases.</a:t>
            </a:r>
          </a:p>
          <a:p>
            <a:r>
              <a:rPr lang="en-US" sz="1800" dirty="0" smtClean="0"/>
              <a:t>Begin converting reports over to use data lake as refined views are created and suitable egress solutions are deployed.</a:t>
            </a:r>
          </a:p>
          <a:p>
            <a:r>
              <a:rPr lang="en-US" sz="1800" dirty="0" smtClean="0"/>
              <a:t>Eventually, once all reports are moved over, retire the data warehouse, data mart, and tubes.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8068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D96CCA-7BDF-454E-B5B0-A1D9332F455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B5055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pPr marL="0" marR="0" lvl="0" indent="0" algn="ctr" defTabSz="80686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B5055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vNow → </a:t>
            </a:r>
            <a:r>
              <a:rPr lang="en-US" dirty="0" smtClean="0"/>
              <a:t>vNext Roadmap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do we go from where we are (vNow) to where we need to be (vNext)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0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Lake </a:t>
            </a:r>
            <a:r>
              <a:rPr lang="en-US" dirty="0"/>
              <a:t>Architecture Milestones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870265"/>
              </p:ext>
            </p:extLst>
          </p:nvPr>
        </p:nvGraphicFramePr>
        <p:xfrm>
          <a:off x="523876" y="1643869"/>
          <a:ext cx="11467952" cy="2747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3976"/>
                <a:gridCol w="5733976"/>
              </a:tblGrid>
              <a:tr h="568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Milestone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Benefit</a:t>
                      </a:r>
                      <a:endParaRPr lang="en-US" dirty="0"/>
                    </a:p>
                  </a:txBody>
                  <a:tcPr/>
                </a:tc>
              </a:tr>
              <a:tr h="361250">
                <a:tc>
                  <a:txBody>
                    <a:bodyPr/>
                    <a:lstStyle/>
                    <a:p>
                      <a:r>
                        <a:rPr lang="en-US" dirty="0" smtClean="0"/>
                        <a:t>Historical</a:t>
                      </a:r>
                      <a:r>
                        <a:rPr lang="en-US" baseline="0" dirty="0" smtClean="0"/>
                        <a:t> Data Migrated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6517"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Reports Use Data 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7937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65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mtClean="0"/>
                        <a:t>Data Ware</a:t>
                      </a:r>
                      <a:r>
                        <a:rPr lang="en-US" baseline="0" smtClean="0"/>
                        <a:t>house EOL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271678">
                <a:tc>
                  <a:txBody>
                    <a:bodyPr/>
                    <a:lstStyle/>
                    <a:p>
                      <a:r>
                        <a:rPr lang="en-US" dirty="0" smtClean="0"/>
                        <a:t>BI DataMart</a:t>
                      </a:r>
                      <a:r>
                        <a:rPr lang="en-US" baseline="0" dirty="0" smtClean="0"/>
                        <a:t> and Tubes EOL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554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61" y="200919"/>
            <a:ext cx="11070477" cy="1325096"/>
          </a:xfrm>
        </p:spPr>
        <p:txBody>
          <a:bodyPr/>
          <a:lstStyle/>
          <a:p>
            <a:r>
              <a:rPr lang="en-US" dirty="0" smtClean="0"/>
              <a:t>Data Lake </a:t>
            </a:r>
            <a:r>
              <a:rPr lang="en-US" dirty="0"/>
              <a:t>Architecture Backlog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29984"/>
              </p:ext>
            </p:extLst>
          </p:nvPr>
        </p:nvGraphicFramePr>
        <p:xfrm>
          <a:off x="741510" y="1389066"/>
          <a:ext cx="8832796" cy="2985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2796"/>
              </a:tblGrid>
              <a:tr h="3385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Change/Create</a:t>
                      </a:r>
                      <a:endParaRPr lang="en-US" dirty="0"/>
                    </a:p>
                  </a:txBody>
                  <a:tcPr/>
                </a:tc>
              </a:tr>
              <a:tr h="36110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Backfill all vNow data into the data lake in parallel with production databases</a:t>
                      </a:r>
                      <a:endParaRPr lang="en-US" dirty="0"/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Data load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once per day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Data is streamed through kinesis</a:t>
                      </a:r>
                      <a:endParaRPr lang="en-US" sz="1600" dirty="0" smtClean="0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Create refined views of the data for reporting use cases.</a:t>
                      </a:r>
                    </a:p>
                  </a:txBody>
                  <a:tcPr/>
                </a:tc>
              </a:tr>
              <a:tr h="383721"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Convert reports to use data lake</a:t>
                      </a:r>
                    </a:p>
                  </a:txBody>
                  <a:tcPr/>
                </a:tc>
              </a:tr>
              <a:tr h="375557"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Retire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the data warehouse, data mart, and tubes.</a:t>
                      </a:r>
                    </a:p>
                  </a:txBody>
                  <a:tcPr/>
                </a:tc>
              </a:tr>
              <a:tr h="3837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878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– Analytics Platform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939" y="1705629"/>
            <a:ext cx="11040594" cy="43520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vNext Strategy: Evolve</a:t>
            </a:r>
            <a:br>
              <a:rPr lang="en-US" dirty="0" smtClean="0"/>
            </a:br>
            <a:r>
              <a:rPr lang="en-US" sz="1800" dirty="0" smtClean="0"/>
              <a:t>The Analytics Platform already implements a number of the </a:t>
            </a:r>
            <a:r>
              <a:rPr lang="en-US" sz="1800" dirty="0"/>
              <a:t>v</a:t>
            </a:r>
            <a:r>
              <a:rPr lang="en-US" sz="1800" dirty="0" smtClean="0"/>
              <a:t>Next principles including stateless </a:t>
            </a:r>
            <a:r>
              <a:rPr lang="en-US" sz="1800" dirty="0" err="1" smtClean="0"/>
              <a:t>microservices</a:t>
            </a:r>
            <a:r>
              <a:rPr lang="en-US" sz="1800" dirty="0" smtClean="0"/>
              <a:t>, </a:t>
            </a:r>
            <a:r>
              <a:rPr lang="en-US" sz="1800" dirty="0" err="1" smtClean="0"/>
              <a:t>docker</a:t>
            </a:r>
            <a:r>
              <a:rPr lang="en-US" sz="1800" dirty="0" smtClean="0"/>
              <a:t> containers, leading deployment strategies and scalability. </a:t>
            </a:r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Areas of evolution:</a:t>
            </a:r>
          </a:p>
          <a:p>
            <a:r>
              <a:rPr lang="en-US" sz="1800" dirty="0" smtClean="0"/>
              <a:t>Alignment with inContact CI/CD (Build and Deployment)</a:t>
            </a:r>
          </a:p>
          <a:p>
            <a:r>
              <a:rPr lang="en-US" sz="1800" dirty="0" smtClean="0"/>
              <a:t>Continued efforts to align older parts of the Analytics Platform with current microservice architecture.</a:t>
            </a:r>
          </a:p>
          <a:p>
            <a:r>
              <a:rPr lang="en-US" sz="1800" dirty="0" smtClean="0"/>
              <a:t>Deeper integration with other areas of the platform (Data Storage, Data Lake, User Hub) as it makes sense</a:t>
            </a:r>
          </a:p>
          <a:p>
            <a:r>
              <a:rPr lang="en-US" sz="1800" dirty="0" smtClean="0"/>
              <a:t>Continued improvement of the microservice architecture as needs are identified</a:t>
            </a:r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8068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D96CCA-7BDF-454E-B5B0-A1D9332F455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B5055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pPr marL="0" marR="0" lvl="0" indent="0" algn="ctr" defTabSz="80686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B5055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54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</a:t>
            </a:r>
            <a:r>
              <a:rPr lang="en-US" dirty="0"/>
              <a:t>Architecture Milestones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55612"/>
              </p:ext>
            </p:extLst>
          </p:nvPr>
        </p:nvGraphicFramePr>
        <p:xfrm>
          <a:off x="523876" y="1611499"/>
          <a:ext cx="11467952" cy="4183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3976"/>
                <a:gridCol w="5733976"/>
              </a:tblGrid>
              <a:tr h="3786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Milestone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Benefit</a:t>
                      </a:r>
                      <a:endParaRPr lang="en-US" dirty="0"/>
                    </a:p>
                  </a:txBody>
                  <a:tcPr/>
                </a:tc>
              </a:tr>
              <a:tr h="415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Microservice-ify sidekick components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Improved logging and unification of microservice architecture across the analytics platform</a:t>
                      </a:r>
                    </a:p>
                  </a:txBody>
                  <a:tcPr marL="6350" marR="6350" marT="6350" marB="0" anchor="b"/>
                </a:tc>
              </a:tr>
              <a:tr h="295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Investigate </a:t>
                      </a:r>
                      <a:r>
                        <a:rPr lang="en-US" sz="1600" b="0" i="0" u="none" strike="noStrike" dirty="0" err="1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Concorse.ci</a:t>
                      </a:r>
                      <a:r>
                        <a:rPr lang="en-US" sz="1600" b="0" i="0" u="none" strike="noStrike" dirty="0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 as Replacement for Jenkins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Alignment with CI/CD tools</a:t>
                      </a:r>
                    </a:p>
                  </a:txBody>
                  <a:tcPr marL="6350" marR="6350" marT="6350" marB="0" anchor="b"/>
                </a:tc>
              </a:tr>
              <a:tr h="406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Transition to </a:t>
                      </a:r>
                      <a:r>
                        <a:rPr lang="en-US" sz="1600" b="0" i="0" u="none" strike="noStrike" dirty="0" err="1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Concorse.ci</a:t>
                      </a:r>
                      <a:endParaRPr lang="en-US" sz="1600" b="0" i="0" u="none" strike="noStrike" dirty="0">
                        <a:solidFill>
                          <a:srgbClr val="1E497D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Alignment with CI/CD tools</a:t>
                      </a:r>
                    </a:p>
                  </a:txBody>
                  <a:tcPr marL="6350" marR="6350" marT="6350" marB="0" anchor="b"/>
                </a:tc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Investigate Storage Service as Transcription Repository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Simplify architecture leveraging existing services.</a:t>
                      </a:r>
                    </a:p>
                  </a:txBody>
                  <a:tcPr marL="6350" marR="6350" marT="6350" marB="0" anchor="b"/>
                </a:tc>
              </a:tr>
              <a:tr h="497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Auto Scaling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Maximize performance and reduce costs in AWS</a:t>
                      </a:r>
                    </a:p>
                  </a:txBody>
                  <a:tcPr marL="6350" marR="6350" marT="6350" marB="0" anchor="b"/>
                </a:tc>
              </a:tr>
              <a:tr h="3496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User Hub integration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Simplify architecture leveraging existing services.</a:t>
                      </a:r>
                    </a:p>
                  </a:txBody>
                  <a:tcPr marL="6350" marR="6350" marT="6350" marB="0" anchor="b"/>
                </a:tc>
              </a:tr>
              <a:tr h="3496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Investigate Data Lake as replacement for Postgres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Simplify architecture leveraging existing services.</a:t>
                      </a:r>
                    </a:p>
                  </a:txBody>
                  <a:tcPr marL="6350" marR="6350" marT="6350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Update to latest version docker. Leverage built in service discovery.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Should simplify service discovery</a:t>
                      </a:r>
                    </a:p>
                  </a:txBody>
                  <a:tcPr marL="6350" marR="6350" marT="6350" marB="0" anchor="b"/>
                </a:tc>
              </a:tr>
              <a:tr h="37925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Investigate migration path to Angular2+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Avoid the need to completely rewrite the UI</a:t>
                      </a:r>
                    </a:p>
                  </a:txBody>
                  <a:tcPr marL="6350" marR="6350" marT="6350" marB="0" anchor="b"/>
                </a:tc>
              </a:tr>
              <a:tr h="37925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Investigate leveraging analytics platform for reporting needs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Allow reporting to fast track the move to </a:t>
                      </a:r>
                      <a:r>
                        <a:rPr lang="en-US" sz="1600" b="0" i="0" u="none" strike="noStrike" dirty="0" err="1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v.Next</a:t>
                      </a:r>
                      <a:endParaRPr lang="en-US" sz="1600" b="0" i="0" u="none" strike="noStrike" dirty="0">
                        <a:solidFill>
                          <a:srgbClr val="1E497D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598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61" y="200919"/>
            <a:ext cx="11070477" cy="1325096"/>
          </a:xfrm>
        </p:spPr>
        <p:txBody>
          <a:bodyPr/>
          <a:lstStyle/>
          <a:p>
            <a:r>
              <a:rPr lang="en-US" dirty="0" smtClean="0"/>
              <a:t>CAT </a:t>
            </a:r>
            <a:r>
              <a:rPr lang="en-US" dirty="0"/>
              <a:t>Architecture Backlog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704677"/>
              </p:ext>
            </p:extLst>
          </p:nvPr>
        </p:nvGraphicFramePr>
        <p:xfrm>
          <a:off x="674274" y="1283738"/>
          <a:ext cx="8832796" cy="4038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2796"/>
              </a:tblGrid>
              <a:tr h="3385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Change/Create</a:t>
                      </a:r>
                      <a:endParaRPr lang="en-US" dirty="0"/>
                    </a:p>
                  </a:txBody>
                  <a:tcPr/>
                </a:tc>
              </a:tr>
              <a:tr h="36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Microservice-</a:t>
                      </a:r>
                      <a:r>
                        <a:rPr lang="en-US" sz="1600" b="0" i="0" u="none" strike="noStrike" dirty="0" err="1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ify</a:t>
                      </a:r>
                      <a:r>
                        <a:rPr lang="en-US" sz="1600" b="0" i="0" u="none" strike="noStrike" dirty="0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 sidekick components</a:t>
                      </a:r>
                    </a:p>
                  </a:txBody>
                  <a:tcPr marL="6350" marR="6350" marT="6350" marB="0" anchor="b"/>
                </a:tc>
              </a:tr>
              <a:tr h="36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Investigate </a:t>
                      </a:r>
                      <a:r>
                        <a:rPr lang="en-US" sz="1600" b="0" i="0" u="none" strike="noStrike" dirty="0" err="1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Concorse.ci</a:t>
                      </a:r>
                      <a:r>
                        <a:rPr lang="en-US" sz="1600" b="0" i="0" u="none" strike="noStrike" dirty="0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 as Replacement for Jenkins</a:t>
                      </a:r>
                    </a:p>
                  </a:txBody>
                  <a:tcPr marL="6350" marR="6350" marT="6350" marB="0" anchor="b"/>
                </a:tc>
              </a:tr>
              <a:tr h="36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Transition to Concorse.ci</a:t>
                      </a:r>
                    </a:p>
                  </a:txBody>
                  <a:tcPr marL="6350" marR="6350" marT="6350" marB="0" anchor="b"/>
                </a:tc>
              </a:tr>
              <a:tr h="36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Investigate Storage Service as Transcription Repository</a:t>
                      </a:r>
                    </a:p>
                  </a:txBody>
                  <a:tcPr marL="6350" marR="6350" marT="6350" marB="0" anchor="b"/>
                </a:tc>
              </a:tr>
              <a:tr h="36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Auto Scaling</a:t>
                      </a:r>
                    </a:p>
                  </a:txBody>
                  <a:tcPr marL="6350" marR="6350" marT="6350" marB="0" anchor="b"/>
                </a:tc>
              </a:tr>
              <a:tr h="391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User Hub integration</a:t>
                      </a:r>
                    </a:p>
                  </a:txBody>
                  <a:tcPr marL="6350" marR="6350" marT="6350" marB="0" anchor="b"/>
                </a:tc>
              </a:tr>
              <a:tr h="359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Investigate Data Lake as replacement for Postgres</a:t>
                      </a:r>
                    </a:p>
                  </a:txBody>
                  <a:tcPr marL="6350" marR="6350" marT="6350" marB="0" anchor="b"/>
                </a:tc>
              </a:tr>
              <a:tr h="38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Update to latest version </a:t>
                      </a:r>
                      <a:r>
                        <a:rPr lang="en-US" sz="1600" b="0" i="0" u="none" strike="noStrike" dirty="0" err="1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docker</a:t>
                      </a:r>
                      <a:r>
                        <a:rPr lang="en-US" sz="1600" b="0" i="0" u="none" strike="noStrike" dirty="0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. Leverage built in service discovery.</a:t>
                      </a:r>
                    </a:p>
                  </a:txBody>
                  <a:tcPr marL="6350" marR="6350" marT="6350" marB="0" anchor="b"/>
                </a:tc>
              </a:tr>
              <a:tr h="375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Investigate migration path to Angular2+</a:t>
                      </a:r>
                    </a:p>
                  </a:txBody>
                  <a:tcPr marL="6350" marR="6350" marT="6350" marB="0" anchor="b"/>
                </a:tc>
              </a:tr>
              <a:tr h="383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1E497D"/>
                          </a:solidFill>
                          <a:effectLst/>
                          <a:latin typeface="Calibri" charset="0"/>
                        </a:rPr>
                        <a:t>Investigate leveraging analytics platform for reporting needs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084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Studio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vNext Strategy: </a:t>
            </a:r>
            <a:r>
              <a:rPr lang="en-US" dirty="0"/>
              <a:t>Duplicate and Deprecate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Studio is part of a monolithic architecture and now we want to migrate progressively all MVP features to an </a:t>
            </a:r>
            <a:r>
              <a:rPr lang="en-US" sz="1800" dirty="0" err="1" smtClean="0"/>
              <a:t>microservices</a:t>
            </a:r>
            <a:r>
              <a:rPr lang="en-US" sz="1800" dirty="0" smtClean="0"/>
              <a:t> architecture</a:t>
            </a:r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Areas of migration:</a:t>
            </a:r>
          </a:p>
          <a:p>
            <a:r>
              <a:rPr lang="en-US" sz="1800" dirty="0"/>
              <a:t>New UI/UX paradigm.</a:t>
            </a:r>
          </a:p>
          <a:p>
            <a:r>
              <a:rPr lang="en-US" sz="1800" dirty="0" smtClean="0"/>
              <a:t>Script storage and handling with a microservice backend.</a:t>
            </a:r>
          </a:p>
          <a:p>
            <a:r>
              <a:rPr lang="en-US" sz="1800" dirty="0" smtClean="0"/>
              <a:t>Weak </a:t>
            </a:r>
            <a:r>
              <a:rPr lang="en-US" sz="1800" dirty="0"/>
              <a:t>coupling with </a:t>
            </a:r>
            <a:r>
              <a:rPr lang="en-US" sz="1800" dirty="0" smtClean="0"/>
              <a:t>Orchestration </a:t>
            </a:r>
            <a:r>
              <a:rPr lang="en-US" sz="1800" dirty="0"/>
              <a:t>through message </a:t>
            </a:r>
            <a:r>
              <a:rPr lang="en-US" sz="1800" dirty="0" smtClean="0"/>
              <a:t>passing. </a:t>
            </a:r>
          </a:p>
          <a:p>
            <a:r>
              <a:rPr lang="en-US" sz="1800" dirty="0" smtClean="0"/>
              <a:t>Build new </a:t>
            </a:r>
            <a:r>
              <a:rPr lang="en-US" sz="1800" dirty="0" err="1"/>
              <a:t>apis</a:t>
            </a:r>
            <a:r>
              <a:rPr lang="en-US" sz="1800" dirty="0"/>
              <a:t> able to access script’s information..</a:t>
            </a:r>
            <a:endParaRPr lang="en-US" sz="1800" dirty="0" smtClean="0"/>
          </a:p>
          <a:p>
            <a:r>
              <a:rPr lang="en-US" sz="1800" dirty="0"/>
              <a:t>Alignment with inContact CI/CD (Build and Deployment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8068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D96CCA-7BDF-454E-B5B0-A1D9332F455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B5055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pPr marL="0" marR="0" lvl="0" indent="0" algn="ctr" defTabSz="80686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B5055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9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61" y="841505"/>
            <a:ext cx="11070477" cy="688207"/>
          </a:xfrm>
        </p:spPr>
        <p:txBody>
          <a:bodyPr/>
          <a:lstStyle/>
          <a:p>
            <a:r>
              <a:rPr lang="en-US" dirty="0"/>
              <a:t>Studio Architecture Milestones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8068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D96CCA-7BDF-454E-B5B0-A1D9332F455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B5055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pPr marL="0" marR="0" lvl="0" indent="0" algn="ctr" defTabSz="80686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B5055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77421"/>
              </p:ext>
            </p:extLst>
          </p:nvPr>
        </p:nvGraphicFramePr>
        <p:xfrm>
          <a:off x="575703" y="2366410"/>
          <a:ext cx="1104059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297">
                  <a:extLst>
                    <a:ext uri="{9D8B030D-6E8A-4147-A177-3AD203B41FA5}">
                      <a16:colId xmlns:a16="http://schemas.microsoft.com/office/drawing/2014/main" xmlns="" val="895402478"/>
                    </a:ext>
                  </a:extLst>
                </a:gridCol>
                <a:gridCol w="5520297">
                  <a:extLst>
                    <a:ext uri="{9D8B030D-6E8A-4147-A177-3AD203B41FA5}">
                      <a16:colId xmlns:a16="http://schemas.microsoft.com/office/drawing/2014/main" xmlns="" val="2798739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Milestone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Benefit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202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CI/CD Deploy (web based only)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912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Schema</a:t>
                      </a:r>
                      <a:r>
                        <a:rPr lang="en-US" baseline="0" dirty="0" smtClean="0"/>
                        <a:t> Based Scripts and 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2407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Web Based UI (light studio</a:t>
                      </a:r>
                      <a:r>
                        <a:rPr lang="en-US" baseline="0" dirty="0" smtClean="0"/>
                        <a:t> version)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292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Script</a:t>
                      </a:r>
                      <a:r>
                        <a:rPr lang="en-US" baseline="0" dirty="0" smtClean="0"/>
                        <a:t> Publishing (Old and New Script bridging)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725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Deprecated Thick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10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8077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17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61" y="841505"/>
            <a:ext cx="11070477" cy="688207"/>
          </a:xfrm>
        </p:spPr>
        <p:txBody>
          <a:bodyPr/>
          <a:lstStyle/>
          <a:p>
            <a:r>
              <a:rPr lang="en-US" dirty="0"/>
              <a:t>Studio </a:t>
            </a:r>
            <a:r>
              <a:rPr lang="en-US" dirty="0" smtClean="0"/>
              <a:t>Architecture Backlog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8068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D96CCA-7BDF-454E-B5B0-A1D9332F455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B5055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pPr marL="0" marR="0" lvl="0" indent="0" algn="ctr" defTabSz="80686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B5055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11227"/>
              </p:ext>
            </p:extLst>
          </p:nvPr>
        </p:nvGraphicFramePr>
        <p:xfrm>
          <a:off x="575703" y="2366410"/>
          <a:ext cx="11040594" cy="297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297">
                  <a:extLst>
                    <a:ext uri="{9D8B030D-6E8A-4147-A177-3AD203B41FA5}">
                      <a16:colId xmlns:a16="http://schemas.microsoft.com/office/drawing/2014/main" xmlns="" val="895402478"/>
                    </a:ext>
                  </a:extLst>
                </a:gridCol>
                <a:gridCol w="5520297">
                  <a:extLst>
                    <a:ext uri="{9D8B030D-6E8A-4147-A177-3AD203B41FA5}">
                      <a16:colId xmlns:a16="http://schemas.microsoft.com/office/drawing/2014/main" xmlns="" val="2798739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Deprecate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Duplicate/Create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202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CI/CD pipeline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 SQL </a:t>
                      </a:r>
                      <a:r>
                        <a:rPr lang="en-US" dirty="0"/>
                        <a:t>DB script </a:t>
                      </a:r>
                      <a:r>
                        <a:rPr lang="en-US" dirty="0" smtClean="0"/>
                        <a:t>and schema 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Script Microservic</a:t>
                      </a:r>
                      <a:r>
                        <a:rPr lang="en-US" baseline="0" dirty="0" smtClean="0"/>
                        <a:t>e (or serverless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912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Script schema</a:t>
                      </a:r>
                      <a:r>
                        <a:rPr lang="en-US" baseline="0" dirty="0" smtClean="0"/>
                        <a:t> and UI template storage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2407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Script Action definition and schema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292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 Pull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/>
                        <a:t>model to start a debug script trace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Persisted</a:t>
                      </a:r>
                      <a:r>
                        <a:rPr lang="en-US" baseline="0" dirty="0" smtClean="0"/>
                        <a:t> Script History Display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7254383"/>
                  </a:ext>
                </a:extLst>
              </a:tr>
              <a:tr h="378284">
                <a:tc>
                  <a:txBody>
                    <a:bodyPr/>
                    <a:lstStyle/>
                    <a:p>
                      <a:r>
                        <a:rPr lang="en-US" dirty="0" smtClean="0"/>
                        <a:t>Deprecate Thick </a:t>
                      </a:r>
                      <a:r>
                        <a:rPr lang="en-US" dirty="0"/>
                        <a:t>client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client Studio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10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Prompt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8077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1442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Platform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vNext Strategy</a:t>
            </a:r>
            <a:r>
              <a:rPr lang="en-US" dirty="0"/>
              <a:t>: Duplicate and Deprecate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Central will be implemented in the new CIC (Customer Interaction Cloud) on the User Hub platform. </a:t>
            </a:r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Areas of evolution:</a:t>
            </a:r>
          </a:p>
          <a:p>
            <a:r>
              <a:rPr lang="en-US" sz="1800" dirty="0" smtClean="0"/>
              <a:t>Complete page reskins so they are similar to those found in the CIC.</a:t>
            </a:r>
          </a:p>
          <a:p>
            <a:r>
              <a:rPr lang="en-US" sz="1800" dirty="0" smtClean="0"/>
              <a:t>Pages will be continuously rewritten into the CIC platform (Breeze) style guide.</a:t>
            </a:r>
          </a:p>
          <a:p>
            <a:r>
              <a:rPr lang="en-US" sz="1800" dirty="0" smtClean="0"/>
              <a:t>The User Hub platform will provide micro-services support for connectivity into NICE data sources and pipe the data back to the Classic Central’s databases.</a:t>
            </a:r>
          </a:p>
          <a:p>
            <a:r>
              <a:rPr lang="en-US" sz="1800" dirty="0" smtClean="0"/>
              <a:t>Classic Central will be supported in run maintain until all customers are migrated off the VC.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8068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D96CCA-7BDF-454E-B5B0-A1D9332F455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B5055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pPr marL="0" marR="0" lvl="0" indent="0" algn="ctr" defTabSz="80686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B5055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5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(UI) </a:t>
            </a:r>
            <a:r>
              <a:rPr lang="en-US" dirty="0"/>
              <a:t>Architecture </a:t>
            </a:r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468987"/>
              </p:ext>
            </p:extLst>
          </p:nvPr>
        </p:nvGraphicFramePr>
        <p:xfrm>
          <a:off x="523876" y="1705629"/>
          <a:ext cx="11467952" cy="2758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3976"/>
                <a:gridCol w="5733976"/>
              </a:tblGrid>
              <a:tr h="568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Milestone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Benefit</a:t>
                      </a:r>
                      <a:endParaRPr lang="en-US" dirty="0"/>
                    </a:p>
                  </a:txBody>
                  <a:tcPr/>
                </a:tc>
              </a:tr>
              <a:tr h="388144">
                <a:tc>
                  <a:txBody>
                    <a:bodyPr/>
                    <a:lstStyle/>
                    <a:p>
                      <a:r>
                        <a:rPr lang="en-US" dirty="0" smtClean="0"/>
                        <a:t>Separate UI from backend (Rest</a:t>
                      </a:r>
                      <a:r>
                        <a:rPr lang="en-US" baseline="0" dirty="0" smtClean="0"/>
                        <a:t> based UI)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49623">
                <a:tc>
                  <a:txBody>
                    <a:bodyPr/>
                    <a:lstStyle/>
                    <a:p>
                      <a:r>
                        <a:rPr lang="en-US" dirty="0" smtClean="0"/>
                        <a:t>Embedded</a:t>
                      </a:r>
                      <a:r>
                        <a:rPr lang="en-US" baseline="0" dirty="0" smtClean="0"/>
                        <a:t> pages in User Hub and Tenant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518">
                <a:tc>
                  <a:txBody>
                    <a:bodyPr/>
                    <a:lstStyle/>
                    <a:p>
                      <a:r>
                        <a:rPr lang="en-US" dirty="0" smtClean="0"/>
                        <a:t>Pages</a:t>
                      </a:r>
                      <a:r>
                        <a:rPr lang="en-US" baseline="0" dirty="0" smtClean="0"/>
                        <a:t> Implemented in User Hub and Tenant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403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38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56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vNow -&gt; vNext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vNow represents the current inContact production platform and infrastructure in its “released” architecture </a:t>
            </a:r>
            <a:r>
              <a:rPr lang="en-US" dirty="0" smtClean="0"/>
              <a:t>state</a:t>
            </a:r>
            <a:r>
              <a:rPr lang="en-US" dirty="0"/>
              <a:t> </a:t>
            </a:r>
            <a:r>
              <a:rPr lang="en-US" dirty="0" smtClean="0"/>
              <a:t>while vNext </a:t>
            </a:r>
            <a:r>
              <a:rPr lang="en-US" dirty="0"/>
              <a:t>represents a future unified platform and infrastructure whose architecture is aligned with principles and constraints derived from the business driving influences </a:t>
            </a:r>
            <a:endParaRPr lang="en-US" dirty="0" smtClean="0"/>
          </a:p>
          <a:p>
            <a:r>
              <a:rPr lang="en-US" dirty="0" smtClean="0"/>
              <a:t>The roadmap introduces the driving influences, principles and constraints that should inform all architectural decisions.</a:t>
            </a:r>
          </a:p>
          <a:p>
            <a:r>
              <a:rPr lang="en-US" dirty="0" smtClean="0"/>
              <a:t>An architectural strategy for moving from current state to desired state for each area of the platform is documented along with the architectural </a:t>
            </a:r>
            <a:r>
              <a:rPr lang="en-US" dirty="0"/>
              <a:t>milestones and </a:t>
            </a:r>
            <a:r>
              <a:rPr lang="en-US" dirty="0" smtClean="0"/>
              <a:t>backlog items required to implement the strategy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3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61" y="200919"/>
            <a:ext cx="11070477" cy="1325096"/>
          </a:xfrm>
        </p:spPr>
        <p:txBody>
          <a:bodyPr/>
          <a:lstStyle/>
          <a:p>
            <a:r>
              <a:rPr lang="en-US" dirty="0" smtClean="0"/>
              <a:t>Central (UI) </a:t>
            </a:r>
            <a:r>
              <a:rPr lang="en-US" dirty="0"/>
              <a:t>Architecture Backlog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651764"/>
              </p:ext>
            </p:extLst>
          </p:nvPr>
        </p:nvGraphicFramePr>
        <p:xfrm>
          <a:off x="701169" y="1256844"/>
          <a:ext cx="10473338" cy="3024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3976"/>
                <a:gridCol w="4739362"/>
              </a:tblGrid>
              <a:tr h="3385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Deprecate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Duplicate/Create</a:t>
                      </a:r>
                      <a:endParaRPr lang="en-US" dirty="0"/>
                    </a:p>
                  </a:txBody>
                  <a:tcPr/>
                </a:tc>
              </a:tr>
              <a:tr h="361109"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Deprecate old</a:t>
                      </a:r>
                      <a:r>
                        <a:rPr lang="en-US" baseline="0" dirty="0" smtClean="0"/>
                        <a:t> pages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Duplicate current</a:t>
                      </a:r>
                      <a:r>
                        <a:rPr lang="en-US" baseline="0" dirty="0" smtClean="0"/>
                        <a:t> administration page using “Evolve” style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Decouple code from 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Enable CI/CD</a:t>
                      </a:r>
                      <a:endParaRPr lang="en-US" dirty="0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 smtClean="0"/>
                        <a:t>Deprecate</a:t>
                      </a:r>
                      <a:r>
                        <a:rPr lang="en-US" baseline="0" dirty="0" smtClean="0"/>
                        <a:t> Logon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 migration tool to</a:t>
                      </a:r>
                      <a:r>
                        <a:rPr lang="en-US" baseline="0" dirty="0" smtClean="0"/>
                        <a:t> move user data from SQL to User Hub and Tenant management</a:t>
                      </a:r>
                      <a:endParaRPr lang="en-US" dirty="0"/>
                    </a:p>
                  </a:txBody>
                  <a:tcPr/>
                </a:tc>
              </a:tr>
              <a:tr h="383721">
                <a:tc>
                  <a:txBody>
                    <a:bodyPr/>
                    <a:lstStyle/>
                    <a:p>
                      <a:r>
                        <a:rPr lang="en-US" dirty="0" smtClean="0"/>
                        <a:t>Deprecate Cluster specific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Consolidate Security Models</a:t>
                      </a:r>
                    </a:p>
                  </a:txBody>
                  <a:tcPr/>
                </a:tc>
              </a:tr>
              <a:tr h="375557">
                <a:tc>
                  <a:txBody>
                    <a:bodyPr/>
                    <a:lstStyle/>
                    <a:p>
                      <a:r>
                        <a:rPr lang="en-US" dirty="0" smtClean="0"/>
                        <a:t>Deprecate </a:t>
                      </a:r>
                      <a:r>
                        <a:rPr lang="en-US" dirty="0" err="1" smtClean="0"/>
                        <a:t>ASP.Net</a:t>
                      </a:r>
                      <a:r>
                        <a:rPr lang="en-US" dirty="0" smtClean="0"/>
                        <a:t>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837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214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(Reports)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vNext </a:t>
            </a:r>
            <a:r>
              <a:rPr lang="en-US" dirty="0"/>
              <a:t>Strategy: </a:t>
            </a:r>
            <a:r>
              <a:rPr lang="en-US" dirty="0" smtClean="0"/>
              <a:t>Replace</a:t>
            </a:r>
          </a:p>
          <a:p>
            <a:pPr marL="0" indent="0">
              <a:buNone/>
            </a:pPr>
            <a:r>
              <a:rPr lang="en-US" sz="1800" dirty="0" smtClean="0"/>
              <a:t>Reporting </a:t>
            </a:r>
            <a:r>
              <a:rPr lang="en-US" sz="1800" dirty="0"/>
              <a:t>will be duplicated into a new User Interface (Evolve UI framework).  New reports will be built utilizing what is made available from the data lake where possible.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Areas of Change:</a:t>
            </a:r>
          </a:p>
          <a:p>
            <a:r>
              <a:rPr lang="en-US" sz="1800" dirty="0"/>
              <a:t>Duplicate reports in new User Interface using existing APIs where possible</a:t>
            </a:r>
          </a:p>
          <a:p>
            <a:r>
              <a:rPr lang="en-US" sz="1800" dirty="0"/>
              <a:t>Build new APIs to get data for reports that can’t be pulled from existing APIs.</a:t>
            </a:r>
          </a:p>
          <a:p>
            <a:r>
              <a:rPr lang="en-US" sz="1800" dirty="0"/>
              <a:t>Evolve APIs to pull data from data lake instead of data warehouse.</a:t>
            </a:r>
          </a:p>
          <a:p>
            <a:r>
              <a:rPr lang="en-US" sz="1800" dirty="0"/>
              <a:t>Alter caching layer to a distributed cache instead of a web cache for real time reports.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8068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D96CCA-7BDF-454E-B5B0-A1D9332F455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B5055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pPr marL="0" marR="0" lvl="0" indent="0" algn="ctr" defTabSz="80686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B5055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1845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(UI) </a:t>
            </a:r>
            <a:r>
              <a:rPr lang="en-US" dirty="0"/>
              <a:t>Architecture Milestones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782387"/>
              </p:ext>
            </p:extLst>
          </p:nvPr>
        </p:nvGraphicFramePr>
        <p:xfrm>
          <a:off x="523876" y="1705629"/>
          <a:ext cx="11467952" cy="2758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3976"/>
                <a:gridCol w="5733976"/>
              </a:tblGrid>
              <a:tr h="568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Milestone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Benefit</a:t>
                      </a:r>
                      <a:endParaRPr lang="en-US" dirty="0"/>
                    </a:p>
                  </a:txBody>
                  <a:tcPr/>
                </a:tc>
              </a:tr>
              <a:tr h="374697">
                <a:tc>
                  <a:txBody>
                    <a:bodyPr/>
                    <a:lstStyle/>
                    <a:p>
                      <a:r>
                        <a:rPr lang="en-US" dirty="0" smtClean="0"/>
                        <a:t>CI/CD</a:t>
                      </a:r>
                      <a:r>
                        <a:rPr lang="en-US" baseline="0" dirty="0" smtClean="0"/>
                        <a:t>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97622"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Build new dashboard framework in CIC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201">
                <a:tc>
                  <a:txBody>
                    <a:bodyPr/>
                    <a:lstStyle/>
                    <a:p>
                      <a:r>
                        <a:rPr lang="en-US" dirty="0" smtClean="0"/>
                        <a:t>Reports are</a:t>
                      </a:r>
                      <a:r>
                        <a:rPr lang="en-US" baseline="0" dirty="0" smtClean="0"/>
                        <a:t> driven from data in the Data Lake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2958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416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866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61" y="200919"/>
            <a:ext cx="11070477" cy="1325096"/>
          </a:xfrm>
        </p:spPr>
        <p:txBody>
          <a:bodyPr/>
          <a:lstStyle/>
          <a:p>
            <a:r>
              <a:rPr lang="en-US" dirty="0" smtClean="0"/>
              <a:t>Reporting (UI) </a:t>
            </a:r>
            <a:r>
              <a:rPr lang="en-US" dirty="0"/>
              <a:t>Architecture Backlog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785586"/>
              </p:ext>
            </p:extLst>
          </p:nvPr>
        </p:nvGraphicFramePr>
        <p:xfrm>
          <a:off x="781850" y="1526015"/>
          <a:ext cx="8832796" cy="295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2796"/>
              </a:tblGrid>
              <a:tr h="3385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Change/Create</a:t>
                      </a:r>
                      <a:endParaRPr lang="en-US" dirty="0"/>
                    </a:p>
                  </a:txBody>
                  <a:tcPr/>
                </a:tc>
              </a:tr>
              <a:tr h="36110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Create CI/CD</a:t>
                      </a:r>
                      <a:r>
                        <a:rPr lang="en-US" sz="1600" baseline="0" dirty="0" smtClean="0"/>
                        <a:t> pipeline</a:t>
                      </a:r>
                      <a:endParaRPr lang="en-US" sz="1600" dirty="0" smtClean="0"/>
                    </a:p>
                  </a:txBody>
                  <a:tcPr/>
                </a:tc>
              </a:tr>
              <a:tr h="36110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Duplicate reports in new User Interface (CIC platform) using existing APIs where possible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Build new APIs to get data for reports that can’t be pulled from existing APIs.</a:t>
                      </a:r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Alter APIs to pull data from data lake instead of data warehouse.</a:t>
                      </a:r>
                    </a:p>
                  </a:txBody>
                  <a:tcPr/>
                </a:tc>
              </a:tr>
              <a:tr h="383721"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Alter APIs to use distributed cache for real time data.</a:t>
                      </a:r>
                    </a:p>
                  </a:txBody>
                  <a:tcPr/>
                </a:tc>
              </a:tr>
              <a:tr h="375557"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Build a distributed cache for real time agent and contact states.</a:t>
                      </a:r>
                    </a:p>
                  </a:txBody>
                  <a:tcPr/>
                </a:tc>
              </a:tr>
              <a:tr h="383722"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Remove reports from </a:t>
                      </a:r>
                      <a:r>
                        <a:rPr lang="en-US" sz="1400" dirty="0" err="1" smtClean="0"/>
                        <a:t>ASP.Net</a:t>
                      </a:r>
                      <a:r>
                        <a:rPr lang="en-US" sz="1400" dirty="0" smtClean="0"/>
                        <a:t> Application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1445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Outbound (VC / Database)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vNext Strategy: Duplicate and Deprecate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Dialer functionality is part of the VC (Virtual Cluster) and the main database. We will replace the different components with elastic scalable </a:t>
            </a:r>
            <a:r>
              <a:rPr lang="en-US" dirty="0" err="1"/>
              <a:t>microservices</a:t>
            </a:r>
            <a:r>
              <a:rPr lang="en-US" dirty="0"/>
              <a:t> and deprecate them from the VC and database. </a:t>
            </a:r>
          </a:p>
          <a:p>
            <a:endParaRPr lang="en-US" dirty="0"/>
          </a:p>
          <a:p>
            <a:r>
              <a:rPr lang="en-US" dirty="0"/>
              <a:t>Areas of change:</a:t>
            </a:r>
          </a:p>
          <a:p>
            <a:r>
              <a:rPr lang="en-US" dirty="0"/>
              <a:t>Build a microservice for Dialer List Management.  Run side by side for different lists.  Then deprecate from the database and API web applications.</a:t>
            </a:r>
          </a:p>
          <a:p>
            <a:r>
              <a:rPr lang="en-US" dirty="0"/>
              <a:t>Build a microservice for the Pacing engine and deprecate this from the VC.</a:t>
            </a:r>
          </a:p>
          <a:p>
            <a:r>
              <a:rPr lang="en-US" dirty="0"/>
              <a:t>Align with inContact CI/CD (Build and Deployment) for all new </a:t>
            </a:r>
            <a:r>
              <a:rPr lang="en-US" dirty="0" err="1"/>
              <a:t>microservices</a:t>
            </a:r>
            <a:r>
              <a:rPr lang="en-US" dirty="0"/>
              <a:t> built.</a:t>
            </a:r>
          </a:p>
          <a:p>
            <a:r>
              <a:rPr lang="sk-SK" dirty="0"/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796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Outbound </a:t>
            </a:r>
            <a:r>
              <a:rPr lang="en-US" dirty="0"/>
              <a:t>Architecture Milestone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787702"/>
              </p:ext>
            </p:extLst>
          </p:nvPr>
        </p:nvGraphicFramePr>
        <p:xfrm>
          <a:off x="523876" y="1705629"/>
          <a:ext cx="11467952" cy="394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3976"/>
                <a:gridCol w="5733976"/>
              </a:tblGrid>
              <a:tr h="568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Milestone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Benefit</a:t>
                      </a:r>
                      <a:endParaRPr lang="en-US" dirty="0"/>
                    </a:p>
                  </a:txBody>
                  <a:tcPr/>
                </a:tc>
              </a:tr>
              <a:tr h="568745">
                <a:tc>
                  <a:txBody>
                    <a:bodyPr/>
                    <a:lstStyle/>
                    <a:p>
                      <a:r>
                        <a:rPr lang="en-US" dirty="0" smtClean="0"/>
                        <a:t>List Management Microservice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560218">
                <a:tc>
                  <a:txBody>
                    <a:bodyPr/>
                    <a:lstStyle/>
                    <a:p>
                      <a:r>
                        <a:rPr lang="en-US" dirty="0" smtClean="0"/>
                        <a:t>Outbound Decoupled from Orchestration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6707"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Pacing Engine Microservice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658415">
                <a:tc>
                  <a:txBody>
                    <a:bodyPr/>
                    <a:lstStyle/>
                    <a:p>
                      <a:r>
                        <a:rPr lang="en-US" dirty="0" smtClean="0"/>
                        <a:t>“Scalable” outbound campaigns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6446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908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61" y="200919"/>
            <a:ext cx="11070477" cy="1325096"/>
          </a:xfrm>
        </p:spPr>
        <p:txBody>
          <a:bodyPr/>
          <a:lstStyle/>
          <a:p>
            <a:r>
              <a:rPr lang="en-US" dirty="0" smtClean="0"/>
              <a:t>Outbound </a:t>
            </a:r>
            <a:r>
              <a:rPr lang="en-US" dirty="0"/>
              <a:t>Architecture Backlog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904233"/>
              </p:ext>
            </p:extLst>
          </p:nvPr>
        </p:nvGraphicFramePr>
        <p:xfrm>
          <a:off x="163286" y="1216503"/>
          <a:ext cx="11467952" cy="2593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3976"/>
                <a:gridCol w="5733976"/>
              </a:tblGrid>
              <a:tr h="3385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Decompose/Deprecate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Duplicate/Create</a:t>
                      </a:r>
                      <a:endParaRPr lang="en-US" dirty="0"/>
                    </a:p>
                  </a:txBody>
                  <a:tcPr/>
                </a:tc>
              </a:tr>
              <a:tr h="361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CI/CD pipeline</a:t>
                      </a:r>
                      <a:endParaRPr lang="en-US" dirty="0"/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rPr lang="en-US" dirty="0" smtClean="0"/>
                        <a:t>Deprecate</a:t>
                      </a:r>
                      <a:r>
                        <a:rPr lang="en-US" baseline="0" dirty="0" smtClean="0"/>
                        <a:t> Outbound 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 list</a:t>
                      </a:r>
                      <a:r>
                        <a:rPr lang="en-US" baseline="0" dirty="0" smtClean="0"/>
                        <a:t> management microservice</a:t>
                      </a:r>
                      <a:endParaRPr lang="en-US" dirty="0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r>
                        <a:rPr lang="en-US" baseline="0" dirty="0" smtClean="0"/>
                        <a:t> Pacing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outbound microservice</a:t>
                      </a:r>
                    </a:p>
                  </a:txBody>
                  <a:tcPr/>
                </a:tc>
              </a:tr>
              <a:tr h="383721">
                <a:tc>
                  <a:txBody>
                    <a:bodyPr/>
                    <a:lstStyle/>
                    <a:p>
                      <a:r>
                        <a:rPr lang="en-US" dirty="0" smtClean="0"/>
                        <a:t>Remove single</a:t>
                      </a:r>
                      <a:r>
                        <a:rPr lang="en-US" baseline="0" dirty="0" smtClean="0"/>
                        <a:t> media server per campaign restriction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 API for script actions</a:t>
                      </a:r>
                    </a:p>
                  </a:txBody>
                  <a:tcPr/>
                </a:tc>
              </a:tr>
              <a:tr h="375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 UI for outbound</a:t>
                      </a:r>
                      <a:r>
                        <a:rPr lang="en-US" baseline="0" dirty="0" smtClean="0"/>
                        <a:t> management (follow central pattern)</a:t>
                      </a:r>
                      <a:endParaRPr lang="en-US" dirty="0" smtClean="0"/>
                    </a:p>
                  </a:txBody>
                  <a:tcPr/>
                </a:tc>
              </a:tr>
              <a:tr h="3837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new reports (follow  reporting patter)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233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vNext Strategy: </a:t>
            </a:r>
            <a:r>
              <a:rPr lang="en-US" dirty="0" smtClean="0"/>
              <a:t>Evolve</a:t>
            </a:r>
            <a:endParaRPr lang="en-US" dirty="0"/>
          </a:p>
          <a:p>
            <a:r>
              <a:rPr lang="en-US" dirty="0" smtClean="0"/>
              <a:t>MAX </a:t>
            </a:r>
            <a:r>
              <a:rPr lang="en-US" dirty="0"/>
              <a:t>already implements a number of the vNext principles including a web UI based on public APIs.  We will keep MAX as a display layer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Areas </a:t>
            </a:r>
            <a:r>
              <a:rPr lang="en-US" dirty="0"/>
              <a:t>of evolution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Enhance </a:t>
            </a:r>
            <a:r>
              <a:rPr lang="en-US" dirty="0"/>
              <a:t>the user experience</a:t>
            </a:r>
          </a:p>
          <a:p>
            <a:pPr lvl="1"/>
            <a:r>
              <a:rPr lang="en-US" dirty="0" smtClean="0"/>
              <a:t>Intelligent </a:t>
            </a:r>
            <a:r>
              <a:rPr lang="en-US" dirty="0"/>
              <a:t>error handling.</a:t>
            </a:r>
          </a:p>
          <a:p>
            <a:pPr lvl="1"/>
            <a:r>
              <a:rPr lang="en-US" dirty="0" smtClean="0"/>
              <a:t>Reduce </a:t>
            </a:r>
            <a:r>
              <a:rPr lang="en-US" dirty="0"/>
              <a:t>the API calls and refresh rates of metrics when on bad networks</a:t>
            </a:r>
          </a:p>
          <a:p>
            <a:pPr lvl="1"/>
            <a:r>
              <a:rPr lang="en-US" dirty="0" smtClean="0"/>
              <a:t>Notify </a:t>
            </a:r>
            <a:r>
              <a:rPr lang="en-US" dirty="0"/>
              <a:t>user of degraded performance</a:t>
            </a:r>
          </a:p>
          <a:p>
            <a:r>
              <a:rPr lang="en-US" dirty="0" smtClean="0"/>
              <a:t>Evolve </a:t>
            </a:r>
            <a:r>
              <a:rPr lang="en-US" dirty="0"/>
              <a:t>the UI to meet Business needs utilizing newer technologies as they become available.</a:t>
            </a:r>
          </a:p>
          <a:p>
            <a:pPr lvl="1"/>
            <a:r>
              <a:rPr lang="en-US" dirty="0" smtClean="0"/>
              <a:t>Explore </a:t>
            </a:r>
            <a:r>
              <a:rPr lang="en-US" dirty="0" err="1"/>
              <a:t>WebSockets</a:t>
            </a:r>
            <a:r>
              <a:rPr lang="en-US" dirty="0"/>
              <a:t> vs. web request models.</a:t>
            </a:r>
          </a:p>
          <a:p>
            <a:pPr lvl="1"/>
            <a:r>
              <a:rPr lang="en-US" dirty="0" smtClean="0"/>
              <a:t>Server </a:t>
            </a:r>
            <a:r>
              <a:rPr lang="en-US" dirty="0"/>
              <a:t>push &amp; </a:t>
            </a:r>
            <a:r>
              <a:rPr lang="en-US" dirty="0" err="1"/>
              <a:t>ViewModels</a:t>
            </a:r>
            <a:r>
              <a:rPr lang="en-US" dirty="0"/>
              <a:t> Vs Polling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6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Architecture Milestones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84778"/>
              </p:ext>
            </p:extLst>
          </p:nvPr>
        </p:nvGraphicFramePr>
        <p:xfrm>
          <a:off x="523876" y="1705629"/>
          <a:ext cx="11467952" cy="3097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3976"/>
                <a:gridCol w="5733976"/>
              </a:tblGrid>
              <a:tr h="568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Milestone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Benefit</a:t>
                      </a:r>
                      <a:endParaRPr lang="en-US" dirty="0"/>
                    </a:p>
                  </a:txBody>
                  <a:tcPr/>
                </a:tc>
              </a:tr>
              <a:tr h="36125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</a:t>
                      </a:r>
                      <a:r>
                        <a:rPr lang="en-US" baseline="0" dirty="0" smtClean="0"/>
                        <a:t> Version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403411"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CI/CD</a:t>
                      </a:r>
                      <a:r>
                        <a:rPr lang="en-US" baseline="0" dirty="0" smtClean="0"/>
                        <a:t> Deployment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8860">
                <a:tc>
                  <a:txBody>
                    <a:bodyPr/>
                    <a:lstStyle/>
                    <a:p>
                      <a:r>
                        <a:rPr lang="en-US" dirty="0" smtClean="0"/>
                        <a:t>User Experience</a:t>
                      </a:r>
                      <a:r>
                        <a:rPr lang="en-US" baseline="0" dirty="0" smtClean="0"/>
                        <a:t> Telemetry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416858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cluster</a:t>
                      </a:r>
                      <a:r>
                        <a:rPr lang="en-US" baseline="0" dirty="0" smtClean="0"/>
                        <a:t> less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6446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880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61" y="200919"/>
            <a:ext cx="11070477" cy="1325096"/>
          </a:xfrm>
        </p:spPr>
        <p:txBody>
          <a:bodyPr/>
          <a:lstStyle/>
          <a:p>
            <a:r>
              <a:rPr lang="en-US" dirty="0"/>
              <a:t>MAX Architecture Backlog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250248"/>
              </p:ext>
            </p:extLst>
          </p:nvPr>
        </p:nvGraphicFramePr>
        <p:xfrm>
          <a:off x="687721" y="1389066"/>
          <a:ext cx="8832796" cy="2593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2796"/>
              </a:tblGrid>
              <a:tr h="3385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Change/Create</a:t>
                      </a:r>
                      <a:endParaRPr lang="en-US" dirty="0"/>
                    </a:p>
                  </a:txBody>
                  <a:tcPr/>
                </a:tc>
              </a:tr>
              <a:tr h="361109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the version</a:t>
                      </a:r>
                      <a:r>
                        <a:rPr lang="en-US" baseline="0" dirty="0" smtClean="0"/>
                        <a:t> toggles for </a:t>
                      </a:r>
                      <a:r>
                        <a:rPr lang="en-US" dirty="0" smtClean="0"/>
                        <a:t>customers to</a:t>
                      </a:r>
                      <a:r>
                        <a:rPr lang="en-US" baseline="0" dirty="0" smtClean="0"/>
                        <a:t> determine what version of the U</a:t>
                      </a:r>
                      <a:endParaRPr lang="en-US" dirty="0"/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rPr lang="en-US" dirty="0" smtClean="0"/>
                        <a:t>Change MSI install to CI/CD</a:t>
                      </a:r>
                      <a:r>
                        <a:rPr lang="en-US" baseline="0" dirty="0" smtClean="0"/>
                        <a:t> platform</a:t>
                      </a:r>
                      <a:endParaRPr lang="en-US" dirty="0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37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5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37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51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- </a:t>
            </a:r>
            <a:r>
              <a:rPr lang="en-US" dirty="0"/>
              <a:t>Driving Influences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Unified </a:t>
            </a:r>
            <a:r>
              <a:rPr lang="en-US" dirty="0" smtClean="0"/>
              <a:t>Cloud Suite (Cloud WFO Suite and CCaaS)</a:t>
            </a:r>
            <a:endParaRPr lang="en-US" dirty="0"/>
          </a:p>
          <a:p>
            <a:pPr lvl="1"/>
            <a:r>
              <a:rPr lang="en-US" dirty="0"/>
              <a:t>Single solution versus integrated solutions</a:t>
            </a:r>
          </a:p>
          <a:p>
            <a:r>
              <a:rPr lang="en-US" dirty="0"/>
              <a:t>Move up </a:t>
            </a:r>
            <a:r>
              <a:rPr lang="en-US" dirty="0" smtClean="0"/>
              <a:t>Market (Up-Stream)</a:t>
            </a:r>
            <a:endParaRPr lang="en-US" dirty="0"/>
          </a:p>
          <a:p>
            <a:pPr lvl="1"/>
            <a:r>
              <a:rPr lang="en-US" dirty="0"/>
              <a:t>Support Enterprise Volume</a:t>
            </a:r>
          </a:p>
          <a:p>
            <a:pPr lvl="1"/>
            <a:r>
              <a:rPr lang="en-US" dirty="0"/>
              <a:t>Enterprise Capabilities and </a:t>
            </a:r>
            <a:r>
              <a:rPr lang="en-US" dirty="0" smtClean="0"/>
              <a:t>Quality</a:t>
            </a:r>
            <a:endParaRPr lang="en-US" dirty="0"/>
          </a:p>
          <a:p>
            <a:r>
              <a:rPr lang="en-US" dirty="0"/>
              <a:t>Establish a Sustainable Competitive Advantage</a:t>
            </a:r>
          </a:p>
          <a:p>
            <a:pPr lvl="1"/>
            <a:r>
              <a:rPr lang="en-US" dirty="0" smtClean="0"/>
              <a:t>The delivery model is a differentiator</a:t>
            </a:r>
          </a:p>
          <a:p>
            <a:pPr lvl="1"/>
            <a:r>
              <a:rPr lang="en-US" dirty="0" smtClean="0"/>
              <a:t>Current platform based upon aging architecture</a:t>
            </a:r>
            <a:endParaRPr lang="en-US" dirty="0"/>
          </a:p>
          <a:p>
            <a:pPr lvl="1"/>
            <a:r>
              <a:rPr lang="en-US" dirty="0"/>
              <a:t>Cost effectiveness </a:t>
            </a:r>
          </a:p>
          <a:p>
            <a:pPr lvl="2"/>
            <a:r>
              <a:rPr lang="en-US" dirty="0"/>
              <a:t>Reduce Operational and Support </a:t>
            </a:r>
            <a:r>
              <a:rPr lang="en-US" dirty="0" smtClean="0"/>
              <a:t>Costs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8068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D96CCA-7BDF-454E-B5B0-A1D9332F455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B5055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pPr marL="0" marR="0" lvl="0" indent="0" algn="ctr" defTabSz="80686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B5055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0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FindMatch</a:t>
            </a:r>
            <a:r>
              <a:rPr lang="en-US" dirty="0" smtClean="0"/>
              <a:t>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vNext Strategy: Replace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marL="0" indent="0">
              <a:buNone/>
            </a:pPr>
            <a:r>
              <a:rPr lang="en-US" smtClean="0"/>
              <a:t>Areas </a:t>
            </a:r>
            <a:r>
              <a:rPr lang="en-US" dirty="0" smtClean="0"/>
              <a:t>to </a:t>
            </a:r>
            <a:r>
              <a:rPr lang="en-US" dirty="0" smtClean="0"/>
              <a:t>address: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271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FindMatch</a:t>
            </a:r>
            <a:r>
              <a:rPr lang="en-US" dirty="0"/>
              <a:t> Architecture Milestones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436002"/>
              </p:ext>
            </p:extLst>
          </p:nvPr>
        </p:nvGraphicFramePr>
        <p:xfrm>
          <a:off x="523876" y="1705629"/>
          <a:ext cx="11467952" cy="2718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3976"/>
                <a:gridCol w="5733976"/>
              </a:tblGrid>
              <a:tr h="568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Milestone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Benefit</a:t>
                      </a:r>
                      <a:endParaRPr lang="en-US" dirty="0"/>
                    </a:p>
                  </a:txBody>
                  <a:tcPr/>
                </a:tc>
              </a:tr>
              <a:tr h="334355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CI/CD release (non phone)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09283">
                <a:tc>
                  <a:txBody>
                    <a:bodyPr/>
                    <a:lstStyle/>
                    <a:p>
                      <a:r>
                        <a:rPr lang="en-US" dirty="0" smtClean="0"/>
                        <a:t>Provide</a:t>
                      </a:r>
                      <a:r>
                        <a:rPr lang="en-US" baseline="0" dirty="0" smtClean="0"/>
                        <a:t> matching for all channels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2703">
                <a:tc>
                  <a:txBody>
                    <a:bodyPr/>
                    <a:lstStyle/>
                    <a:p>
                      <a:r>
                        <a:rPr lang="en-US" dirty="0" smtClean="0"/>
                        <a:t>SQL Findmatch Deprecated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403411">
                <a:tc>
                  <a:txBody>
                    <a:bodyPr/>
                    <a:lstStyle/>
                    <a:p>
                      <a:r>
                        <a:rPr lang="en-US" dirty="0" smtClean="0"/>
                        <a:t>Advanced</a:t>
                      </a:r>
                      <a:r>
                        <a:rPr lang="en-US" baseline="0" dirty="0" smtClean="0"/>
                        <a:t> Matching Capabilities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523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6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5955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vNow CI/CD </a:t>
            </a:r>
            <a:r>
              <a:rPr lang="mr-IN" dirty="0" smtClean="0"/>
              <a:t>–</a:t>
            </a:r>
            <a:r>
              <a:rPr lang="en-US" dirty="0" smtClean="0"/>
              <a:t> Hive, TFS, and </a:t>
            </a:r>
            <a:r>
              <a:rPr lang="en-US" dirty="0" err="1" smtClean="0"/>
              <a:t>MSBuild</a:t>
            </a:r>
            <a:r>
              <a:rPr lang="en-US" dirty="0" smtClean="0"/>
              <a:t>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vNext Strategy: Replace</a:t>
            </a:r>
            <a:br>
              <a:rPr lang="en-US" dirty="0" smtClean="0"/>
            </a:br>
            <a:r>
              <a:rPr lang="en-US" sz="1600" dirty="0" smtClean="0"/>
              <a:t>The Hive, TFS, and </a:t>
            </a:r>
            <a:r>
              <a:rPr lang="en-US" sz="1600" dirty="0" err="1" smtClean="0"/>
              <a:t>MSBuild</a:t>
            </a:r>
            <a:r>
              <a:rPr lang="en-US" sz="1600" dirty="0" smtClean="0"/>
              <a:t> products, which work together today to deliver vNow functionality will be replaced by a completely new set of vNext CI/CD Pipeline tools, which are already in process of adoption</a:t>
            </a:r>
          </a:p>
          <a:p>
            <a:pPr marL="0" indent="0">
              <a:buNone/>
            </a:pPr>
            <a:r>
              <a:rPr lang="en-US" dirty="0" smtClean="0"/>
              <a:t>Areas to address in the interim:</a:t>
            </a:r>
          </a:p>
          <a:p>
            <a:pPr lvl="1"/>
            <a:r>
              <a:rPr lang="en-US" dirty="0" smtClean="0"/>
              <a:t>Evolve vNow products to use common </a:t>
            </a:r>
            <a:r>
              <a:rPr lang="en-US" dirty="0" err="1" smtClean="0"/>
              <a:t>Artifactory</a:t>
            </a:r>
            <a:r>
              <a:rPr lang="en-US" dirty="0" smtClean="0"/>
              <a:t> server, to facilitate the </a:t>
            </a:r>
            <a:r>
              <a:rPr lang="en-US" dirty="0" err="1" smtClean="0"/>
              <a:t>transistion</a:t>
            </a:r>
            <a:r>
              <a:rPr lang="en-US" dirty="0" smtClean="0"/>
              <a:t> from old to new tooling.</a:t>
            </a:r>
          </a:p>
          <a:p>
            <a:pPr lvl="1"/>
            <a:r>
              <a:rPr lang="en-US" dirty="0" smtClean="0"/>
              <a:t>Insure feature-completeness of the vNext system.</a:t>
            </a:r>
          </a:p>
          <a:p>
            <a:pPr lvl="1"/>
            <a:r>
              <a:rPr lang="en-US" dirty="0" smtClean="0"/>
              <a:t>As vNow products transition off of these tools, the need to invest and maintain it will diminish.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fld id="{D9D96CCA-7BDF-454E-B5B0-A1D9332F4555}" type="slidenum">
              <a:rPr lang="en-US" smtClean="0"/>
              <a:pPr defTabSz="806867" eaLnBrk="0" fontAlgn="base" hangingPunct="0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48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AutoAttendant (AA)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vNext Strategy</a:t>
            </a:r>
            <a:r>
              <a:rPr lang="en-US" dirty="0" smtClean="0"/>
              <a:t>: </a:t>
            </a:r>
            <a:r>
              <a:rPr lang="en-US" sz="1800" i="1" dirty="0" smtClean="0"/>
              <a:t>EVOLVE</a:t>
            </a:r>
            <a:endParaRPr lang="en-US" sz="1800" i="1" dirty="0" smtClean="0"/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dirty="0"/>
              <a:t>AA is running </a:t>
            </a:r>
            <a:r>
              <a:rPr lang="en-US" dirty="0" smtClean="0"/>
              <a:t>well on </a:t>
            </a:r>
            <a:r>
              <a:rPr lang="en-US" dirty="0"/>
              <a:t>Azure with more than 99.999 </a:t>
            </a:r>
            <a:r>
              <a:rPr lang="en-US" dirty="0" smtClean="0"/>
              <a:t>availability and no significant issues. Said that, keeping </a:t>
            </a:r>
            <a:r>
              <a:rPr lang="en-US" dirty="0"/>
              <a:t>future integration </a:t>
            </a:r>
            <a:r>
              <a:rPr lang="en-US" dirty="0" smtClean="0"/>
              <a:t>aspects and our technology alignment in mind, </a:t>
            </a:r>
            <a:r>
              <a:rPr lang="en-US" dirty="0"/>
              <a:t>it will be good to migrate to AWS so that we are not potentially stuck in the future product roadmap and integrations</a:t>
            </a:r>
            <a:r>
              <a:rPr lang="en-US" dirty="0" smtClean="0"/>
              <a:t>. AA UI (front end) </a:t>
            </a:r>
            <a:r>
              <a:rPr lang="en-US" dirty="0"/>
              <a:t>should </a:t>
            </a:r>
            <a:r>
              <a:rPr lang="en-US" dirty="0" smtClean="0"/>
              <a:t>stay the </a:t>
            </a:r>
            <a:r>
              <a:rPr lang="en-US" dirty="0"/>
              <a:t>same but the </a:t>
            </a:r>
            <a:r>
              <a:rPr lang="en-US" dirty="0" smtClean="0"/>
              <a:t>backend legacy integrations (such as </a:t>
            </a:r>
            <a:r>
              <a:rPr lang="en-US" dirty="0" err="1" smtClean="0"/>
              <a:t>inSideWS</a:t>
            </a:r>
            <a:r>
              <a:rPr lang="en-US" dirty="0" smtClean="0"/>
              <a:t>) </a:t>
            </a:r>
            <a:r>
              <a:rPr lang="en-US" dirty="0"/>
              <a:t>will need to be modified and ultimately deprecated. </a:t>
            </a:r>
            <a:r>
              <a:rPr lang="en-US" dirty="0" smtClean="0"/>
              <a:t>Also the </a:t>
            </a:r>
            <a:r>
              <a:rPr lang="en-US" dirty="0"/>
              <a:t>d</a:t>
            </a:r>
            <a:r>
              <a:rPr lang="en-US" dirty="0" smtClean="0"/>
              <a:t>eployment </a:t>
            </a:r>
            <a:r>
              <a:rPr lang="en-US" dirty="0"/>
              <a:t>to Azure needs to be deprecated once all customers </a:t>
            </a:r>
            <a:r>
              <a:rPr lang="en-US" dirty="0" smtClean="0"/>
              <a:t>are pointed to AWS deployed site.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2600" u="sng" dirty="0"/>
              <a:t>Areas of evolution</a:t>
            </a:r>
            <a:r>
              <a:rPr lang="en-US" sz="2600" dirty="0"/>
              <a:t>:</a:t>
            </a:r>
          </a:p>
          <a:p>
            <a:pPr lvl="0"/>
            <a:r>
              <a:rPr lang="en-US" dirty="0"/>
              <a:t>Integrate into Evolve as federated SSO  so that AA users (agents in our current </a:t>
            </a:r>
            <a:r>
              <a:rPr lang="en-US" dirty="0" err="1"/>
              <a:t>VNow</a:t>
            </a:r>
            <a:r>
              <a:rPr lang="en-US" dirty="0"/>
              <a:t>/Central platform) does </a:t>
            </a:r>
            <a:r>
              <a:rPr lang="en-US" dirty="0" smtClean="0"/>
              <a:t>not need to </a:t>
            </a:r>
            <a:r>
              <a:rPr lang="en-US" dirty="0"/>
              <a:t>have to have a separate login to AA </a:t>
            </a:r>
            <a:r>
              <a:rPr lang="en-US" dirty="0" smtClean="0"/>
              <a:t>which enabling better user experience.</a:t>
            </a:r>
            <a:endParaRPr lang="en-US" dirty="0"/>
          </a:p>
          <a:p>
            <a:pPr lvl="0"/>
            <a:r>
              <a:rPr lang="en-US" dirty="0"/>
              <a:t>Integrate the  AA UI start up into Evolve/Central UI. </a:t>
            </a:r>
          </a:p>
          <a:p>
            <a:pPr lvl="0"/>
            <a:r>
              <a:rPr lang="en-US" dirty="0"/>
              <a:t>Adapt to </a:t>
            </a:r>
            <a:r>
              <a:rPr lang="en-US" dirty="0" err="1"/>
              <a:t>VNext</a:t>
            </a:r>
            <a:r>
              <a:rPr lang="en-US" dirty="0"/>
              <a:t> architecture principles where applicable. </a:t>
            </a:r>
          </a:p>
          <a:p>
            <a:pPr lvl="0"/>
            <a:r>
              <a:rPr lang="en-US" dirty="0"/>
              <a:t>AA UI should be able to make calls to a platform API and/or a </a:t>
            </a:r>
            <a:r>
              <a:rPr lang="en-US" dirty="0" err="1"/>
              <a:t>Microservice</a:t>
            </a:r>
            <a:r>
              <a:rPr lang="en-US" dirty="0"/>
              <a:t> (hosted on AWS) to manage users, configuration data,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8068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D96CCA-7BDF-454E-B5B0-A1D9332F455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B5055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pPr marL="0" marR="0" lvl="0" indent="0" algn="ctr" defTabSz="80686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B5055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61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 (VC, Media Server, File Server, Web)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vNext Strategy: </a:t>
            </a:r>
            <a:r>
              <a:rPr lang="en-US" sz="1800" i="1" dirty="0"/>
              <a:t>Decompose, Duplicate, and Deprecate</a:t>
            </a:r>
            <a:r>
              <a:rPr lang="en-US" sz="1800" dirty="0"/>
              <a:t>.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Channels are currently handled with entry points coming into the VC through either the File Server or a Web server.  Channels include: Voice, Voice Mail, Email, Chat, Work Item, SMS (work item), and Social (work item).  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2600" dirty="0"/>
              <a:t>Areas of change:</a:t>
            </a:r>
          </a:p>
          <a:p>
            <a:pPr lvl="0"/>
            <a:r>
              <a:rPr lang="en-US" sz="1800" dirty="0"/>
              <a:t>Decouple and duplicate Point of Contact handling as: Microservice, cache, and/or stream</a:t>
            </a:r>
          </a:p>
          <a:p>
            <a:pPr lvl="0"/>
            <a:r>
              <a:rPr lang="en-US" sz="1800" dirty="0"/>
              <a:t>Decouple Voice channel handling from the VC (MRC)</a:t>
            </a:r>
          </a:p>
          <a:p>
            <a:pPr lvl="0"/>
            <a:r>
              <a:rPr lang="en-US" sz="1800" dirty="0"/>
              <a:t>Decouple and duplicate Voice Mail inbound infrastructure (VC &amp; Media Server) </a:t>
            </a:r>
          </a:p>
          <a:p>
            <a:pPr lvl="0"/>
            <a:r>
              <a:rPr lang="en-US" sz="1800" dirty="0"/>
              <a:t>Decouple and duplicate Email inbound and outbound infrastructure as a Microservice (File Server &amp; VC)</a:t>
            </a:r>
          </a:p>
          <a:p>
            <a:pPr lvl="0"/>
            <a:r>
              <a:rPr lang="en-US" sz="1800" dirty="0"/>
              <a:t>Decouple and duplicate Chat inbound infrastructure as a Microservice (Web &amp; VC)</a:t>
            </a:r>
          </a:p>
          <a:p>
            <a:pPr lvl="0"/>
            <a:r>
              <a:rPr lang="en-US" sz="1800" dirty="0"/>
              <a:t>Decouple and duplicate Work Item inbound infrastructure as a Microservice (Web &amp; VC)</a:t>
            </a:r>
          </a:p>
          <a:p>
            <a:pPr lvl="0"/>
            <a:r>
              <a:rPr lang="en-US" sz="1800" dirty="0"/>
              <a:t>Align with inContact CI/CD (Build and Deployment) for all new microservices built.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8068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D96CCA-7BDF-454E-B5B0-A1D9332F455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B5055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pPr marL="0" marR="0" lvl="0" indent="0" algn="ctr" defTabSz="80686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B5055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21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Platform</a:t>
            </a:r>
            <a:r>
              <a:rPr lang="en-US" dirty="0"/>
              <a:t> </a:t>
            </a:r>
            <a:r>
              <a:rPr lang="en-US" dirty="0" smtClean="0"/>
              <a:t>– Architectural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Cloud (AWS)</a:t>
            </a:r>
          </a:p>
          <a:p>
            <a:r>
              <a:rPr lang="en-US" dirty="0" smtClean="0"/>
              <a:t>Unify Deployment Strategy (CI/CD)</a:t>
            </a:r>
          </a:p>
          <a:p>
            <a:r>
              <a:rPr lang="en-US" dirty="0" smtClean="0"/>
              <a:t>Cluster-less</a:t>
            </a:r>
          </a:p>
          <a:p>
            <a:r>
              <a:rPr lang="en-US" dirty="0" smtClean="0"/>
              <a:t>Single Sign in </a:t>
            </a:r>
          </a:p>
          <a:p>
            <a:r>
              <a:rPr lang="en-US" dirty="0" smtClean="0"/>
              <a:t>Unified Administration</a:t>
            </a:r>
          </a:p>
          <a:p>
            <a:r>
              <a:rPr lang="en-US" dirty="0" smtClean="0"/>
              <a:t>Web Based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8068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D96CCA-7BDF-454E-B5B0-A1D9332F455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B5055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pPr marL="0" marR="0" lvl="0" indent="0" algn="ctr" defTabSz="80686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B5055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16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up Market– Architectural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Reactive Architecture</a:t>
            </a:r>
            <a:endParaRPr lang="en-US" dirty="0"/>
          </a:p>
          <a:p>
            <a:r>
              <a:rPr lang="en-US" dirty="0" smtClean="0"/>
              <a:t> Server-less Architecture</a:t>
            </a:r>
          </a:p>
          <a:p>
            <a:r>
              <a:rPr lang="en-US" dirty="0"/>
              <a:t> </a:t>
            </a:r>
            <a:r>
              <a:rPr lang="en-US" dirty="0" smtClean="0"/>
              <a:t>Active – Active distributed</a:t>
            </a:r>
          </a:p>
          <a:p>
            <a:r>
              <a:rPr lang="en-US" dirty="0"/>
              <a:t> </a:t>
            </a:r>
            <a:r>
              <a:rPr lang="en-US" dirty="0" smtClean="0"/>
              <a:t>Micro-services</a:t>
            </a:r>
          </a:p>
          <a:p>
            <a:r>
              <a:rPr lang="en-US" dirty="0" smtClean="0"/>
              <a:t> Data lake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8068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D96CCA-7BDF-454E-B5B0-A1D9332F455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B5055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pPr marL="0" marR="0" lvl="0" indent="0" algn="ctr" defTabSz="80686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B5055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0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Competitive Advantage</a:t>
            </a:r>
            <a:br>
              <a:rPr lang="en-US" dirty="0"/>
            </a:br>
            <a:r>
              <a:rPr lang="en-US" dirty="0" smtClean="0"/>
              <a:t>– Architectural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Omnichannel </a:t>
            </a:r>
            <a:r>
              <a:rPr lang="en-US" dirty="0"/>
              <a:t>Session Handling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Lake</a:t>
            </a:r>
          </a:p>
          <a:p>
            <a:r>
              <a:rPr lang="en-US" dirty="0"/>
              <a:t>Advanced </a:t>
            </a:r>
            <a:r>
              <a:rPr lang="en-US" dirty="0" smtClean="0"/>
              <a:t>Analytics / Analytics Based Routing</a:t>
            </a:r>
            <a:endParaRPr lang="en-US" dirty="0"/>
          </a:p>
          <a:p>
            <a:r>
              <a:rPr lang="en-US" dirty="0" smtClean="0"/>
              <a:t>CI/CD</a:t>
            </a:r>
          </a:p>
          <a:p>
            <a:r>
              <a:rPr lang="en-US" dirty="0" smtClean="0"/>
              <a:t>Leveraging AWS / Open Source </a:t>
            </a:r>
          </a:p>
          <a:p>
            <a:r>
              <a:rPr lang="en-US" dirty="0" smtClean="0"/>
              <a:t>BOTS (Robots)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8068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D96CCA-7BDF-454E-B5B0-A1D9332F455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B5055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pPr marL="0" marR="0" lvl="0" indent="0" algn="ctr" defTabSz="80686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B5055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4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Unlimited Scale</a:t>
            </a:r>
          </a:p>
          <a:p>
            <a:pPr lvl="1"/>
            <a:r>
              <a:rPr lang="en-US" dirty="0" smtClean="0"/>
              <a:t>No limits on scale-out (horizontal)</a:t>
            </a:r>
          </a:p>
          <a:p>
            <a:r>
              <a:rPr lang="en-US" dirty="0"/>
              <a:t> </a:t>
            </a:r>
            <a:r>
              <a:rPr lang="en-US" dirty="0" smtClean="0"/>
              <a:t>Elasticity</a:t>
            </a:r>
          </a:p>
          <a:p>
            <a:pPr lvl="1"/>
            <a:r>
              <a:rPr lang="en-US" dirty="0" smtClean="0"/>
              <a:t>Auto Scale up &amp; down</a:t>
            </a:r>
          </a:p>
          <a:p>
            <a:pPr lvl="1"/>
            <a:r>
              <a:rPr lang="en-US" dirty="0" smtClean="0"/>
              <a:t>Reporting on usage – pay per use</a:t>
            </a:r>
          </a:p>
          <a:p>
            <a:pPr lvl="1"/>
            <a:r>
              <a:rPr lang="en-US" dirty="0" smtClean="0"/>
              <a:t>Just in time provisioning</a:t>
            </a:r>
          </a:p>
          <a:p>
            <a:r>
              <a:rPr lang="en-US" dirty="0" smtClean="0"/>
              <a:t>Multi Tenancy</a:t>
            </a:r>
          </a:p>
          <a:p>
            <a:r>
              <a:rPr lang="en-US" dirty="0" smtClean="0"/>
              <a:t>Business Continuity &amp;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8068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D96CCA-7BDF-454E-B5B0-A1D9332F455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B5055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pPr marL="0" marR="0" lvl="0" indent="0" algn="ctr" defTabSz="80686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B5055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91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inContact 1">
      <a:dk1>
        <a:srgbClr val="4B5054"/>
      </a:dk1>
      <a:lt1>
        <a:srgbClr val="FFFFFF"/>
      </a:lt1>
      <a:dk2>
        <a:srgbClr val="091F41"/>
      </a:dk2>
      <a:lt2>
        <a:srgbClr val="EEECE1"/>
      </a:lt2>
      <a:accent1>
        <a:srgbClr val="3FA0DB"/>
      </a:accent1>
      <a:accent2>
        <a:srgbClr val="E4822F"/>
      </a:accent2>
      <a:accent3>
        <a:srgbClr val="4194A7"/>
      </a:accent3>
      <a:accent4>
        <a:srgbClr val="842659"/>
      </a:accent4>
      <a:accent5>
        <a:srgbClr val="091F41"/>
      </a:accent5>
      <a:accent6>
        <a:srgbClr val="4B5054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Contact PPT Template - June 2016" id="{44267C93-82FD-A648-89F2-B72A31E8C463}" vid="{E3CA0060-B897-0F4C-AB99-43465A8165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227842C11DB940A14FD49E567F37CD" ma:contentTypeVersion="1" ma:contentTypeDescription="Create a new document." ma:contentTypeScope="" ma:versionID="e1e64602578576ae89b06a4211fd2b59">
  <xsd:schema xmlns:xsd="http://www.w3.org/2001/XMLSchema" xmlns:xs="http://www.w3.org/2001/XMLSchema" xmlns:p="http://schemas.microsoft.com/office/2006/metadata/properties" xmlns:ns2="1ffbf3cd-4022-4e21-95a8-3811ad538fbc" targetNamespace="http://schemas.microsoft.com/office/2006/metadata/properties" ma:root="true" ma:fieldsID="1b8544ba3c01b3d693f0f9240f55f791" ns2:_="">
    <xsd:import namespace="1ffbf3cd-4022-4e21-95a8-3811ad538fbc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bf3cd-4022-4e21-95a8-3811ad538fbc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internalName="Categor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ssets"/>
                    <xsd:enumeration value="Logos"/>
                    <xsd:enumeration value="Templates"/>
                    <xsd:enumeration value="Other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1ffbf3cd-4022-4e21-95a8-3811ad538fbc">
      <Value>Assets</Value>
    </Category>
  </documentManagement>
</p:properties>
</file>

<file path=customXml/itemProps1.xml><?xml version="1.0" encoding="utf-8"?>
<ds:datastoreItem xmlns:ds="http://schemas.openxmlformats.org/officeDocument/2006/customXml" ds:itemID="{29F1E91A-EF14-4E90-AF5B-3BECDC9BAE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F4CFA6-A38E-43EB-AEC1-5BC951CAB2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fbf3cd-4022-4e21-95a8-3811ad538f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303813-899A-4CFB-9DFD-309FC5E2D12A}">
  <ds:schemaRefs>
    <ds:schemaRef ds:uri="http://schemas.microsoft.com/office/2006/metadata/properties"/>
    <ds:schemaRef ds:uri="http://schemas.microsoft.com/office/infopath/2007/PartnerControls"/>
    <ds:schemaRef ds:uri="1ffbf3cd-4022-4e21-95a8-3811ad538fb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inContact PPT Template - June 2016</Template>
  <TotalTime>21661</TotalTime>
  <Words>2151</Words>
  <Application>Microsoft Macintosh PowerPoint</Application>
  <PresentationFormat>Widescreen</PresentationFormat>
  <Paragraphs>560</Paragraphs>
  <Slides>54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Calibri</vt:lpstr>
      <vt:lpstr>Courier New</vt:lpstr>
      <vt:lpstr>Segoe UI</vt:lpstr>
      <vt:lpstr>Segoe UI Light</vt:lpstr>
      <vt:lpstr>Segoe UI Semibold</vt:lpstr>
      <vt:lpstr>Arial</vt:lpstr>
      <vt:lpstr>Custom Design</vt:lpstr>
      <vt:lpstr>Platform Technical Roadmap</vt:lpstr>
      <vt:lpstr>PowerPoint Presentation</vt:lpstr>
      <vt:lpstr>vNow → vNext Roadmap</vt:lpstr>
      <vt:lpstr>vNow -&gt; vNext Roadmap</vt:lpstr>
      <vt:lpstr>Roadmap - Driving Influences</vt:lpstr>
      <vt:lpstr>Unified Platform – Architectural Decisions</vt:lpstr>
      <vt:lpstr>Move up Market– Architectural Decisions</vt:lpstr>
      <vt:lpstr>Sustainable Competitive Advantage – Architectural Decisions</vt:lpstr>
      <vt:lpstr>Guiding Principles</vt:lpstr>
      <vt:lpstr>Architectural Constraints</vt:lpstr>
      <vt:lpstr>vNow → vNext  Architecture Strategies </vt:lpstr>
      <vt:lpstr>Architectural Strategy Breakdown</vt:lpstr>
      <vt:lpstr>Architectural Strategy Breakdown</vt:lpstr>
      <vt:lpstr>Architectural Strategy Breakdown</vt:lpstr>
      <vt:lpstr>Architectural Details Breakdown – Milestones and Backlog</vt:lpstr>
      <vt:lpstr>Architectural Milestone</vt:lpstr>
      <vt:lpstr>Orchestration (VC – Virtual Cluster)</vt:lpstr>
      <vt:lpstr>Orchestration (VC) Architecture Milestone</vt:lpstr>
      <vt:lpstr>Orchestration (VC) Architecture Backlog</vt:lpstr>
      <vt:lpstr>API Platform Strategy</vt:lpstr>
      <vt:lpstr>API Architecture Milestones</vt:lpstr>
      <vt:lpstr>API Architecture Backlog</vt:lpstr>
      <vt:lpstr>DAM – Digital Asset Management (File Server)</vt:lpstr>
      <vt:lpstr>DAM (File Server) Architecture Milestones</vt:lpstr>
      <vt:lpstr>DAM (File Server) Architecture Backlog</vt:lpstr>
      <vt:lpstr>inContact MediaServer </vt:lpstr>
      <vt:lpstr>Media Server Architecture Milestones</vt:lpstr>
      <vt:lpstr>Media Server Architecture Backlog</vt:lpstr>
      <vt:lpstr>Data Lake Strategy (Data Warehouse / BI)</vt:lpstr>
      <vt:lpstr>Data Lake Architecture Milestones</vt:lpstr>
      <vt:lpstr>Data Lake Architecture Backlog</vt:lpstr>
      <vt:lpstr>CAT – Analytics Platform Strategy</vt:lpstr>
      <vt:lpstr>CAT Architecture Milestones</vt:lpstr>
      <vt:lpstr>CAT Architecture Backlog</vt:lpstr>
      <vt:lpstr>Studio Strategy</vt:lpstr>
      <vt:lpstr>Studio Architecture Milestones</vt:lpstr>
      <vt:lpstr>Studio Architecture Backlog</vt:lpstr>
      <vt:lpstr>Central Platform Strategy</vt:lpstr>
      <vt:lpstr>Central (UI) Architecture Milestones</vt:lpstr>
      <vt:lpstr>Central (UI) Architecture Backlog</vt:lpstr>
      <vt:lpstr>Reporting (Reports)</vt:lpstr>
      <vt:lpstr>Reporting (UI) Architecture Milestones</vt:lpstr>
      <vt:lpstr>Reporting (UI) Architecture Backlog</vt:lpstr>
      <vt:lpstr>Outbound (VC / Database)</vt:lpstr>
      <vt:lpstr>Outbound Architecture Milestone</vt:lpstr>
      <vt:lpstr>Outbound Architecture Backlog</vt:lpstr>
      <vt:lpstr>MAX</vt:lpstr>
      <vt:lpstr>MAX Architecture Milestones</vt:lpstr>
      <vt:lpstr>MAX Architecture Backlog</vt:lpstr>
      <vt:lpstr>FindMatch Strategy</vt:lpstr>
      <vt:lpstr>FindMatch Architecture Milestones</vt:lpstr>
      <vt:lpstr>vNow CI/CD – Hive, TFS, and MSBuild Strategy</vt:lpstr>
      <vt:lpstr>AutoAttendant (AA)</vt:lpstr>
      <vt:lpstr>Channels (VC, Media Server, File Server, Web)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Technical Roadmap</dc:title>
  <dc:creator>Adam Horrocks</dc:creator>
  <cp:lastModifiedBy>Adam Horrocks</cp:lastModifiedBy>
  <cp:revision>173</cp:revision>
  <dcterms:created xsi:type="dcterms:W3CDTF">2017-05-04T14:18:27Z</dcterms:created>
  <dcterms:modified xsi:type="dcterms:W3CDTF">2017-05-19T19:08:37Z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0x0101005C227842C11DB940A14FD49E567F37CD</vt:lpwstr>
  </property>
</Properties>
</file>