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01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6B08252-4B29-4EA8-8B2B-C69A1F8205A0}" type="datetimeFigureOut">
              <a:rPr lang="en-US" smtClean="0"/>
              <a:t>11/2/2015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8802B00-A14A-4E4E-954D-69A5DA1687E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B08252-4B29-4EA8-8B2B-C69A1F8205A0}" type="datetimeFigureOut">
              <a:rPr lang="en-US" smtClean="0"/>
              <a:t>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802B00-A14A-4E4E-954D-69A5DA1687E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B08252-4B29-4EA8-8B2B-C69A1F8205A0}" type="datetimeFigureOut">
              <a:rPr lang="en-US" smtClean="0"/>
              <a:t>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802B00-A14A-4E4E-954D-69A5DA1687E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B08252-4B29-4EA8-8B2B-C69A1F8205A0}" type="datetimeFigureOut">
              <a:rPr lang="en-US" smtClean="0"/>
              <a:t>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802B00-A14A-4E4E-954D-69A5DA1687E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6B08252-4B29-4EA8-8B2B-C69A1F8205A0}" type="datetimeFigureOut">
              <a:rPr lang="en-US" smtClean="0"/>
              <a:t>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802B00-A14A-4E4E-954D-69A5DA1687E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B08252-4B29-4EA8-8B2B-C69A1F8205A0}" type="datetimeFigureOut">
              <a:rPr lang="en-US" smtClean="0"/>
              <a:t>11/2/2015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802B00-A14A-4E4E-954D-69A5DA1687E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6B08252-4B29-4EA8-8B2B-C69A1F8205A0}" type="datetimeFigureOut">
              <a:rPr lang="en-US" smtClean="0"/>
              <a:t>11/2/2015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802B00-A14A-4E4E-954D-69A5DA1687E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B08252-4B29-4EA8-8B2B-C69A1F8205A0}" type="datetimeFigureOut">
              <a:rPr lang="en-US" smtClean="0"/>
              <a:t>11/2/2015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802B00-A14A-4E4E-954D-69A5DA1687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08252-4B29-4EA8-8B2B-C69A1F8205A0}" type="datetimeFigureOut">
              <a:rPr lang="en-US" smtClean="0"/>
              <a:t>11/2/2015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802B00-A14A-4E4E-954D-69A5DA1687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B08252-4B29-4EA8-8B2B-C69A1F8205A0}" type="datetimeFigureOut">
              <a:rPr lang="en-US" smtClean="0"/>
              <a:t>11/2/2015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802B00-A14A-4E4E-954D-69A5DA1687E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6B08252-4B29-4EA8-8B2B-C69A1F8205A0}" type="datetimeFigureOut">
              <a:rPr lang="en-US" smtClean="0"/>
              <a:t>11/2/2015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8802B00-A14A-4E4E-954D-69A5DA1687E0}"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6B08252-4B29-4EA8-8B2B-C69A1F8205A0}" type="datetimeFigureOut">
              <a:rPr lang="en-US" smtClean="0"/>
              <a:t>11/2/2015</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8802B00-A14A-4E4E-954D-69A5DA1687E0}"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714620"/>
            <a:ext cx="7851648" cy="1828800"/>
          </a:xfrm>
        </p:spPr>
        <p:txBody>
          <a:bodyPr>
            <a:scene3d>
              <a:camera prst="orthographicFront"/>
              <a:lightRig rig="soft" dir="t">
                <a:rot lat="0" lon="0" rev="10800000"/>
              </a:lightRig>
            </a:scene3d>
            <a:sp3d>
              <a:bevelT w="27940" h="12700"/>
              <a:contourClr>
                <a:srgbClr val="DDDDDD"/>
              </a:contourClr>
            </a:sp3d>
          </a:bodyPr>
          <a:lstStyle/>
          <a:p>
            <a:r>
              <a:rPr lang="en-IN" spc="150" dirty="0" smtClean="0">
                <a:ln w="11430"/>
                <a:solidFill>
                  <a:srgbClr val="F8F8F8"/>
                </a:solidFill>
                <a:effectLst>
                  <a:outerShdw blurRad="25400" algn="tl" rotWithShape="0">
                    <a:srgbClr val="000000">
                      <a:alpha val="43000"/>
                    </a:srgbClr>
                  </a:outerShdw>
                </a:effectLst>
              </a:rPr>
              <a:t>PHP Programming Fundamentals</a:t>
            </a:r>
            <a:endParaRPr lang="en-IN" spc="150" dirty="0">
              <a:ln w="11430"/>
              <a:solidFill>
                <a:srgbClr val="F8F8F8"/>
              </a:solidFill>
              <a:effectLst>
                <a:outerShdw blurRad="25400" algn="tl" rotWithShape="0">
                  <a:srgbClr val="000000">
                    <a:alpha val="43000"/>
                  </a:srgbClr>
                </a:outerShdw>
              </a:effectLst>
            </a:endParaRPr>
          </a:p>
        </p:txBody>
      </p:sp>
      <p:sp>
        <p:nvSpPr>
          <p:cNvPr id="3" name="Subtitle 2"/>
          <p:cNvSpPr>
            <a:spLocks noGrp="1"/>
          </p:cNvSpPr>
          <p:nvPr>
            <p:ph type="subTitle" idx="1"/>
          </p:nvPr>
        </p:nvSpPr>
        <p:spPr>
          <a:xfrm>
            <a:off x="571472" y="4786322"/>
            <a:ext cx="7854696" cy="629092"/>
          </a:xfrm>
        </p:spPr>
        <p:txBody>
          <a:bodyPr/>
          <a:lstStyle/>
          <a:p>
            <a:r>
              <a:rPr lang="en-IN" dirty="0" smtClean="0"/>
              <a:t>An Insight to PHP Programming</a:t>
            </a:r>
            <a:endParaRPr lang="en-IN" dirty="0"/>
          </a:p>
        </p:txBody>
      </p:sp>
      <p:cxnSp>
        <p:nvCxnSpPr>
          <p:cNvPr id="5" name="Straight Connector 4"/>
          <p:cNvCxnSpPr/>
          <p:nvPr/>
        </p:nvCxnSpPr>
        <p:spPr>
          <a:xfrm rot="10800000">
            <a:off x="571472" y="4643446"/>
            <a:ext cx="7786742" cy="1588"/>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PHP Data </a:t>
            </a:r>
            <a:r>
              <a:rPr lang="en-IN" sz="4400" dirty="0" smtClean="0"/>
              <a:t>Types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0034" y="1643051"/>
            <a:ext cx="8072494" cy="400110"/>
          </a:xfrm>
          <a:prstGeom prst="rect">
            <a:avLst/>
          </a:prstGeom>
          <a:noFill/>
        </p:spPr>
        <p:txBody>
          <a:bodyPr wrap="square" rtlCol="0">
            <a:spAutoFit/>
          </a:bodyPr>
          <a:lstStyle/>
          <a:p>
            <a:r>
              <a:rPr lang="en-IN" sz="2000" dirty="0" smtClean="0"/>
              <a:t>There </a:t>
            </a:r>
            <a:r>
              <a:rPr lang="en-IN" sz="2000" dirty="0"/>
              <a:t>are two basic ways to get output: echo and print</a:t>
            </a:r>
          </a:p>
        </p:txBody>
      </p:sp>
      <p:sp>
        <p:nvSpPr>
          <p:cNvPr id="25" name="TextBox 24"/>
          <p:cNvSpPr txBox="1"/>
          <p:nvPr/>
        </p:nvSpPr>
        <p:spPr>
          <a:xfrm>
            <a:off x="571472" y="1928802"/>
            <a:ext cx="8215370" cy="4585871"/>
          </a:xfrm>
          <a:prstGeom prst="rect">
            <a:avLst/>
          </a:prstGeom>
          <a:noFill/>
        </p:spPr>
        <p:txBody>
          <a:bodyPr wrap="square" rtlCol="0">
            <a:spAutoFit/>
          </a:bodyPr>
          <a:lstStyle/>
          <a:p>
            <a:pPr>
              <a:buFont typeface="Arial" pitchFamily="34" charset="0"/>
              <a:buChar char="•"/>
            </a:pPr>
            <a:r>
              <a:rPr lang="en-IN" sz="2400" dirty="0" smtClean="0"/>
              <a:t>String </a:t>
            </a:r>
            <a:r>
              <a:rPr lang="en-IN" sz="2400" dirty="0" smtClean="0">
                <a:solidFill>
                  <a:schemeClr val="accent1">
                    <a:lumMod val="60000"/>
                    <a:lumOff val="40000"/>
                  </a:schemeClr>
                </a:solidFill>
              </a:rPr>
              <a:t>(</a:t>
            </a:r>
            <a:r>
              <a:rPr lang="en-IN" sz="2400" dirty="0">
                <a:solidFill>
                  <a:schemeClr val="accent1">
                    <a:lumMod val="60000"/>
                    <a:lumOff val="40000"/>
                  </a:schemeClr>
                </a:solidFill>
              </a:rPr>
              <a:t>$x = 5985;</a:t>
            </a:r>
            <a:r>
              <a:rPr lang="en-IN" sz="2400" dirty="0" smtClean="0">
                <a:solidFill>
                  <a:schemeClr val="accent1">
                    <a:lumMod val="60000"/>
                    <a:lumOff val="40000"/>
                  </a:schemeClr>
                </a:solidFill>
              </a:rPr>
              <a:t>)</a:t>
            </a:r>
            <a:endParaRPr lang="en-IN" sz="2400" dirty="0">
              <a:solidFill>
                <a:schemeClr val="accent1">
                  <a:lumMod val="60000"/>
                  <a:lumOff val="40000"/>
                </a:schemeClr>
              </a:solidFill>
            </a:endParaRPr>
          </a:p>
          <a:p>
            <a:pPr>
              <a:buFont typeface="Arial" pitchFamily="34" charset="0"/>
              <a:buChar char="•"/>
            </a:pPr>
            <a:r>
              <a:rPr lang="en-IN" sz="2400" dirty="0" smtClean="0"/>
              <a:t>Integer </a:t>
            </a:r>
            <a:r>
              <a:rPr lang="en-IN" sz="2400" dirty="0" smtClean="0">
                <a:solidFill>
                  <a:schemeClr val="accent1">
                    <a:lumMod val="60000"/>
                    <a:lumOff val="40000"/>
                  </a:schemeClr>
                </a:solidFill>
              </a:rPr>
              <a:t>(</a:t>
            </a:r>
            <a:r>
              <a:rPr lang="en-IN" sz="2400" dirty="0">
                <a:solidFill>
                  <a:schemeClr val="accent1">
                    <a:lumMod val="60000"/>
                    <a:lumOff val="40000"/>
                  </a:schemeClr>
                </a:solidFill>
              </a:rPr>
              <a:t>$x = 10.365;</a:t>
            </a:r>
            <a:r>
              <a:rPr lang="en-IN" sz="2400" dirty="0" smtClean="0">
                <a:solidFill>
                  <a:schemeClr val="accent1">
                    <a:lumMod val="60000"/>
                    <a:lumOff val="40000"/>
                  </a:schemeClr>
                </a:solidFill>
              </a:rPr>
              <a:t>)</a:t>
            </a:r>
            <a:endParaRPr lang="en-IN" sz="2400" dirty="0">
              <a:solidFill>
                <a:schemeClr val="accent1">
                  <a:lumMod val="60000"/>
                  <a:lumOff val="40000"/>
                </a:schemeClr>
              </a:solidFill>
            </a:endParaRPr>
          </a:p>
          <a:p>
            <a:pPr>
              <a:buFont typeface="Arial" pitchFamily="34" charset="0"/>
              <a:buChar char="•"/>
            </a:pPr>
            <a:r>
              <a:rPr lang="en-IN" sz="2400" dirty="0"/>
              <a:t>Float </a:t>
            </a:r>
            <a:r>
              <a:rPr lang="en-IN" sz="2400" dirty="0">
                <a:solidFill>
                  <a:schemeClr val="accent1">
                    <a:lumMod val="60000"/>
                    <a:lumOff val="40000"/>
                  </a:schemeClr>
                </a:solidFill>
              </a:rPr>
              <a:t>(floating point numbers - also called double)</a:t>
            </a:r>
          </a:p>
          <a:p>
            <a:pPr>
              <a:buFont typeface="Arial" pitchFamily="34" charset="0"/>
              <a:buChar char="•"/>
            </a:pPr>
            <a:r>
              <a:rPr lang="en-IN" sz="2400" dirty="0" smtClean="0"/>
              <a:t>Boolean</a:t>
            </a:r>
            <a:r>
              <a:rPr lang="en-IN" sz="2400" dirty="0" smtClean="0">
                <a:solidFill>
                  <a:schemeClr val="accent1">
                    <a:lumMod val="60000"/>
                    <a:lumOff val="40000"/>
                  </a:schemeClr>
                </a:solidFill>
              </a:rPr>
              <a:t> ($x=true)</a:t>
            </a:r>
            <a:endParaRPr lang="en-IN" sz="2400" dirty="0">
              <a:solidFill>
                <a:schemeClr val="accent1">
                  <a:lumMod val="60000"/>
                  <a:lumOff val="40000"/>
                </a:schemeClr>
              </a:solidFill>
            </a:endParaRPr>
          </a:p>
          <a:p>
            <a:pPr>
              <a:buFont typeface="Arial" pitchFamily="34" charset="0"/>
              <a:buChar char="•"/>
            </a:pPr>
            <a:r>
              <a:rPr lang="en-IN" sz="2400" dirty="0" smtClean="0"/>
              <a:t>Array</a:t>
            </a:r>
            <a:r>
              <a:rPr lang="en-IN" sz="2400" dirty="0" smtClean="0">
                <a:solidFill>
                  <a:schemeClr val="accent1">
                    <a:lumMod val="60000"/>
                    <a:lumOff val="40000"/>
                  </a:schemeClr>
                </a:solidFill>
              </a:rPr>
              <a:t>(</a:t>
            </a:r>
            <a:r>
              <a:rPr lang="en-IN" sz="2400" dirty="0">
                <a:solidFill>
                  <a:schemeClr val="accent1">
                    <a:lumMod val="60000"/>
                    <a:lumOff val="40000"/>
                  </a:schemeClr>
                </a:solidFill>
              </a:rPr>
              <a:t>$cars = array("</a:t>
            </a:r>
            <a:r>
              <a:rPr lang="en-IN" sz="2400" dirty="0" err="1">
                <a:solidFill>
                  <a:schemeClr val="accent1">
                    <a:lumMod val="60000"/>
                    <a:lumOff val="40000"/>
                  </a:schemeClr>
                </a:solidFill>
              </a:rPr>
              <a:t>Volvo","BMW","Toyota</a:t>
            </a:r>
            <a:r>
              <a:rPr lang="en-IN" sz="2400" dirty="0">
                <a:solidFill>
                  <a:schemeClr val="accent1">
                    <a:lumMod val="60000"/>
                    <a:lumOff val="40000"/>
                  </a:schemeClr>
                </a:solidFill>
              </a:rPr>
              <a:t>");</a:t>
            </a:r>
            <a:r>
              <a:rPr lang="en-IN" sz="2400" dirty="0" smtClean="0">
                <a:solidFill>
                  <a:schemeClr val="accent1">
                    <a:lumMod val="60000"/>
                    <a:lumOff val="40000"/>
                  </a:schemeClr>
                </a:solidFill>
              </a:rPr>
              <a:t>)</a:t>
            </a:r>
            <a:endParaRPr lang="en-IN" sz="2400" dirty="0">
              <a:solidFill>
                <a:schemeClr val="accent1">
                  <a:lumMod val="60000"/>
                  <a:lumOff val="40000"/>
                </a:schemeClr>
              </a:solidFill>
            </a:endParaRPr>
          </a:p>
          <a:p>
            <a:pPr>
              <a:buFont typeface="Arial" pitchFamily="34" charset="0"/>
              <a:buChar char="•"/>
            </a:pPr>
            <a:r>
              <a:rPr lang="en-IN" sz="2400" dirty="0" smtClean="0"/>
              <a:t>Object</a:t>
            </a:r>
          </a:p>
          <a:p>
            <a:pPr lvl="1"/>
            <a:r>
              <a:rPr lang="en-IN" sz="1600" dirty="0" smtClean="0">
                <a:solidFill>
                  <a:schemeClr val="accent1">
                    <a:lumMod val="60000"/>
                    <a:lumOff val="40000"/>
                  </a:schemeClr>
                </a:solidFill>
              </a:rPr>
              <a:t>class </a:t>
            </a:r>
            <a:r>
              <a:rPr lang="en-IN" sz="1600" dirty="0">
                <a:solidFill>
                  <a:schemeClr val="accent1">
                    <a:lumMod val="60000"/>
                    <a:lumOff val="40000"/>
                  </a:schemeClr>
                </a:solidFill>
              </a:rPr>
              <a:t>Car {</a:t>
            </a:r>
            <a:r>
              <a:rPr lang="en-IN" sz="1600" dirty="0" smtClean="0">
                <a:solidFill>
                  <a:schemeClr val="accent1">
                    <a:lumMod val="60000"/>
                    <a:lumOff val="40000"/>
                  </a:schemeClr>
                </a:solidFill>
              </a:rPr>
              <a:t/>
            </a:r>
            <a:br>
              <a:rPr lang="en-IN" sz="1600" dirty="0" smtClean="0">
                <a:solidFill>
                  <a:schemeClr val="accent1">
                    <a:lumMod val="60000"/>
                    <a:lumOff val="40000"/>
                  </a:schemeClr>
                </a:solidFill>
              </a:rPr>
            </a:br>
            <a:r>
              <a:rPr lang="en-IN" sz="1600" dirty="0">
                <a:solidFill>
                  <a:schemeClr val="accent1">
                    <a:lumMod val="60000"/>
                    <a:lumOff val="40000"/>
                  </a:schemeClr>
                </a:solidFill>
              </a:rPr>
              <a:t>    function Car() </a:t>
            </a:r>
            <a:r>
              <a:rPr lang="en-IN" sz="1600" dirty="0" smtClean="0">
                <a:solidFill>
                  <a:schemeClr val="accent1">
                    <a:lumMod val="60000"/>
                    <a:lumOff val="40000"/>
                  </a:schemeClr>
                </a:solidFill>
              </a:rPr>
              <a:t>{</a:t>
            </a:r>
            <a:r>
              <a:rPr lang="en-IN" sz="1600" dirty="0">
                <a:solidFill>
                  <a:schemeClr val="accent1">
                    <a:lumMod val="60000"/>
                    <a:lumOff val="40000"/>
                  </a:schemeClr>
                </a:solidFill>
              </a:rPr>
              <a:t>   $this-&gt;model = "</a:t>
            </a:r>
            <a:r>
              <a:rPr lang="en-IN" sz="1600" dirty="0" smtClean="0">
                <a:solidFill>
                  <a:schemeClr val="accent1">
                    <a:lumMod val="60000"/>
                    <a:lumOff val="40000"/>
                  </a:schemeClr>
                </a:solidFill>
              </a:rPr>
              <a:t>VW“;}  }</a:t>
            </a:r>
            <a:br>
              <a:rPr lang="en-IN" sz="1600" dirty="0" smtClean="0">
                <a:solidFill>
                  <a:schemeClr val="accent1">
                    <a:lumMod val="60000"/>
                    <a:lumOff val="40000"/>
                  </a:schemeClr>
                </a:solidFill>
              </a:rPr>
            </a:br>
            <a:r>
              <a:rPr lang="en-IN" sz="1600" dirty="0">
                <a:solidFill>
                  <a:schemeClr val="accent1">
                    <a:lumMod val="60000"/>
                    <a:lumOff val="40000"/>
                  </a:schemeClr>
                </a:solidFill>
              </a:rPr>
              <a:t>$</a:t>
            </a:r>
            <a:r>
              <a:rPr lang="en-IN" sz="1600" dirty="0" err="1">
                <a:solidFill>
                  <a:schemeClr val="accent1">
                    <a:lumMod val="60000"/>
                    <a:lumOff val="40000"/>
                  </a:schemeClr>
                </a:solidFill>
              </a:rPr>
              <a:t>herbie</a:t>
            </a:r>
            <a:r>
              <a:rPr lang="en-IN" sz="1600" dirty="0">
                <a:solidFill>
                  <a:schemeClr val="accent1">
                    <a:lumMod val="60000"/>
                    <a:lumOff val="40000"/>
                  </a:schemeClr>
                </a:solidFill>
              </a:rPr>
              <a:t> = new Car</a:t>
            </a:r>
            <a:r>
              <a:rPr lang="en-IN" sz="1600" dirty="0" smtClean="0">
                <a:solidFill>
                  <a:schemeClr val="accent1">
                    <a:lumMod val="60000"/>
                    <a:lumOff val="40000"/>
                  </a:schemeClr>
                </a:solidFill>
              </a:rPr>
              <a:t>();</a:t>
            </a:r>
            <a:br>
              <a:rPr lang="en-IN" sz="1600" dirty="0" smtClean="0">
                <a:solidFill>
                  <a:schemeClr val="accent1">
                    <a:lumMod val="60000"/>
                    <a:lumOff val="40000"/>
                  </a:schemeClr>
                </a:solidFill>
              </a:rPr>
            </a:br>
            <a:r>
              <a:rPr lang="en-IN" sz="1600" dirty="0">
                <a:solidFill>
                  <a:schemeClr val="accent1">
                    <a:lumMod val="60000"/>
                    <a:lumOff val="40000"/>
                  </a:schemeClr>
                </a:solidFill>
              </a:rPr>
              <a:t>echo $</a:t>
            </a:r>
            <a:r>
              <a:rPr lang="en-IN" sz="1600" dirty="0" err="1">
                <a:solidFill>
                  <a:schemeClr val="accent1">
                    <a:lumMod val="60000"/>
                    <a:lumOff val="40000"/>
                  </a:schemeClr>
                </a:solidFill>
              </a:rPr>
              <a:t>herbie</a:t>
            </a:r>
            <a:r>
              <a:rPr lang="en-IN" sz="1600" dirty="0">
                <a:solidFill>
                  <a:schemeClr val="accent1">
                    <a:lumMod val="60000"/>
                    <a:lumOff val="40000"/>
                  </a:schemeClr>
                </a:solidFill>
              </a:rPr>
              <a:t>-&gt;model;</a:t>
            </a:r>
            <a:r>
              <a:rPr lang="en-IN" sz="1600" dirty="0" smtClean="0"/>
              <a:t/>
            </a:r>
            <a:br>
              <a:rPr lang="en-IN" sz="1600" dirty="0" smtClean="0"/>
            </a:br>
            <a:endParaRPr lang="en-IN" sz="1600" dirty="0"/>
          </a:p>
          <a:p>
            <a:pPr>
              <a:buFont typeface="Arial" pitchFamily="34" charset="0"/>
              <a:buChar char="•"/>
            </a:pPr>
            <a:r>
              <a:rPr lang="en-IN" sz="2400" dirty="0" smtClean="0"/>
              <a:t>NULL</a:t>
            </a:r>
            <a:r>
              <a:rPr lang="en-IN" sz="2400" dirty="0" smtClean="0">
                <a:solidFill>
                  <a:schemeClr val="accent1">
                    <a:lumMod val="60000"/>
                    <a:lumOff val="40000"/>
                  </a:schemeClr>
                </a:solidFill>
              </a:rPr>
              <a:t>(</a:t>
            </a:r>
            <a:r>
              <a:rPr lang="en-IN" sz="2400" dirty="0">
                <a:solidFill>
                  <a:schemeClr val="accent1">
                    <a:lumMod val="60000"/>
                    <a:lumOff val="40000"/>
                  </a:schemeClr>
                </a:solidFill>
              </a:rPr>
              <a:t>$x = null;</a:t>
            </a:r>
            <a:r>
              <a:rPr lang="en-IN" sz="2400" dirty="0" smtClean="0">
                <a:solidFill>
                  <a:schemeClr val="accent1">
                    <a:lumMod val="60000"/>
                    <a:lumOff val="40000"/>
                  </a:schemeClr>
                </a:solidFill>
              </a:rPr>
              <a:t>)</a:t>
            </a:r>
            <a:endParaRPr lang="en-IN" sz="2400" dirty="0">
              <a:solidFill>
                <a:schemeClr val="accent1">
                  <a:lumMod val="60000"/>
                  <a:lumOff val="40000"/>
                </a:schemeClr>
              </a:solidFill>
            </a:endParaRPr>
          </a:p>
          <a:p>
            <a:r>
              <a:rPr lang="en-IN" sz="2400" dirty="0" smtClean="0"/>
              <a:t>Resource </a:t>
            </a:r>
            <a:r>
              <a:rPr lang="en-IN" sz="2000" dirty="0" smtClean="0">
                <a:solidFill>
                  <a:schemeClr val="accent1">
                    <a:lumMod val="60000"/>
                    <a:lumOff val="40000"/>
                  </a:schemeClr>
                </a:solidFill>
              </a:rPr>
              <a:t>(</a:t>
            </a:r>
            <a:r>
              <a:rPr lang="en-IN" sz="1600" dirty="0" smtClean="0">
                <a:solidFill>
                  <a:schemeClr val="accent1">
                    <a:lumMod val="60000"/>
                    <a:lumOff val="40000"/>
                  </a:schemeClr>
                </a:solidFill>
              </a:rPr>
              <a:t>The </a:t>
            </a:r>
            <a:r>
              <a:rPr lang="en-IN" sz="1600" dirty="0">
                <a:solidFill>
                  <a:schemeClr val="accent1">
                    <a:lumMod val="60000"/>
                    <a:lumOff val="40000"/>
                  </a:schemeClr>
                </a:solidFill>
              </a:rPr>
              <a:t>special resource type is not an actual data type. It is the storing of a reference to functions and resources external to PHP</a:t>
            </a:r>
            <a:r>
              <a:rPr lang="en-IN" sz="1600" dirty="0" smtClean="0">
                <a:solidFill>
                  <a:schemeClr val="accent1">
                    <a:lumMod val="60000"/>
                    <a:lumOff val="40000"/>
                  </a:schemeClr>
                </a:solidFill>
              </a:rPr>
              <a:t>. </a:t>
            </a:r>
            <a:r>
              <a:rPr lang="en-IN" sz="1600" dirty="0" err="1" smtClean="0">
                <a:solidFill>
                  <a:schemeClr val="accent1">
                    <a:lumMod val="60000"/>
                    <a:lumOff val="40000"/>
                  </a:schemeClr>
                </a:solidFill>
              </a:rPr>
              <a:t>E.g</a:t>
            </a:r>
            <a:r>
              <a:rPr lang="en-IN" sz="1600" dirty="0" smtClean="0">
                <a:solidFill>
                  <a:schemeClr val="accent1">
                    <a:lumMod val="60000"/>
                    <a:lumOff val="40000"/>
                  </a:schemeClr>
                </a:solidFill>
              </a:rPr>
              <a:t> </a:t>
            </a:r>
            <a:r>
              <a:rPr lang="en-IN" sz="1600" dirty="0">
                <a:solidFill>
                  <a:schemeClr val="accent1">
                    <a:lumMod val="60000"/>
                    <a:lumOff val="40000"/>
                  </a:schemeClr>
                </a:solidFill>
              </a:rPr>
              <a:t>database call</a:t>
            </a:r>
            <a:r>
              <a:rPr lang="en-IN" sz="1600" dirty="0" smtClean="0">
                <a:solidFill>
                  <a:schemeClr val="accent1">
                    <a:lumMod val="60000"/>
                    <a:lumOff val="40000"/>
                  </a:schemeClr>
                </a:solidFill>
              </a:rPr>
              <a:t>)</a:t>
            </a:r>
            <a:endParaRPr lang="en-IN" sz="2400" dirty="0">
              <a:solidFill>
                <a:schemeClr val="accent1">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String Functions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472" y="1714488"/>
            <a:ext cx="8215370" cy="4247317"/>
          </a:xfrm>
          <a:prstGeom prst="rect">
            <a:avLst/>
          </a:prstGeom>
          <a:noFill/>
        </p:spPr>
        <p:txBody>
          <a:bodyPr wrap="square" rtlCol="0">
            <a:spAutoFit/>
          </a:bodyPr>
          <a:lstStyle/>
          <a:p>
            <a:r>
              <a:rPr lang="en-IN" b="1" dirty="0"/>
              <a:t>Length of a String</a:t>
            </a:r>
          </a:p>
          <a:p>
            <a:r>
              <a:rPr lang="en-IN" dirty="0" smtClean="0"/>
              <a:t>	echo </a:t>
            </a:r>
            <a:r>
              <a:rPr lang="en-IN" dirty="0" err="1"/>
              <a:t>strlen</a:t>
            </a:r>
            <a:r>
              <a:rPr lang="en-IN" dirty="0"/>
              <a:t>("Hello world!"); // outputs </a:t>
            </a:r>
            <a:r>
              <a:rPr lang="en-IN" dirty="0" smtClean="0"/>
              <a:t>12</a:t>
            </a:r>
          </a:p>
          <a:p>
            <a:r>
              <a:rPr lang="en-IN" b="1" dirty="0" smtClean="0"/>
              <a:t/>
            </a:r>
            <a:br>
              <a:rPr lang="en-IN" b="1" dirty="0" smtClean="0"/>
            </a:br>
            <a:r>
              <a:rPr lang="en-IN" b="1" dirty="0"/>
              <a:t> Count The Number of Words</a:t>
            </a:r>
          </a:p>
          <a:p>
            <a:r>
              <a:rPr lang="en-IN" dirty="0" smtClean="0"/>
              <a:t>	echo </a:t>
            </a:r>
            <a:r>
              <a:rPr lang="en-IN" dirty="0" err="1"/>
              <a:t>str_word_count</a:t>
            </a:r>
            <a:r>
              <a:rPr lang="en-IN" dirty="0"/>
              <a:t>("Hello world!"); // outputs </a:t>
            </a:r>
            <a:r>
              <a:rPr lang="en-IN" dirty="0" smtClean="0"/>
              <a:t>2</a:t>
            </a:r>
          </a:p>
          <a:p>
            <a:r>
              <a:rPr lang="en-IN" dirty="0" smtClean="0"/>
              <a:t/>
            </a:r>
            <a:br>
              <a:rPr lang="en-IN" dirty="0" smtClean="0"/>
            </a:br>
            <a:r>
              <a:rPr lang="en-IN" b="1" dirty="0"/>
              <a:t> Reverse a String</a:t>
            </a:r>
          </a:p>
          <a:p>
            <a:r>
              <a:rPr lang="en-IN" dirty="0" smtClean="0"/>
              <a:t>	echo </a:t>
            </a:r>
            <a:r>
              <a:rPr lang="en-IN" dirty="0" err="1"/>
              <a:t>strrev</a:t>
            </a:r>
            <a:r>
              <a:rPr lang="en-IN" dirty="0"/>
              <a:t>("Hello world!"); // outputs !</a:t>
            </a:r>
            <a:r>
              <a:rPr lang="en-IN" dirty="0" err="1"/>
              <a:t>dlrow</a:t>
            </a:r>
            <a:r>
              <a:rPr lang="en-IN" dirty="0"/>
              <a:t> </a:t>
            </a:r>
            <a:r>
              <a:rPr lang="en-IN" dirty="0" err="1" smtClean="0"/>
              <a:t>olleH</a:t>
            </a:r>
            <a:endParaRPr lang="en-IN" dirty="0" smtClean="0"/>
          </a:p>
          <a:p>
            <a:r>
              <a:rPr lang="en-IN" dirty="0" smtClean="0"/>
              <a:t/>
            </a:r>
            <a:br>
              <a:rPr lang="en-IN" dirty="0" smtClean="0"/>
            </a:br>
            <a:r>
              <a:rPr lang="en-IN" b="1" dirty="0"/>
              <a:t> Search For a Specific Text Within a String</a:t>
            </a:r>
          </a:p>
          <a:p>
            <a:r>
              <a:rPr lang="en-IN" dirty="0" smtClean="0"/>
              <a:t>	echo </a:t>
            </a:r>
            <a:r>
              <a:rPr lang="en-IN" dirty="0" err="1"/>
              <a:t>strpos</a:t>
            </a:r>
            <a:r>
              <a:rPr lang="en-IN" dirty="0"/>
              <a:t>("Hello world!", "world"); // outputs </a:t>
            </a:r>
            <a:r>
              <a:rPr lang="en-IN" dirty="0" smtClean="0"/>
              <a:t>6</a:t>
            </a:r>
          </a:p>
          <a:p>
            <a:endParaRPr lang="en-IN" dirty="0" smtClean="0"/>
          </a:p>
          <a:p>
            <a:r>
              <a:rPr lang="en-IN" b="1" dirty="0"/>
              <a:t>Replace Text Within a String</a:t>
            </a:r>
          </a:p>
          <a:p>
            <a:r>
              <a:rPr lang="en-IN" dirty="0" smtClean="0"/>
              <a:t>	echo </a:t>
            </a:r>
            <a:r>
              <a:rPr lang="en-IN" dirty="0" err="1"/>
              <a:t>str_replace</a:t>
            </a:r>
            <a:r>
              <a:rPr lang="en-IN" dirty="0"/>
              <a:t>("world", "Dolly", "</a:t>
            </a:r>
            <a:r>
              <a:rPr lang="en-IN" dirty="0" smtClean="0"/>
              <a:t>Hey </a:t>
            </a:r>
            <a:r>
              <a:rPr lang="en-IN" dirty="0"/>
              <a:t>world!"); // outputs </a:t>
            </a:r>
            <a:r>
              <a:rPr lang="en-IN" dirty="0" smtClean="0"/>
              <a:t>Hey </a:t>
            </a:r>
            <a:r>
              <a:rPr lang="en-IN" dirty="0"/>
              <a:t>Dolly</a:t>
            </a:r>
            <a:r>
              <a:rPr lang="en-IN" dirty="0" smtClean="0"/>
              <a:t>!</a:t>
            </a:r>
          </a:p>
          <a:p>
            <a:pPr>
              <a:buFont typeface="Arial" pitchFamily="34" charset="0"/>
              <a:buChar char="•"/>
            </a:pPr>
            <a:endParaRPr lang="en-IN" dirty="0">
              <a:solidFill>
                <a:schemeClr val="accent1">
                  <a:lumMod val="60000"/>
                  <a:lumOff val="4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PHP Constants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8143932" cy="5016758"/>
          </a:xfrm>
          <a:prstGeom prst="rect">
            <a:avLst/>
          </a:prstGeom>
          <a:noFill/>
        </p:spPr>
        <p:txBody>
          <a:bodyPr wrap="square" rtlCol="0">
            <a:spAutoFit/>
          </a:bodyPr>
          <a:lstStyle/>
          <a:p>
            <a:r>
              <a:rPr lang="en-IN" sz="2000" dirty="0"/>
              <a:t>A constant is an identifier (name) for a simple value. The value cannot be changed during the script.</a:t>
            </a:r>
          </a:p>
          <a:p>
            <a:r>
              <a:rPr lang="en-IN" sz="2000" dirty="0"/>
              <a:t>A valid constant name starts with a letter or underscore (no $ sign before the constant name).</a:t>
            </a:r>
          </a:p>
          <a:p>
            <a:r>
              <a:rPr lang="en-IN" sz="2000" b="1" dirty="0"/>
              <a:t>Note:</a:t>
            </a:r>
            <a:r>
              <a:rPr lang="en-IN" sz="2000" dirty="0"/>
              <a:t> Unlike variables, constants are automatically global across the entire script</a:t>
            </a:r>
            <a:r>
              <a:rPr lang="en-IN" sz="2000" dirty="0" smtClean="0"/>
              <a:t>.</a:t>
            </a:r>
          </a:p>
          <a:p>
            <a:endParaRPr lang="en-IN" sz="2000" dirty="0" smtClean="0"/>
          </a:p>
          <a:p>
            <a:r>
              <a:rPr lang="en-IN" sz="2000" dirty="0" smtClean="0"/>
              <a:t>Declaration syntax:</a:t>
            </a:r>
            <a:endParaRPr lang="en-IN" sz="2000" dirty="0"/>
          </a:p>
          <a:p>
            <a:r>
              <a:rPr lang="en-IN" sz="2000" dirty="0">
                <a:solidFill>
                  <a:schemeClr val="accent1">
                    <a:lumMod val="60000"/>
                    <a:lumOff val="40000"/>
                  </a:schemeClr>
                </a:solidFill>
              </a:rPr>
              <a:t>define(</a:t>
            </a:r>
            <a:r>
              <a:rPr lang="en-IN" sz="2000" i="1" dirty="0">
                <a:solidFill>
                  <a:schemeClr val="accent1">
                    <a:lumMod val="60000"/>
                    <a:lumOff val="40000"/>
                  </a:schemeClr>
                </a:solidFill>
              </a:rPr>
              <a:t>name</a:t>
            </a:r>
            <a:r>
              <a:rPr lang="en-IN" sz="2000" dirty="0">
                <a:solidFill>
                  <a:schemeClr val="accent1">
                    <a:lumMod val="60000"/>
                    <a:lumOff val="40000"/>
                  </a:schemeClr>
                </a:solidFill>
              </a:rPr>
              <a:t>, </a:t>
            </a:r>
            <a:r>
              <a:rPr lang="en-IN" sz="2000" i="1" dirty="0">
                <a:solidFill>
                  <a:schemeClr val="accent1">
                    <a:lumMod val="60000"/>
                    <a:lumOff val="40000"/>
                  </a:schemeClr>
                </a:solidFill>
              </a:rPr>
              <a:t>value</a:t>
            </a:r>
            <a:r>
              <a:rPr lang="en-IN" sz="2000" dirty="0">
                <a:solidFill>
                  <a:schemeClr val="accent1">
                    <a:lumMod val="60000"/>
                    <a:lumOff val="40000"/>
                  </a:schemeClr>
                </a:solidFill>
              </a:rPr>
              <a:t>, </a:t>
            </a:r>
            <a:r>
              <a:rPr lang="en-IN" sz="2000" i="1" dirty="0">
                <a:solidFill>
                  <a:schemeClr val="accent1">
                    <a:lumMod val="60000"/>
                    <a:lumOff val="40000"/>
                  </a:schemeClr>
                </a:solidFill>
              </a:rPr>
              <a:t>case-insensitive</a:t>
            </a:r>
            <a:r>
              <a:rPr lang="en-IN" sz="2000" dirty="0" smtClean="0">
                <a:solidFill>
                  <a:schemeClr val="accent1">
                    <a:lumMod val="60000"/>
                    <a:lumOff val="40000"/>
                  </a:schemeClr>
                </a:solidFill>
              </a:rPr>
              <a:t>)</a:t>
            </a:r>
          </a:p>
          <a:p>
            <a:endParaRPr lang="en-IN" sz="2000" dirty="0" smtClean="0">
              <a:solidFill>
                <a:schemeClr val="accent1">
                  <a:lumMod val="60000"/>
                  <a:lumOff val="40000"/>
                </a:schemeClr>
              </a:solidFill>
            </a:endParaRPr>
          </a:p>
          <a:p>
            <a:r>
              <a:rPr lang="en-IN" sz="2000" dirty="0" smtClean="0"/>
              <a:t>Usage:</a:t>
            </a:r>
            <a:endParaRPr lang="en-IN" sz="2000" dirty="0"/>
          </a:p>
          <a:p>
            <a:r>
              <a:rPr lang="en-IN" sz="2000" dirty="0">
                <a:solidFill>
                  <a:schemeClr val="accent1">
                    <a:lumMod val="60000"/>
                    <a:lumOff val="40000"/>
                  </a:schemeClr>
                </a:solidFill>
              </a:rPr>
              <a:t>define("GREETING", "Welcome to W3Schools.com!");</a:t>
            </a:r>
            <a:r>
              <a:rPr lang="en-IN" sz="2000" dirty="0" smtClean="0">
                <a:solidFill>
                  <a:schemeClr val="accent1">
                    <a:lumMod val="60000"/>
                    <a:lumOff val="40000"/>
                  </a:schemeClr>
                </a:solidFill>
              </a:rPr>
              <a:t/>
            </a:r>
            <a:br>
              <a:rPr lang="en-IN" sz="2000" dirty="0" smtClean="0">
                <a:solidFill>
                  <a:schemeClr val="accent1">
                    <a:lumMod val="60000"/>
                    <a:lumOff val="40000"/>
                  </a:schemeClr>
                </a:solidFill>
              </a:rPr>
            </a:br>
            <a:r>
              <a:rPr lang="en-IN" sz="2000" dirty="0">
                <a:solidFill>
                  <a:schemeClr val="accent1">
                    <a:lumMod val="60000"/>
                    <a:lumOff val="40000"/>
                  </a:schemeClr>
                </a:solidFill>
              </a:rPr>
              <a:t>echo GREETING;</a:t>
            </a:r>
          </a:p>
          <a:p>
            <a:r>
              <a:rPr lang="en-IN" sz="2000" dirty="0" smtClean="0"/>
              <a:t/>
            </a:r>
            <a:br>
              <a:rPr lang="en-IN" sz="2000" dirty="0" smtClean="0"/>
            </a:br>
            <a:endParaRPr lang="en-IN" sz="2000" dirty="0"/>
          </a:p>
          <a:p>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PHP Operators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8143932" cy="4467057"/>
          </a:xfrm>
          <a:prstGeom prst="rect">
            <a:avLst/>
          </a:prstGeom>
          <a:noFill/>
        </p:spPr>
        <p:txBody>
          <a:bodyPr wrap="square" rtlCol="0">
            <a:spAutoFit/>
          </a:bodyPr>
          <a:lstStyle/>
          <a:p>
            <a:pPr>
              <a:lnSpc>
                <a:spcPct val="150000"/>
              </a:lnSpc>
            </a:pPr>
            <a:r>
              <a:rPr lang="en-IN" sz="2400" dirty="0"/>
              <a:t>PHP divides the operators in the following groups:</a:t>
            </a:r>
          </a:p>
          <a:p>
            <a:pPr lvl="1">
              <a:lnSpc>
                <a:spcPct val="150000"/>
              </a:lnSpc>
              <a:buFont typeface="Arial" pitchFamily="34" charset="0"/>
              <a:buChar char="•"/>
            </a:pPr>
            <a:r>
              <a:rPr lang="en-IN" sz="2400" dirty="0"/>
              <a:t>Arithmetic </a:t>
            </a:r>
            <a:r>
              <a:rPr lang="en-IN" sz="2400" dirty="0" smtClean="0"/>
              <a:t>operators (+,-,*,/,%,**)</a:t>
            </a:r>
            <a:endParaRPr lang="en-IN" sz="2400" dirty="0"/>
          </a:p>
          <a:p>
            <a:pPr lvl="1">
              <a:lnSpc>
                <a:spcPct val="150000"/>
              </a:lnSpc>
              <a:buFont typeface="Arial" pitchFamily="34" charset="0"/>
              <a:buChar char="•"/>
            </a:pPr>
            <a:r>
              <a:rPr lang="en-IN" sz="2400" dirty="0"/>
              <a:t>Assignment operators</a:t>
            </a:r>
          </a:p>
          <a:p>
            <a:pPr lvl="1">
              <a:lnSpc>
                <a:spcPct val="150000"/>
              </a:lnSpc>
              <a:buFont typeface="Arial" pitchFamily="34" charset="0"/>
              <a:buChar char="•"/>
            </a:pPr>
            <a:r>
              <a:rPr lang="en-IN" sz="2400" dirty="0"/>
              <a:t>Comparison </a:t>
            </a:r>
            <a:r>
              <a:rPr lang="en-IN" sz="2400" dirty="0" smtClean="0"/>
              <a:t>operators(==,===,!=,&lt;&gt;,!==,&gt;,&lt;,&gt;=,&lt;=)</a:t>
            </a:r>
            <a:endParaRPr lang="en-IN" sz="2400" dirty="0"/>
          </a:p>
          <a:p>
            <a:pPr lvl="1">
              <a:lnSpc>
                <a:spcPct val="150000"/>
              </a:lnSpc>
              <a:buFont typeface="Arial" pitchFamily="34" charset="0"/>
              <a:buChar char="•"/>
            </a:pPr>
            <a:r>
              <a:rPr lang="en-IN" sz="2400" dirty="0"/>
              <a:t>Increment/Decrement </a:t>
            </a:r>
            <a:r>
              <a:rPr lang="en-IN" sz="2400" dirty="0" smtClean="0"/>
              <a:t>operators (++$x, $x++, --$x,)</a:t>
            </a:r>
            <a:endParaRPr lang="en-IN" sz="2400" dirty="0"/>
          </a:p>
          <a:p>
            <a:pPr lvl="1">
              <a:lnSpc>
                <a:spcPct val="150000"/>
              </a:lnSpc>
              <a:buFont typeface="Arial" pitchFamily="34" charset="0"/>
              <a:buChar char="•"/>
            </a:pPr>
            <a:r>
              <a:rPr lang="en-IN" sz="2400" dirty="0"/>
              <a:t>Logical </a:t>
            </a:r>
            <a:r>
              <a:rPr lang="en-IN" sz="2400" dirty="0" smtClean="0"/>
              <a:t>operators (and, or, </a:t>
            </a:r>
            <a:r>
              <a:rPr lang="en-IN" sz="2400" dirty="0" err="1" smtClean="0"/>
              <a:t>xor</a:t>
            </a:r>
            <a:r>
              <a:rPr lang="en-IN" sz="2400" dirty="0" smtClean="0"/>
              <a:t>, &amp;&amp;, ||, !)</a:t>
            </a:r>
            <a:endParaRPr lang="en-IN" sz="2400" dirty="0"/>
          </a:p>
          <a:p>
            <a:pPr lvl="1">
              <a:lnSpc>
                <a:spcPct val="150000"/>
              </a:lnSpc>
              <a:buFont typeface="Arial" pitchFamily="34" charset="0"/>
              <a:buChar char="•"/>
            </a:pPr>
            <a:r>
              <a:rPr lang="en-IN" sz="2400" dirty="0"/>
              <a:t>String </a:t>
            </a:r>
            <a:r>
              <a:rPr lang="en-IN" sz="2400" dirty="0" smtClean="0"/>
              <a:t>operators(. , .=)</a:t>
            </a:r>
            <a:endParaRPr lang="en-IN" sz="2400" dirty="0"/>
          </a:p>
          <a:p>
            <a:pPr lvl="1">
              <a:lnSpc>
                <a:spcPct val="150000"/>
              </a:lnSpc>
              <a:buFont typeface="Arial" pitchFamily="34" charset="0"/>
              <a:buChar char="•"/>
            </a:pPr>
            <a:r>
              <a:rPr lang="en-IN" sz="2400" dirty="0"/>
              <a:t>Array </a:t>
            </a:r>
            <a:r>
              <a:rPr lang="en-IN" sz="2400" dirty="0" smtClean="0"/>
              <a:t>operators(+, ==, ===, !=, &lt;&gt;, !==)</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if...else...</a:t>
            </a:r>
            <a:r>
              <a:rPr lang="en-IN" sz="4400" dirty="0" err="1" smtClean="0"/>
              <a:t>elseif</a:t>
            </a:r>
            <a:r>
              <a:rPr lang="en-IN" sz="4400" dirty="0" smtClean="0"/>
              <a:t> Statements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8143932" cy="3416320"/>
          </a:xfrm>
          <a:prstGeom prst="rect">
            <a:avLst/>
          </a:prstGeom>
          <a:noFill/>
        </p:spPr>
        <p:txBody>
          <a:bodyPr wrap="square" rtlCol="0">
            <a:spAutoFit/>
          </a:bodyPr>
          <a:lstStyle/>
          <a:p>
            <a:r>
              <a:rPr lang="en-IN" sz="2400" dirty="0"/>
              <a:t>n PHP we have the following conditional statements:</a:t>
            </a:r>
          </a:p>
          <a:p>
            <a:r>
              <a:rPr lang="en-IN" sz="2400" b="1" dirty="0"/>
              <a:t>if statement</a:t>
            </a:r>
            <a:r>
              <a:rPr lang="en-IN" sz="2400" dirty="0"/>
              <a:t> - executes some code only if a specified condition is true</a:t>
            </a:r>
          </a:p>
          <a:p>
            <a:r>
              <a:rPr lang="en-IN" sz="2400" b="1" dirty="0"/>
              <a:t>if...else statement</a:t>
            </a:r>
            <a:r>
              <a:rPr lang="en-IN" sz="2400" dirty="0"/>
              <a:t> - executes some code if a condition is true and another code if the condition is false</a:t>
            </a:r>
          </a:p>
          <a:p>
            <a:r>
              <a:rPr lang="en-IN" sz="2400" b="1" dirty="0"/>
              <a:t>if...</a:t>
            </a:r>
            <a:r>
              <a:rPr lang="en-IN" sz="2400" b="1" dirty="0" err="1"/>
              <a:t>elseif</a:t>
            </a:r>
            <a:r>
              <a:rPr lang="en-IN" sz="2400" b="1" dirty="0"/>
              <a:t>....else statement</a:t>
            </a:r>
            <a:r>
              <a:rPr lang="en-IN" sz="2400" dirty="0"/>
              <a:t> - specifies a new condition to test, if the first condition is false</a:t>
            </a:r>
          </a:p>
          <a:p>
            <a:r>
              <a:rPr lang="en-IN" sz="2400" b="1" dirty="0"/>
              <a:t>switch statement</a:t>
            </a:r>
            <a:r>
              <a:rPr lang="en-IN" sz="2400" dirty="0"/>
              <a:t> - selects one of many blocks of code to be executed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The if Statement</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8143932" cy="1938992"/>
          </a:xfrm>
          <a:prstGeom prst="rect">
            <a:avLst/>
          </a:prstGeom>
          <a:noFill/>
        </p:spPr>
        <p:txBody>
          <a:bodyPr wrap="square" rtlCol="0">
            <a:spAutoFit/>
          </a:bodyPr>
          <a:lstStyle/>
          <a:p>
            <a:r>
              <a:rPr lang="en-IN" sz="2400" b="1" dirty="0" smtClean="0"/>
              <a:t>Syntax</a:t>
            </a:r>
            <a:r>
              <a:rPr lang="en-IN" sz="2400" dirty="0" smtClean="0"/>
              <a:t> :</a:t>
            </a:r>
          </a:p>
          <a:p>
            <a:r>
              <a:rPr lang="en-IN" sz="2400" dirty="0"/>
              <a:t>if (</a:t>
            </a:r>
            <a:r>
              <a:rPr lang="en-IN" sz="2400" i="1" dirty="0"/>
              <a:t>condition</a:t>
            </a:r>
            <a:r>
              <a:rPr lang="en-IN" sz="2400" dirty="0"/>
              <a:t>) {</a:t>
            </a:r>
            <a:r>
              <a:rPr lang="en-IN" sz="2400" i="1" dirty="0"/>
              <a:t/>
            </a:r>
            <a:br>
              <a:rPr lang="en-IN" sz="2400" i="1" dirty="0"/>
            </a:br>
            <a:r>
              <a:rPr lang="en-IN" sz="2400" i="1" dirty="0"/>
              <a:t>    code to be executed if condition is true</a:t>
            </a:r>
            <a:r>
              <a:rPr lang="en-IN" sz="2400" dirty="0"/>
              <a:t>;</a:t>
            </a:r>
            <a:r>
              <a:rPr lang="en-IN" sz="2400" dirty="0" smtClean="0"/>
              <a:t/>
            </a:r>
            <a:br>
              <a:rPr lang="en-IN" sz="2400" dirty="0" smtClean="0"/>
            </a:br>
            <a:r>
              <a:rPr lang="en-IN" sz="2400" dirty="0" smtClean="0"/>
              <a:t>}</a:t>
            </a:r>
          </a:p>
          <a:p>
            <a:endParaRPr lang="en-IN" sz="2400" dirty="0"/>
          </a:p>
        </p:txBody>
      </p:sp>
      <p:sp>
        <p:nvSpPr>
          <p:cNvPr id="7" name="Flowchart: Document 6"/>
          <p:cNvSpPr/>
          <p:nvPr/>
        </p:nvSpPr>
        <p:spPr>
          <a:xfrm>
            <a:off x="714348" y="3571876"/>
            <a:ext cx="5429288" cy="2786082"/>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2"/>
            <a:r>
              <a:rPr lang="en-IN" dirty="0"/>
              <a:t>&lt;?</a:t>
            </a:r>
            <a:r>
              <a:rPr lang="en-IN" dirty="0" err="1"/>
              <a:t>php</a:t>
            </a:r>
            <a:r>
              <a:rPr lang="en-IN" dirty="0" smtClean="0"/>
              <a:t/>
            </a:r>
            <a:br>
              <a:rPr lang="en-IN" dirty="0" smtClean="0"/>
            </a:br>
            <a:r>
              <a:rPr lang="en-IN" dirty="0"/>
              <a:t>$t = date("H");</a:t>
            </a:r>
            <a:r>
              <a:rPr lang="en-IN" dirty="0" smtClean="0"/>
              <a:t/>
            </a:r>
            <a:br>
              <a:rPr lang="en-IN" dirty="0" smtClean="0"/>
            </a:br>
            <a:r>
              <a:rPr lang="en-IN" dirty="0" smtClean="0"/>
              <a:t/>
            </a:r>
            <a:br>
              <a:rPr lang="en-IN" dirty="0" smtClean="0"/>
            </a:br>
            <a:r>
              <a:rPr lang="en-IN" dirty="0"/>
              <a:t>if ($t &lt; "20") {</a:t>
            </a:r>
            <a:r>
              <a:rPr lang="en-IN" dirty="0" smtClean="0"/>
              <a:t/>
            </a:r>
            <a:br>
              <a:rPr lang="en-IN" dirty="0" smtClean="0"/>
            </a:br>
            <a:r>
              <a:rPr lang="en-IN" dirty="0"/>
              <a:t>    echo "Have a good day!";</a:t>
            </a:r>
            <a:r>
              <a:rPr lang="en-IN" dirty="0" smtClean="0"/>
              <a:t/>
            </a:r>
            <a:br>
              <a:rPr lang="en-IN" dirty="0" smtClean="0"/>
            </a:br>
            <a:r>
              <a:rPr lang="en-IN" dirty="0"/>
              <a:t>}</a:t>
            </a:r>
            <a:r>
              <a:rPr lang="en-IN" dirty="0" smtClean="0"/>
              <a:t/>
            </a:r>
            <a:br>
              <a:rPr lang="en-IN" dirty="0" smtClean="0"/>
            </a:br>
            <a:r>
              <a:rPr lang="en-IN" dirty="0"/>
              <a:t>?&gt;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The if...else Statement</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643470" cy="2246769"/>
          </a:xfrm>
          <a:prstGeom prst="rect">
            <a:avLst/>
          </a:prstGeom>
          <a:noFill/>
        </p:spPr>
        <p:txBody>
          <a:bodyPr wrap="square" rtlCol="0">
            <a:spAutoFit/>
          </a:bodyPr>
          <a:lstStyle/>
          <a:p>
            <a:r>
              <a:rPr lang="en-IN" sz="2000" b="1" dirty="0" smtClean="0"/>
              <a:t>Syntax</a:t>
            </a:r>
            <a:r>
              <a:rPr lang="en-IN" sz="2000" dirty="0" smtClean="0"/>
              <a:t> :</a:t>
            </a:r>
          </a:p>
          <a:p>
            <a:r>
              <a:rPr lang="en-IN" sz="2000" dirty="0"/>
              <a:t>if (</a:t>
            </a:r>
            <a:r>
              <a:rPr lang="en-IN" sz="2000" i="1" dirty="0"/>
              <a:t>condition</a:t>
            </a:r>
            <a:r>
              <a:rPr lang="en-IN" sz="2000" dirty="0"/>
              <a:t>) {</a:t>
            </a:r>
            <a:r>
              <a:rPr lang="en-IN" sz="2000" dirty="0" smtClean="0"/>
              <a:t/>
            </a:r>
            <a:br>
              <a:rPr lang="en-IN" sz="2000" dirty="0" smtClean="0"/>
            </a:br>
            <a:r>
              <a:rPr lang="en-IN" sz="2000" dirty="0"/>
              <a:t>    </a:t>
            </a:r>
            <a:r>
              <a:rPr lang="en-IN" sz="2000" i="1" dirty="0"/>
              <a:t>code to be executed if condition is true;</a:t>
            </a:r>
            <a:r>
              <a:rPr lang="en-IN" sz="2000" dirty="0" smtClean="0"/>
              <a:t/>
            </a:r>
            <a:br>
              <a:rPr lang="en-IN" sz="2000" dirty="0" smtClean="0"/>
            </a:br>
            <a:r>
              <a:rPr lang="en-IN" sz="2000" dirty="0"/>
              <a:t>} else {</a:t>
            </a:r>
            <a:r>
              <a:rPr lang="en-IN" sz="2000" dirty="0" smtClean="0"/>
              <a:t/>
            </a:r>
            <a:br>
              <a:rPr lang="en-IN" sz="2000" dirty="0" smtClean="0"/>
            </a:br>
            <a:r>
              <a:rPr lang="en-IN" sz="2000" dirty="0"/>
              <a:t>  </a:t>
            </a:r>
            <a:r>
              <a:rPr lang="en-IN" sz="2000" i="1" dirty="0"/>
              <a:t>  code to be executed if condition is false;</a:t>
            </a:r>
            <a:br>
              <a:rPr lang="en-IN" sz="2000" i="1" dirty="0"/>
            </a:br>
            <a:r>
              <a:rPr lang="en-IN" sz="2000" dirty="0"/>
              <a:t>}</a:t>
            </a:r>
          </a:p>
        </p:txBody>
      </p:sp>
      <p:sp>
        <p:nvSpPr>
          <p:cNvPr id="7" name="Flowchart: Document 6"/>
          <p:cNvSpPr/>
          <p:nvPr/>
        </p:nvSpPr>
        <p:spPr>
          <a:xfrm>
            <a:off x="5143504" y="1643050"/>
            <a:ext cx="3714776"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a:t>&lt;?</a:t>
            </a:r>
            <a:r>
              <a:rPr lang="en-IN" dirty="0" err="1"/>
              <a:t>php</a:t>
            </a:r>
            <a:r>
              <a:rPr lang="en-IN" dirty="0" smtClean="0"/>
              <a:t/>
            </a:r>
            <a:br>
              <a:rPr lang="en-IN" dirty="0" smtClean="0"/>
            </a:br>
            <a:r>
              <a:rPr lang="en-IN" dirty="0"/>
              <a:t>$t = date("H");</a:t>
            </a:r>
            <a:r>
              <a:rPr lang="en-IN" dirty="0" smtClean="0"/>
              <a:t/>
            </a:r>
            <a:br>
              <a:rPr lang="en-IN" dirty="0" smtClean="0"/>
            </a:br>
            <a:r>
              <a:rPr lang="en-IN" dirty="0" smtClean="0"/>
              <a:t/>
            </a:r>
            <a:br>
              <a:rPr lang="en-IN" dirty="0" smtClean="0"/>
            </a:br>
            <a:r>
              <a:rPr lang="en-IN" dirty="0"/>
              <a:t>if ($t &lt; "20") {</a:t>
            </a:r>
            <a:r>
              <a:rPr lang="en-IN" dirty="0" smtClean="0"/>
              <a:t/>
            </a:r>
            <a:br>
              <a:rPr lang="en-IN" dirty="0" smtClean="0"/>
            </a:br>
            <a:r>
              <a:rPr lang="en-IN" dirty="0"/>
              <a:t>    echo "Have a good day!";</a:t>
            </a:r>
            <a:r>
              <a:rPr lang="en-IN" dirty="0" smtClean="0"/>
              <a:t/>
            </a:r>
            <a:br>
              <a:rPr lang="en-IN" dirty="0" smtClean="0"/>
            </a:br>
            <a:r>
              <a:rPr lang="en-IN" dirty="0"/>
              <a:t>} else {</a:t>
            </a:r>
            <a:r>
              <a:rPr lang="en-IN" dirty="0" smtClean="0"/>
              <a:t/>
            </a:r>
            <a:br>
              <a:rPr lang="en-IN" dirty="0" smtClean="0"/>
            </a:br>
            <a:r>
              <a:rPr lang="en-IN" dirty="0"/>
              <a:t>    echo "Have a good night!";</a:t>
            </a:r>
            <a:r>
              <a:rPr lang="en-IN" dirty="0" smtClean="0"/>
              <a:t/>
            </a:r>
            <a:br>
              <a:rPr lang="en-IN" dirty="0" smtClean="0"/>
            </a:br>
            <a:r>
              <a:rPr lang="en-IN" dirty="0"/>
              <a:t>}</a:t>
            </a:r>
            <a:r>
              <a:rPr lang="en-IN" dirty="0" smtClean="0"/>
              <a:t/>
            </a:r>
            <a:br>
              <a:rPr lang="en-IN" dirty="0" smtClean="0"/>
            </a:br>
            <a:r>
              <a:rPr lang="en-IN" dirty="0"/>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The if...</a:t>
            </a:r>
            <a:r>
              <a:rPr lang="en-IN" sz="4400" dirty="0" err="1" smtClean="0"/>
              <a:t>elseif</a:t>
            </a:r>
            <a:r>
              <a:rPr lang="en-IN" sz="4400" dirty="0" smtClean="0"/>
              <a:t>....else Statement</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643470" cy="2862322"/>
          </a:xfrm>
          <a:prstGeom prst="rect">
            <a:avLst/>
          </a:prstGeom>
          <a:noFill/>
        </p:spPr>
        <p:txBody>
          <a:bodyPr wrap="square" rtlCol="0">
            <a:spAutoFit/>
          </a:bodyPr>
          <a:lstStyle/>
          <a:p>
            <a:r>
              <a:rPr lang="en-IN" sz="2000" b="1" dirty="0" smtClean="0"/>
              <a:t>Syntax</a:t>
            </a:r>
            <a:r>
              <a:rPr lang="en-IN" sz="2000" dirty="0" smtClean="0"/>
              <a:t> :</a:t>
            </a:r>
          </a:p>
          <a:p>
            <a:r>
              <a:rPr lang="en-IN" sz="2000" dirty="0"/>
              <a:t>if (</a:t>
            </a:r>
            <a:r>
              <a:rPr lang="en-IN" sz="2000" i="1" dirty="0"/>
              <a:t>condition</a:t>
            </a:r>
            <a:r>
              <a:rPr lang="en-IN" sz="2000" dirty="0"/>
              <a:t>) {</a:t>
            </a:r>
            <a:r>
              <a:rPr lang="en-IN" sz="2000" dirty="0" smtClean="0"/>
              <a:t/>
            </a:r>
            <a:br>
              <a:rPr lang="en-IN" sz="2000" dirty="0" smtClean="0"/>
            </a:br>
            <a:r>
              <a:rPr lang="en-IN" sz="2000" dirty="0"/>
              <a:t>    </a:t>
            </a:r>
            <a:r>
              <a:rPr lang="en-IN" sz="2000" i="1" dirty="0"/>
              <a:t>code to be executed if condition is true;</a:t>
            </a:r>
            <a:br>
              <a:rPr lang="en-IN" sz="2000" i="1" dirty="0"/>
            </a:br>
            <a:r>
              <a:rPr lang="en-IN" sz="2000" dirty="0"/>
              <a:t>} </a:t>
            </a:r>
            <a:r>
              <a:rPr lang="en-IN" sz="2000" dirty="0" err="1"/>
              <a:t>elseif</a:t>
            </a:r>
            <a:r>
              <a:rPr lang="en-IN" sz="2000" dirty="0"/>
              <a:t> (</a:t>
            </a:r>
            <a:r>
              <a:rPr lang="en-IN" sz="2000" i="1" dirty="0"/>
              <a:t>condition</a:t>
            </a:r>
            <a:r>
              <a:rPr lang="en-IN" sz="2000" dirty="0"/>
              <a:t>) {</a:t>
            </a:r>
            <a:r>
              <a:rPr lang="en-IN" sz="2000" dirty="0" smtClean="0"/>
              <a:t/>
            </a:r>
            <a:br>
              <a:rPr lang="en-IN" sz="2000" dirty="0" smtClean="0"/>
            </a:br>
            <a:r>
              <a:rPr lang="en-IN" sz="2000" dirty="0"/>
              <a:t>  </a:t>
            </a:r>
            <a:r>
              <a:rPr lang="en-IN" sz="2000" i="1" dirty="0"/>
              <a:t>  code to be executed if condition is true;</a:t>
            </a:r>
            <a:br>
              <a:rPr lang="en-IN" sz="2000" i="1" dirty="0"/>
            </a:br>
            <a:r>
              <a:rPr lang="en-IN" sz="2000" dirty="0"/>
              <a:t>} else {</a:t>
            </a:r>
            <a:r>
              <a:rPr lang="en-IN" sz="2000" dirty="0" smtClean="0"/>
              <a:t/>
            </a:r>
            <a:br>
              <a:rPr lang="en-IN" sz="2000" dirty="0" smtClean="0"/>
            </a:br>
            <a:r>
              <a:rPr lang="en-IN" sz="2000" dirty="0"/>
              <a:t>    </a:t>
            </a:r>
            <a:r>
              <a:rPr lang="en-IN" sz="2000" i="1" dirty="0"/>
              <a:t>code to be executed if condition is false;</a:t>
            </a:r>
            <a:br>
              <a:rPr lang="en-IN" sz="2000" i="1" dirty="0"/>
            </a:br>
            <a:r>
              <a:rPr lang="en-IN" sz="2000" dirty="0"/>
              <a:t>}</a:t>
            </a:r>
          </a:p>
        </p:txBody>
      </p:sp>
      <p:sp>
        <p:nvSpPr>
          <p:cNvPr id="7" name="Flowchart: Document 6"/>
          <p:cNvSpPr/>
          <p:nvPr/>
        </p:nvSpPr>
        <p:spPr>
          <a:xfrm>
            <a:off x="5143504" y="1643050"/>
            <a:ext cx="3714776"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a:t>&lt;?</a:t>
            </a:r>
            <a:r>
              <a:rPr lang="en-IN" dirty="0" err="1"/>
              <a:t>php</a:t>
            </a:r>
            <a:r>
              <a:rPr lang="en-IN" dirty="0" smtClean="0"/>
              <a:t/>
            </a:r>
            <a:br>
              <a:rPr lang="en-IN" dirty="0" smtClean="0"/>
            </a:br>
            <a:r>
              <a:rPr lang="en-IN" dirty="0"/>
              <a:t>$t = date("H");</a:t>
            </a:r>
            <a:r>
              <a:rPr lang="en-IN" dirty="0" smtClean="0"/>
              <a:t/>
            </a:r>
            <a:br>
              <a:rPr lang="en-IN" dirty="0" smtClean="0"/>
            </a:br>
            <a:r>
              <a:rPr lang="en-IN" dirty="0" smtClean="0"/>
              <a:t/>
            </a:r>
            <a:br>
              <a:rPr lang="en-IN" dirty="0" smtClean="0"/>
            </a:br>
            <a:r>
              <a:rPr lang="en-IN" dirty="0"/>
              <a:t>if ($t &lt; "10") {</a:t>
            </a:r>
            <a:r>
              <a:rPr lang="en-IN" dirty="0" smtClean="0"/>
              <a:t/>
            </a:r>
            <a:br>
              <a:rPr lang="en-IN" dirty="0" smtClean="0"/>
            </a:br>
            <a:r>
              <a:rPr lang="en-IN" dirty="0"/>
              <a:t>    echo "Have a good morning!";</a:t>
            </a:r>
            <a:r>
              <a:rPr lang="en-IN" dirty="0" smtClean="0"/>
              <a:t/>
            </a:r>
            <a:br>
              <a:rPr lang="en-IN" dirty="0" smtClean="0"/>
            </a:br>
            <a:r>
              <a:rPr lang="en-IN" dirty="0"/>
              <a:t>} </a:t>
            </a:r>
            <a:r>
              <a:rPr lang="en-IN" dirty="0" err="1"/>
              <a:t>elseif</a:t>
            </a:r>
            <a:r>
              <a:rPr lang="en-IN" dirty="0"/>
              <a:t> ($t &lt; "20") {</a:t>
            </a:r>
            <a:r>
              <a:rPr lang="en-IN" dirty="0" smtClean="0"/>
              <a:t/>
            </a:r>
            <a:br>
              <a:rPr lang="en-IN" dirty="0" smtClean="0"/>
            </a:br>
            <a:r>
              <a:rPr lang="en-IN" dirty="0"/>
              <a:t>    echo "Have a good day!";</a:t>
            </a:r>
            <a:r>
              <a:rPr lang="en-IN" dirty="0" smtClean="0"/>
              <a:t/>
            </a:r>
            <a:br>
              <a:rPr lang="en-IN" dirty="0" smtClean="0"/>
            </a:br>
            <a:r>
              <a:rPr lang="en-IN" dirty="0"/>
              <a:t>} else {</a:t>
            </a:r>
            <a:r>
              <a:rPr lang="en-IN" dirty="0" smtClean="0"/>
              <a:t/>
            </a:r>
            <a:br>
              <a:rPr lang="en-IN" dirty="0" smtClean="0"/>
            </a:br>
            <a:r>
              <a:rPr lang="en-IN" dirty="0"/>
              <a:t>    echo "Have a good night!";</a:t>
            </a:r>
            <a:r>
              <a:rPr lang="en-IN" dirty="0" smtClean="0"/>
              <a:t/>
            </a:r>
            <a:br>
              <a:rPr lang="en-IN" dirty="0" smtClean="0"/>
            </a:br>
            <a:r>
              <a:rPr lang="en-IN" dirty="0"/>
              <a:t>}</a:t>
            </a:r>
            <a:r>
              <a:rPr lang="en-IN" dirty="0" smtClean="0"/>
              <a:t/>
            </a:r>
            <a:br>
              <a:rPr lang="en-IN" dirty="0" smtClean="0"/>
            </a:br>
            <a:r>
              <a:rPr lang="en-IN" dirty="0"/>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The switch Statement</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643470" cy="5016758"/>
          </a:xfrm>
          <a:prstGeom prst="rect">
            <a:avLst/>
          </a:prstGeom>
          <a:noFill/>
        </p:spPr>
        <p:txBody>
          <a:bodyPr wrap="square" rtlCol="0">
            <a:spAutoFit/>
          </a:bodyPr>
          <a:lstStyle/>
          <a:p>
            <a:r>
              <a:rPr lang="en-IN" sz="2000" b="1" dirty="0" smtClean="0"/>
              <a:t>Syntax</a:t>
            </a:r>
            <a:r>
              <a:rPr lang="en-IN" sz="2000" dirty="0" smtClean="0"/>
              <a:t> :</a:t>
            </a:r>
          </a:p>
          <a:p>
            <a:r>
              <a:rPr lang="en-IN" sz="2000" dirty="0"/>
              <a:t>switch (</a:t>
            </a:r>
            <a:r>
              <a:rPr lang="en-IN" sz="2000" i="1" dirty="0"/>
              <a:t>n</a:t>
            </a:r>
            <a:r>
              <a:rPr lang="en-IN" sz="2000" dirty="0"/>
              <a:t>) {</a:t>
            </a:r>
            <a:r>
              <a:rPr lang="en-IN" sz="2000" dirty="0" smtClean="0"/>
              <a:t/>
            </a:r>
            <a:br>
              <a:rPr lang="en-IN" sz="2000" dirty="0" smtClean="0"/>
            </a:br>
            <a:r>
              <a:rPr lang="en-IN" sz="2000" dirty="0"/>
              <a:t>    case </a:t>
            </a:r>
            <a:r>
              <a:rPr lang="en-IN" sz="2000" i="1" dirty="0"/>
              <a:t>label1:</a:t>
            </a:r>
            <a:r>
              <a:rPr lang="en-IN" sz="2000" dirty="0" smtClean="0"/>
              <a:t/>
            </a:r>
            <a:br>
              <a:rPr lang="en-IN" sz="2000" dirty="0" smtClean="0"/>
            </a:br>
            <a:r>
              <a:rPr lang="en-IN" sz="2000" dirty="0"/>
              <a:t>  </a:t>
            </a:r>
            <a:r>
              <a:rPr lang="en-IN" sz="2000" i="1" dirty="0"/>
              <a:t>      code to be executed if n=label1;</a:t>
            </a:r>
            <a:r>
              <a:rPr lang="en-IN" sz="2000" dirty="0" smtClean="0"/>
              <a:t/>
            </a:r>
            <a:br>
              <a:rPr lang="en-IN" sz="2000" dirty="0" smtClean="0"/>
            </a:br>
            <a:r>
              <a:rPr lang="en-IN" sz="2000" dirty="0"/>
              <a:t>        break;</a:t>
            </a:r>
            <a:r>
              <a:rPr lang="en-IN" sz="2000" dirty="0" smtClean="0"/>
              <a:t/>
            </a:r>
            <a:br>
              <a:rPr lang="en-IN" sz="2000" dirty="0" smtClean="0"/>
            </a:br>
            <a:r>
              <a:rPr lang="en-IN" sz="2000" dirty="0"/>
              <a:t>    case </a:t>
            </a:r>
            <a:r>
              <a:rPr lang="en-IN" sz="2000" i="1" dirty="0"/>
              <a:t>label2:</a:t>
            </a:r>
            <a:r>
              <a:rPr lang="en-IN" sz="2000" dirty="0" smtClean="0"/>
              <a:t/>
            </a:r>
            <a:br>
              <a:rPr lang="en-IN" sz="2000" dirty="0" smtClean="0"/>
            </a:br>
            <a:r>
              <a:rPr lang="en-IN" sz="2000" dirty="0"/>
              <a:t>  </a:t>
            </a:r>
            <a:r>
              <a:rPr lang="en-IN" sz="2000" i="1" dirty="0"/>
              <a:t>      code to be executed if n=label2;</a:t>
            </a:r>
            <a:r>
              <a:rPr lang="en-IN" sz="2000" dirty="0" smtClean="0"/>
              <a:t/>
            </a:r>
            <a:br>
              <a:rPr lang="en-IN" sz="2000" dirty="0" smtClean="0"/>
            </a:br>
            <a:r>
              <a:rPr lang="en-IN" sz="2000" dirty="0"/>
              <a:t>        break;</a:t>
            </a:r>
            <a:r>
              <a:rPr lang="en-IN" sz="2000" dirty="0" smtClean="0"/>
              <a:t/>
            </a:r>
            <a:br>
              <a:rPr lang="en-IN" sz="2000" dirty="0" smtClean="0"/>
            </a:br>
            <a:r>
              <a:rPr lang="en-IN" sz="2000" dirty="0"/>
              <a:t>    case </a:t>
            </a:r>
            <a:r>
              <a:rPr lang="en-IN" sz="2000" i="1" dirty="0"/>
              <a:t>label3:</a:t>
            </a:r>
            <a:r>
              <a:rPr lang="en-IN" sz="2000" dirty="0" smtClean="0"/>
              <a:t/>
            </a:r>
            <a:br>
              <a:rPr lang="en-IN" sz="2000" dirty="0" smtClean="0"/>
            </a:br>
            <a:r>
              <a:rPr lang="en-IN" sz="2000" dirty="0"/>
              <a:t>  </a:t>
            </a:r>
            <a:r>
              <a:rPr lang="en-IN" sz="2000" i="1" dirty="0"/>
              <a:t>      code to be executed if n=label3;</a:t>
            </a:r>
            <a:r>
              <a:rPr lang="en-IN" sz="2000" dirty="0" smtClean="0"/>
              <a:t/>
            </a:r>
            <a:br>
              <a:rPr lang="en-IN" sz="2000" dirty="0" smtClean="0"/>
            </a:br>
            <a:r>
              <a:rPr lang="en-IN" sz="2000" dirty="0"/>
              <a:t>        break;</a:t>
            </a:r>
            <a:r>
              <a:rPr lang="en-IN" sz="2000" dirty="0" smtClean="0"/>
              <a:t/>
            </a:r>
            <a:br>
              <a:rPr lang="en-IN" sz="2000" dirty="0" smtClean="0"/>
            </a:br>
            <a:r>
              <a:rPr lang="en-IN" sz="2000" dirty="0"/>
              <a:t>    ...</a:t>
            </a:r>
            <a:r>
              <a:rPr lang="en-IN" sz="2000" dirty="0" smtClean="0"/>
              <a:t/>
            </a:r>
            <a:br>
              <a:rPr lang="en-IN" sz="2000" dirty="0" smtClean="0"/>
            </a:br>
            <a:r>
              <a:rPr lang="en-IN" sz="2000" dirty="0"/>
              <a:t>    default:</a:t>
            </a:r>
            <a:r>
              <a:rPr lang="en-IN" sz="2000" dirty="0" smtClean="0"/>
              <a:t/>
            </a:r>
            <a:br>
              <a:rPr lang="en-IN" sz="2000" dirty="0" smtClean="0"/>
            </a:br>
            <a:r>
              <a:rPr lang="en-IN" sz="2000" dirty="0"/>
              <a:t>  </a:t>
            </a:r>
            <a:r>
              <a:rPr lang="en-IN" sz="2000" i="1" dirty="0"/>
              <a:t>      code to be executed if n is different from all labels;</a:t>
            </a:r>
            <a:r>
              <a:rPr lang="en-IN" sz="2000" dirty="0" smtClean="0"/>
              <a:t/>
            </a:r>
            <a:br>
              <a:rPr lang="en-IN" sz="2000" dirty="0" smtClean="0"/>
            </a:br>
            <a:r>
              <a:rPr lang="en-IN" sz="2000" dirty="0"/>
              <a:t>}</a:t>
            </a:r>
          </a:p>
        </p:txBody>
      </p:sp>
      <p:sp>
        <p:nvSpPr>
          <p:cNvPr id="7" name="Flowchart: Document 6"/>
          <p:cNvSpPr/>
          <p:nvPr/>
        </p:nvSpPr>
        <p:spPr>
          <a:xfrm>
            <a:off x="5143504" y="1643050"/>
            <a:ext cx="3714776"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400" dirty="0"/>
              <a:t>&lt;?</a:t>
            </a:r>
            <a:r>
              <a:rPr lang="en-IN" sz="1400" dirty="0" err="1"/>
              <a:t>php</a:t>
            </a:r>
            <a:r>
              <a:rPr lang="en-IN" sz="1400" dirty="0" smtClean="0"/>
              <a:t/>
            </a:r>
            <a:br>
              <a:rPr lang="en-IN" sz="1400" dirty="0" smtClean="0"/>
            </a:br>
            <a:r>
              <a:rPr lang="en-IN" sz="1400" dirty="0"/>
              <a:t>$</a:t>
            </a:r>
            <a:r>
              <a:rPr lang="en-IN" sz="1400" dirty="0" err="1"/>
              <a:t>favcolor</a:t>
            </a:r>
            <a:r>
              <a:rPr lang="en-IN" sz="1400" dirty="0"/>
              <a:t> = "red";</a:t>
            </a:r>
            <a:r>
              <a:rPr lang="en-IN" sz="1400" dirty="0" smtClean="0"/>
              <a:t/>
            </a:r>
            <a:br>
              <a:rPr lang="en-IN" sz="1400" dirty="0" smtClean="0"/>
            </a:br>
            <a:r>
              <a:rPr lang="en-IN" sz="1400" dirty="0" smtClean="0"/>
              <a:t/>
            </a:r>
            <a:br>
              <a:rPr lang="en-IN" sz="1400" dirty="0" smtClean="0"/>
            </a:br>
            <a:r>
              <a:rPr lang="en-IN" sz="1400" dirty="0"/>
              <a:t>switch ($</a:t>
            </a:r>
            <a:r>
              <a:rPr lang="en-IN" sz="1400" dirty="0" err="1"/>
              <a:t>favcolor</a:t>
            </a:r>
            <a:r>
              <a:rPr lang="en-IN" sz="1400" dirty="0"/>
              <a:t>) {</a:t>
            </a:r>
            <a:r>
              <a:rPr lang="en-IN" sz="1400" dirty="0" smtClean="0"/>
              <a:t/>
            </a:r>
            <a:br>
              <a:rPr lang="en-IN" sz="1400" dirty="0" smtClean="0"/>
            </a:br>
            <a:r>
              <a:rPr lang="en-IN" sz="1400" dirty="0"/>
              <a:t>    case "red":</a:t>
            </a:r>
            <a:r>
              <a:rPr lang="en-IN" sz="1400" dirty="0" smtClean="0"/>
              <a:t/>
            </a:r>
            <a:br>
              <a:rPr lang="en-IN" sz="1400" dirty="0" smtClean="0"/>
            </a:br>
            <a:r>
              <a:rPr lang="en-IN" sz="1400" dirty="0"/>
              <a:t>        echo "Your </a:t>
            </a:r>
            <a:r>
              <a:rPr lang="en-IN" sz="1400" dirty="0" err="1"/>
              <a:t>favorite</a:t>
            </a:r>
            <a:r>
              <a:rPr lang="en-IN" sz="1400" dirty="0"/>
              <a:t> </a:t>
            </a:r>
            <a:r>
              <a:rPr lang="en-IN" sz="1400" dirty="0" err="1"/>
              <a:t>color</a:t>
            </a:r>
            <a:r>
              <a:rPr lang="en-IN" sz="1400" dirty="0"/>
              <a:t> is red!";</a:t>
            </a:r>
            <a:r>
              <a:rPr lang="en-IN" sz="1400" dirty="0" smtClean="0"/>
              <a:t/>
            </a:r>
            <a:br>
              <a:rPr lang="en-IN" sz="1400" dirty="0" smtClean="0"/>
            </a:br>
            <a:r>
              <a:rPr lang="en-IN" sz="1400" dirty="0"/>
              <a:t>        break;</a:t>
            </a:r>
            <a:r>
              <a:rPr lang="en-IN" sz="1400" dirty="0" smtClean="0"/>
              <a:t/>
            </a:r>
            <a:br>
              <a:rPr lang="en-IN" sz="1400" dirty="0" smtClean="0"/>
            </a:br>
            <a:r>
              <a:rPr lang="en-IN" sz="1400" dirty="0"/>
              <a:t>    case "blue":</a:t>
            </a:r>
            <a:r>
              <a:rPr lang="en-IN" sz="1400" dirty="0" smtClean="0"/>
              <a:t/>
            </a:r>
            <a:br>
              <a:rPr lang="en-IN" sz="1400" dirty="0" smtClean="0"/>
            </a:br>
            <a:r>
              <a:rPr lang="en-IN" sz="1400" dirty="0"/>
              <a:t>        echo "Your </a:t>
            </a:r>
            <a:r>
              <a:rPr lang="en-IN" sz="1400" dirty="0" err="1"/>
              <a:t>favorite</a:t>
            </a:r>
            <a:r>
              <a:rPr lang="en-IN" sz="1400" dirty="0"/>
              <a:t> </a:t>
            </a:r>
            <a:r>
              <a:rPr lang="en-IN" sz="1400" dirty="0" err="1"/>
              <a:t>color</a:t>
            </a:r>
            <a:r>
              <a:rPr lang="en-IN" sz="1400" dirty="0"/>
              <a:t> is blue!";</a:t>
            </a:r>
            <a:r>
              <a:rPr lang="en-IN" sz="1400" dirty="0" smtClean="0"/>
              <a:t/>
            </a:r>
            <a:br>
              <a:rPr lang="en-IN" sz="1400" dirty="0" smtClean="0"/>
            </a:br>
            <a:r>
              <a:rPr lang="en-IN" sz="1400" dirty="0"/>
              <a:t>        break;</a:t>
            </a:r>
            <a:r>
              <a:rPr lang="en-IN" sz="1400" dirty="0" smtClean="0"/>
              <a:t/>
            </a:r>
            <a:br>
              <a:rPr lang="en-IN" sz="1400" dirty="0" smtClean="0"/>
            </a:br>
            <a:r>
              <a:rPr lang="en-IN" sz="1400" dirty="0"/>
              <a:t>    case "green":</a:t>
            </a:r>
            <a:r>
              <a:rPr lang="en-IN" sz="1400" dirty="0" smtClean="0"/>
              <a:t/>
            </a:r>
            <a:br>
              <a:rPr lang="en-IN" sz="1400" dirty="0" smtClean="0"/>
            </a:br>
            <a:r>
              <a:rPr lang="en-IN" sz="1400" dirty="0"/>
              <a:t>        echo "Your </a:t>
            </a:r>
            <a:r>
              <a:rPr lang="en-IN" sz="1400" dirty="0" err="1"/>
              <a:t>favorite</a:t>
            </a:r>
            <a:r>
              <a:rPr lang="en-IN" sz="1400" dirty="0"/>
              <a:t> </a:t>
            </a:r>
            <a:r>
              <a:rPr lang="en-IN" sz="1400" dirty="0" err="1"/>
              <a:t>color</a:t>
            </a:r>
            <a:r>
              <a:rPr lang="en-IN" sz="1400" dirty="0"/>
              <a:t> is green!";</a:t>
            </a:r>
            <a:r>
              <a:rPr lang="en-IN" sz="1400" dirty="0" smtClean="0"/>
              <a:t/>
            </a:r>
            <a:br>
              <a:rPr lang="en-IN" sz="1400" dirty="0" smtClean="0"/>
            </a:br>
            <a:r>
              <a:rPr lang="en-IN" sz="1400" dirty="0"/>
              <a:t>        break;</a:t>
            </a:r>
            <a:r>
              <a:rPr lang="en-IN" sz="1400" dirty="0" smtClean="0"/>
              <a:t/>
            </a:r>
            <a:br>
              <a:rPr lang="en-IN" sz="1400" dirty="0" smtClean="0"/>
            </a:br>
            <a:r>
              <a:rPr lang="en-IN" sz="1400" dirty="0"/>
              <a:t>    default:</a:t>
            </a:r>
            <a:r>
              <a:rPr lang="en-IN" sz="1400" dirty="0" smtClean="0"/>
              <a:t/>
            </a:r>
            <a:br>
              <a:rPr lang="en-IN" sz="1400" dirty="0" smtClean="0"/>
            </a:br>
            <a:r>
              <a:rPr lang="en-IN" sz="1400" dirty="0"/>
              <a:t>        echo "Your </a:t>
            </a:r>
            <a:r>
              <a:rPr lang="en-IN" sz="1400" dirty="0" err="1"/>
              <a:t>favorite</a:t>
            </a:r>
            <a:r>
              <a:rPr lang="en-IN" sz="1400" dirty="0"/>
              <a:t> </a:t>
            </a:r>
            <a:r>
              <a:rPr lang="en-IN" sz="1400" dirty="0" err="1"/>
              <a:t>color</a:t>
            </a:r>
            <a:r>
              <a:rPr lang="en-IN" sz="1400" dirty="0"/>
              <a:t> is neither red, blue, nor green!";</a:t>
            </a:r>
            <a:r>
              <a:rPr lang="en-IN" sz="1400" dirty="0" smtClean="0"/>
              <a:t/>
            </a:r>
            <a:br>
              <a:rPr lang="en-IN" sz="1400" dirty="0" smtClean="0"/>
            </a:br>
            <a:r>
              <a:rPr lang="en-IN" sz="1400" dirty="0"/>
              <a:t>}</a:t>
            </a:r>
            <a:r>
              <a:rPr lang="en-IN" sz="1400" dirty="0" smtClean="0"/>
              <a:t/>
            </a:r>
            <a:br>
              <a:rPr lang="en-IN" sz="1400" dirty="0" smtClean="0"/>
            </a:br>
            <a:r>
              <a:rPr lang="en-IN" sz="1400" dirty="0"/>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PHP Loops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8215370" cy="4893647"/>
          </a:xfrm>
          <a:prstGeom prst="rect">
            <a:avLst/>
          </a:prstGeom>
          <a:noFill/>
        </p:spPr>
        <p:txBody>
          <a:bodyPr wrap="square" rtlCol="0">
            <a:spAutoFit/>
          </a:bodyPr>
          <a:lstStyle/>
          <a:p>
            <a:r>
              <a:rPr lang="en-IN" sz="2400" dirty="0"/>
              <a:t>In PHP, we have the following looping statements</a:t>
            </a:r>
            <a:r>
              <a:rPr lang="en-IN" sz="2400" dirty="0" smtClean="0"/>
              <a:t>:</a:t>
            </a:r>
          </a:p>
          <a:p>
            <a:pPr>
              <a:buFont typeface="Arial" pitchFamily="34" charset="0"/>
              <a:buChar char="•"/>
            </a:pPr>
            <a:endParaRPr lang="en-IN" sz="2400" dirty="0"/>
          </a:p>
          <a:p>
            <a:pPr>
              <a:buFont typeface="Arial" pitchFamily="34" charset="0"/>
              <a:buChar char="•"/>
            </a:pPr>
            <a:r>
              <a:rPr lang="en-IN" sz="2400" b="1" dirty="0"/>
              <a:t>while </a:t>
            </a:r>
            <a:r>
              <a:rPr lang="en-IN" sz="2400" dirty="0"/>
              <a:t>- loops through a block of code as long as the specified condition is </a:t>
            </a:r>
            <a:r>
              <a:rPr lang="en-IN" sz="2400" dirty="0" smtClean="0"/>
              <a:t>true</a:t>
            </a:r>
          </a:p>
          <a:p>
            <a:pPr>
              <a:buFont typeface="Arial" pitchFamily="34" charset="0"/>
              <a:buChar char="•"/>
            </a:pPr>
            <a:endParaRPr lang="en-IN" sz="2400" dirty="0"/>
          </a:p>
          <a:p>
            <a:pPr>
              <a:buFont typeface="Arial" pitchFamily="34" charset="0"/>
              <a:buChar char="•"/>
            </a:pPr>
            <a:r>
              <a:rPr lang="en-IN" sz="2400" b="1" dirty="0"/>
              <a:t>do...while</a:t>
            </a:r>
            <a:r>
              <a:rPr lang="en-IN" sz="2400" dirty="0"/>
              <a:t> - loops through a block of code once, and then repeats the loop as long as the specified condition is </a:t>
            </a:r>
            <a:r>
              <a:rPr lang="en-IN" sz="2400" dirty="0" smtClean="0"/>
              <a:t>true</a:t>
            </a:r>
          </a:p>
          <a:p>
            <a:pPr>
              <a:buFont typeface="Arial" pitchFamily="34" charset="0"/>
              <a:buChar char="•"/>
            </a:pPr>
            <a:endParaRPr lang="en-IN" sz="2400" dirty="0"/>
          </a:p>
          <a:p>
            <a:pPr>
              <a:buFont typeface="Arial" pitchFamily="34" charset="0"/>
              <a:buChar char="•"/>
            </a:pPr>
            <a:r>
              <a:rPr lang="en-IN" sz="2400" b="1" dirty="0"/>
              <a:t>for </a:t>
            </a:r>
            <a:r>
              <a:rPr lang="en-IN" sz="2400" dirty="0"/>
              <a:t>- loops through a block of code a specified number of </a:t>
            </a:r>
            <a:r>
              <a:rPr lang="en-IN" sz="2400" dirty="0" smtClean="0"/>
              <a:t>times</a:t>
            </a:r>
          </a:p>
          <a:p>
            <a:pPr>
              <a:buFont typeface="Arial" pitchFamily="34" charset="0"/>
              <a:buChar char="•"/>
            </a:pPr>
            <a:endParaRPr lang="en-IN" sz="2400" dirty="0"/>
          </a:p>
          <a:p>
            <a:pPr>
              <a:buFont typeface="Arial" pitchFamily="34" charset="0"/>
              <a:buChar char="•"/>
            </a:pPr>
            <a:r>
              <a:rPr lang="en-IN" sz="2400" b="1" dirty="0" err="1"/>
              <a:t>foreach</a:t>
            </a:r>
            <a:r>
              <a:rPr lang="en-IN" sz="2400" b="1" dirty="0"/>
              <a:t> </a:t>
            </a:r>
            <a:r>
              <a:rPr lang="en-IN" sz="2400" dirty="0"/>
              <a:t>- loops through a block of code for each element in an array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PHP Programming?	</a:t>
            </a:r>
            <a:endParaRPr lang="en-IN" sz="4400" dirty="0"/>
          </a:p>
        </p:txBody>
      </p:sp>
      <p:sp>
        <p:nvSpPr>
          <p:cNvPr id="3" name="Content Placeholder 2"/>
          <p:cNvSpPr>
            <a:spLocks noGrp="1"/>
          </p:cNvSpPr>
          <p:nvPr>
            <p:ph idx="1"/>
          </p:nvPr>
        </p:nvSpPr>
        <p:spPr>
          <a:xfrm>
            <a:off x="457200" y="1571612"/>
            <a:ext cx="8229600" cy="2571768"/>
          </a:xfrm>
        </p:spPr>
        <p:txBody>
          <a:bodyPr>
            <a:noAutofit/>
          </a:bodyPr>
          <a:lstStyle/>
          <a:p>
            <a:r>
              <a:rPr lang="en-IN" sz="1800" dirty="0" smtClean="0">
                <a:latin typeface="+mj-lt"/>
                <a:ea typeface="Adobe Ming Std L" pitchFamily="18" charset="-128"/>
                <a:cs typeface="Times New Roman" pitchFamily="18" charset="0"/>
              </a:rPr>
              <a:t>PHP is Hypertext </a:t>
            </a:r>
            <a:r>
              <a:rPr lang="en-IN" sz="1800" dirty="0" err="1" smtClean="0">
                <a:latin typeface="+mj-lt"/>
                <a:ea typeface="Adobe Ming Std L" pitchFamily="18" charset="-128"/>
                <a:cs typeface="Times New Roman" pitchFamily="18" charset="0"/>
              </a:rPr>
              <a:t>Preprocessor</a:t>
            </a:r>
            <a:r>
              <a:rPr lang="en-IN" sz="1800" dirty="0" smtClean="0">
                <a:latin typeface="+mj-lt"/>
                <a:ea typeface="Adobe Ming Std L" pitchFamily="18" charset="-128"/>
                <a:cs typeface="Times New Roman" pitchFamily="18" charset="0"/>
              </a:rPr>
              <a:t>, which is extensively adopted powerful scripting language. It is used for creation of dynamic websites. This scripting language is the outcome of hard work done by </a:t>
            </a:r>
            <a:r>
              <a:rPr lang="en-IN" sz="1800" dirty="0" err="1" smtClean="0">
                <a:latin typeface="+mj-lt"/>
                <a:ea typeface="Adobe Ming Std L" pitchFamily="18" charset="-128"/>
                <a:cs typeface="Times New Roman" pitchFamily="18" charset="0"/>
              </a:rPr>
              <a:t>Rasmus</a:t>
            </a:r>
            <a:r>
              <a:rPr lang="en-IN" sz="1800" dirty="0" smtClean="0">
                <a:latin typeface="+mj-lt"/>
                <a:ea typeface="Adobe Ming Std L" pitchFamily="18" charset="-128"/>
                <a:cs typeface="Times New Roman" pitchFamily="18" charset="0"/>
              </a:rPr>
              <a:t> </a:t>
            </a:r>
            <a:r>
              <a:rPr lang="en-IN" sz="1800" dirty="0" err="1" smtClean="0">
                <a:latin typeface="+mj-lt"/>
                <a:ea typeface="Adobe Ming Std L" pitchFamily="18" charset="-128"/>
                <a:cs typeface="Times New Roman" pitchFamily="18" charset="0"/>
              </a:rPr>
              <a:t>Lerdorf</a:t>
            </a:r>
            <a:r>
              <a:rPr lang="en-IN" sz="1800" dirty="0" smtClean="0">
                <a:latin typeface="+mj-lt"/>
                <a:ea typeface="Adobe Ming Std L" pitchFamily="18" charset="-128"/>
                <a:cs typeface="Times New Roman" pitchFamily="18" charset="0"/>
              </a:rPr>
              <a:t> </a:t>
            </a:r>
            <a:r>
              <a:rPr lang="en-IN" sz="1800" dirty="0" smtClean="0">
                <a:latin typeface="+mj-lt"/>
                <a:ea typeface="Adobe Ming Std L" pitchFamily="18" charset="-128"/>
                <a:cs typeface="Times New Roman" pitchFamily="18" charset="0"/>
              </a:rPr>
              <a:t> in 1995; </a:t>
            </a:r>
            <a:r>
              <a:rPr lang="en-IN" sz="1800" dirty="0" smtClean="0">
                <a:latin typeface="+mj-lt"/>
                <a:ea typeface="Adobe Ming Std L" pitchFamily="18" charset="-128"/>
                <a:cs typeface="Times New Roman" pitchFamily="18" charset="0"/>
              </a:rPr>
              <a:t>PHP can be easily embedded with HTML and several syntaxes from C, Java, and Perl in order to add functionality of Database and present it on web </a:t>
            </a:r>
            <a:r>
              <a:rPr lang="en-IN" sz="1800" dirty="0" smtClean="0">
                <a:latin typeface="+mj-lt"/>
                <a:ea typeface="Adobe Ming Std L" pitchFamily="18" charset="-128"/>
                <a:cs typeface="Times New Roman" pitchFamily="18" charset="0"/>
              </a:rPr>
              <a:t>sites.</a:t>
            </a:r>
          </a:p>
          <a:p>
            <a:r>
              <a:rPr lang="en-IN" sz="1800" dirty="0" smtClean="0">
                <a:latin typeface="+mj-lt"/>
                <a:ea typeface="Adobe Ming Std L" pitchFamily="18" charset="-128"/>
                <a:cs typeface="Times New Roman" pitchFamily="18" charset="0"/>
              </a:rPr>
              <a:t>PHP </a:t>
            </a:r>
            <a:r>
              <a:rPr lang="en-IN" sz="1800" dirty="0" smtClean="0">
                <a:latin typeface="+mj-lt"/>
                <a:ea typeface="Adobe Ming Std L" pitchFamily="18" charset="-128"/>
                <a:cs typeface="Times New Roman" pitchFamily="18" charset="0"/>
              </a:rPr>
              <a:t>is supported by almost all operating system platforms and can be deployed over most of the web servers available. The most important feature of PHP is that it is an open source language under PHP license and you can download it for free.</a:t>
            </a:r>
          </a:p>
          <a:p>
            <a:pPr>
              <a:buNone/>
            </a:pPr>
            <a:endParaRPr lang="en-IN" sz="1800" dirty="0" smtClean="0">
              <a:latin typeface="Adobe Ming Std L" pitchFamily="18" charset="-128"/>
              <a:ea typeface="Adobe Ming Std L" pitchFamily="18" charset="-128"/>
            </a:endParaRPr>
          </a:p>
          <a:p>
            <a:endParaRPr lang="en-IN" sz="1800" dirty="0">
              <a:latin typeface="Adobe Ming Std L" pitchFamily="18" charset="-128"/>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Program Files (x86)\Microsoft Office\MEDIA\CAGCAT10\j0195384.wmf"/>
          <p:cNvPicPr>
            <a:picLocks noChangeAspect="1" noChangeArrowheads="1"/>
          </p:cNvPicPr>
          <p:nvPr/>
        </p:nvPicPr>
        <p:blipFill>
          <a:blip r:embed="rId2"/>
          <a:srcRect/>
          <a:stretch>
            <a:fillRect/>
          </a:stretch>
        </p:blipFill>
        <p:spPr bwMode="auto">
          <a:xfrm>
            <a:off x="928662" y="4500570"/>
            <a:ext cx="1143008" cy="1166868"/>
          </a:xfrm>
          <a:prstGeom prst="rect">
            <a:avLst/>
          </a:prstGeom>
          <a:noFill/>
        </p:spPr>
      </p:pic>
      <p:sp>
        <p:nvSpPr>
          <p:cNvPr id="7" name="TextBox 6"/>
          <p:cNvSpPr txBox="1"/>
          <p:nvPr/>
        </p:nvSpPr>
        <p:spPr>
          <a:xfrm>
            <a:off x="3214678" y="4286256"/>
            <a:ext cx="5286412" cy="523220"/>
          </a:xfrm>
          <a:prstGeom prst="rect">
            <a:avLst/>
          </a:prstGeom>
          <a:noFill/>
        </p:spPr>
        <p:txBody>
          <a:bodyPr wrap="square" rtlCol="0">
            <a:spAutoFit/>
          </a:bodyPr>
          <a:lstStyle/>
          <a:p>
            <a:r>
              <a:rPr lang="en-IN" sz="2800" dirty="0">
                <a:solidFill>
                  <a:schemeClr val="tx2"/>
                </a:solidFill>
                <a:latin typeface="+mj-lt"/>
                <a:ea typeface="+mj-ea"/>
                <a:cs typeface="+mj-cs"/>
              </a:rPr>
              <a:t>Why </a:t>
            </a:r>
            <a:r>
              <a:rPr lang="en-IN" sz="2800" dirty="0" smtClean="0">
                <a:solidFill>
                  <a:schemeClr val="tx2"/>
                </a:solidFill>
                <a:latin typeface="+mj-lt"/>
                <a:ea typeface="+mj-ea"/>
                <a:cs typeface="+mj-cs"/>
              </a:rPr>
              <a:t>PHP?</a:t>
            </a:r>
            <a:endParaRPr lang="en-IN" sz="1000" dirty="0"/>
          </a:p>
        </p:txBody>
      </p:sp>
      <p:sp>
        <p:nvSpPr>
          <p:cNvPr id="8" name="TextBox 7"/>
          <p:cNvSpPr txBox="1"/>
          <p:nvPr/>
        </p:nvSpPr>
        <p:spPr>
          <a:xfrm>
            <a:off x="3286116" y="5000636"/>
            <a:ext cx="5357850" cy="707886"/>
          </a:xfrm>
          <a:prstGeom prst="rect">
            <a:avLst/>
          </a:prstGeom>
          <a:noFill/>
        </p:spPr>
        <p:txBody>
          <a:bodyPr wrap="square" rtlCol="0">
            <a:spAutoFit/>
          </a:bodyPr>
          <a:lstStyle/>
          <a:p>
            <a:r>
              <a:rPr lang="en-IN" sz="2000" dirty="0" smtClean="0"/>
              <a:t>With growing needs of speed, scalability, performance, optimization and security.</a:t>
            </a:r>
            <a:endParaRPr lang="en-IN" sz="2000" dirty="0"/>
          </a:p>
        </p:txBody>
      </p:sp>
      <p:cxnSp>
        <p:nvCxnSpPr>
          <p:cNvPr id="9" name="Straight Connector 8"/>
          <p:cNvCxnSpPr/>
          <p:nvPr/>
        </p:nvCxnSpPr>
        <p:spPr>
          <a:xfrm>
            <a:off x="3357554" y="4857760"/>
            <a:ext cx="535785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while </a:t>
            </a:r>
            <a:r>
              <a:rPr lang="en-IN" sz="4400" dirty="0" smtClean="0"/>
              <a:t>Loop</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643470" cy="1323439"/>
          </a:xfrm>
          <a:prstGeom prst="rect">
            <a:avLst/>
          </a:prstGeom>
          <a:noFill/>
        </p:spPr>
        <p:txBody>
          <a:bodyPr wrap="square" rtlCol="0">
            <a:spAutoFit/>
          </a:bodyPr>
          <a:lstStyle/>
          <a:p>
            <a:r>
              <a:rPr lang="en-IN" sz="2000" b="1" dirty="0" smtClean="0"/>
              <a:t>Syntax</a:t>
            </a:r>
            <a:r>
              <a:rPr lang="en-IN" sz="2000" dirty="0" smtClean="0"/>
              <a:t> :</a:t>
            </a:r>
          </a:p>
          <a:p>
            <a:r>
              <a:rPr lang="en-IN" sz="2000" dirty="0"/>
              <a:t>while (</a:t>
            </a:r>
            <a:r>
              <a:rPr lang="en-IN" sz="2000" i="1" dirty="0"/>
              <a:t>condition is true</a:t>
            </a:r>
            <a:r>
              <a:rPr lang="en-IN" sz="2000" dirty="0"/>
              <a:t>) {</a:t>
            </a:r>
            <a:r>
              <a:rPr lang="en-IN" sz="2000" dirty="0" smtClean="0"/>
              <a:t/>
            </a:r>
            <a:br>
              <a:rPr lang="en-IN" sz="2000" dirty="0" smtClean="0"/>
            </a:br>
            <a:r>
              <a:rPr lang="en-IN" sz="2000" i="1" dirty="0"/>
              <a:t>    code to be executed</a:t>
            </a:r>
            <a:r>
              <a:rPr lang="en-IN" sz="2000" dirty="0"/>
              <a:t>;</a:t>
            </a:r>
            <a:r>
              <a:rPr lang="en-IN" sz="2000" dirty="0" smtClean="0"/>
              <a:t/>
            </a:r>
            <a:br>
              <a:rPr lang="en-IN" sz="2000" dirty="0" smtClean="0"/>
            </a:br>
            <a:r>
              <a:rPr lang="en-IN" sz="2000" dirty="0"/>
              <a:t>}</a:t>
            </a:r>
          </a:p>
        </p:txBody>
      </p:sp>
      <p:sp>
        <p:nvSpPr>
          <p:cNvPr id="7" name="Flowchart: Document 6"/>
          <p:cNvSpPr/>
          <p:nvPr/>
        </p:nvSpPr>
        <p:spPr>
          <a:xfrm>
            <a:off x="5143504" y="1643050"/>
            <a:ext cx="3714776"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a:t>&lt;?</a:t>
            </a:r>
            <a:r>
              <a:rPr lang="en-IN" dirty="0" err="1"/>
              <a:t>php</a:t>
            </a:r>
            <a:r>
              <a:rPr lang="en-IN" dirty="0"/>
              <a:t> </a:t>
            </a:r>
            <a:r>
              <a:rPr lang="en-IN" dirty="0" smtClean="0"/>
              <a:t/>
            </a:r>
            <a:br>
              <a:rPr lang="en-IN" dirty="0" smtClean="0"/>
            </a:br>
            <a:r>
              <a:rPr lang="en-IN" dirty="0"/>
              <a:t>$x = 1; </a:t>
            </a:r>
            <a:r>
              <a:rPr lang="en-IN" dirty="0" smtClean="0"/>
              <a:t/>
            </a:r>
            <a:br>
              <a:rPr lang="en-IN" dirty="0" smtClean="0"/>
            </a:br>
            <a:r>
              <a:rPr lang="en-IN" dirty="0" smtClean="0"/>
              <a:t/>
            </a:r>
            <a:br>
              <a:rPr lang="en-IN" dirty="0" smtClean="0"/>
            </a:br>
            <a:r>
              <a:rPr lang="en-IN" dirty="0"/>
              <a:t>while($x &lt;= 5) {</a:t>
            </a:r>
            <a:r>
              <a:rPr lang="en-IN" dirty="0" smtClean="0"/>
              <a:t/>
            </a:r>
            <a:br>
              <a:rPr lang="en-IN" dirty="0" smtClean="0"/>
            </a:br>
            <a:r>
              <a:rPr lang="en-IN" dirty="0"/>
              <a:t>    echo "The number is: $x &lt;</a:t>
            </a:r>
            <a:r>
              <a:rPr lang="en-IN" dirty="0" err="1"/>
              <a:t>br</a:t>
            </a:r>
            <a:r>
              <a:rPr lang="en-IN" dirty="0"/>
              <a:t>&gt;";</a:t>
            </a:r>
            <a:r>
              <a:rPr lang="en-IN" dirty="0" smtClean="0"/>
              <a:t/>
            </a:r>
            <a:br>
              <a:rPr lang="en-IN" dirty="0" smtClean="0"/>
            </a:br>
            <a:r>
              <a:rPr lang="en-IN" dirty="0"/>
              <a:t>    $x++;</a:t>
            </a:r>
            <a:r>
              <a:rPr lang="en-IN" dirty="0" smtClean="0"/>
              <a:t/>
            </a:r>
            <a:br>
              <a:rPr lang="en-IN" dirty="0" smtClean="0"/>
            </a:br>
            <a:r>
              <a:rPr lang="en-IN" dirty="0"/>
              <a:t>} </a:t>
            </a:r>
            <a:r>
              <a:rPr lang="en-IN" dirty="0" smtClean="0"/>
              <a:t/>
            </a:r>
            <a:br>
              <a:rPr lang="en-IN" dirty="0" smtClean="0"/>
            </a:br>
            <a:r>
              <a:rPr lang="en-IN" dirty="0"/>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do...while Loop</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643470" cy="1323439"/>
          </a:xfrm>
          <a:prstGeom prst="rect">
            <a:avLst/>
          </a:prstGeom>
          <a:noFill/>
        </p:spPr>
        <p:txBody>
          <a:bodyPr wrap="square" rtlCol="0">
            <a:spAutoFit/>
          </a:bodyPr>
          <a:lstStyle/>
          <a:p>
            <a:r>
              <a:rPr lang="en-IN" sz="2000" b="1" dirty="0" smtClean="0"/>
              <a:t>Syntax :</a:t>
            </a:r>
          </a:p>
          <a:p>
            <a:r>
              <a:rPr lang="en-IN" sz="2000" dirty="0"/>
              <a:t>do {</a:t>
            </a:r>
            <a:r>
              <a:rPr lang="en-IN" sz="2000" dirty="0" smtClean="0"/>
              <a:t/>
            </a:r>
            <a:br>
              <a:rPr lang="en-IN" sz="2000" dirty="0" smtClean="0"/>
            </a:br>
            <a:r>
              <a:rPr lang="en-IN" sz="2000" i="1" dirty="0"/>
              <a:t>    code to be executed;</a:t>
            </a:r>
            <a:br>
              <a:rPr lang="en-IN" sz="2000" i="1" dirty="0"/>
            </a:br>
            <a:r>
              <a:rPr lang="en-IN" sz="2000" dirty="0"/>
              <a:t>} while (</a:t>
            </a:r>
            <a:r>
              <a:rPr lang="en-IN" sz="2000" i="1" dirty="0"/>
              <a:t>condition is true</a:t>
            </a:r>
            <a:r>
              <a:rPr lang="en-IN" sz="2000" dirty="0"/>
              <a:t>);</a:t>
            </a:r>
          </a:p>
        </p:txBody>
      </p:sp>
      <p:sp>
        <p:nvSpPr>
          <p:cNvPr id="7" name="Flowchart: Document 6"/>
          <p:cNvSpPr/>
          <p:nvPr/>
        </p:nvSpPr>
        <p:spPr>
          <a:xfrm>
            <a:off x="5143504" y="1643050"/>
            <a:ext cx="3714776"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a:t>&lt;?</a:t>
            </a:r>
            <a:r>
              <a:rPr lang="en-IN" dirty="0" err="1"/>
              <a:t>php</a:t>
            </a:r>
            <a:r>
              <a:rPr lang="en-IN" dirty="0"/>
              <a:t> </a:t>
            </a:r>
            <a:r>
              <a:rPr lang="en-IN" dirty="0" smtClean="0"/>
              <a:t/>
            </a:r>
            <a:br>
              <a:rPr lang="en-IN" dirty="0" smtClean="0"/>
            </a:br>
            <a:r>
              <a:rPr lang="en-IN" dirty="0"/>
              <a:t>$x = 1; </a:t>
            </a:r>
            <a:r>
              <a:rPr lang="en-IN" dirty="0" smtClean="0"/>
              <a:t/>
            </a:r>
            <a:br>
              <a:rPr lang="en-IN" dirty="0" smtClean="0"/>
            </a:br>
            <a:r>
              <a:rPr lang="en-IN" dirty="0" smtClean="0"/>
              <a:t/>
            </a:r>
            <a:br>
              <a:rPr lang="en-IN" dirty="0" smtClean="0"/>
            </a:br>
            <a:r>
              <a:rPr lang="en-IN" dirty="0"/>
              <a:t>do {</a:t>
            </a:r>
            <a:r>
              <a:rPr lang="en-IN" dirty="0" smtClean="0"/>
              <a:t/>
            </a:r>
            <a:br>
              <a:rPr lang="en-IN" dirty="0" smtClean="0"/>
            </a:br>
            <a:r>
              <a:rPr lang="en-IN" dirty="0"/>
              <a:t>    echo "The number is: $x &lt;</a:t>
            </a:r>
            <a:r>
              <a:rPr lang="en-IN" dirty="0" err="1"/>
              <a:t>br</a:t>
            </a:r>
            <a:r>
              <a:rPr lang="en-IN" dirty="0"/>
              <a:t>&gt;";</a:t>
            </a:r>
            <a:r>
              <a:rPr lang="en-IN" dirty="0" smtClean="0"/>
              <a:t/>
            </a:r>
            <a:br>
              <a:rPr lang="en-IN" dirty="0" smtClean="0"/>
            </a:br>
            <a:r>
              <a:rPr lang="en-IN" dirty="0"/>
              <a:t>    $x++;</a:t>
            </a:r>
            <a:r>
              <a:rPr lang="en-IN" dirty="0" smtClean="0"/>
              <a:t/>
            </a:r>
            <a:br>
              <a:rPr lang="en-IN" dirty="0" smtClean="0"/>
            </a:br>
            <a:r>
              <a:rPr lang="en-IN" dirty="0"/>
              <a:t>} while ($x &lt;= 5);</a:t>
            </a:r>
            <a:r>
              <a:rPr lang="en-IN" dirty="0" smtClean="0"/>
              <a:t/>
            </a:r>
            <a:br>
              <a:rPr lang="en-IN" dirty="0" smtClean="0"/>
            </a:br>
            <a:r>
              <a:rPr lang="en-IN"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for Loop</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643470" cy="5016758"/>
          </a:xfrm>
          <a:prstGeom prst="rect">
            <a:avLst/>
          </a:prstGeom>
          <a:noFill/>
        </p:spPr>
        <p:txBody>
          <a:bodyPr wrap="square" rtlCol="0">
            <a:spAutoFit/>
          </a:bodyPr>
          <a:lstStyle/>
          <a:p>
            <a:r>
              <a:rPr lang="en-IN" sz="2000" b="1" dirty="0" smtClean="0"/>
              <a:t>Syntax :</a:t>
            </a:r>
          </a:p>
          <a:p>
            <a:r>
              <a:rPr lang="en-IN" sz="2000" dirty="0"/>
              <a:t>for (</a:t>
            </a:r>
            <a:r>
              <a:rPr lang="en-IN" sz="2000" i="1" dirty="0"/>
              <a:t>init counter; test counter; increment counter</a:t>
            </a:r>
            <a:r>
              <a:rPr lang="en-IN" sz="2000" dirty="0"/>
              <a:t>) {</a:t>
            </a:r>
            <a:r>
              <a:rPr lang="en-IN" sz="2000" dirty="0" smtClean="0"/>
              <a:t/>
            </a:r>
            <a:br>
              <a:rPr lang="en-IN" sz="2000" dirty="0" smtClean="0"/>
            </a:br>
            <a:r>
              <a:rPr lang="en-IN" sz="2000" dirty="0"/>
              <a:t>  </a:t>
            </a:r>
            <a:r>
              <a:rPr lang="en-IN" sz="2000" i="1" dirty="0"/>
              <a:t>  code to be executed;</a:t>
            </a:r>
            <a:r>
              <a:rPr lang="en-IN" sz="2000" dirty="0" smtClean="0"/>
              <a:t/>
            </a:r>
            <a:br>
              <a:rPr lang="en-IN" sz="2000" dirty="0" smtClean="0"/>
            </a:br>
            <a:r>
              <a:rPr lang="en-IN" sz="2000" dirty="0" smtClean="0"/>
              <a:t>}</a:t>
            </a:r>
          </a:p>
          <a:p>
            <a:endParaRPr lang="en-IN" sz="2000" dirty="0"/>
          </a:p>
          <a:p>
            <a:r>
              <a:rPr lang="en-IN" sz="2000" b="1" dirty="0" smtClean="0"/>
              <a:t>Parameters</a:t>
            </a:r>
            <a:r>
              <a:rPr lang="en-IN" sz="2000" dirty="0" smtClean="0"/>
              <a:t>:</a:t>
            </a:r>
          </a:p>
          <a:p>
            <a:r>
              <a:rPr lang="en-IN" sz="2000" i="1" dirty="0" smtClean="0"/>
              <a:t>init </a:t>
            </a:r>
            <a:r>
              <a:rPr lang="en-IN" sz="2000" i="1" dirty="0"/>
              <a:t>counter</a:t>
            </a:r>
            <a:r>
              <a:rPr lang="en-IN" sz="2000" dirty="0"/>
              <a:t>: Initialize the loop counter value</a:t>
            </a:r>
          </a:p>
          <a:p>
            <a:r>
              <a:rPr lang="en-IN" sz="2000" i="1" dirty="0"/>
              <a:t>test counter</a:t>
            </a:r>
            <a:r>
              <a:rPr lang="en-IN" sz="2000" dirty="0"/>
              <a:t>: Evaluated for each loop iteration. If it evaluates to TRUE, the loop continues. If it evaluates to FALSE, the loop ends.</a:t>
            </a:r>
          </a:p>
          <a:p>
            <a:r>
              <a:rPr lang="en-IN" sz="2000" i="1" dirty="0"/>
              <a:t>increment counter</a:t>
            </a:r>
            <a:r>
              <a:rPr lang="en-IN" sz="2000" dirty="0"/>
              <a:t>: Increases the loop counter value</a:t>
            </a:r>
          </a:p>
          <a:p>
            <a:endParaRPr lang="en-IN" sz="2000" dirty="0"/>
          </a:p>
        </p:txBody>
      </p:sp>
      <p:sp>
        <p:nvSpPr>
          <p:cNvPr id="7" name="Flowchart: Document 6"/>
          <p:cNvSpPr/>
          <p:nvPr/>
        </p:nvSpPr>
        <p:spPr>
          <a:xfrm>
            <a:off x="5143504" y="1643050"/>
            <a:ext cx="3714776"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a:t>&lt;?</a:t>
            </a:r>
            <a:r>
              <a:rPr lang="en-IN" dirty="0" err="1"/>
              <a:t>php</a:t>
            </a:r>
            <a:r>
              <a:rPr lang="en-IN" dirty="0"/>
              <a:t> </a:t>
            </a:r>
            <a:r>
              <a:rPr lang="en-IN" dirty="0" smtClean="0"/>
              <a:t/>
            </a:r>
            <a:br>
              <a:rPr lang="en-IN" dirty="0" smtClean="0"/>
            </a:br>
            <a:r>
              <a:rPr lang="en-IN" dirty="0"/>
              <a:t>for ($x = 0; $x &lt;= 10; $x++) {</a:t>
            </a:r>
            <a:r>
              <a:rPr lang="en-IN" dirty="0" smtClean="0"/>
              <a:t/>
            </a:r>
            <a:br>
              <a:rPr lang="en-IN" dirty="0" smtClean="0"/>
            </a:br>
            <a:r>
              <a:rPr lang="en-IN" dirty="0"/>
              <a:t>    echo "The number is: $x &lt;</a:t>
            </a:r>
            <a:r>
              <a:rPr lang="en-IN" dirty="0" err="1"/>
              <a:t>br</a:t>
            </a:r>
            <a:r>
              <a:rPr lang="en-IN" dirty="0"/>
              <a:t>&gt;";</a:t>
            </a:r>
            <a:r>
              <a:rPr lang="en-IN" dirty="0" smtClean="0"/>
              <a:t/>
            </a:r>
            <a:br>
              <a:rPr lang="en-IN" dirty="0" smtClean="0"/>
            </a:br>
            <a:r>
              <a:rPr lang="en-IN" dirty="0"/>
              <a:t>} </a:t>
            </a:r>
            <a:r>
              <a:rPr lang="en-IN" dirty="0" smtClean="0"/>
              <a:t/>
            </a:r>
            <a:br>
              <a:rPr lang="en-IN" dirty="0" smtClean="0"/>
            </a:br>
            <a:r>
              <a:rPr lang="en-IN"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err="1" smtClean="0"/>
              <a:t>foreach</a:t>
            </a:r>
            <a:r>
              <a:rPr lang="en-IN" sz="4400" dirty="0" smtClean="0"/>
              <a:t> Loop</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643470" cy="4708981"/>
          </a:xfrm>
          <a:prstGeom prst="rect">
            <a:avLst/>
          </a:prstGeom>
          <a:noFill/>
        </p:spPr>
        <p:txBody>
          <a:bodyPr wrap="square" rtlCol="0">
            <a:spAutoFit/>
          </a:bodyPr>
          <a:lstStyle/>
          <a:p>
            <a:r>
              <a:rPr lang="en-IN" sz="2000" b="1" dirty="0" smtClean="0"/>
              <a:t>Syntax :</a:t>
            </a:r>
          </a:p>
          <a:p>
            <a:r>
              <a:rPr lang="en-IN" sz="2000" dirty="0" err="1"/>
              <a:t>foreach</a:t>
            </a:r>
            <a:r>
              <a:rPr lang="en-IN" sz="2000" dirty="0"/>
              <a:t> ($</a:t>
            </a:r>
            <a:r>
              <a:rPr lang="en-IN" sz="2000" i="1" dirty="0"/>
              <a:t>array </a:t>
            </a:r>
            <a:r>
              <a:rPr lang="en-IN" sz="2000" dirty="0"/>
              <a:t>as</a:t>
            </a:r>
            <a:r>
              <a:rPr lang="en-IN" sz="2000" i="1" dirty="0"/>
              <a:t> </a:t>
            </a:r>
            <a:r>
              <a:rPr lang="en-IN" sz="2000" dirty="0"/>
              <a:t>$</a:t>
            </a:r>
            <a:r>
              <a:rPr lang="en-IN" sz="2000" i="1" dirty="0"/>
              <a:t>value</a:t>
            </a:r>
            <a:r>
              <a:rPr lang="en-IN" sz="2000" dirty="0"/>
              <a:t>) {</a:t>
            </a:r>
            <a:r>
              <a:rPr lang="en-IN" sz="2000" dirty="0" smtClean="0"/>
              <a:t/>
            </a:r>
            <a:br>
              <a:rPr lang="en-IN" sz="2000" dirty="0" smtClean="0"/>
            </a:br>
            <a:r>
              <a:rPr lang="en-IN" sz="2000" dirty="0"/>
              <a:t>    </a:t>
            </a:r>
            <a:r>
              <a:rPr lang="en-IN" sz="2000" i="1" dirty="0"/>
              <a:t>code to be executed;</a:t>
            </a:r>
            <a:r>
              <a:rPr lang="en-IN" sz="2000" dirty="0" smtClean="0"/>
              <a:t/>
            </a:r>
            <a:br>
              <a:rPr lang="en-IN" sz="2000" dirty="0" smtClean="0"/>
            </a:br>
            <a:r>
              <a:rPr lang="en-IN" sz="2000" dirty="0" smtClean="0"/>
              <a:t>}</a:t>
            </a:r>
          </a:p>
          <a:p>
            <a:endParaRPr lang="en-IN" sz="2000" dirty="0"/>
          </a:p>
          <a:p>
            <a:r>
              <a:rPr lang="en-IN" sz="2000" b="1" dirty="0" smtClean="0"/>
              <a:t>Parameters</a:t>
            </a:r>
            <a:r>
              <a:rPr lang="en-IN" sz="2000" dirty="0" smtClean="0"/>
              <a:t>:</a:t>
            </a:r>
          </a:p>
          <a:p>
            <a:r>
              <a:rPr lang="en-IN" sz="2000" i="1" dirty="0" smtClean="0"/>
              <a:t>init </a:t>
            </a:r>
            <a:r>
              <a:rPr lang="en-IN" sz="2000" i="1" dirty="0"/>
              <a:t>counter</a:t>
            </a:r>
            <a:r>
              <a:rPr lang="en-IN" sz="2000" dirty="0"/>
              <a:t>: Initialize the loop counter value</a:t>
            </a:r>
          </a:p>
          <a:p>
            <a:r>
              <a:rPr lang="en-IN" sz="2000" i="1" dirty="0"/>
              <a:t>test counter</a:t>
            </a:r>
            <a:r>
              <a:rPr lang="en-IN" sz="2000" dirty="0"/>
              <a:t>: Evaluated for each loop iteration. If it evaluates to TRUE, the loop continues. If it evaluates to FALSE, the loop ends.</a:t>
            </a:r>
          </a:p>
          <a:p>
            <a:r>
              <a:rPr lang="en-IN" sz="2000" i="1" dirty="0"/>
              <a:t>increment counter</a:t>
            </a:r>
            <a:r>
              <a:rPr lang="en-IN" sz="2000" dirty="0"/>
              <a:t>: Increases the loop counter value</a:t>
            </a:r>
          </a:p>
          <a:p>
            <a:endParaRPr lang="en-IN" sz="2000" dirty="0"/>
          </a:p>
        </p:txBody>
      </p:sp>
      <p:sp>
        <p:nvSpPr>
          <p:cNvPr id="7" name="Flowchart: Document 6"/>
          <p:cNvSpPr/>
          <p:nvPr/>
        </p:nvSpPr>
        <p:spPr>
          <a:xfrm>
            <a:off x="5143504" y="1643050"/>
            <a:ext cx="3714776"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a:t>&lt;?</a:t>
            </a:r>
            <a:r>
              <a:rPr lang="en-IN" dirty="0" err="1"/>
              <a:t>php</a:t>
            </a:r>
            <a:r>
              <a:rPr lang="en-IN" dirty="0"/>
              <a:t> </a:t>
            </a:r>
            <a:r>
              <a:rPr lang="en-IN" dirty="0" smtClean="0"/>
              <a:t/>
            </a:r>
            <a:br>
              <a:rPr lang="en-IN" dirty="0" smtClean="0"/>
            </a:br>
            <a:r>
              <a:rPr lang="en-IN" dirty="0"/>
              <a:t>$</a:t>
            </a:r>
            <a:r>
              <a:rPr lang="en-IN" dirty="0" err="1"/>
              <a:t>colors</a:t>
            </a:r>
            <a:r>
              <a:rPr lang="en-IN" dirty="0"/>
              <a:t> = array("red", "green", "blue", "yellow"); </a:t>
            </a:r>
            <a:r>
              <a:rPr lang="en-IN" dirty="0" smtClean="0"/>
              <a:t/>
            </a:r>
            <a:br>
              <a:rPr lang="en-IN" dirty="0" smtClean="0"/>
            </a:br>
            <a:r>
              <a:rPr lang="en-IN" dirty="0" smtClean="0"/>
              <a:t/>
            </a:r>
            <a:br>
              <a:rPr lang="en-IN" dirty="0" smtClean="0"/>
            </a:br>
            <a:r>
              <a:rPr lang="en-IN" dirty="0" err="1"/>
              <a:t>foreach</a:t>
            </a:r>
            <a:r>
              <a:rPr lang="en-IN" dirty="0"/>
              <a:t> ($</a:t>
            </a:r>
            <a:r>
              <a:rPr lang="en-IN" dirty="0" err="1"/>
              <a:t>colors</a:t>
            </a:r>
            <a:r>
              <a:rPr lang="en-IN" dirty="0"/>
              <a:t> as $value) {</a:t>
            </a:r>
            <a:r>
              <a:rPr lang="en-IN" dirty="0" smtClean="0"/>
              <a:t/>
            </a:r>
            <a:br>
              <a:rPr lang="en-IN" dirty="0" smtClean="0"/>
            </a:br>
            <a:r>
              <a:rPr lang="en-IN" dirty="0"/>
              <a:t>    echo "$value &lt;</a:t>
            </a:r>
            <a:r>
              <a:rPr lang="en-IN" dirty="0" err="1"/>
              <a:t>br</a:t>
            </a:r>
            <a:r>
              <a:rPr lang="en-IN" dirty="0"/>
              <a:t>&gt;";</a:t>
            </a:r>
            <a:r>
              <a:rPr lang="en-IN" dirty="0" smtClean="0"/>
              <a:t/>
            </a:r>
            <a:br>
              <a:rPr lang="en-IN" dirty="0" smtClean="0"/>
            </a:br>
            <a:r>
              <a:rPr lang="en-IN" dirty="0"/>
              <a:t>}</a:t>
            </a:r>
            <a:r>
              <a:rPr lang="en-IN" dirty="0" smtClean="0"/>
              <a:t/>
            </a:r>
            <a:br>
              <a:rPr lang="en-IN" dirty="0" smtClean="0"/>
            </a:br>
            <a:r>
              <a:rPr lang="en-IN" dirty="0"/>
              <a:t>?&gt;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Functions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8215370" cy="4216539"/>
          </a:xfrm>
          <a:prstGeom prst="rect">
            <a:avLst/>
          </a:prstGeom>
          <a:noFill/>
        </p:spPr>
        <p:txBody>
          <a:bodyPr wrap="square" rtlCol="0">
            <a:spAutoFit/>
          </a:bodyPr>
          <a:lstStyle/>
          <a:p>
            <a:r>
              <a:rPr lang="en-IN" sz="2400" dirty="0"/>
              <a:t>The real power of PHP comes from its functions; it has more than 1000 built-in </a:t>
            </a:r>
            <a:r>
              <a:rPr lang="en-IN" sz="2400" dirty="0" smtClean="0"/>
              <a:t>functions</a:t>
            </a:r>
          </a:p>
          <a:p>
            <a:endParaRPr lang="en-IN" sz="2400" dirty="0"/>
          </a:p>
          <a:p>
            <a:r>
              <a:rPr lang="en-IN" sz="2800" dirty="0">
                <a:solidFill>
                  <a:schemeClr val="accent1">
                    <a:lumMod val="60000"/>
                    <a:lumOff val="40000"/>
                  </a:schemeClr>
                </a:solidFill>
              </a:rPr>
              <a:t>PHP User Defined Functions</a:t>
            </a:r>
          </a:p>
          <a:p>
            <a:r>
              <a:rPr lang="en-IN" sz="2400" dirty="0"/>
              <a:t>Besides the built-in PHP functions, we can create our own functions.</a:t>
            </a:r>
          </a:p>
          <a:p>
            <a:r>
              <a:rPr lang="en-IN" sz="2400" dirty="0"/>
              <a:t>A function is a block of statements that can be used repeatedly in a program.</a:t>
            </a:r>
          </a:p>
          <a:p>
            <a:r>
              <a:rPr lang="en-IN" sz="2400" dirty="0"/>
              <a:t>A function will not execute immediately when a page loads.</a:t>
            </a:r>
          </a:p>
          <a:p>
            <a:r>
              <a:rPr lang="en-IN" sz="2400" dirty="0"/>
              <a:t>A function will be executed by a call to the function.</a:t>
            </a:r>
          </a:p>
          <a:p>
            <a:endParaRPr lang="en-I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User Defined Function</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643470" cy="4708981"/>
          </a:xfrm>
          <a:prstGeom prst="rect">
            <a:avLst/>
          </a:prstGeom>
          <a:noFill/>
        </p:spPr>
        <p:txBody>
          <a:bodyPr wrap="square" rtlCol="0">
            <a:spAutoFit/>
          </a:bodyPr>
          <a:lstStyle/>
          <a:p>
            <a:r>
              <a:rPr lang="en-IN" sz="2000" b="1" dirty="0" smtClean="0"/>
              <a:t>Syntax</a:t>
            </a:r>
            <a:r>
              <a:rPr lang="en-IN" sz="2000" dirty="0" smtClean="0"/>
              <a:t> :</a:t>
            </a:r>
          </a:p>
          <a:p>
            <a:r>
              <a:rPr lang="en-IN" sz="2000" dirty="0" smtClean="0"/>
              <a:t>function </a:t>
            </a:r>
            <a:r>
              <a:rPr lang="en-IN" sz="2000" i="1" dirty="0" err="1" smtClean="0"/>
              <a:t>functionName</a:t>
            </a:r>
            <a:r>
              <a:rPr lang="en-IN" sz="2000" dirty="0" smtClean="0"/>
              <a:t>() {</a:t>
            </a:r>
            <a:br>
              <a:rPr lang="en-IN" sz="2000" dirty="0" smtClean="0"/>
            </a:br>
            <a:r>
              <a:rPr lang="en-IN" sz="2000" i="1" dirty="0" smtClean="0"/>
              <a:t>    code to be executed</a:t>
            </a:r>
            <a:r>
              <a:rPr lang="en-IN" sz="2000" dirty="0" smtClean="0"/>
              <a:t>;</a:t>
            </a:r>
            <a:br>
              <a:rPr lang="en-IN" sz="2000" dirty="0" smtClean="0"/>
            </a:br>
            <a:r>
              <a:rPr lang="en-IN" sz="2000" dirty="0" smtClean="0"/>
              <a:t>}</a:t>
            </a:r>
          </a:p>
          <a:p>
            <a:endParaRPr lang="en-IN" sz="2000" dirty="0"/>
          </a:p>
          <a:p>
            <a:r>
              <a:rPr lang="en-IN" sz="2000" b="1" dirty="0" smtClean="0"/>
              <a:t>Parameters</a:t>
            </a:r>
            <a:r>
              <a:rPr lang="en-IN" sz="2000" dirty="0" smtClean="0"/>
              <a:t>:</a:t>
            </a:r>
          </a:p>
          <a:p>
            <a:r>
              <a:rPr lang="en-IN" sz="2000" i="1" dirty="0" smtClean="0"/>
              <a:t>init </a:t>
            </a:r>
            <a:r>
              <a:rPr lang="en-IN" sz="2000" i="1" dirty="0"/>
              <a:t>counter</a:t>
            </a:r>
            <a:r>
              <a:rPr lang="en-IN" sz="2000" dirty="0"/>
              <a:t>: Initialize the loop counter value</a:t>
            </a:r>
          </a:p>
          <a:p>
            <a:r>
              <a:rPr lang="en-IN" sz="2000" i="1" dirty="0"/>
              <a:t>test counter</a:t>
            </a:r>
            <a:r>
              <a:rPr lang="en-IN" sz="2000" dirty="0"/>
              <a:t>: Evaluated for each loop iteration. If it evaluates to TRUE, the loop continues. If it evaluates to FALSE, the loop ends.</a:t>
            </a:r>
          </a:p>
          <a:p>
            <a:r>
              <a:rPr lang="en-IN" sz="2000" i="1" dirty="0"/>
              <a:t>increment counter</a:t>
            </a:r>
            <a:r>
              <a:rPr lang="en-IN" sz="2000" dirty="0"/>
              <a:t>: Increases the loop counter value</a:t>
            </a:r>
          </a:p>
          <a:p>
            <a:endParaRPr lang="en-IN" sz="2000" dirty="0"/>
          </a:p>
        </p:txBody>
      </p:sp>
      <p:sp>
        <p:nvSpPr>
          <p:cNvPr id="7" name="Flowchart: Document 6"/>
          <p:cNvSpPr/>
          <p:nvPr/>
        </p:nvSpPr>
        <p:spPr>
          <a:xfrm>
            <a:off x="5143504" y="1643050"/>
            <a:ext cx="3714776"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a:t>&lt;?</a:t>
            </a:r>
            <a:r>
              <a:rPr lang="en-IN" dirty="0" err="1"/>
              <a:t>php</a:t>
            </a:r>
            <a:r>
              <a:rPr lang="en-IN" dirty="0" smtClean="0"/>
              <a:t/>
            </a:r>
            <a:br>
              <a:rPr lang="en-IN" dirty="0" smtClean="0"/>
            </a:br>
            <a:r>
              <a:rPr lang="en-IN" dirty="0"/>
              <a:t>function </a:t>
            </a:r>
            <a:r>
              <a:rPr lang="en-IN" dirty="0" err="1"/>
              <a:t>writeMsg</a:t>
            </a:r>
            <a:r>
              <a:rPr lang="en-IN" dirty="0"/>
              <a:t>() {</a:t>
            </a:r>
            <a:r>
              <a:rPr lang="en-IN" dirty="0" smtClean="0"/>
              <a:t/>
            </a:r>
            <a:br>
              <a:rPr lang="en-IN" dirty="0" smtClean="0"/>
            </a:br>
            <a:r>
              <a:rPr lang="en-IN" dirty="0"/>
              <a:t>    echo "Hello world!";</a:t>
            </a:r>
            <a:r>
              <a:rPr lang="en-IN" dirty="0" smtClean="0"/>
              <a:t/>
            </a:r>
            <a:br>
              <a:rPr lang="en-IN" dirty="0" smtClean="0"/>
            </a:br>
            <a:r>
              <a:rPr lang="en-IN" dirty="0"/>
              <a:t>}</a:t>
            </a:r>
            <a:r>
              <a:rPr lang="en-IN" dirty="0" smtClean="0"/>
              <a:t/>
            </a:r>
            <a:br>
              <a:rPr lang="en-IN" dirty="0" smtClean="0"/>
            </a:br>
            <a:r>
              <a:rPr lang="en-IN" dirty="0" smtClean="0"/>
              <a:t/>
            </a:r>
            <a:br>
              <a:rPr lang="en-IN" dirty="0" smtClean="0"/>
            </a:br>
            <a:r>
              <a:rPr lang="en-IN" dirty="0" err="1"/>
              <a:t>writeMsg</a:t>
            </a:r>
            <a:r>
              <a:rPr lang="en-IN" dirty="0"/>
              <a:t>(); // call the function</a:t>
            </a:r>
            <a:r>
              <a:rPr lang="en-IN" dirty="0" smtClean="0"/>
              <a:t/>
            </a:r>
            <a:br>
              <a:rPr lang="en-IN" dirty="0" smtClean="0"/>
            </a:br>
            <a:r>
              <a:rPr lang="en-IN" dirty="0"/>
              <a:t>?&gt;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Function Arguments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286280" cy="4093428"/>
          </a:xfrm>
          <a:prstGeom prst="rect">
            <a:avLst/>
          </a:prstGeom>
          <a:noFill/>
        </p:spPr>
        <p:txBody>
          <a:bodyPr wrap="square" rtlCol="0">
            <a:spAutoFit/>
          </a:bodyPr>
          <a:lstStyle/>
          <a:p>
            <a:r>
              <a:rPr lang="en-IN" sz="2000" dirty="0"/>
              <a:t>Information can be passed to functions through arguments. An argument is just like a variable</a:t>
            </a:r>
            <a:r>
              <a:rPr lang="en-IN" sz="2000" dirty="0" smtClean="0"/>
              <a:t>.</a:t>
            </a:r>
          </a:p>
          <a:p>
            <a:endParaRPr lang="en-IN" sz="2000" dirty="0"/>
          </a:p>
          <a:p>
            <a:r>
              <a:rPr lang="en-IN" sz="2000" dirty="0"/>
              <a:t>Arguments are specified after the function name, inside the parentheses</a:t>
            </a:r>
            <a:r>
              <a:rPr lang="en-IN" sz="2000" dirty="0" smtClean="0"/>
              <a:t>.</a:t>
            </a:r>
          </a:p>
          <a:p>
            <a:endParaRPr lang="en-IN" sz="2000" dirty="0"/>
          </a:p>
          <a:p>
            <a:r>
              <a:rPr lang="en-IN" sz="2000" dirty="0" smtClean="0"/>
              <a:t>You </a:t>
            </a:r>
            <a:r>
              <a:rPr lang="en-IN" sz="2000" dirty="0"/>
              <a:t>can add as many arguments as you want, just </a:t>
            </a:r>
            <a:r>
              <a:rPr lang="en-IN" sz="2000" dirty="0" err="1"/>
              <a:t>seperate</a:t>
            </a:r>
            <a:r>
              <a:rPr lang="en-IN" sz="2000" dirty="0"/>
              <a:t> them with a comma.</a:t>
            </a:r>
          </a:p>
          <a:p>
            <a:r>
              <a:rPr lang="en-IN" sz="2000" dirty="0" smtClean="0"/>
              <a:t/>
            </a:r>
            <a:br>
              <a:rPr lang="en-IN" sz="2000" dirty="0" smtClean="0"/>
            </a:br>
            <a:endParaRPr lang="en-IN" sz="2000" dirty="0"/>
          </a:p>
        </p:txBody>
      </p:sp>
      <p:sp>
        <p:nvSpPr>
          <p:cNvPr id="7" name="Flowchart: Document 6"/>
          <p:cNvSpPr/>
          <p:nvPr/>
        </p:nvSpPr>
        <p:spPr>
          <a:xfrm>
            <a:off x="5143504" y="1643050"/>
            <a:ext cx="3714776"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a:t>&lt;?</a:t>
            </a:r>
            <a:r>
              <a:rPr lang="en-IN" dirty="0" err="1"/>
              <a:t>php</a:t>
            </a:r>
            <a:r>
              <a:rPr lang="en-IN" dirty="0" smtClean="0"/>
              <a:t/>
            </a:r>
            <a:br>
              <a:rPr lang="en-IN" dirty="0" smtClean="0"/>
            </a:br>
            <a:r>
              <a:rPr lang="en-IN" dirty="0"/>
              <a:t>function </a:t>
            </a:r>
            <a:r>
              <a:rPr lang="en-IN" dirty="0" err="1"/>
              <a:t>familyName</a:t>
            </a:r>
            <a:r>
              <a:rPr lang="en-IN" dirty="0"/>
              <a:t>($</a:t>
            </a:r>
            <a:r>
              <a:rPr lang="en-IN" dirty="0" err="1"/>
              <a:t>fname</a:t>
            </a:r>
            <a:r>
              <a:rPr lang="en-IN" dirty="0"/>
              <a:t>) {</a:t>
            </a:r>
            <a:r>
              <a:rPr lang="en-IN" dirty="0" smtClean="0"/>
              <a:t/>
            </a:r>
            <a:br>
              <a:rPr lang="en-IN" dirty="0" smtClean="0"/>
            </a:br>
            <a:r>
              <a:rPr lang="en-IN" dirty="0"/>
              <a:t>    echo "$</a:t>
            </a:r>
            <a:r>
              <a:rPr lang="en-IN" dirty="0" err="1"/>
              <a:t>fname</a:t>
            </a:r>
            <a:r>
              <a:rPr lang="en-IN" dirty="0"/>
              <a:t> </a:t>
            </a:r>
            <a:r>
              <a:rPr lang="en-IN" dirty="0" err="1"/>
              <a:t>Refsnes</a:t>
            </a:r>
            <a:r>
              <a:rPr lang="en-IN" dirty="0"/>
              <a:t>.&lt;</a:t>
            </a:r>
            <a:r>
              <a:rPr lang="en-IN" dirty="0" err="1"/>
              <a:t>br</a:t>
            </a:r>
            <a:r>
              <a:rPr lang="en-IN" dirty="0"/>
              <a:t>&gt;";</a:t>
            </a:r>
            <a:r>
              <a:rPr lang="en-IN" dirty="0" smtClean="0"/>
              <a:t/>
            </a:r>
            <a:br>
              <a:rPr lang="en-IN" dirty="0" smtClean="0"/>
            </a:br>
            <a:r>
              <a:rPr lang="en-IN" dirty="0"/>
              <a:t>}</a:t>
            </a:r>
            <a:r>
              <a:rPr lang="en-IN" dirty="0" smtClean="0"/>
              <a:t/>
            </a:r>
            <a:br>
              <a:rPr lang="en-IN" dirty="0" smtClean="0"/>
            </a:br>
            <a:r>
              <a:rPr lang="en-IN" dirty="0" smtClean="0"/>
              <a:t/>
            </a:r>
            <a:br>
              <a:rPr lang="en-IN" dirty="0" smtClean="0"/>
            </a:br>
            <a:r>
              <a:rPr lang="en-IN" dirty="0" err="1"/>
              <a:t>familyName</a:t>
            </a:r>
            <a:r>
              <a:rPr lang="en-IN" dirty="0"/>
              <a:t>("</a:t>
            </a:r>
            <a:r>
              <a:rPr lang="en-IN" dirty="0" err="1"/>
              <a:t>Jani</a:t>
            </a:r>
            <a:r>
              <a:rPr lang="en-IN" dirty="0"/>
              <a:t>");</a:t>
            </a:r>
            <a:r>
              <a:rPr lang="en-IN" dirty="0" smtClean="0"/>
              <a:t/>
            </a:r>
            <a:br>
              <a:rPr lang="en-IN" dirty="0" smtClean="0"/>
            </a:br>
            <a:r>
              <a:rPr lang="en-IN" dirty="0" err="1"/>
              <a:t>familyName</a:t>
            </a:r>
            <a:r>
              <a:rPr lang="en-IN" dirty="0"/>
              <a:t>("</a:t>
            </a:r>
            <a:r>
              <a:rPr lang="en-IN" dirty="0" err="1"/>
              <a:t>Hege</a:t>
            </a:r>
            <a:r>
              <a:rPr lang="en-IN" dirty="0"/>
              <a:t>");</a:t>
            </a:r>
            <a:r>
              <a:rPr lang="en-IN" dirty="0" smtClean="0"/>
              <a:t/>
            </a:r>
            <a:br>
              <a:rPr lang="en-IN" dirty="0" smtClean="0"/>
            </a:br>
            <a:r>
              <a:rPr lang="en-IN" dirty="0" err="1"/>
              <a:t>familyName</a:t>
            </a:r>
            <a:r>
              <a:rPr lang="en-IN" dirty="0"/>
              <a:t>("Stale");</a:t>
            </a:r>
            <a:r>
              <a:rPr lang="en-IN" dirty="0" smtClean="0"/>
              <a:t/>
            </a:r>
            <a:br>
              <a:rPr lang="en-IN" dirty="0" smtClean="0"/>
            </a:br>
            <a:r>
              <a:rPr lang="en-IN" dirty="0" err="1"/>
              <a:t>familyName</a:t>
            </a:r>
            <a:r>
              <a:rPr lang="en-IN" dirty="0"/>
              <a:t>("Kai Jim");</a:t>
            </a:r>
            <a:r>
              <a:rPr lang="en-IN" dirty="0" smtClean="0"/>
              <a:t/>
            </a:r>
            <a:br>
              <a:rPr lang="en-IN" dirty="0" smtClean="0"/>
            </a:br>
            <a:r>
              <a:rPr lang="en-IN" dirty="0" err="1"/>
              <a:t>familyName</a:t>
            </a:r>
            <a:r>
              <a:rPr lang="en-IN" dirty="0"/>
              <a:t>("</a:t>
            </a:r>
            <a:r>
              <a:rPr lang="en-IN" dirty="0" err="1"/>
              <a:t>Borge</a:t>
            </a:r>
            <a:r>
              <a:rPr lang="en-IN" dirty="0"/>
              <a:t>");</a:t>
            </a:r>
            <a:r>
              <a:rPr lang="en-IN" dirty="0" smtClean="0"/>
              <a:t/>
            </a:r>
            <a:br>
              <a:rPr lang="en-IN" dirty="0" smtClean="0"/>
            </a:br>
            <a:r>
              <a:rPr lang="en-IN" dirty="0"/>
              <a:t>?&gt;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fontScale="90000"/>
          </a:bodyPr>
          <a:lstStyle/>
          <a:p>
            <a:r>
              <a:rPr lang="en-IN" sz="4400" dirty="0" smtClean="0"/>
              <a:t>Default Argument </a:t>
            </a:r>
            <a:r>
              <a:rPr lang="en-IN" sz="4400" dirty="0" smtClean="0"/>
              <a:t>and returning Value </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Document 6"/>
          <p:cNvSpPr/>
          <p:nvPr/>
        </p:nvSpPr>
        <p:spPr>
          <a:xfrm>
            <a:off x="5143504" y="2428868"/>
            <a:ext cx="3714776" cy="4071966"/>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600" dirty="0"/>
              <a:t>&lt;?</a:t>
            </a:r>
            <a:r>
              <a:rPr lang="en-IN" sz="1600" dirty="0" err="1"/>
              <a:t>php</a:t>
            </a:r>
            <a:r>
              <a:rPr lang="en-IN" sz="1600" dirty="0" smtClean="0"/>
              <a:t/>
            </a:r>
            <a:br>
              <a:rPr lang="en-IN" sz="1600" dirty="0" smtClean="0"/>
            </a:br>
            <a:r>
              <a:rPr lang="en-IN" sz="1600" dirty="0"/>
              <a:t>function </a:t>
            </a:r>
            <a:r>
              <a:rPr lang="en-IN" sz="1600" dirty="0" err="1"/>
              <a:t>setHeight</a:t>
            </a:r>
            <a:r>
              <a:rPr lang="en-IN" sz="1600" dirty="0"/>
              <a:t>($</a:t>
            </a:r>
            <a:r>
              <a:rPr lang="en-IN" sz="1600" dirty="0" err="1"/>
              <a:t>minheight</a:t>
            </a:r>
            <a:r>
              <a:rPr lang="en-IN" sz="1600" dirty="0"/>
              <a:t> = 50) {</a:t>
            </a:r>
            <a:r>
              <a:rPr lang="en-IN" sz="1600" dirty="0" smtClean="0"/>
              <a:t/>
            </a:r>
            <a:br>
              <a:rPr lang="en-IN" sz="1600" dirty="0" smtClean="0"/>
            </a:br>
            <a:r>
              <a:rPr lang="en-IN" sz="1600" dirty="0"/>
              <a:t>    echo "The height is : $</a:t>
            </a:r>
            <a:r>
              <a:rPr lang="en-IN" sz="1600" dirty="0" err="1"/>
              <a:t>minheight</a:t>
            </a:r>
            <a:r>
              <a:rPr lang="en-IN" sz="1600" dirty="0"/>
              <a:t> &lt;</a:t>
            </a:r>
            <a:r>
              <a:rPr lang="en-IN" sz="1600" dirty="0" err="1"/>
              <a:t>br</a:t>
            </a:r>
            <a:r>
              <a:rPr lang="en-IN" sz="1600" dirty="0"/>
              <a:t>&gt;";</a:t>
            </a:r>
            <a:r>
              <a:rPr lang="en-IN" sz="1600" dirty="0" smtClean="0"/>
              <a:t/>
            </a:r>
            <a:br>
              <a:rPr lang="en-IN" sz="1600" dirty="0" smtClean="0"/>
            </a:br>
            <a:r>
              <a:rPr lang="en-IN" sz="1600" dirty="0"/>
              <a:t>}</a:t>
            </a:r>
            <a:r>
              <a:rPr lang="en-IN" sz="1600" dirty="0" smtClean="0"/>
              <a:t/>
            </a:r>
            <a:br>
              <a:rPr lang="en-IN" sz="1600" dirty="0" smtClean="0"/>
            </a:br>
            <a:r>
              <a:rPr lang="en-IN" sz="1600" dirty="0" smtClean="0"/>
              <a:t/>
            </a:r>
            <a:br>
              <a:rPr lang="en-IN" sz="1600" dirty="0" smtClean="0"/>
            </a:br>
            <a:r>
              <a:rPr lang="en-IN" sz="1600" dirty="0" err="1"/>
              <a:t>setHeight</a:t>
            </a:r>
            <a:r>
              <a:rPr lang="en-IN" sz="1600" dirty="0"/>
              <a:t>(350);</a:t>
            </a:r>
            <a:r>
              <a:rPr lang="en-IN" sz="1600" dirty="0" smtClean="0"/>
              <a:t/>
            </a:r>
            <a:br>
              <a:rPr lang="en-IN" sz="1600" dirty="0" smtClean="0"/>
            </a:br>
            <a:r>
              <a:rPr lang="en-IN" sz="1600" dirty="0" err="1"/>
              <a:t>setHeight</a:t>
            </a:r>
            <a:r>
              <a:rPr lang="en-IN" sz="1600" dirty="0"/>
              <a:t>(); // will use the default value of 50</a:t>
            </a:r>
            <a:r>
              <a:rPr lang="en-IN" sz="1600" dirty="0" smtClean="0"/>
              <a:t/>
            </a:r>
            <a:br>
              <a:rPr lang="en-IN" sz="1600" dirty="0" smtClean="0"/>
            </a:br>
            <a:r>
              <a:rPr lang="en-IN" sz="1600" dirty="0" err="1"/>
              <a:t>setHeight</a:t>
            </a:r>
            <a:r>
              <a:rPr lang="en-IN" sz="1600" dirty="0"/>
              <a:t>(135);</a:t>
            </a:r>
            <a:r>
              <a:rPr lang="en-IN" sz="1600" dirty="0" smtClean="0"/>
              <a:t/>
            </a:r>
            <a:br>
              <a:rPr lang="en-IN" sz="1600" dirty="0" smtClean="0"/>
            </a:br>
            <a:r>
              <a:rPr lang="en-IN" sz="1600" dirty="0" err="1"/>
              <a:t>setHeight</a:t>
            </a:r>
            <a:r>
              <a:rPr lang="en-IN" sz="1600" dirty="0"/>
              <a:t>(80);</a:t>
            </a:r>
            <a:r>
              <a:rPr lang="en-IN" sz="1600" dirty="0" smtClean="0"/>
              <a:t/>
            </a:r>
            <a:br>
              <a:rPr lang="en-IN" sz="1600" dirty="0" smtClean="0"/>
            </a:br>
            <a:r>
              <a:rPr lang="en-IN" sz="1600" dirty="0"/>
              <a:t>?&gt;</a:t>
            </a:r>
          </a:p>
        </p:txBody>
      </p:sp>
      <p:sp>
        <p:nvSpPr>
          <p:cNvPr id="8" name="Flowchart: Document 7"/>
          <p:cNvSpPr/>
          <p:nvPr/>
        </p:nvSpPr>
        <p:spPr>
          <a:xfrm>
            <a:off x="571472" y="2500306"/>
            <a:ext cx="3714776" cy="4000528"/>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600" dirty="0"/>
              <a:t>&lt;?</a:t>
            </a:r>
            <a:r>
              <a:rPr lang="en-IN" sz="1600" dirty="0" err="1"/>
              <a:t>php</a:t>
            </a:r>
            <a:r>
              <a:rPr lang="en-IN" sz="1600" dirty="0" smtClean="0"/>
              <a:t/>
            </a:r>
            <a:br>
              <a:rPr lang="en-IN" sz="1600" dirty="0" smtClean="0"/>
            </a:br>
            <a:r>
              <a:rPr lang="en-IN" sz="1600" dirty="0"/>
              <a:t>function sum($x, $y) {</a:t>
            </a:r>
            <a:r>
              <a:rPr lang="en-IN" sz="1600" dirty="0" smtClean="0"/>
              <a:t/>
            </a:r>
            <a:br>
              <a:rPr lang="en-IN" sz="1600" dirty="0" smtClean="0"/>
            </a:br>
            <a:r>
              <a:rPr lang="en-IN" sz="1600" dirty="0"/>
              <a:t>    $z = $x + $y;</a:t>
            </a:r>
            <a:r>
              <a:rPr lang="en-IN" sz="1600" dirty="0" smtClean="0"/>
              <a:t/>
            </a:r>
            <a:br>
              <a:rPr lang="en-IN" sz="1600" dirty="0" smtClean="0"/>
            </a:br>
            <a:r>
              <a:rPr lang="en-IN" sz="1600" dirty="0"/>
              <a:t>    return $z;</a:t>
            </a:r>
            <a:r>
              <a:rPr lang="en-IN" sz="1600" dirty="0" smtClean="0"/>
              <a:t/>
            </a:r>
            <a:br>
              <a:rPr lang="en-IN" sz="1600" dirty="0" smtClean="0"/>
            </a:br>
            <a:r>
              <a:rPr lang="en-IN" sz="1600" dirty="0"/>
              <a:t>}</a:t>
            </a:r>
            <a:r>
              <a:rPr lang="en-IN" sz="1600" dirty="0" smtClean="0"/>
              <a:t/>
            </a:r>
            <a:br>
              <a:rPr lang="en-IN" sz="1600" dirty="0" smtClean="0"/>
            </a:br>
            <a:r>
              <a:rPr lang="en-IN" sz="1600" dirty="0" smtClean="0"/>
              <a:t/>
            </a:r>
            <a:br>
              <a:rPr lang="en-IN" sz="1600" dirty="0" smtClean="0"/>
            </a:br>
            <a:r>
              <a:rPr lang="en-IN" sz="1600" dirty="0"/>
              <a:t>echo "5 + 10 = " . sum(5, 10) . "&lt;</a:t>
            </a:r>
            <a:r>
              <a:rPr lang="en-IN" sz="1600" dirty="0" err="1"/>
              <a:t>br</a:t>
            </a:r>
            <a:r>
              <a:rPr lang="en-IN" sz="1600" dirty="0"/>
              <a:t>&gt;";</a:t>
            </a:r>
            <a:r>
              <a:rPr lang="en-IN" sz="1600" dirty="0" smtClean="0"/>
              <a:t/>
            </a:r>
            <a:br>
              <a:rPr lang="en-IN" sz="1600" dirty="0" smtClean="0"/>
            </a:br>
            <a:r>
              <a:rPr lang="en-IN" sz="1600" dirty="0"/>
              <a:t>echo "7 + 13 = " . sum(7, 13) . "&lt;</a:t>
            </a:r>
            <a:r>
              <a:rPr lang="en-IN" sz="1600" dirty="0" err="1"/>
              <a:t>br</a:t>
            </a:r>
            <a:r>
              <a:rPr lang="en-IN" sz="1600" dirty="0"/>
              <a:t>&gt;";</a:t>
            </a:r>
            <a:r>
              <a:rPr lang="en-IN" sz="1600" dirty="0" smtClean="0"/>
              <a:t/>
            </a:r>
            <a:br>
              <a:rPr lang="en-IN" sz="1600" dirty="0" smtClean="0"/>
            </a:br>
            <a:r>
              <a:rPr lang="en-IN" sz="1600" dirty="0"/>
              <a:t>echo "2 + 4 = " . sum(2, 4);</a:t>
            </a:r>
            <a:r>
              <a:rPr lang="en-IN" sz="1600" dirty="0" smtClean="0"/>
              <a:t/>
            </a:r>
            <a:br>
              <a:rPr lang="en-IN" sz="1600" dirty="0" smtClean="0"/>
            </a:br>
            <a:r>
              <a:rPr lang="en-IN" sz="1600" dirty="0"/>
              <a:t>?&gt;</a:t>
            </a:r>
          </a:p>
        </p:txBody>
      </p:sp>
      <p:sp>
        <p:nvSpPr>
          <p:cNvPr id="9" name="TextBox 8"/>
          <p:cNvSpPr txBox="1"/>
          <p:nvPr/>
        </p:nvSpPr>
        <p:spPr>
          <a:xfrm>
            <a:off x="742697" y="2000240"/>
            <a:ext cx="3381823" cy="58477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IN" sz="3200" dirty="0" err="1" smtClean="0"/>
              <a:t>Retrurning</a:t>
            </a:r>
            <a:r>
              <a:rPr lang="en-IN" sz="3200" dirty="0" smtClean="0"/>
              <a:t> Values</a:t>
            </a:r>
            <a:endParaRPr lang="en-IN" sz="3200" dirty="0"/>
          </a:p>
        </p:txBody>
      </p:sp>
      <p:sp>
        <p:nvSpPr>
          <p:cNvPr id="10" name="TextBox 9"/>
          <p:cNvSpPr txBox="1"/>
          <p:nvPr/>
        </p:nvSpPr>
        <p:spPr>
          <a:xfrm>
            <a:off x="5314729" y="1928802"/>
            <a:ext cx="3400675" cy="58477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IN" sz="3200" dirty="0" smtClean="0"/>
              <a:t>Default Argument</a:t>
            </a:r>
            <a:endParaRPr lang="en-IN"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Arrays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286280" cy="4985980"/>
          </a:xfrm>
          <a:prstGeom prst="rect">
            <a:avLst/>
          </a:prstGeom>
          <a:noFill/>
        </p:spPr>
        <p:txBody>
          <a:bodyPr wrap="square" rtlCol="0">
            <a:spAutoFit/>
          </a:bodyPr>
          <a:lstStyle/>
          <a:p>
            <a:r>
              <a:rPr lang="en-IN" sz="2000" dirty="0"/>
              <a:t>An array stores multiple values in one single </a:t>
            </a:r>
            <a:r>
              <a:rPr lang="en-IN" sz="2000" dirty="0" smtClean="0"/>
              <a:t>variable</a:t>
            </a:r>
          </a:p>
          <a:p>
            <a:endParaRPr lang="en-IN" sz="2000" dirty="0"/>
          </a:p>
          <a:p>
            <a:r>
              <a:rPr lang="en-IN" sz="2000" b="1" dirty="0" smtClean="0"/>
              <a:t>SYNTAX:</a:t>
            </a:r>
          </a:p>
          <a:p>
            <a:r>
              <a:rPr lang="en-IN" sz="2000" i="1" dirty="0"/>
              <a:t>array</a:t>
            </a:r>
            <a:r>
              <a:rPr lang="en-IN" sz="2000" i="1" dirty="0" smtClean="0"/>
              <a:t>();</a:t>
            </a:r>
          </a:p>
          <a:p>
            <a:endParaRPr lang="en-IN" sz="2000" b="1" i="1" dirty="0"/>
          </a:p>
          <a:p>
            <a:r>
              <a:rPr lang="en-IN" sz="2000" dirty="0"/>
              <a:t>In PHP, there are three types of arrays:</a:t>
            </a:r>
          </a:p>
          <a:p>
            <a:r>
              <a:rPr lang="en-IN" sz="2000" b="1" dirty="0"/>
              <a:t>Indexed arrays</a:t>
            </a:r>
            <a:r>
              <a:rPr lang="en-IN" sz="2000" dirty="0"/>
              <a:t> - Arrays with a numeric index</a:t>
            </a:r>
          </a:p>
          <a:p>
            <a:r>
              <a:rPr lang="en-IN" sz="2000" b="1" dirty="0"/>
              <a:t>Associative arrays</a:t>
            </a:r>
            <a:r>
              <a:rPr lang="en-IN" sz="2000" dirty="0"/>
              <a:t> - Arrays with named keys</a:t>
            </a:r>
          </a:p>
          <a:p>
            <a:r>
              <a:rPr lang="en-IN" sz="2000" b="1" dirty="0"/>
              <a:t>Multidimensional arrays</a:t>
            </a:r>
            <a:r>
              <a:rPr lang="en-IN" sz="2000" dirty="0"/>
              <a:t> - Arrays containing one or more arrays</a:t>
            </a:r>
          </a:p>
          <a:p>
            <a:r>
              <a:rPr lang="en-IN" sz="2000" dirty="0" smtClean="0"/>
              <a:t/>
            </a:r>
            <a:br>
              <a:rPr lang="en-IN" sz="2000" dirty="0" smtClean="0"/>
            </a:br>
            <a:endParaRPr lang="en-IN" sz="2000" b="1" i="1" dirty="0"/>
          </a:p>
        </p:txBody>
      </p:sp>
      <p:sp>
        <p:nvSpPr>
          <p:cNvPr id="7" name="Flowchart: Document 6"/>
          <p:cNvSpPr/>
          <p:nvPr/>
        </p:nvSpPr>
        <p:spPr>
          <a:xfrm>
            <a:off x="4929190" y="1643050"/>
            <a:ext cx="3929090"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&lt;?</a:t>
            </a:r>
            <a:r>
              <a:rPr lang="en-IN" dirty="0" err="1"/>
              <a:t>php</a:t>
            </a:r>
            <a:r>
              <a:rPr lang="en-IN" dirty="0" smtClean="0"/>
              <a:t/>
            </a:r>
            <a:br>
              <a:rPr lang="en-IN" dirty="0" smtClean="0"/>
            </a:br>
            <a:r>
              <a:rPr lang="en-IN" dirty="0"/>
              <a:t>$cars = array("Volvo", "BMW", "Toyota");</a:t>
            </a:r>
            <a:r>
              <a:rPr lang="en-IN" dirty="0" smtClean="0"/>
              <a:t/>
            </a:r>
            <a:br>
              <a:rPr lang="en-IN" dirty="0" smtClean="0"/>
            </a:br>
            <a:r>
              <a:rPr lang="en-IN" dirty="0"/>
              <a:t>echo "I like " . $cars[0] . ", " . $cars[1] . " and " . $cars[2] . ".";</a:t>
            </a:r>
            <a:r>
              <a:rPr lang="en-IN" dirty="0" smtClean="0"/>
              <a:t/>
            </a:r>
            <a:br>
              <a:rPr lang="en-IN" dirty="0" smtClean="0"/>
            </a:br>
            <a:r>
              <a:rPr lang="en-IN" dirty="0"/>
              <a:t>?&gt;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Indexed </a:t>
            </a:r>
            <a:r>
              <a:rPr lang="en-IN" sz="4400" dirty="0" smtClean="0"/>
              <a:t>Arrays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286280" cy="5016758"/>
          </a:xfrm>
          <a:prstGeom prst="rect">
            <a:avLst/>
          </a:prstGeom>
          <a:noFill/>
        </p:spPr>
        <p:txBody>
          <a:bodyPr wrap="square" rtlCol="0">
            <a:spAutoFit/>
          </a:bodyPr>
          <a:lstStyle/>
          <a:p>
            <a:r>
              <a:rPr lang="en-IN" sz="2000" dirty="0"/>
              <a:t>There are two ways to create indexed arrays</a:t>
            </a:r>
            <a:r>
              <a:rPr lang="en-IN" sz="2000" dirty="0" smtClean="0"/>
              <a:t>:</a:t>
            </a:r>
            <a:r>
              <a:rPr lang="en-IN" sz="2000" dirty="0" smtClean="0">
                <a:solidFill>
                  <a:schemeClr val="accent1">
                    <a:lumMod val="60000"/>
                    <a:lumOff val="40000"/>
                  </a:schemeClr>
                </a:solidFill>
              </a:rPr>
              <a:t/>
            </a:r>
            <a:br>
              <a:rPr lang="en-IN" sz="2000" dirty="0" smtClean="0">
                <a:solidFill>
                  <a:schemeClr val="accent1">
                    <a:lumMod val="60000"/>
                    <a:lumOff val="40000"/>
                  </a:schemeClr>
                </a:solidFill>
              </a:rPr>
            </a:br>
            <a:r>
              <a:rPr lang="en-IN" sz="2000" dirty="0">
                <a:solidFill>
                  <a:schemeClr val="accent1">
                    <a:lumMod val="60000"/>
                    <a:lumOff val="40000"/>
                  </a:schemeClr>
                </a:solidFill>
              </a:rPr>
              <a:t> $cars = array("Volvo", "BMW", "Toyota</a:t>
            </a:r>
            <a:r>
              <a:rPr lang="en-IN" sz="2000" dirty="0" smtClean="0">
                <a:solidFill>
                  <a:schemeClr val="accent1">
                    <a:lumMod val="60000"/>
                    <a:lumOff val="40000"/>
                  </a:schemeClr>
                </a:solidFill>
              </a:rPr>
              <a:t>");</a:t>
            </a:r>
            <a:endParaRPr lang="en-IN" sz="2000" b="1" i="1" dirty="0">
              <a:solidFill>
                <a:schemeClr val="accent1">
                  <a:lumMod val="60000"/>
                  <a:lumOff val="40000"/>
                </a:schemeClr>
              </a:solidFill>
            </a:endParaRPr>
          </a:p>
          <a:p>
            <a:r>
              <a:rPr lang="en-IN" sz="2000" b="1" i="1" dirty="0" smtClean="0">
                <a:solidFill>
                  <a:schemeClr val="accent1">
                    <a:lumMod val="60000"/>
                    <a:lumOff val="40000"/>
                  </a:schemeClr>
                </a:solidFill>
              </a:rPr>
              <a:t>Or </a:t>
            </a:r>
          </a:p>
          <a:p>
            <a:r>
              <a:rPr lang="en-IN" sz="2000" dirty="0">
                <a:solidFill>
                  <a:schemeClr val="accent1">
                    <a:lumMod val="60000"/>
                    <a:lumOff val="40000"/>
                  </a:schemeClr>
                </a:solidFill>
              </a:rPr>
              <a:t>$cars[0] = "Volvo";</a:t>
            </a:r>
            <a:r>
              <a:rPr lang="en-IN" sz="2000" dirty="0" smtClean="0">
                <a:solidFill>
                  <a:schemeClr val="accent1">
                    <a:lumMod val="60000"/>
                    <a:lumOff val="40000"/>
                  </a:schemeClr>
                </a:solidFill>
              </a:rPr>
              <a:t/>
            </a:r>
            <a:br>
              <a:rPr lang="en-IN" sz="2000" dirty="0" smtClean="0">
                <a:solidFill>
                  <a:schemeClr val="accent1">
                    <a:lumMod val="60000"/>
                    <a:lumOff val="40000"/>
                  </a:schemeClr>
                </a:solidFill>
              </a:rPr>
            </a:br>
            <a:r>
              <a:rPr lang="en-IN" sz="2000" dirty="0">
                <a:solidFill>
                  <a:schemeClr val="accent1">
                    <a:lumMod val="60000"/>
                    <a:lumOff val="40000"/>
                  </a:schemeClr>
                </a:solidFill>
              </a:rPr>
              <a:t>$cars[1] = "BMW";</a:t>
            </a:r>
            <a:r>
              <a:rPr lang="en-IN" sz="2000" dirty="0" smtClean="0">
                <a:solidFill>
                  <a:schemeClr val="accent1">
                    <a:lumMod val="60000"/>
                    <a:lumOff val="40000"/>
                  </a:schemeClr>
                </a:solidFill>
              </a:rPr>
              <a:t/>
            </a:r>
            <a:br>
              <a:rPr lang="en-IN" sz="2000" dirty="0" smtClean="0">
                <a:solidFill>
                  <a:schemeClr val="accent1">
                    <a:lumMod val="60000"/>
                    <a:lumOff val="40000"/>
                  </a:schemeClr>
                </a:solidFill>
              </a:rPr>
            </a:br>
            <a:r>
              <a:rPr lang="en-IN" sz="2000" dirty="0">
                <a:solidFill>
                  <a:schemeClr val="accent1">
                    <a:lumMod val="60000"/>
                    <a:lumOff val="40000"/>
                  </a:schemeClr>
                </a:solidFill>
              </a:rPr>
              <a:t>$cars[2] = "Toyota</a:t>
            </a:r>
            <a:r>
              <a:rPr lang="en-IN" sz="2000" dirty="0" smtClean="0">
                <a:solidFill>
                  <a:schemeClr val="accent1">
                    <a:lumMod val="60000"/>
                    <a:lumOff val="40000"/>
                  </a:schemeClr>
                </a:solidFill>
              </a:rPr>
              <a:t>";</a:t>
            </a:r>
          </a:p>
          <a:p>
            <a:endParaRPr lang="en-IN" sz="2000" dirty="0">
              <a:solidFill>
                <a:schemeClr val="accent1">
                  <a:lumMod val="60000"/>
                  <a:lumOff val="40000"/>
                </a:schemeClr>
              </a:solidFill>
            </a:endParaRPr>
          </a:p>
          <a:p>
            <a:r>
              <a:rPr lang="en-IN" sz="2000" b="1" dirty="0"/>
              <a:t>Length of an </a:t>
            </a:r>
            <a:r>
              <a:rPr lang="en-IN" sz="2000" b="1" dirty="0" smtClean="0"/>
              <a:t>Array</a:t>
            </a:r>
            <a:r>
              <a:rPr lang="en-IN" sz="2000" dirty="0" smtClean="0"/>
              <a:t/>
            </a:r>
            <a:br>
              <a:rPr lang="en-IN" sz="2000" dirty="0" smtClean="0"/>
            </a:br>
            <a:r>
              <a:rPr lang="en-IN" sz="2000" dirty="0"/>
              <a:t>echo count($cars</a:t>
            </a:r>
            <a:r>
              <a:rPr lang="en-IN" sz="2000" dirty="0" smtClean="0"/>
              <a:t>);</a:t>
            </a:r>
          </a:p>
          <a:p>
            <a:endParaRPr lang="en-IN" sz="2000" dirty="0">
              <a:solidFill>
                <a:schemeClr val="accent1">
                  <a:lumMod val="60000"/>
                  <a:lumOff val="40000"/>
                </a:schemeClr>
              </a:solidFill>
            </a:endParaRPr>
          </a:p>
          <a:p>
            <a:r>
              <a:rPr lang="en-IN" sz="2000" b="1" dirty="0"/>
              <a:t>Loop Through an Indexed </a:t>
            </a:r>
            <a:r>
              <a:rPr lang="en-IN" sz="2000" b="1" dirty="0" smtClean="0"/>
              <a:t>Array</a:t>
            </a:r>
          </a:p>
          <a:p>
            <a:r>
              <a:rPr lang="en-IN" sz="2000" i="1" dirty="0" smtClean="0"/>
              <a:t>Example on the right</a:t>
            </a:r>
            <a:endParaRPr lang="en-IN" sz="2000" i="1" dirty="0"/>
          </a:p>
          <a:p>
            <a:endParaRPr lang="en-IN" sz="2000" dirty="0" smtClean="0">
              <a:solidFill>
                <a:schemeClr val="accent1">
                  <a:lumMod val="60000"/>
                  <a:lumOff val="40000"/>
                </a:schemeClr>
              </a:solidFill>
            </a:endParaRPr>
          </a:p>
          <a:p>
            <a:endParaRPr lang="en-IN" sz="2000" b="1" i="1" dirty="0">
              <a:solidFill>
                <a:schemeClr val="accent1">
                  <a:lumMod val="60000"/>
                  <a:lumOff val="40000"/>
                </a:schemeClr>
              </a:solidFill>
            </a:endParaRPr>
          </a:p>
        </p:txBody>
      </p:sp>
      <p:sp>
        <p:nvSpPr>
          <p:cNvPr id="7" name="Flowchart: Document 6"/>
          <p:cNvSpPr/>
          <p:nvPr/>
        </p:nvSpPr>
        <p:spPr>
          <a:xfrm>
            <a:off x="4929190" y="1643050"/>
            <a:ext cx="3929090"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&lt;?</a:t>
            </a:r>
            <a:r>
              <a:rPr lang="en-IN" dirty="0" err="1"/>
              <a:t>php</a:t>
            </a:r>
            <a:r>
              <a:rPr lang="en-IN" dirty="0" smtClean="0"/>
              <a:t/>
            </a:r>
            <a:br>
              <a:rPr lang="en-IN" dirty="0" smtClean="0"/>
            </a:br>
            <a:r>
              <a:rPr lang="en-IN" dirty="0"/>
              <a:t>$cars = array("Volvo", "BMW", "Toyota");</a:t>
            </a:r>
            <a:r>
              <a:rPr lang="en-IN" dirty="0" smtClean="0"/>
              <a:t/>
            </a:r>
            <a:br>
              <a:rPr lang="en-IN" dirty="0" smtClean="0"/>
            </a:br>
            <a:r>
              <a:rPr lang="en-IN" dirty="0"/>
              <a:t>$</a:t>
            </a:r>
            <a:r>
              <a:rPr lang="en-IN" dirty="0" err="1"/>
              <a:t>arrlength</a:t>
            </a:r>
            <a:r>
              <a:rPr lang="en-IN" dirty="0"/>
              <a:t> = count($cars);</a:t>
            </a:r>
            <a:r>
              <a:rPr lang="en-IN" dirty="0" smtClean="0"/>
              <a:t/>
            </a:r>
            <a:br>
              <a:rPr lang="en-IN" dirty="0" smtClean="0"/>
            </a:br>
            <a:r>
              <a:rPr lang="en-IN" dirty="0" smtClean="0"/>
              <a:t/>
            </a:r>
            <a:br>
              <a:rPr lang="en-IN" dirty="0" smtClean="0"/>
            </a:br>
            <a:r>
              <a:rPr lang="en-IN" dirty="0"/>
              <a:t>for($x = 0; $x &lt; $</a:t>
            </a:r>
            <a:r>
              <a:rPr lang="en-IN" dirty="0" err="1"/>
              <a:t>arrlength</a:t>
            </a:r>
            <a:r>
              <a:rPr lang="en-IN" dirty="0"/>
              <a:t>; $x++) {</a:t>
            </a:r>
            <a:r>
              <a:rPr lang="en-IN" dirty="0" smtClean="0"/>
              <a:t/>
            </a:r>
            <a:br>
              <a:rPr lang="en-IN" dirty="0" smtClean="0"/>
            </a:br>
            <a:r>
              <a:rPr lang="en-IN" dirty="0"/>
              <a:t>    echo $cars[$x];</a:t>
            </a:r>
            <a:r>
              <a:rPr lang="en-IN" dirty="0" smtClean="0"/>
              <a:t/>
            </a:r>
            <a:br>
              <a:rPr lang="en-IN" dirty="0" smtClean="0"/>
            </a:br>
            <a:r>
              <a:rPr lang="en-IN" dirty="0"/>
              <a:t>    echo "&lt;</a:t>
            </a:r>
            <a:r>
              <a:rPr lang="en-IN" dirty="0" err="1"/>
              <a:t>br</a:t>
            </a:r>
            <a:r>
              <a:rPr lang="en-IN" dirty="0"/>
              <a:t>&gt;";</a:t>
            </a:r>
            <a:r>
              <a:rPr lang="en-IN" dirty="0" smtClean="0"/>
              <a:t/>
            </a:r>
            <a:br>
              <a:rPr lang="en-IN" dirty="0" smtClean="0"/>
            </a:br>
            <a:r>
              <a:rPr lang="en-IN" dirty="0"/>
              <a:t>}</a:t>
            </a:r>
            <a:r>
              <a:rPr lang="en-IN" dirty="0" smtClean="0"/>
              <a:t/>
            </a:r>
            <a:br>
              <a:rPr lang="en-IN" dirty="0" smtClean="0"/>
            </a:br>
            <a:r>
              <a:rPr lang="en-IN" dirty="0"/>
              <a: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Object Oriented Programming?	</a:t>
            </a:r>
            <a:endParaRPr lang="en-IN" sz="4400" dirty="0"/>
          </a:p>
        </p:txBody>
      </p:sp>
      <p:sp>
        <p:nvSpPr>
          <p:cNvPr id="3" name="Content Placeholder 2"/>
          <p:cNvSpPr>
            <a:spLocks noGrp="1"/>
          </p:cNvSpPr>
          <p:nvPr>
            <p:ph idx="1"/>
          </p:nvPr>
        </p:nvSpPr>
        <p:spPr>
          <a:xfrm>
            <a:off x="457200" y="1571612"/>
            <a:ext cx="8229600" cy="2571768"/>
          </a:xfrm>
        </p:spPr>
        <p:txBody>
          <a:bodyPr>
            <a:noAutofit/>
          </a:bodyPr>
          <a:lstStyle/>
          <a:p>
            <a:pPr>
              <a:buNone/>
            </a:pPr>
            <a:r>
              <a:rPr lang="en-IN" sz="1800" dirty="0" smtClean="0">
                <a:latin typeface="+mj-lt"/>
                <a:ea typeface="Adobe Ming Std L" pitchFamily="18" charset="-128"/>
              </a:rPr>
              <a:t>	Unlike Procedural Programming  this is a fairly new approach to meet the new requirement of constantly increasing data and  in the run to keep the performance, top notch.</a:t>
            </a:r>
          </a:p>
          <a:p>
            <a:pPr>
              <a:buNone/>
            </a:pPr>
            <a:r>
              <a:rPr lang="en-IN" sz="1800" dirty="0" smtClean="0">
                <a:latin typeface="+mj-lt"/>
                <a:ea typeface="Adobe Ming Std L" pitchFamily="18" charset="-128"/>
              </a:rPr>
              <a:t>	This techniques helps to keep the application scalable and helps you get the best performance.</a:t>
            </a:r>
          </a:p>
          <a:p>
            <a:pPr>
              <a:buNone/>
            </a:pPr>
            <a:r>
              <a:rPr lang="en-IN" sz="1800" dirty="0" smtClean="0">
                <a:latin typeface="+mj-lt"/>
                <a:ea typeface="Adobe Ming Std L" pitchFamily="18" charset="-128"/>
              </a:rPr>
              <a:t>	</a:t>
            </a:r>
            <a:r>
              <a:rPr lang="en-IN" sz="1800" dirty="0" smtClean="0">
                <a:latin typeface="+mj-lt"/>
                <a:ea typeface="Adobe Ming Std L" pitchFamily="18" charset="-128"/>
              </a:rPr>
              <a:t>It is a model organized around objects.</a:t>
            </a:r>
          </a:p>
          <a:p>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7224" y="3548722"/>
            <a:ext cx="7572428" cy="523220"/>
          </a:xfrm>
          <a:prstGeom prst="rect">
            <a:avLst/>
          </a:prstGeom>
          <a:noFill/>
        </p:spPr>
        <p:txBody>
          <a:bodyPr wrap="square" rtlCol="0">
            <a:spAutoFit/>
          </a:bodyPr>
          <a:lstStyle/>
          <a:p>
            <a:r>
              <a:rPr lang="en-IN" sz="2800" dirty="0">
                <a:solidFill>
                  <a:schemeClr val="tx2"/>
                </a:solidFill>
                <a:latin typeface="+mj-lt"/>
                <a:ea typeface="+mj-ea"/>
                <a:cs typeface="+mj-cs"/>
              </a:rPr>
              <a:t>OOPs have following features: </a:t>
            </a:r>
            <a:endParaRPr lang="en-IN" sz="1000" dirty="0"/>
          </a:p>
        </p:txBody>
      </p:sp>
      <p:sp>
        <p:nvSpPr>
          <p:cNvPr id="8" name="TextBox 7"/>
          <p:cNvSpPr txBox="1"/>
          <p:nvPr/>
        </p:nvSpPr>
        <p:spPr>
          <a:xfrm>
            <a:off x="857224" y="4143380"/>
            <a:ext cx="7848000" cy="1754326"/>
          </a:xfrm>
          <a:prstGeom prst="rect">
            <a:avLst/>
          </a:prstGeom>
        </p:spPr>
        <p:style>
          <a:lnRef idx="3">
            <a:schemeClr val="lt1"/>
          </a:lnRef>
          <a:fillRef idx="1">
            <a:schemeClr val="accent3"/>
          </a:fillRef>
          <a:effectRef idx="1">
            <a:schemeClr val="accent3"/>
          </a:effectRef>
          <a:fontRef idx="minor">
            <a:schemeClr val="lt1"/>
          </a:fontRef>
        </p:style>
        <p:txBody>
          <a:bodyPr wrap="square" rtlCol="0" anchor="ctr">
            <a:spAutoFit/>
          </a:bodyPr>
          <a:lstStyle/>
          <a:p>
            <a:r>
              <a:rPr lang="en-IN" dirty="0" smtClean="0"/>
              <a:t>1. Object</a:t>
            </a:r>
            <a:r>
              <a:rPr lang="en-IN" dirty="0"/>
              <a:t>                 - Instance of Class</a:t>
            </a:r>
            <a:r>
              <a:rPr lang="en-IN" dirty="0" smtClean="0"/>
              <a:t/>
            </a:r>
            <a:br>
              <a:rPr lang="en-IN" dirty="0" smtClean="0"/>
            </a:br>
            <a:r>
              <a:rPr lang="en-IN" dirty="0"/>
              <a:t>2. Class                   - Blue print of Object </a:t>
            </a:r>
            <a:r>
              <a:rPr lang="en-IN" dirty="0" smtClean="0"/>
              <a:t/>
            </a:r>
            <a:br>
              <a:rPr lang="en-IN" dirty="0" smtClean="0"/>
            </a:br>
            <a:r>
              <a:rPr lang="en-IN" dirty="0"/>
              <a:t>3. Encapsulation    - Protecting our Data</a:t>
            </a:r>
            <a:r>
              <a:rPr lang="en-IN" dirty="0" smtClean="0"/>
              <a:t/>
            </a:r>
            <a:br>
              <a:rPr lang="en-IN" dirty="0" smtClean="0"/>
            </a:br>
            <a:r>
              <a:rPr lang="en-IN" dirty="0"/>
              <a:t>4. Polymorphism   - Different </a:t>
            </a:r>
            <a:r>
              <a:rPr lang="en-IN" dirty="0" smtClean="0"/>
              <a:t>behaviours </a:t>
            </a:r>
            <a:r>
              <a:rPr lang="en-IN" dirty="0"/>
              <a:t>at different instances</a:t>
            </a:r>
            <a:r>
              <a:rPr lang="en-IN" dirty="0" smtClean="0"/>
              <a:t/>
            </a:r>
            <a:br>
              <a:rPr lang="en-IN" dirty="0" smtClean="0"/>
            </a:br>
            <a:r>
              <a:rPr lang="en-IN" dirty="0"/>
              <a:t>5. Abstraction         - Hiding our irrelevant Data</a:t>
            </a:r>
            <a:r>
              <a:rPr lang="en-IN" dirty="0" smtClean="0"/>
              <a:t/>
            </a:r>
            <a:br>
              <a:rPr lang="en-IN" dirty="0" smtClean="0"/>
            </a:br>
            <a:r>
              <a:rPr lang="en-IN" dirty="0" smtClean="0"/>
              <a:t>6</a:t>
            </a:r>
            <a:r>
              <a:rPr lang="en-IN" dirty="0"/>
              <a:t>. Inheritance        - One property of object is </a:t>
            </a:r>
            <a:r>
              <a:rPr lang="en-IN" dirty="0" smtClean="0"/>
              <a:t>acquired by another </a:t>
            </a:r>
            <a:endParaRPr lang="en-IN" dirty="0"/>
          </a:p>
        </p:txBody>
      </p:sp>
      <p:cxnSp>
        <p:nvCxnSpPr>
          <p:cNvPr id="9" name="Straight Connector 8"/>
          <p:cNvCxnSpPr/>
          <p:nvPr/>
        </p:nvCxnSpPr>
        <p:spPr>
          <a:xfrm>
            <a:off x="857224" y="4071942"/>
            <a:ext cx="678661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Program Files (x86)\Microsoft Office\MEDIA\CAGCAT10\j0293240.wmf"/>
          <p:cNvPicPr>
            <a:picLocks noChangeAspect="1" noChangeArrowheads="1"/>
          </p:cNvPicPr>
          <p:nvPr/>
        </p:nvPicPr>
        <p:blipFill>
          <a:blip r:embed="rId2"/>
          <a:srcRect/>
          <a:stretch>
            <a:fillRect/>
          </a:stretch>
        </p:blipFill>
        <p:spPr bwMode="auto">
          <a:xfrm>
            <a:off x="7149951" y="2928934"/>
            <a:ext cx="1565453" cy="115488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Associative </a:t>
            </a:r>
            <a:r>
              <a:rPr lang="en-IN" sz="4400" dirty="0" smtClean="0"/>
              <a:t>Arrays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286280" cy="4708981"/>
          </a:xfrm>
          <a:prstGeom prst="rect">
            <a:avLst/>
          </a:prstGeom>
          <a:noFill/>
        </p:spPr>
        <p:txBody>
          <a:bodyPr wrap="square" rtlCol="0">
            <a:spAutoFit/>
          </a:bodyPr>
          <a:lstStyle/>
          <a:p>
            <a:r>
              <a:rPr lang="en-IN" sz="2000" dirty="0"/>
              <a:t>Associative arrays are arrays that use named keys that you assign to them.</a:t>
            </a:r>
          </a:p>
          <a:p>
            <a:r>
              <a:rPr lang="en-IN" sz="2000" dirty="0"/>
              <a:t>There are two ways to create an associative array: </a:t>
            </a:r>
          </a:p>
          <a:p>
            <a:r>
              <a:rPr lang="en-IN" sz="2000" dirty="0"/>
              <a:t/>
            </a:r>
            <a:br>
              <a:rPr lang="en-IN" sz="2000" dirty="0"/>
            </a:br>
            <a:r>
              <a:rPr lang="en-IN" sz="2000" dirty="0">
                <a:solidFill>
                  <a:schemeClr val="accent1">
                    <a:lumMod val="60000"/>
                    <a:lumOff val="40000"/>
                  </a:schemeClr>
                </a:solidFill>
              </a:rPr>
              <a:t> $age = array("Peter"=&gt;"35", "Ben"=&gt;"37", "Joe"=&gt;"43</a:t>
            </a:r>
            <a:r>
              <a:rPr lang="en-IN" sz="2000" dirty="0" smtClean="0">
                <a:solidFill>
                  <a:schemeClr val="accent1">
                    <a:lumMod val="60000"/>
                    <a:lumOff val="40000"/>
                  </a:schemeClr>
                </a:solidFill>
              </a:rPr>
              <a:t>");</a:t>
            </a:r>
          </a:p>
          <a:p>
            <a:r>
              <a:rPr lang="en-IN" sz="2000" b="1" i="1" dirty="0" smtClean="0">
                <a:solidFill>
                  <a:schemeClr val="accent1">
                    <a:lumMod val="60000"/>
                    <a:lumOff val="40000"/>
                  </a:schemeClr>
                </a:solidFill>
              </a:rPr>
              <a:t>OR</a:t>
            </a:r>
          </a:p>
          <a:p>
            <a:r>
              <a:rPr lang="en-IN" sz="2000" dirty="0">
                <a:solidFill>
                  <a:schemeClr val="accent1">
                    <a:lumMod val="60000"/>
                    <a:lumOff val="40000"/>
                  </a:schemeClr>
                </a:solidFill>
              </a:rPr>
              <a:t>$age['Peter'] = "35";</a:t>
            </a:r>
            <a:r>
              <a:rPr lang="en-IN" sz="2000" dirty="0" smtClean="0">
                <a:solidFill>
                  <a:schemeClr val="accent1">
                    <a:lumMod val="60000"/>
                    <a:lumOff val="40000"/>
                  </a:schemeClr>
                </a:solidFill>
              </a:rPr>
              <a:t/>
            </a:r>
            <a:br>
              <a:rPr lang="en-IN" sz="2000" dirty="0" smtClean="0">
                <a:solidFill>
                  <a:schemeClr val="accent1">
                    <a:lumMod val="60000"/>
                    <a:lumOff val="40000"/>
                  </a:schemeClr>
                </a:solidFill>
              </a:rPr>
            </a:br>
            <a:r>
              <a:rPr lang="en-IN" sz="2000" dirty="0">
                <a:solidFill>
                  <a:schemeClr val="accent1">
                    <a:lumMod val="60000"/>
                    <a:lumOff val="40000"/>
                  </a:schemeClr>
                </a:solidFill>
              </a:rPr>
              <a:t>$age['Ben'] = "37";</a:t>
            </a:r>
            <a:r>
              <a:rPr lang="en-IN" sz="2000" dirty="0" smtClean="0">
                <a:solidFill>
                  <a:schemeClr val="accent1">
                    <a:lumMod val="60000"/>
                    <a:lumOff val="40000"/>
                  </a:schemeClr>
                </a:solidFill>
              </a:rPr>
              <a:t/>
            </a:r>
            <a:br>
              <a:rPr lang="en-IN" sz="2000" dirty="0" smtClean="0">
                <a:solidFill>
                  <a:schemeClr val="accent1">
                    <a:lumMod val="60000"/>
                    <a:lumOff val="40000"/>
                  </a:schemeClr>
                </a:solidFill>
              </a:rPr>
            </a:br>
            <a:r>
              <a:rPr lang="en-IN" sz="2000" dirty="0">
                <a:solidFill>
                  <a:schemeClr val="accent1">
                    <a:lumMod val="60000"/>
                    <a:lumOff val="40000"/>
                  </a:schemeClr>
                </a:solidFill>
              </a:rPr>
              <a:t>$age['Joe'] = "43</a:t>
            </a:r>
            <a:r>
              <a:rPr lang="en-IN" sz="2000" dirty="0" smtClean="0">
                <a:solidFill>
                  <a:schemeClr val="accent1">
                    <a:lumMod val="60000"/>
                    <a:lumOff val="40000"/>
                  </a:schemeClr>
                </a:solidFill>
              </a:rPr>
              <a:t>";</a:t>
            </a:r>
          </a:p>
          <a:p>
            <a:endParaRPr lang="en-IN" sz="2000" b="1" i="1" dirty="0">
              <a:solidFill>
                <a:schemeClr val="accent1">
                  <a:lumMod val="60000"/>
                  <a:lumOff val="40000"/>
                </a:schemeClr>
              </a:solidFill>
            </a:endParaRPr>
          </a:p>
          <a:p>
            <a:endParaRPr lang="en-IN" sz="2000" b="1" i="1" dirty="0" smtClean="0">
              <a:solidFill>
                <a:schemeClr val="accent1">
                  <a:lumMod val="60000"/>
                  <a:lumOff val="40000"/>
                </a:schemeClr>
              </a:solidFill>
            </a:endParaRPr>
          </a:p>
          <a:p>
            <a:r>
              <a:rPr lang="en-IN" sz="2000" dirty="0"/>
              <a:t>The named keys can then be used in a script</a:t>
            </a:r>
            <a:r>
              <a:rPr lang="en-IN" sz="2000" dirty="0" smtClean="0"/>
              <a:t>:</a:t>
            </a:r>
            <a:endParaRPr lang="en-IN" sz="2000" dirty="0"/>
          </a:p>
        </p:txBody>
      </p:sp>
      <p:sp>
        <p:nvSpPr>
          <p:cNvPr id="7" name="Flowchart: Document 6"/>
          <p:cNvSpPr/>
          <p:nvPr/>
        </p:nvSpPr>
        <p:spPr>
          <a:xfrm>
            <a:off x="4929190" y="1643050"/>
            <a:ext cx="3929090"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&lt;?</a:t>
            </a:r>
            <a:r>
              <a:rPr lang="en-IN" dirty="0" err="1"/>
              <a:t>php</a:t>
            </a:r>
            <a:r>
              <a:rPr lang="en-IN" dirty="0" smtClean="0"/>
              <a:t/>
            </a:r>
            <a:br>
              <a:rPr lang="en-IN" dirty="0" smtClean="0"/>
            </a:br>
            <a:r>
              <a:rPr lang="en-IN" dirty="0"/>
              <a:t>$age = array("Peter"=&gt;"35", "Ben"=&gt;"37", "Joe"=&gt;"43");</a:t>
            </a:r>
            <a:r>
              <a:rPr lang="en-IN" dirty="0" smtClean="0"/>
              <a:t/>
            </a:r>
            <a:br>
              <a:rPr lang="en-IN" dirty="0" smtClean="0"/>
            </a:br>
            <a:r>
              <a:rPr lang="en-IN" dirty="0"/>
              <a:t>echo "Peter is " . $age['Peter'] . " years old.";</a:t>
            </a:r>
            <a:r>
              <a:rPr lang="en-IN" dirty="0" smtClean="0"/>
              <a:t/>
            </a:r>
            <a:br>
              <a:rPr lang="en-IN" dirty="0" smtClean="0"/>
            </a:br>
            <a:r>
              <a:rPr lang="en-IN" dirty="0"/>
              <a:t>?&gt;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Loop Through an Associative Array</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1785926"/>
            <a:ext cx="4286280" cy="3539430"/>
          </a:xfrm>
          <a:prstGeom prst="rect">
            <a:avLst/>
          </a:prstGeom>
          <a:noFill/>
        </p:spPr>
        <p:txBody>
          <a:bodyPr wrap="square" rtlCol="0">
            <a:spAutoFit/>
          </a:bodyPr>
          <a:lstStyle/>
          <a:p>
            <a:r>
              <a:rPr lang="en-IN" sz="3200" dirty="0"/>
              <a:t>To loop through and print all the values of an associative array, you could use a </a:t>
            </a:r>
            <a:r>
              <a:rPr lang="en-IN" sz="3200" dirty="0" err="1"/>
              <a:t>foreach</a:t>
            </a:r>
            <a:r>
              <a:rPr lang="en-IN" sz="3200" dirty="0"/>
              <a:t> loop, like this:</a:t>
            </a:r>
          </a:p>
          <a:p>
            <a:r>
              <a:rPr lang="en-IN" sz="3200" dirty="0"/>
              <a:t/>
            </a:r>
            <a:br>
              <a:rPr lang="en-IN" sz="3200" dirty="0"/>
            </a:br>
            <a:endParaRPr lang="en-IN" sz="3200" dirty="0"/>
          </a:p>
        </p:txBody>
      </p:sp>
      <p:sp>
        <p:nvSpPr>
          <p:cNvPr id="7" name="Flowchart: Document 6"/>
          <p:cNvSpPr/>
          <p:nvPr/>
        </p:nvSpPr>
        <p:spPr>
          <a:xfrm>
            <a:off x="4929190" y="1643050"/>
            <a:ext cx="3929090" cy="500066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&lt;?</a:t>
            </a:r>
            <a:r>
              <a:rPr lang="en-IN" dirty="0" err="1"/>
              <a:t>php</a:t>
            </a:r>
            <a:r>
              <a:rPr lang="en-IN" dirty="0" smtClean="0"/>
              <a:t/>
            </a:r>
            <a:br>
              <a:rPr lang="en-IN" dirty="0" smtClean="0"/>
            </a:br>
            <a:r>
              <a:rPr lang="en-IN" dirty="0"/>
              <a:t>$age = array("Peter"=&gt;"35", "Ben"=&gt;"37", "Joe"=&gt;"43");</a:t>
            </a:r>
            <a:r>
              <a:rPr lang="en-IN" dirty="0" smtClean="0"/>
              <a:t/>
            </a:r>
            <a:br>
              <a:rPr lang="en-IN" dirty="0" smtClean="0"/>
            </a:br>
            <a:r>
              <a:rPr lang="en-IN" dirty="0" smtClean="0"/>
              <a:t/>
            </a:r>
            <a:br>
              <a:rPr lang="en-IN" dirty="0" smtClean="0"/>
            </a:br>
            <a:r>
              <a:rPr lang="en-IN" dirty="0" err="1"/>
              <a:t>foreach</a:t>
            </a:r>
            <a:r>
              <a:rPr lang="en-IN" dirty="0"/>
              <a:t>($age as $x =&gt; $</a:t>
            </a:r>
            <a:r>
              <a:rPr lang="en-IN" dirty="0" err="1"/>
              <a:t>x_value</a:t>
            </a:r>
            <a:r>
              <a:rPr lang="en-IN" dirty="0"/>
              <a:t>) {</a:t>
            </a:r>
            <a:r>
              <a:rPr lang="en-IN" dirty="0" smtClean="0"/>
              <a:t/>
            </a:r>
            <a:br>
              <a:rPr lang="en-IN" dirty="0" smtClean="0"/>
            </a:br>
            <a:r>
              <a:rPr lang="en-IN" dirty="0"/>
              <a:t>    echo "Key=" . $x . ", Value=" . $</a:t>
            </a:r>
            <a:r>
              <a:rPr lang="en-IN" dirty="0" err="1"/>
              <a:t>x_value</a:t>
            </a:r>
            <a:r>
              <a:rPr lang="en-IN" dirty="0"/>
              <a:t>;</a:t>
            </a:r>
            <a:r>
              <a:rPr lang="en-IN" dirty="0" smtClean="0"/>
              <a:t/>
            </a:r>
            <a:br>
              <a:rPr lang="en-IN" dirty="0" smtClean="0"/>
            </a:br>
            <a:r>
              <a:rPr lang="en-IN" dirty="0"/>
              <a:t>    echo "&lt;</a:t>
            </a:r>
            <a:r>
              <a:rPr lang="en-IN" dirty="0" err="1"/>
              <a:t>br</a:t>
            </a:r>
            <a:r>
              <a:rPr lang="en-IN" dirty="0"/>
              <a:t>&gt;";</a:t>
            </a:r>
            <a:r>
              <a:rPr lang="en-IN" dirty="0" smtClean="0"/>
              <a:t/>
            </a:r>
            <a:br>
              <a:rPr lang="en-IN" dirty="0" smtClean="0"/>
            </a:br>
            <a:r>
              <a:rPr lang="en-IN" dirty="0"/>
              <a:t>}</a:t>
            </a:r>
            <a:r>
              <a:rPr lang="en-IN" dirty="0" smtClean="0"/>
              <a:t/>
            </a:r>
            <a:br>
              <a:rPr lang="en-IN" dirty="0" smtClean="0"/>
            </a:br>
            <a:r>
              <a:rPr lang="en-IN" dirty="0"/>
              <a:t>?&gt;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1714480" y="3000372"/>
            <a:ext cx="607223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Questions?</a:t>
            </a:r>
            <a:endParaRPr lang="en-IN"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1857356" y="3143248"/>
            <a:ext cx="5643602"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IN"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Before PHP Programming?	</a:t>
            </a:r>
            <a:endParaRPr lang="en-IN" sz="4400" dirty="0"/>
          </a:p>
        </p:txBody>
      </p:sp>
      <p:sp>
        <p:nvSpPr>
          <p:cNvPr id="3" name="Content Placeholder 2"/>
          <p:cNvSpPr>
            <a:spLocks noGrp="1"/>
          </p:cNvSpPr>
          <p:nvPr>
            <p:ph idx="1"/>
          </p:nvPr>
        </p:nvSpPr>
        <p:spPr>
          <a:xfrm>
            <a:off x="457200" y="1571612"/>
            <a:ext cx="8229600" cy="1571636"/>
          </a:xfrm>
        </p:spPr>
        <p:txBody>
          <a:bodyPr>
            <a:noAutofit/>
          </a:bodyPr>
          <a:lstStyle/>
          <a:p>
            <a:pPr>
              <a:buNone/>
            </a:pPr>
            <a:r>
              <a:rPr lang="en-IN" sz="1800" dirty="0" smtClean="0"/>
              <a:t>Before you continue you should have a basic understanding of the following:</a:t>
            </a:r>
          </a:p>
          <a:p>
            <a:r>
              <a:rPr lang="en-IN" sz="1800" dirty="0" smtClean="0"/>
              <a:t>HTML</a:t>
            </a:r>
          </a:p>
          <a:p>
            <a:r>
              <a:rPr lang="en-IN" sz="1800" dirty="0" smtClean="0"/>
              <a:t>CSS</a:t>
            </a:r>
          </a:p>
          <a:p>
            <a:r>
              <a:rPr lang="en-IN" sz="1800" dirty="0" smtClean="0"/>
              <a:t>JavaScript</a:t>
            </a: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7224" y="3548722"/>
            <a:ext cx="7572428" cy="523220"/>
          </a:xfrm>
          <a:prstGeom prst="rect">
            <a:avLst/>
          </a:prstGeom>
          <a:noFill/>
        </p:spPr>
        <p:txBody>
          <a:bodyPr wrap="square" rtlCol="0">
            <a:spAutoFit/>
          </a:bodyPr>
          <a:lstStyle/>
          <a:p>
            <a:r>
              <a:rPr lang="en-IN" sz="2800" dirty="0" smtClean="0">
                <a:solidFill>
                  <a:schemeClr val="tx2"/>
                </a:solidFill>
                <a:latin typeface="+mj-lt"/>
                <a:ea typeface="+mj-ea"/>
                <a:cs typeface="+mj-cs"/>
              </a:rPr>
              <a:t>About </a:t>
            </a:r>
            <a:r>
              <a:rPr lang="en-IN" sz="2800" dirty="0" err="1" smtClean="0">
                <a:solidFill>
                  <a:schemeClr val="tx2"/>
                </a:solidFill>
                <a:latin typeface="+mj-lt"/>
                <a:ea typeface="+mj-ea"/>
                <a:cs typeface="+mj-cs"/>
              </a:rPr>
              <a:t>php</a:t>
            </a:r>
            <a:r>
              <a:rPr lang="en-IN" sz="2800" dirty="0" smtClean="0">
                <a:solidFill>
                  <a:schemeClr val="tx2"/>
                </a:solidFill>
                <a:latin typeface="+mj-lt"/>
                <a:ea typeface="+mj-ea"/>
                <a:cs typeface="+mj-cs"/>
              </a:rPr>
              <a:t> file: </a:t>
            </a:r>
            <a:endParaRPr lang="en-IN" sz="1000" dirty="0"/>
          </a:p>
        </p:txBody>
      </p:sp>
      <p:sp>
        <p:nvSpPr>
          <p:cNvPr id="8" name="TextBox 7"/>
          <p:cNvSpPr txBox="1"/>
          <p:nvPr/>
        </p:nvSpPr>
        <p:spPr>
          <a:xfrm>
            <a:off x="857224" y="4143380"/>
            <a:ext cx="7848000" cy="1585049"/>
          </a:xfrm>
          <a:prstGeom prst="rect">
            <a:avLst/>
          </a:prstGeom>
        </p:spPr>
        <p:style>
          <a:lnRef idx="3">
            <a:schemeClr val="lt1"/>
          </a:lnRef>
          <a:fillRef idx="1">
            <a:schemeClr val="accent3"/>
          </a:fillRef>
          <a:effectRef idx="1">
            <a:schemeClr val="accent3"/>
          </a:effectRef>
          <a:fontRef idx="minor">
            <a:schemeClr val="lt1"/>
          </a:fontRef>
        </p:style>
        <p:txBody>
          <a:bodyPr wrap="square" rtlCol="0" anchor="ctr">
            <a:spAutoFit/>
          </a:bodyPr>
          <a:lstStyle/>
          <a:p>
            <a:r>
              <a:rPr lang="en-IN" dirty="0"/>
              <a:t>PHP files can contain text, HTML, CSS, JavaScript, and PHP code</a:t>
            </a:r>
          </a:p>
          <a:p>
            <a:pPr>
              <a:spcBef>
                <a:spcPts val="1800"/>
              </a:spcBef>
              <a:spcAft>
                <a:spcPts val="1200"/>
              </a:spcAft>
            </a:pPr>
            <a:r>
              <a:rPr lang="en-IN" dirty="0"/>
              <a:t>PHP code are executed on the server, and the result is returned to the browser as plain HTML</a:t>
            </a:r>
          </a:p>
          <a:p>
            <a:r>
              <a:rPr lang="en-IN" dirty="0"/>
              <a:t>PHP files have extension ".</a:t>
            </a:r>
            <a:r>
              <a:rPr lang="en-IN" dirty="0" err="1"/>
              <a:t>php</a:t>
            </a:r>
            <a:r>
              <a:rPr lang="en-IN" dirty="0"/>
              <a:t>"</a:t>
            </a:r>
          </a:p>
        </p:txBody>
      </p:sp>
      <p:cxnSp>
        <p:nvCxnSpPr>
          <p:cNvPr id="9" name="Straight Connector 8"/>
          <p:cNvCxnSpPr/>
          <p:nvPr/>
        </p:nvCxnSpPr>
        <p:spPr>
          <a:xfrm>
            <a:off x="857224" y="4071942"/>
            <a:ext cx="678661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3075" name="Picture 3" descr="C:\Program Files (x86)\Microsoft Office\MEDIA\CAGCAT10\j0293234.wmf"/>
          <p:cNvPicPr>
            <a:picLocks noChangeAspect="1" noChangeArrowheads="1"/>
          </p:cNvPicPr>
          <p:nvPr/>
        </p:nvPicPr>
        <p:blipFill>
          <a:blip r:embed="rId2"/>
          <a:srcRect/>
          <a:stretch>
            <a:fillRect/>
          </a:stretch>
        </p:blipFill>
        <p:spPr bwMode="auto">
          <a:xfrm>
            <a:off x="7143768" y="2928934"/>
            <a:ext cx="1565453" cy="115488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Basic Syntax?	</a:t>
            </a:r>
            <a:endParaRPr lang="en-IN" sz="4400" dirty="0"/>
          </a:p>
        </p:txBody>
      </p:sp>
      <p:sp>
        <p:nvSpPr>
          <p:cNvPr id="3" name="Content Placeholder 2"/>
          <p:cNvSpPr>
            <a:spLocks noGrp="1"/>
          </p:cNvSpPr>
          <p:nvPr>
            <p:ph idx="1"/>
          </p:nvPr>
        </p:nvSpPr>
        <p:spPr>
          <a:xfrm>
            <a:off x="457200" y="1571612"/>
            <a:ext cx="8229600" cy="1571636"/>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Flowchart: Document 10"/>
          <p:cNvSpPr/>
          <p:nvPr/>
        </p:nvSpPr>
        <p:spPr>
          <a:xfrm>
            <a:off x="642910" y="1785926"/>
            <a:ext cx="7429552" cy="4572032"/>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smtClean="0"/>
              <a:t>&lt;?</a:t>
            </a:r>
            <a:r>
              <a:rPr lang="en-IN" dirty="0" err="1" smtClean="0"/>
              <a:t>php</a:t>
            </a:r>
            <a:r>
              <a:rPr lang="en-IN" dirty="0" smtClean="0"/>
              <a:t/>
            </a:r>
            <a:br>
              <a:rPr lang="en-IN" dirty="0" smtClean="0"/>
            </a:br>
            <a:r>
              <a:rPr lang="en-IN" dirty="0" smtClean="0"/>
              <a:t>// PHP code goes here</a:t>
            </a:r>
          </a:p>
          <a:p>
            <a:pPr lvl="1"/>
            <a:r>
              <a:rPr lang="en-IN" dirty="0" smtClean="0"/>
              <a:t>//Anything you want can be written here.</a:t>
            </a:r>
            <a:br>
              <a:rPr lang="en-IN" dirty="0" smtClean="0"/>
            </a:br>
            <a:r>
              <a:rPr lang="en-IN" dirty="0" smtClean="0"/>
              <a:t>?&gt;</a:t>
            </a:r>
            <a:endParaRPr lang="en-IN"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The Usual Hello World ?	</a:t>
            </a:r>
            <a:endParaRPr lang="en-IN" sz="4400" dirty="0"/>
          </a:p>
        </p:txBody>
      </p:sp>
      <p:sp>
        <p:nvSpPr>
          <p:cNvPr id="3" name="Content Placeholder 2"/>
          <p:cNvSpPr>
            <a:spLocks noGrp="1"/>
          </p:cNvSpPr>
          <p:nvPr>
            <p:ph idx="1"/>
          </p:nvPr>
        </p:nvSpPr>
        <p:spPr>
          <a:xfrm>
            <a:off x="457200" y="1571612"/>
            <a:ext cx="8229600" cy="1571636"/>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7224" y="3548722"/>
            <a:ext cx="7572428" cy="523220"/>
          </a:xfrm>
          <a:prstGeom prst="rect">
            <a:avLst/>
          </a:prstGeom>
          <a:noFill/>
        </p:spPr>
        <p:txBody>
          <a:bodyPr wrap="square" rtlCol="0">
            <a:spAutoFit/>
          </a:bodyPr>
          <a:lstStyle/>
          <a:p>
            <a:r>
              <a:rPr lang="en-IN" sz="2800" dirty="0" smtClean="0">
                <a:solidFill>
                  <a:schemeClr val="tx2"/>
                </a:solidFill>
                <a:latin typeface="+mj-lt"/>
                <a:ea typeface="+mj-ea"/>
                <a:cs typeface="+mj-cs"/>
              </a:rPr>
              <a:t>About </a:t>
            </a:r>
            <a:r>
              <a:rPr lang="en-IN" sz="2800" dirty="0" err="1" smtClean="0">
                <a:solidFill>
                  <a:schemeClr val="tx2"/>
                </a:solidFill>
                <a:latin typeface="+mj-lt"/>
                <a:ea typeface="+mj-ea"/>
                <a:cs typeface="+mj-cs"/>
              </a:rPr>
              <a:t>php</a:t>
            </a:r>
            <a:r>
              <a:rPr lang="en-IN" sz="2800" dirty="0" smtClean="0">
                <a:solidFill>
                  <a:schemeClr val="tx2"/>
                </a:solidFill>
                <a:latin typeface="+mj-lt"/>
                <a:ea typeface="+mj-ea"/>
                <a:cs typeface="+mj-cs"/>
              </a:rPr>
              <a:t> file: </a:t>
            </a:r>
            <a:endParaRPr lang="en-IN" sz="1000" dirty="0"/>
          </a:p>
        </p:txBody>
      </p:sp>
      <p:cxnSp>
        <p:nvCxnSpPr>
          <p:cNvPr id="9" name="Straight Connector 8"/>
          <p:cNvCxnSpPr/>
          <p:nvPr/>
        </p:nvCxnSpPr>
        <p:spPr>
          <a:xfrm>
            <a:off x="857224" y="4071942"/>
            <a:ext cx="678661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ocument 7"/>
          <p:cNvSpPr/>
          <p:nvPr/>
        </p:nvSpPr>
        <p:spPr>
          <a:xfrm>
            <a:off x="642910" y="1785926"/>
            <a:ext cx="7429552" cy="4572032"/>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dirty="0" smtClean="0"/>
              <a:t>&lt;!DOCTYPE html&gt;</a:t>
            </a:r>
            <a:br>
              <a:rPr lang="en-IN" dirty="0" smtClean="0"/>
            </a:br>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&lt;h1&gt;My first PHP page&lt;/h1&gt;</a:t>
            </a:r>
            <a:br>
              <a:rPr lang="en-IN" dirty="0" smtClean="0"/>
            </a:br>
            <a:r>
              <a:rPr lang="en-IN" dirty="0" smtClean="0"/>
              <a:t/>
            </a:r>
            <a:br>
              <a:rPr lang="en-IN" dirty="0" smtClean="0"/>
            </a:br>
            <a:r>
              <a:rPr lang="en-IN" dirty="0" smtClean="0"/>
              <a:t>&lt;?</a:t>
            </a:r>
            <a:r>
              <a:rPr lang="en-IN" dirty="0" err="1" smtClean="0"/>
              <a:t>php</a:t>
            </a:r>
            <a:r>
              <a:rPr lang="en-IN" dirty="0" smtClean="0"/>
              <a:t/>
            </a:r>
            <a:br>
              <a:rPr lang="en-IN" dirty="0" smtClean="0"/>
            </a:br>
            <a:r>
              <a:rPr lang="en-IN" dirty="0" smtClean="0"/>
              <a:t>echo "Hello World!";</a:t>
            </a:r>
            <a:br>
              <a:rPr lang="en-IN" dirty="0" smtClean="0"/>
            </a:br>
            <a:r>
              <a:rPr lang="en-IN" dirty="0" smtClean="0"/>
              <a:t>?&gt;</a:t>
            </a:r>
            <a:br>
              <a:rPr lang="en-IN" dirty="0" smtClean="0"/>
            </a:br>
            <a:r>
              <a:rPr lang="en-IN" dirty="0" smtClean="0"/>
              <a:t/>
            </a:r>
            <a:br>
              <a:rPr lang="en-IN" dirty="0" smtClean="0"/>
            </a:br>
            <a:r>
              <a:rPr lang="en-IN" dirty="0" smtClean="0"/>
              <a:t>&lt;/body&gt;</a:t>
            </a:r>
            <a:br>
              <a:rPr lang="en-IN" dirty="0" smtClean="0"/>
            </a:br>
            <a:r>
              <a:rPr lang="en-IN" dirty="0" smtClean="0"/>
              <a:t>&lt;/html&gt;</a:t>
            </a:r>
            <a:endPar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lvl="1"/>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Variables?	</a:t>
            </a:r>
            <a:endParaRPr lang="en-IN" sz="4400" dirty="0"/>
          </a:p>
        </p:txBody>
      </p:sp>
      <p:sp>
        <p:nvSpPr>
          <p:cNvPr id="3" name="Content Placeholder 2"/>
          <p:cNvSpPr>
            <a:spLocks noGrp="1"/>
          </p:cNvSpPr>
          <p:nvPr>
            <p:ph idx="1"/>
          </p:nvPr>
        </p:nvSpPr>
        <p:spPr>
          <a:xfrm>
            <a:off x="457200" y="1571612"/>
            <a:ext cx="8229600" cy="1571636"/>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7224" y="3548722"/>
            <a:ext cx="7572428" cy="523220"/>
          </a:xfrm>
          <a:prstGeom prst="rect">
            <a:avLst/>
          </a:prstGeom>
          <a:noFill/>
        </p:spPr>
        <p:txBody>
          <a:bodyPr wrap="square" rtlCol="0">
            <a:spAutoFit/>
          </a:bodyPr>
          <a:lstStyle/>
          <a:p>
            <a:r>
              <a:rPr lang="en-IN" sz="2800" dirty="0" smtClean="0">
                <a:solidFill>
                  <a:schemeClr val="tx2"/>
                </a:solidFill>
                <a:latin typeface="+mj-lt"/>
                <a:ea typeface="+mj-ea"/>
                <a:cs typeface="+mj-cs"/>
              </a:rPr>
              <a:t>About </a:t>
            </a:r>
            <a:r>
              <a:rPr lang="en-IN" sz="2800" dirty="0" err="1" smtClean="0">
                <a:solidFill>
                  <a:schemeClr val="tx2"/>
                </a:solidFill>
                <a:latin typeface="+mj-lt"/>
                <a:ea typeface="+mj-ea"/>
                <a:cs typeface="+mj-cs"/>
              </a:rPr>
              <a:t>php</a:t>
            </a:r>
            <a:r>
              <a:rPr lang="en-IN" sz="2800" dirty="0" smtClean="0">
                <a:solidFill>
                  <a:schemeClr val="tx2"/>
                </a:solidFill>
                <a:latin typeface="+mj-lt"/>
                <a:ea typeface="+mj-ea"/>
                <a:cs typeface="+mj-cs"/>
              </a:rPr>
              <a:t> file: </a:t>
            </a:r>
            <a:endParaRPr lang="en-IN" sz="1000" dirty="0"/>
          </a:p>
        </p:txBody>
      </p:sp>
      <p:cxnSp>
        <p:nvCxnSpPr>
          <p:cNvPr id="9" name="Straight Connector 8"/>
          <p:cNvCxnSpPr/>
          <p:nvPr/>
        </p:nvCxnSpPr>
        <p:spPr>
          <a:xfrm>
            <a:off x="857224" y="4071942"/>
            <a:ext cx="678661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ocument 7"/>
          <p:cNvSpPr/>
          <p:nvPr/>
        </p:nvSpPr>
        <p:spPr>
          <a:xfrm>
            <a:off x="642910" y="1785926"/>
            <a:ext cx="7429552" cy="3143272"/>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sz="1600" dirty="0"/>
              <a:t>&lt;?</a:t>
            </a:r>
            <a:r>
              <a:rPr lang="en-IN" sz="1600" dirty="0" err="1"/>
              <a:t>php</a:t>
            </a:r>
            <a:r>
              <a:rPr lang="en-IN" sz="1600" dirty="0" smtClean="0"/>
              <a:t/>
            </a:r>
            <a:br>
              <a:rPr lang="en-IN" sz="1600" dirty="0" smtClean="0"/>
            </a:br>
            <a:r>
              <a:rPr lang="en-IN" sz="1600" dirty="0"/>
              <a:t>$txt = "Hello world!";</a:t>
            </a:r>
            <a:r>
              <a:rPr lang="en-IN" sz="1600" dirty="0" smtClean="0"/>
              <a:t/>
            </a:r>
            <a:br>
              <a:rPr lang="en-IN" sz="1600" dirty="0" smtClean="0"/>
            </a:br>
            <a:r>
              <a:rPr lang="en-IN" sz="1600" dirty="0"/>
              <a:t>$x = 5;</a:t>
            </a:r>
            <a:r>
              <a:rPr lang="en-IN" sz="1600" dirty="0" smtClean="0"/>
              <a:t/>
            </a:r>
            <a:br>
              <a:rPr lang="en-IN" sz="1600" dirty="0" smtClean="0"/>
            </a:br>
            <a:r>
              <a:rPr lang="en-IN" sz="1600" dirty="0"/>
              <a:t>$y = 10.5</a:t>
            </a:r>
            <a:r>
              <a:rPr lang="en-IN" sz="1600" dirty="0" smtClean="0"/>
              <a:t>;</a:t>
            </a:r>
          </a:p>
          <a:p>
            <a:pPr lvl="1"/>
            <a:r>
              <a:rPr lang="en-IN" sz="1600" dirty="0" smtClean="0"/>
              <a:t>$z=$x+$y;</a:t>
            </a:r>
          </a:p>
          <a:p>
            <a:pPr lvl="1"/>
            <a:r>
              <a:rPr lang="en-IN" sz="1600" dirty="0" smtClean="0"/>
              <a:t>echo $txt;</a:t>
            </a:r>
          </a:p>
          <a:p>
            <a:pPr lvl="1"/>
            <a:r>
              <a:rPr lang="en-IN" sz="1600" dirty="0" smtClean="0"/>
              <a:t>echo “Value of x is : $x”;</a:t>
            </a:r>
            <a:endParaRPr lang="en-IN" sz="1600" dirty="0" smtClean="0"/>
          </a:p>
          <a:p>
            <a:pPr lvl="1"/>
            <a:r>
              <a:rPr lang="en-IN" sz="1600" dirty="0" smtClean="0"/>
              <a:t>echo “Value of y is : $y”;</a:t>
            </a:r>
            <a:r>
              <a:rPr lang="en-IN" sz="1600" dirty="0" smtClean="0"/>
              <a:t/>
            </a:r>
            <a:br>
              <a:rPr lang="en-IN" sz="1600" dirty="0" smtClean="0"/>
            </a:br>
            <a:r>
              <a:rPr lang="en-IN" sz="1600" dirty="0" smtClean="0"/>
              <a:t>echo “The sum of x and y is : $z”;</a:t>
            </a:r>
          </a:p>
          <a:p>
            <a:pPr lvl="1"/>
            <a:r>
              <a:rPr lang="en-IN" sz="1600" dirty="0" smtClean="0"/>
              <a:t>?&gt;</a:t>
            </a:r>
            <a:endParaRPr lang="en-IN" sz="1600" dirty="0"/>
          </a:p>
        </p:txBody>
      </p:sp>
      <p:sp>
        <p:nvSpPr>
          <p:cNvPr id="10" name="TextBox 9"/>
          <p:cNvSpPr txBox="1"/>
          <p:nvPr/>
        </p:nvSpPr>
        <p:spPr>
          <a:xfrm>
            <a:off x="928662" y="5286388"/>
            <a:ext cx="7072362"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dirty="0" smtClean="0"/>
              <a:t>The variables are loosely typed and hence does not required its type to be strictly defined.</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PHP Variables Scope</a:t>
            </a:r>
            <a:endParaRPr lang="en-IN" sz="4400" dirty="0"/>
          </a:p>
        </p:txBody>
      </p:sp>
      <p:sp>
        <p:nvSpPr>
          <p:cNvPr id="3" name="Content Placeholder 2"/>
          <p:cNvSpPr>
            <a:spLocks noGrp="1"/>
          </p:cNvSpPr>
          <p:nvPr>
            <p:ph idx="1"/>
          </p:nvPr>
        </p:nvSpPr>
        <p:spPr>
          <a:xfrm>
            <a:off x="457200" y="1571612"/>
            <a:ext cx="8229600" cy="1571636"/>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0034" y="1643051"/>
            <a:ext cx="8072494" cy="5078313"/>
          </a:xfrm>
          <a:prstGeom prst="rect">
            <a:avLst/>
          </a:prstGeom>
          <a:noFill/>
        </p:spPr>
        <p:txBody>
          <a:bodyPr wrap="square" rtlCol="0">
            <a:spAutoFit/>
          </a:bodyPr>
          <a:lstStyle/>
          <a:p>
            <a:r>
              <a:rPr lang="en-IN" sz="2000" dirty="0"/>
              <a:t>PHP has three different variable scopes:</a:t>
            </a:r>
          </a:p>
          <a:p>
            <a:pPr>
              <a:buFont typeface="Arial" pitchFamily="34" charset="0"/>
              <a:buChar char="•"/>
            </a:pPr>
            <a:r>
              <a:rPr lang="en-IN" sz="2400" dirty="0" smtClean="0"/>
              <a:t>Local - </a:t>
            </a:r>
            <a:r>
              <a:rPr lang="en-IN" sz="2000" i="1" dirty="0"/>
              <a:t>A variable declared </a:t>
            </a:r>
            <a:r>
              <a:rPr lang="en-IN" sz="2000" b="1" i="1" dirty="0"/>
              <a:t>within</a:t>
            </a:r>
            <a:r>
              <a:rPr lang="en-IN" sz="2000" i="1" dirty="0"/>
              <a:t> a function has a LOCAL SCOPE and can only be accessed within that </a:t>
            </a:r>
            <a:r>
              <a:rPr lang="en-IN" sz="2000" i="1" dirty="0" smtClean="0"/>
              <a:t>function</a:t>
            </a:r>
          </a:p>
          <a:p>
            <a:pPr>
              <a:buFont typeface="Arial" pitchFamily="34" charset="0"/>
              <a:buChar char="•"/>
            </a:pPr>
            <a:endParaRPr lang="en-IN" sz="2000" i="1" dirty="0"/>
          </a:p>
          <a:p>
            <a:pPr>
              <a:buFont typeface="Arial" pitchFamily="34" charset="0"/>
              <a:buChar char="•"/>
            </a:pPr>
            <a:r>
              <a:rPr lang="en-IN" sz="2400" dirty="0" smtClean="0"/>
              <a:t>Global </a:t>
            </a:r>
            <a:r>
              <a:rPr lang="en-IN" sz="2000" dirty="0" smtClean="0"/>
              <a:t>- </a:t>
            </a:r>
            <a:r>
              <a:rPr lang="en-IN" sz="2000" i="1" dirty="0"/>
              <a:t>A variable declared </a:t>
            </a:r>
            <a:r>
              <a:rPr lang="en-IN" sz="2000" b="1" i="1" dirty="0"/>
              <a:t>outside</a:t>
            </a:r>
            <a:r>
              <a:rPr lang="en-IN" sz="2000" i="1" dirty="0"/>
              <a:t> a function has a GLOBAL SCOPE and can only be accessed outside a </a:t>
            </a:r>
            <a:r>
              <a:rPr lang="en-IN" sz="2000" i="1" dirty="0" smtClean="0"/>
              <a:t>function</a:t>
            </a:r>
            <a:r>
              <a:rPr lang="en-IN" sz="2000" i="1" dirty="0"/>
              <a:t>. </a:t>
            </a:r>
            <a:r>
              <a:rPr lang="en-IN" sz="2000" i="1" dirty="0"/>
              <a:t>The global keyword is used to access a global variable from within a function</a:t>
            </a:r>
            <a:r>
              <a:rPr lang="en-IN" sz="2000" i="1" dirty="0" smtClean="0"/>
              <a:t>.</a:t>
            </a:r>
          </a:p>
          <a:p>
            <a:pPr>
              <a:buFont typeface="Arial" pitchFamily="34" charset="0"/>
              <a:buChar char="•"/>
            </a:pPr>
            <a:endParaRPr lang="en-IN" sz="2000" i="1" dirty="0"/>
          </a:p>
          <a:p>
            <a:pPr>
              <a:buFont typeface="Arial" pitchFamily="34" charset="0"/>
              <a:buChar char="•"/>
            </a:pPr>
            <a:r>
              <a:rPr lang="en-IN" sz="2400" dirty="0" smtClean="0"/>
              <a:t>Static - </a:t>
            </a:r>
            <a:r>
              <a:rPr lang="en-IN" i="1" dirty="0"/>
              <a:t>Normally, when a function is completed/executed, all of its variables are deleted. However, sometimes we want a local variable NOT to be deleted. We need it for a further job</a:t>
            </a:r>
            <a:r>
              <a:rPr lang="en-IN" i="1" dirty="0" smtClean="0"/>
              <a:t>. The Static Variable comes into play in this situation. This variable are local to the function.</a:t>
            </a:r>
            <a:endParaRPr lang="en-IN" i="1" dirty="0"/>
          </a:p>
          <a:p>
            <a:r>
              <a:rPr lang="en-IN" dirty="0" smtClean="0"/>
              <a:t/>
            </a:r>
            <a:br>
              <a:rPr lang="en-IN" dirty="0" smtClean="0"/>
            </a:br>
            <a:endParaRPr lang="en-IN" sz="2000" dirty="0"/>
          </a:p>
          <a:p>
            <a:r>
              <a:rPr lang="en-IN" sz="2000" dirty="0" smtClean="0"/>
              <a:t/>
            </a:r>
            <a:br>
              <a:rPr lang="en-IN" sz="2000" dirty="0" smtClean="0"/>
            </a:br>
            <a:endParaRPr lang="en-IN" sz="2000" dirty="0"/>
          </a:p>
        </p:txBody>
      </p:sp>
      <p:grpSp>
        <p:nvGrpSpPr>
          <p:cNvPr id="4098" name="Group 2"/>
          <p:cNvGrpSpPr>
            <a:grpSpLocks/>
          </p:cNvGrpSpPr>
          <p:nvPr/>
        </p:nvGrpSpPr>
        <p:grpSpPr bwMode="auto">
          <a:xfrm rot="942170">
            <a:off x="5487352" y="5619614"/>
            <a:ext cx="1104892" cy="1109574"/>
            <a:chOff x="1824" y="633"/>
            <a:chExt cx="2834" cy="2849"/>
          </a:xfrm>
        </p:grpSpPr>
        <p:sp>
          <p:nvSpPr>
            <p:cNvPr id="4099"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0"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1"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2"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2"/>
          <p:cNvGrpSpPr>
            <a:grpSpLocks/>
          </p:cNvGrpSpPr>
          <p:nvPr/>
        </p:nvGrpSpPr>
        <p:grpSpPr bwMode="auto">
          <a:xfrm rot="18431347">
            <a:off x="7815660" y="5527769"/>
            <a:ext cx="1104892" cy="1109574"/>
            <a:chOff x="1824" y="633"/>
            <a:chExt cx="2834" cy="2849"/>
          </a:xfrm>
        </p:grpSpPr>
        <p:sp>
          <p:nvSpPr>
            <p:cNvPr id="16"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2"/>
          <p:cNvGrpSpPr>
            <a:grpSpLocks/>
          </p:cNvGrpSpPr>
          <p:nvPr/>
        </p:nvGrpSpPr>
        <p:grpSpPr bwMode="auto">
          <a:xfrm>
            <a:off x="6715140" y="5748426"/>
            <a:ext cx="1104892" cy="1109574"/>
            <a:chOff x="1824" y="633"/>
            <a:chExt cx="2834" cy="2849"/>
          </a:xfrm>
        </p:grpSpPr>
        <p:sp>
          <p:nvSpPr>
            <p:cNvPr id="21"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r>
              <a:rPr lang="en-IN" sz="4400" dirty="0" smtClean="0"/>
              <a:t>echo and print Statements</a:t>
            </a:r>
            <a:endParaRPr lang="en-IN" sz="4400" dirty="0"/>
          </a:p>
        </p:txBody>
      </p:sp>
      <p:sp>
        <p:nvSpPr>
          <p:cNvPr id="3" name="Content Placeholder 2"/>
          <p:cNvSpPr>
            <a:spLocks noGrp="1"/>
          </p:cNvSpPr>
          <p:nvPr>
            <p:ph idx="1"/>
          </p:nvPr>
        </p:nvSpPr>
        <p:spPr>
          <a:xfrm>
            <a:off x="457200" y="1571612"/>
            <a:ext cx="8229600" cy="571504"/>
          </a:xfrm>
        </p:spPr>
        <p:txBody>
          <a:bodyPr>
            <a:noAutofit/>
          </a:bodyPr>
          <a:lstStyle/>
          <a:p>
            <a:pPr>
              <a:buNone/>
            </a:pPr>
            <a:r>
              <a:rPr lang="en-IN" sz="1800" dirty="0" smtClean="0"/>
              <a:t/>
            </a:r>
            <a:br>
              <a:rPr lang="en-IN" sz="1800" dirty="0" smtClean="0"/>
            </a:br>
            <a:endParaRPr lang="en-IN" sz="1800" dirty="0">
              <a:latin typeface="+mj-lt"/>
              <a:ea typeface="Adobe Ming Std L" pitchFamily="18" charset="-128"/>
            </a:endParaRPr>
          </a:p>
        </p:txBody>
      </p:sp>
      <p:cxnSp>
        <p:nvCxnSpPr>
          <p:cNvPr id="5" name="Straight Connector 4"/>
          <p:cNvCxnSpPr/>
          <p:nvPr/>
        </p:nvCxnSpPr>
        <p:spPr>
          <a:xfrm>
            <a:off x="500034" y="1571612"/>
            <a:ext cx="828680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0034" y="1643051"/>
            <a:ext cx="8072494" cy="400110"/>
          </a:xfrm>
          <a:prstGeom prst="rect">
            <a:avLst/>
          </a:prstGeom>
          <a:noFill/>
        </p:spPr>
        <p:txBody>
          <a:bodyPr wrap="square" rtlCol="0">
            <a:spAutoFit/>
          </a:bodyPr>
          <a:lstStyle/>
          <a:p>
            <a:r>
              <a:rPr lang="en-IN" sz="2000" dirty="0" smtClean="0"/>
              <a:t>There </a:t>
            </a:r>
            <a:r>
              <a:rPr lang="en-IN" sz="2000" dirty="0"/>
              <a:t>are two basic ways to get output: echo and print</a:t>
            </a:r>
          </a:p>
        </p:txBody>
      </p:sp>
      <p:sp>
        <p:nvSpPr>
          <p:cNvPr id="25" name="TextBox 24"/>
          <p:cNvSpPr txBox="1"/>
          <p:nvPr/>
        </p:nvSpPr>
        <p:spPr>
          <a:xfrm>
            <a:off x="571472" y="1928802"/>
            <a:ext cx="8215370" cy="2954655"/>
          </a:xfrm>
          <a:prstGeom prst="rect">
            <a:avLst/>
          </a:prstGeom>
          <a:noFill/>
        </p:spPr>
        <p:txBody>
          <a:bodyPr wrap="square" rtlCol="0">
            <a:spAutoFit/>
          </a:bodyPr>
          <a:lstStyle/>
          <a:p>
            <a:r>
              <a:rPr lang="en-IN" sz="2400" b="1" dirty="0" smtClean="0">
                <a:solidFill>
                  <a:schemeClr val="accent1">
                    <a:lumMod val="75000"/>
                  </a:schemeClr>
                </a:solidFill>
              </a:rPr>
              <a:t>The difference between them is </a:t>
            </a:r>
          </a:p>
          <a:p>
            <a:pPr>
              <a:buFont typeface="Arial" pitchFamily="34" charset="0"/>
              <a:buChar char="•"/>
            </a:pPr>
            <a:r>
              <a:rPr lang="en-IN" i="1" dirty="0" smtClean="0"/>
              <a:t>echo </a:t>
            </a:r>
            <a:r>
              <a:rPr lang="en-IN" i="1" dirty="0"/>
              <a:t>has no return value while print has a return value of 1 so it can be used in expressions. </a:t>
            </a:r>
            <a:endParaRPr lang="en-IN" i="1" dirty="0" smtClean="0"/>
          </a:p>
          <a:p>
            <a:pPr>
              <a:buFont typeface="Arial" pitchFamily="34" charset="0"/>
              <a:buChar char="•"/>
            </a:pPr>
            <a:r>
              <a:rPr lang="en-IN" i="1" dirty="0" smtClean="0"/>
              <a:t>echo </a:t>
            </a:r>
            <a:r>
              <a:rPr lang="en-IN" i="1" dirty="0"/>
              <a:t>can take multiple parameters (although such usage is rare) while print can take one argument. echo is marginally faster than print</a:t>
            </a:r>
            <a:r>
              <a:rPr lang="en-IN" dirty="0" smtClean="0"/>
              <a:t>.</a:t>
            </a:r>
          </a:p>
          <a:p>
            <a:pPr>
              <a:buFont typeface="Arial" pitchFamily="34" charset="0"/>
              <a:buChar char="•"/>
            </a:pPr>
            <a:r>
              <a:rPr lang="en-IN" i="1" dirty="0"/>
              <a:t>echo statement can be used with or without parentheses: echo or echo().</a:t>
            </a:r>
          </a:p>
          <a:p>
            <a:r>
              <a:rPr lang="en-IN" dirty="0" smtClean="0"/>
              <a:t/>
            </a:r>
            <a:br>
              <a:rPr lang="en-IN" dirty="0" smtClean="0"/>
            </a:br>
            <a:endParaRPr lang="en-IN" dirty="0"/>
          </a:p>
          <a:p>
            <a:r>
              <a:rPr lang="en-IN" dirty="0" smtClean="0"/>
              <a:t/>
            </a:r>
            <a:br>
              <a:rPr lang="en-IN" dirty="0" smtClean="0"/>
            </a:br>
            <a:endParaRPr lang="en-IN" dirty="0"/>
          </a:p>
        </p:txBody>
      </p:sp>
      <p:sp>
        <p:nvSpPr>
          <p:cNvPr id="26" name="Flowchart: Document 25"/>
          <p:cNvSpPr/>
          <p:nvPr/>
        </p:nvSpPr>
        <p:spPr>
          <a:xfrm>
            <a:off x="785786" y="4000504"/>
            <a:ext cx="3571900" cy="2643206"/>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sz="1400" dirty="0"/>
              <a:t>&lt;?</a:t>
            </a:r>
            <a:r>
              <a:rPr lang="en-IN" sz="1400" dirty="0" err="1" smtClean="0"/>
              <a:t>php</a:t>
            </a:r>
            <a:endParaRPr lang="en-IN" sz="1400" dirty="0" smtClean="0"/>
          </a:p>
          <a:p>
            <a:pPr lvl="1"/>
            <a:r>
              <a:rPr lang="en-IN" sz="1400" dirty="0"/>
              <a:t>$txt1 = "Learn PHP</a:t>
            </a:r>
            <a:r>
              <a:rPr lang="en-IN" sz="1400" dirty="0" smtClean="0"/>
              <a:t>";</a:t>
            </a:r>
            <a:br>
              <a:rPr lang="en-IN" sz="1400" dirty="0" smtClean="0"/>
            </a:br>
            <a:r>
              <a:rPr lang="en-IN" sz="1400" dirty="0"/>
              <a:t>$x = 5</a:t>
            </a:r>
            <a:r>
              <a:rPr lang="en-IN" sz="1400" dirty="0" smtClean="0"/>
              <a:t>;</a:t>
            </a:r>
            <a:br>
              <a:rPr lang="en-IN" sz="1400" dirty="0" smtClean="0"/>
            </a:br>
            <a:r>
              <a:rPr lang="en-IN" sz="1400" dirty="0" smtClean="0"/>
              <a:t>print "learn </a:t>
            </a:r>
            <a:r>
              <a:rPr lang="en-IN" sz="1400" dirty="0"/>
              <a:t>PHP!&lt;</a:t>
            </a:r>
            <a:r>
              <a:rPr lang="en-IN" sz="1400" dirty="0" err="1"/>
              <a:t>br</a:t>
            </a:r>
            <a:r>
              <a:rPr lang="en-IN" sz="1400" dirty="0"/>
              <a:t>&gt;";</a:t>
            </a:r>
            <a:r>
              <a:rPr lang="en-IN" sz="1400" dirty="0" smtClean="0"/>
              <a:t/>
            </a:r>
            <a:br>
              <a:rPr lang="en-IN" sz="1400" dirty="0" smtClean="0"/>
            </a:br>
            <a:r>
              <a:rPr lang="en-IN" sz="1400" dirty="0" smtClean="0"/>
              <a:t>print "This </a:t>
            </a:r>
            <a:r>
              <a:rPr lang="en-IN" sz="1400" dirty="0"/>
              <a:t>", </a:t>
            </a:r>
            <a:r>
              <a:rPr lang="en-IN" sz="1400" dirty="0" smtClean="0"/>
              <a:t>“is", “a", “string";</a:t>
            </a:r>
          </a:p>
          <a:p>
            <a:pPr lvl="1"/>
            <a:r>
              <a:rPr lang="en-IN" sz="1400" dirty="0" smtClean="0"/>
              <a:t>print </a:t>
            </a:r>
            <a:r>
              <a:rPr lang="en-IN" sz="1400" dirty="0" smtClean="0"/>
              <a:t>"&lt;</a:t>
            </a:r>
            <a:r>
              <a:rPr lang="en-IN" sz="1400" dirty="0"/>
              <a:t>h2&gt;$txt1&lt;/h2</a:t>
            </a:r>
            <a:r>
              <a:rPr lang="en-IN" sz="1400" dirty="0" smtClean="0"/>
              <a:t>&gt;";</a:t>
            </a:r>
            <a:br>
              <a:rPr lang="en-IN" sz="1400" dirty="0" smtClean="0"/>
            </a:br>
            <a:r>
              <a:rPr lang="en-IN" sz="1400" dirty="0" smtClean="0"/>
              <a:t> print  </a:t>
            </a:r>
            <a:r>
              <a:rPr lang="en-IN" sz="1400" dirty="0" smtClean="0"/>
              <a:t>$</a:t>
            </a:r>
            <a:r>
              <a:rPr lang="en-IN" sz="1400" dirty="0"/>
              <a:t>x </a:t>
            </a:r>
            <a:r>
              <a:rPr lang="en-IN" sz="1400" dirty="0" smtClean="0"/>
              <a:t>, $y;  //error</a:t>
            </a:r>
            <a:br>
              <a:rPr lang="en-IN" sz="1400" dirty="0" smtClean="0"/>
            </a:br>
            <a:r>
              <a:rPr lang="en-IN" sz="1400" dirty="0"/>
              <a:t>?&gt;</a:t>
            </a:r>
          </a:p>
        </p:txBody>
      </p:sp>
      <p:sp>
        <p:nvSpPr>
          <p:cNvPr id="27" name="Flowchart: Document 26"/>
          <p:cNvSpPr/>
          <p:nvPr/>
        </p:nvSpPr>
        <p:spPr>
          <a:xfrm>
            <a:off x="5000628" y="4000504"/>
            <a:ext cx="3500462" cy="2643206"/>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IN" sz="1400" dirty="0"/>
              <a:t>&lt;?</a:t>
            </a:r>
            <a:r>
              <a:rPr lang="en-IN" sz="1400" dirty="0" err="1"/>
              <a:t>php</a:t>
            </a:r>
            <a:r>
              <a:rPr lang="en-IN" sz="1400" dirty="0" smtClean="0"/>
              <a:t/>
            </a:r>
            <a:br>
              <a:rPr lang="en-IN" sz="1400" dirty="0" smtClean="0"/>
            </a:br>
            <a:r>
              <a:rPr lang="en-IN" sz="1400" dirty="0" smtClean="0"/>
              <a:t> $txt1 = "Learn PHP"; </a:t>
            </a:r>
            <a:r>
              <a:rPr lang="en-IN" sz="1400" dirty="0" smtClean="0"/>
              <a:t/>
            </a:r>
            <a:br>
              <a:rPr lang="en-IN" sz="1400" dirty="0" smtClean="0"/>
            </a:br>
            <a:r>
              <a:rPr lang="en-IN" sz="1400" dirty="0" smtClean="0"/>
              <a:t> $x = 5;</a:t>
            </a:r>
            <a:br>
              <a:rPr lang="en-IN" sz="1400" dirty="0" smtClean="0"/>
            </a:br>
            <a:r>
              <a:rPr lang="en-IN" sz="1400" dirty="0" smtClean="0"/>
              <a:t>$y = 4; </a:t>
            </a:r>
          </a:p>
          <a:p>
            <a:pPr lvl="1"/>
            <a:r>
              <a:rPr lang="en-IN" sz="1400" dirty="0"/>
              <a:t>e</a:t>
            </a:r>
            <a:r>
              <a:rPr lang="en-IN" sz="1400" dirty="0" smtClean="0"/>
              <a:t>cho "learn PHP!&lt;</a:t>
            </a:r>
            <a:r>
              <a:rPr lang="en-IN" sz="1400" dirty="0" err="1" smtClean="0"/>
              <a:t>br</a:t>
            </a:r>
            <a:r>
              <a:rPr lang="en-IN" sz="1400" dirty="0" smtClean="0"/>
              <a:t>&gt;";</a:t>
            </a:r>
          </a:p>
          <a:p>
            <a:pPr lvl="1"/>
            <a:r>
              <a:rPr lang="en-IN" sz="1400" dirty="0" smtClean="0"/>
              <a:t>echo </a:t>
            </a:r>
            <a:r>
              <a:rPr lang="en-IN" sz="1400" dirty="0"/>
              <a:t>"This ", </a:t>
            </a:r>
            <a:r>
              <a:rPr lang="en-IN" sz="1400" dirty="0" smtClean="0"/>
              <a:t>“is", “a", “string”;</a:t>
            </a:r>
            <a:br>
              <a:rPr lang="en-IN" sz="1400" dirty="0" smtClean="0"/>
            </a:br>
            <a:r>
              <a:rPr lang="en-IN" sz="1400" dirty="0"/>
              <a:t>echo "&lt;h2&gt;$txt1&lt;/h2&gt;";</a:t>
            </a:r>
            <a:r>
              <a:rPr lang="en-IN" sz="1400" dirty="0" smtClean="0"/>
              <a:t/>
            </a:r>
            <a:br>
              <a:rPr lang="en-IN" sz="1400" dirty="0" smtClean="0"/>
            </a:br>
            <a:r>
              <a:rPr lang="en-IN" sz="1400" dirty="0" smtClean="0"/>
              <a:t>echo </a:t>
            </a:r>
            <a:r>
              <a:rPr lang="en-IN" sz="1400" dirty="0"/>
              <a:t>$</a:t>
            </a:r>
            <a:r>
              <a:rPr lang="en-IN" sz="1400" dirty="0" smtClean="0"/>
              <a:t>x, </a:t>
            </a:r>
            <a:r>
              <a:rPr lang="en-IN" sz="1400" dirty="0"/>
              <a:t>$y;</a:t>
            </a:r>
            <a:r>
              <a:rPr lang="en-IN" sz="1400" dirty="0" smtClean="0"/>
              <a:t/>
            </a:r>
            <a:br>
              <a:rPr lang="en-IN" sz="1400" dirty="0" smtClean="0"/>
            </a:br>
            <a:r>
              <a:rPr lang="en-IN" sz="1400" dirty="0"/>
              <a:t>?&gt;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230</TotalTime>
  <Words>914</Words>
  <Application>Microsoft Office PowerPoint</Application>
  <PresentationFormat>On-screen Show (4:3)</PresentationFormat>
  <Paragraphs>258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PHP Programming Fundamentals</vt:lpstr>
      <vt:lpstr>PHP Programming? </vt:lpstr>
      <vt:lpstr>Object Oriented Programming? </vt:lpstr>
      <vt:lpstr>Before PHP Programming? </vt:lpstr>
      <vt:lpstr>Basic Syntax? </vt:lpstr>
      <vt:lpstr>The Usual Hello World ? </vt:lpstr>
      <vt:lpstr>Variables? </vt:lpstr>
      <vt:lpstr>PHP Variables Scope</vt:lpstr>
      <vt:lpstr>echo and print Statements</vt:lpstr>
      <vt:lpstr>PHP Data Types</vt:lpstr>
      <vt:lpstr>String Functions</vt:lpstr>
      <vt:lpstr>PHP Constants</vt:lpstr>
      <vt:lpstr>PHP Operators</vt:lpstr>
      <vt:lpstr>if...else...elseif Statements</vt:lpstr>
      <vt:lpstr>The if Statement</vt:lpstr>
      <vt:lpstr>The if...else Statement</vt:lpstr>
      <vt:lpstr>The if...elseif....else Statement</vt:lpstr>
      <vt:lpstr>The switch Statement</vt:lpstr>
      <vt:lpstr>PHP Loops</vt:lpstr>
      <vt:lpstr>while Loop</vt:lpstr>
      <vt:lpstr>do...while Loop</vt:lpstr>
      <vt:lpstr>for Loop</vt:lpstr>
      <vt:lpstr>foreach Loop</vt:lpstr>
      <vt:lpstr>Functions</vt:lpstr>
      <vt:lpstr>User Defined Function</vt:lpstr>
      <vt:lpstr>Function Arguments</vt:lpstr>
      <vt:lpstr>Default Argument and returning Value </vt:lpstr>
      <vt:lpstr>Arrays</vt:lpstr>
      <vt:lpstr>Indexed Arrays</vt:lpstr>
      <vt:lpstr>Associative Arrays</vt:lpstr>
      <vt:lpstr>Loop Through an Associative Array</vt:lpstr>
      <vt:lpstr>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Programming Fundamentals</dc:title>
  <dc:creator>lenovo</dc:creator>
  <cp:lastModifiedBy>lenovo</cp:lastModifiedBy>
  <cp:revision>27</cp:revision>
  <dcterms:created xsi:type="dcterms:W3CDTF">2015-11-02T07:30:15Z</dcterms:created>
  <dcterms:modified xsi:type="dcterms:W3CDTF">2015-11-02T11:20:58Z</dcterms:modified>
</cp:coreProperties>
</file>