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handoutMasterIdLst>
    <p:handoutMasterId r:id="rId97"/>
  </p:handoutMasterIdLst>
  <p:sldIdLst>
    <p:sldId id="261" r:id="rId2"/>
    <p:sldId id="264" r:id="rId3"/>
    <p:sldId id="305" r:id="rId4"/>
    <p:sldId id="306" r:id="rId5"/>
    <p:sldId id="308" r:id="rId6"/>
    <p:sldId id="310" r:id="rId7"/>
    <p:sldId id="311" r:id="rId8"/>
    <p:sldId id="312" r:id="rId9"/>
    <p:sldId id="315" r:id="rId10"/>
    <p:sldId id="378" r:id="rId11"/>
    <p:sldId id="313" r:id="rId12"/>
    <p:sldId id="316" r:id="rId13"/>
    <p:sldId id="314" r:id="rId14"/>
    <p:sldId id="309" r:id="rId15"/>
    <p:sldId id="318" r:id="rId16"/>
    <p:sldId id="319" r:id="rId17"/>
    <p:sldId id="320" r:id="rId18"/>
    <p:sldId id="321" r:id="rId19"/>
    <p:sldId id="322" r:id="rId20"/>
    <p:sldId id="323" r:id="rId21"/>
    <p:sldId id="324" r:id="rId22"/>
    <p:sldId id="325" r:id="rId23"/>
    <p:sldId id="326" r:id="rId24"/>
    <p:sldId id="327" r:id="rId25"/>
    <p:sldId id="329" r:id="rId26"/>
    <p:sldId id="328" r:id="rId27"/>
    <p:sldId id="330" r:id="rId28"/>
    <p:sldId id="331" r:id="rId29"/>
    <p:sldId id="332" r:id="rId30"/>
    <p:sldId id="333" r:id="rId31"/>
    <p:sldId id="334" r:id="rId32"/>
    <p:sldId id="335" r:id="rId33"/>
    <p:sldId id="336" r:id="rId34"/>
    <p:sldId id="337" r:id="rId35"/>
    <p:sldId id="338" r:id="rId36"/>
    <p:sldId id="340" r:id="rId37"/>
    <p:sldId id="341" r:id="rId38"/>
    <p:sldId id="342" r:id="rId39"/>
    <p:sldId id="339" r:id="rId40"/>
    <p:sldId id="343" r:id="rId41"/>
    <p:sldId id="344" r:id="rId42"/>
    <p:sldId id="345" r:id="rId43"/>
    <p:sldId id="346" r:id="rId44"/>
    <p:sldId id="348" r:id="rId45"/>
    <p:sldId id="347" r:id="rId46"/>
    <p:sldId id="349" r:id="rId47"/>
    <p:sldId id="350" r:id="rId48"/>
    <p:sldId id="351" r:id="rId49"/>
    <p:sldId id="352" r:id="rId50"/>
    <p:sldId id="353" r:id="rId51"/>
    <p:sldId id="355" r:id="rId52"/>
    <p:sldId id="354" r:id="rId53"/>
    <p:sldId id="380" r:id="rId54"/>
    <p:sldId id="379" r:id="rId55"/>
    <p:sldId id="356" r:id="rId56"/>
    <p:sldId id="357" r:id="rId57"/>
    <p:sldId id="360" r:id="rId58"/>
    <p:sldId id="362" r:id="rId59"/>
    <p:sldId id="363" r:id="rId60"/>
    <p:sldId id="364" r:id="rId61"/>
    <p:sldId id="358" r:id="rId62"/>
    <p:sldId id="365" r:id="rId63"/>
    <p:sldId id="359" r:id="rId64"/>
    <p:sldId id="366" r:id="rId65"/>
    <p:sldId id="367" r:id="rId66"/>
    <p:sldId id="368" r:id="rId67"/>
    <p:sldId id="383" r:id="rId68"/>
    <p:sldId id="370" r:id="rId69"/>
    <p:sldId id="371" r:id="rId70"/>
    <p:sldId id="372" r:id="rId71"/>
    <p:sldId id="384" r:id="rId72"/>
    <p:sldId id="386" r:id="rId73"/>
    <p:sldId id="385" r:id="rId74"/>
    <p:sldId id="373" r:id="rId75"/>
    <p:sldId id="374" r:id="rId76"/>
    <p:sldId id="376" r:id="rId77"/>
    <p:sldId id="377" r:id="rId78"/>
    <p:sldId id="381" r:id="rId79"/>
    <p:sldId id="382" r:id="rId80"/>
    <p:sldId id="387" r:id="rId81"/>
    <p:sldId id="277" r:id="rId82"/>
    <p:sldId id="389" r:id="rId83"/>
    <p:sldId id="279" r:id="rId84"/>
    <p:sldId id="390" r:id="rId85"/>
    <p:sldId id="267" r:id="rId86"/>
    <p:sldId id="281" r:id="rId87"/>
    <p:sldId id="299" r:id="rId88"/>
    <p:sldId id="300" r:id="rId89"/>
    <p:sldId id="278" r:id="rId90"/>
    <p:sldId id="391" r:id="rId91"/>
    <p:sldId id="392" r:id="rId92"/>
    <p:sldId id="393" r:id="rId93"/>
    <p:sldId id="394" r:id="rId94"/>
    <p:sldId id="395"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2D2E2D"/>
    <a:srgbClr val="41B883"/>
    <a:srgbClr val="2C7C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263" autoAdjust="0"/>
  </p:normalViewPr>
  <p:slideViewPr>
    <p:cSldViewPr snapToGrid="0">
      <p:cViewPr varScale="1">
        <p:scale>
          <a:sx n="99" d="100"/>
          <a:sy n="99" d="100"/>
        </p:scale>
        <p:origin x="1038" y="5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4/1/2021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a:t>
            </a:fld>
            <a:endParaRPr lang="en-US" dirty="0"/>
          </a:p>
        </p:txBody>
      </p:sp>
    </p:spTree>
    <p:extLst>
      <p:ext uri="{BB962C8B-B14F-4D97-AF65-F5344CB8AC3E}">
        <p14:creationId xmlns:p14="http://schemas.microsoft.com/office/powerpoint/2010/main" val="1696187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106739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dirty="0"/>
          </a:p>
        </p:txBody>
      </p:sp>
    </p:spTree>
    <p:extLst>
      <p:ext uri="{BB962C8B-B14F-4D97-AF65-F5344CB8AC3E}">
        <p14:creationId xmlns:p14="http://schemas.microsoft.com/office/powerpoint/2010/main" val="2070671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dirty="0"/>
          </a:p>
        </p:txBody>
      </p:sp>
    </p:spTree>
    <p:extLst>
      <p:ext uri="{BB962C8B-B14F-4D97-AF65-F5344CB8AC3E}">
        <p14:creationId xmlns:p14="http://schemas.microsoft.com/office/powerpoint/2010/main" val="78728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841095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dirty="0"/>
          </a:p>
        </p:txBody>
      </p:sp>
    </p:spTree>
    <p:extLst>
      <p:ext uri="{BB962C8B-B14F-4D97-AF65-F5344CB8AC3E}">
        <p14:creationId xmlns:p14="http://schemas.microsoft.com/office/powerpoint/2010/main" val="2036611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dirty="0"/>
          </a:p>
        </p:txBody>
      </p:sp>
    </p:spTree>
    <p:extLst>
      <p:ext uri="{BB962C8B-B14F-4D97-AF65-F5344CB8AC3E}">
        <p14:creationId xmlns:p14="http://schemas.microsoft.com/office/powerpoint/2010/main" val="2404320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dirty="0"/>
          </a:p>
        </p:txBody>
      </p:sp>
    </p:spTree>
    <p:extLst>
      <p:ext uri="{BB962C8B-B14F-4D97-AF65-F5344CB8AC3E}">
        <p14:creationId xmlns:p14="http://schemas.microsoft.com/office/powerpoint/2010/main" val="284267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dirty="0"/>
          </a:p>
        </p:txBody>
      </p:sp>
    </p:spTree>
    <p:extLst>
      <p:ext uri="{BB962C8B-B14F-4D97-AF65-F5344CB8AC3E}">
        <p14:creationId xmlns:p14="http://schemas.microsoft.com/office/powerpoint/2010/main" val="1437741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dirty="0"/>
          </a:p>
        </p:txBody>
      </p:sp>
    </p:spTree>
    <p:extLst>
      <p:ext uri="{BB962C8B-B14F-4D97-AF65-F5344CB8AC3E}">
        <p14:creationId xmlns:p14="http://schemas.microsoft.com/office/powerpoint/2010/main" val="163630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dirty="0"/>
          </a:p>
        </p:txBody>
      </p:sp>
    </p:spTree>
    <p:extLst>
      <p:ext uri="{BB962C8B-B14F-4D97-AF65-F5344CB8AC3E}">
        <p14:creationId xmlns:p14="http://schemas.microsoft.com/office/powerpoint/2010/main" val="88199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progressive? It can be used only in part of the application, for a few pages also</a:t>
            </a:r>
          </a:p>
          <a:p>
            <a:pPr marL="228600" indent="-228600">
              <a:buAutoNum type="arabicPeriod"/>
            </a:pPr>
            <a:r>
              <a:rPr lang="en-US" dirty="0"/>
              <a:t>Why is it easy? No tight typescript coupling like angular, no JSX like React, just normal HTML CSS and JavaScript.</a:t>
            </a:r>
          </a:p>
          <a:p>
            <a:pPr marL="228600" indent="-228600">
              <a:buAutoNum type="arabicPeriod"/>
            </a:pPr>
            <a:r>
              <a:rPr lang="en-US" dirty="0"/>
              <a:t>Just import from CDN and that’s it. If you want the full SPA setup you can use official CLI to create the project.</a:t>
            </a:r>
          </a:p>
          <a:p>
            <a:pPr marL="228600" indent="-228600">
              <a:buAutoNum type="arabicPeriod"/>
            </a:pPr>
            <a:r>
              <a:rPr lang="en-US" dirty="0"/>
              <a:t>Reactive -&gt; Vue uses virtual DOM like react to update the changes and also supports 2 way binding even for custom elements.</a:t>
            </a:r>
          </a:p>
          <a:p>
            <a:pPr marL="228600" indent="-228600">
              <a:buAutoNum type="arabicPeriod"/>
            </a:pPr>
            <a:r>
              <a:rPr lang="en-US" dirty="0"/>
              <a:t>Component based to make the code modular</a:t>
            </a: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2758187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dirty="0"/>
          </a:p>
        </p:txBody>
      </p:sp>
    </p:spTree>
    <p:extLst>
      <p:ext uri="{BB962C8B-B14F-4D97-AF65-F5344CB8AC3E}">
        <p14:creationId xmlns:p14="http://schemas.microsoft.com/office/powerpoint/2010/main" val="2378077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dirty="0"/>
          </a:p>
        </p:txBody>
      </p:sp>
    </p:spTree>
    <p:extLst>
      <p:ext uri="{BB962C8B-B14F-4D97-AF65-F5344CB8AC3E}">
        <p14:creationId xmlns:p14="http://schemas.microsoft.com/office/powerpoint/2010/main" val="339490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dirty="0"/>
          </a:p>
        </p:txBody>
      </p:sp>
    </p:spTree>
    <p:extLst>
      <p:ext uri="{BB962C8B-B14F-4D97-AF65-F5344CB8AC3E}">
        <p14:creationId xmlns:p14="http://schemas.microsoft.com/office/powerpoint/2010/main" val="367304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dirty="0"/>
          </a:p>
        </p:txBody>
      </p:sp>
    </p:spTree>
    <p:extLst>
      <p:ext uri="{BB962C8B-B14F-4D97-AF65-F5344CB8AC3E}">
        <p14:creationId xmlns:p14="http://schemas.microsoft.com/office/powerpoint/2010/main" val="3524664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dirty="0"/>
          </a:p>
        </p:txBody>
      </p:sp>
    </p:spTree>
    <p:extLst>
      <p:ext uri="{BB962C8B-B14F-4D97-AF65-F5344CB8AC3E}">
        <p14:creationId xmlns:p14="http://schemas.microsoft.com/office/powerpoint/2010/main" val="675391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dirty="0"/>
          </a:p>
        </p:txBody>
      </p:sp>
    </p:spTree>
    <p:extLst>
      <p:ext uri="{BB962C8B-B14F-4D97-AF65-F5344CB8AC3E}">
        <p14:creationId xmlns:p14="http://schemas.microsoft.com/office/powerpoint/2010/main" val="3151968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dirty="0"/>
          </a:p>
        </p:txBody>
      </p:sp>
    </p:spTree>
    <p:extLst>
      <p:ext uri="{BB962C8B-B14F-4D97-AF65-F5344CB8AC3E}">
        <p14:creationId xmlns:p14="http://schemas.microsoft.com/office/powerpoint/2010/main" val="1671993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dirty="0"/>
          </a:p>
        </p:txBody>
      </p:sp>
    </p:spTree>
    <p:extLst>
      <p:ext uri="{BB962C8B-B14F-4D97-AF65-F5344CB8AC3E}">
        <p14:creationId xmlns:p14="http://schemas.microsoft.com/office/powerpoint/2010/main" val="69221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dirty="0"/>
          </a:p>
        </p:txBody>
      </p:sp>
    </p:spTree>
    <p:extLst>
      <p:ext uri="{BB962C8B-B14F-4D97-AF65-F5344CB8AC3E}">
        <p14:creationId xmlns:p14="http://schemas.microsoft.com/office/powerpoint/2010/main" val="833676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dirty="0"/>
          </a:p>
        </p:txBody>
      </p:sp>
    </p:spTree>
    <p:extLst>
      <p:ext uri="{BB962C8B-B14F-4D97-AF65-F5344CB8AC3E}">
        <p14:creationId xmlns:p14="http://schemas.microsoft.com/office/powerpoint/2010/main" val="163019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dirty="0"/>
          </a:p>
        </p:txBody>
      </p:sp>
    </p:spTree>
    <p:extLst>
      <p:ext uri="{BB962C8B-B14F-4D97-AF65-F5344CB8AC3E}">
        <p14:creationId xmlns:p14="http://schemas.microsoft.com/office/powerpoint/2010/main" val="3312094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dirty="0"/>
          </a:p>
        </p:txBody>
      </p:sp>
    </p:spTree>
    <p:extLst>
      <p:ext uri="{BB962C8B-B14F-4D97-AF65-F5344CB8AC3E}">
        <p14:creationId xmlns:p14="http://schemas.microsoft.com/office/powerpoint/2010/main" val="1539757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dirty="0"/>
          </a:p>
        </p:txBody>
      </p:sp>
    </p:spTree>
    <p:extLst>
      <p:ext uri="{BB962C8B-B14F-4D97-AF65-F5344CB8AC3E}">
        <p14:creationId xmlns:p14="http://schemas.microsoft.com/office/powerpoint/2010/main" val="685139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dirty="0"/>
          </a:p>
        </p:txBody>
      </p:sp>
    </p:spTree>
    <p:extLst>
      <p:ext uri="{BB962C8B-B14F-4D97-AF65-F5344CB8AC3E}">
        <p14:creationId xmlns:p14="http://schemas.microsoft.com/office/powerpoint/2010/main" val="754985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dirty="0"/>
          </a:p>
        </p:txBody>
      </p:sp>
    </p:spTree>
    <p:extLst>
      <p:ext uri="{BB962C8B-B14F-4D97-AF65-F5344CB8AC3E}">
        <p14:creationId xmlns:p14="http://schemas.microsoft.com/office/powerpoint/2010/main" val="3535201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dirty="0"/>
          </a:p>
        </p:txBody>
      </p:sp>
    </p:spTree>
    <p:extLst>
      <p:ext uri="{BB962C8B-B14F-4D97-AF65-F5344CB8AC3E}">
        <p14:creationId xmlns:p14="http://schemas.microsoft.com/office/powerpoint/2010/main" val="996086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dirty="0"/>
          </a:p>
        </p:txBody>
      </p:sp>
    </p:spTree>
    <p:extLst>
      <p:ext uri="{BB962C8B-B14F-4D97-AF65-F5344CB8AC3E}">
        <p14:creationId xmlns:p14="http://schemas.microsoft.com/office/powerpoint/2010/main" val="625832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dirty="0"/>
          </a:p>
        </p:txBody>
      </p:sp>
    </p:spTree>
    <p:extLst>
      <p:ext uri="{BB962C8B-B14F-4D97-AF65-F5344CB8AC3E}">
        <p14:creationId xmlns:p14="http://schemas.microsoft.com/office/powerpoint/2010/main" val="3118071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dirty="0"/>
          </a:p>
        </p:txBody>
      </p:sp>
    </p:spTree>
    <p:extLst>
      <p:ext uri="{BB962C8B-B14F-4D97-AF65-F5344CB8AC3E}">
        <p14:creationId xmlns:p14="http://schemas.microsoft.com/office/powerpoint/2010/main" val="2300258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dirty="0"/>
          </a:p>
        </p:txBody>
      </p:sp>
    </p:spTree>
    <p:extLst>
      <p:ext uri="{BB962C8B-B14F-4D97-AF65-F5344CB8AC3E}">
        <p14:creationId xmlns:p14="http://schemas.microsoft.com/office/powerpoint/2010/main" val="3823784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dirty="0"/>
          </a:p>
        </p:txBody>
      </p:sp>
    </p:spTree>
    <p:extLst>
      <p:ext uri="{BB962C8B-B14F-4D97-AF65-F5344CB8AC3E}">
        <p14:creationId xmlns:p14="http://schemas.microsoft.com/office/powerpoint/2010/main" val="62599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Vuex</a:t>
            </a:r>
            <a:r>
              <a:rPr lang="en-US" dirty="0"/>
              <a:t> to maintain state on client side such as keep user data, authentication data, or the data that is being used by multiple components</a:t>
            </a:r>
          </a:p>
          <a:p>
            <a:r>
              <a:rPr lang="en-US" dirty="0"/>
              <a:t>2. Vue router which is official routing library which we use to create a Single Page application</a:t>
            </a:r>
          </a:p>
          <a:p>
            <a:r>
              <a:rPr lang="en-US" dirty="0"/>
              <a:t>3. Vue i18n was initially a 3</a:t>
            </a:r>
            <a:r>
              <a:rPr lang="en-US" baseline="30000" dirty="0"/>
              <a:t>rd</a:t>
            </a:r>
            <a:r>
              <a:rPr lang="en-US" dirty="0"/>
              <a:t> party library but is a part of official Vue ecosystem</a:t>
            </a:r>
          </a:p>
          <a:p>
            <a:r>
              <a:rPr lang="en-US" dirty="0"/>
              <a:t>4. Vue-test-utils again was initially 3</a:t>
            </a:r>
            <a:r>
              <a:rPr lang="en-US" baseline="30000" dirty="0"/>
              <a:t>rd</a:t>
            </a:r>
            <a:r>
              <a:rPr lang="en-US" dirty="0"/>
              <a:t> party library but now being maintained by Vue core team.</a:t>
            </a:r>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dirty="0"/>
          </a:p>
        </p:txBody>
      </p:sp>
    </p:spTree>
    <p:extLst>
      <p:ext uri="{BB962C8B-B14F-4D97-AF65-F5344CB8AC3E}">
        <p14:creationId xmlns:p14="http://schemas.microsoft.com/office/powerpoint/2010/main" val="1702082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dirty="0"/>
          </a:p>
        </p:txBody>
      </p:sp>
    </p:spTree>
    <p:extLst>
      <p:ext uri="{BB962C8B-B14F-4D97-AF65-F5344CB8AC3E}">
        <p14:creationId xmlns:p14="http://schemas.microsoft.com/office/powerpoint/2010/main" val="25572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dirty="0"/>
          </a:p>
        </p:txBody>
      </p:sp>
    </p:spTree>
    <p:extLst>
      <p:ext uri="{BB962C8B-B14F-4D97-AF65-F5344CB8AC3E}">
        <p14:creationId xmlns:p14="http://schemas.microsoft.com/office/powerpoint/2010/main" val="4289275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dirty="0"/>
          </a:p>
        </p:txBody>
      </p:sp>
    </p:spTree>
    <p:extLst>
      <p:ext uri="{BB962C8B-B14F-4D97-AF65-F5344CB8AC3E}">
        <p14:creationId xmlns:p14="http://schemas.microsoft.com/office/powerpoint/2010/main" val="29532638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dirty="0"/>
          </a:p>
        </p:txBody>
      </p:sp>
    </p:spTree>
    <p:extLst>
      <p:ext uri="{BB962C8B-B14F-4D97-AF65-F5344CB8AC3E}">
        <p14:creationId xmlns:p14="http://schemas.microsoft.com/office/powerpoint/2010/main" val="2001435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dirty="0"/>
          </a:p>
        </p:txBody>
      </p:sp>
    </p:spTree>
    <p:extLst>
      <p:ext uri="{BB962C8B-B14F-4D97-AF65-F5344CB8AC3E}">
        <p14:creationId xmlns:p14="http://schemas.microsoft.com/office/powerpoint/2010/main" val="3277943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dirty="0"/>
          </a:p>
        </p:txBody>
      </p:sp>
    </p:spTree>
    <p:extLst>
      <p:ext uri="{BB962C8B-B14F-4D97-AF65-F5344CB8AC3E}">
        <p14:creationId xmlns:p14="http://schemas.microsoft.com/office/powerpoint/2010/main" val="3550527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dirty="0"/>
          </a:p>
        </p:txBody>
      </p:sp>
    </p:spTree>
    <p:extLst>
      <p:ext uri="{BB962C8B-B14F-4D97-AF65-F5344CB8AC3E}">
        <p14:creationId xmlns:p14="http://schemas.microsoft.com/office/powerpoint/2010/main" val="2726156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dirty="0"/>
          </a:p>
        </p:txBody>
      </p:sp>
    </p:spTree>
    <p:extLst>
      <p:ext uri="{BB962C8B-B14F-4D97-AF65-F5344CB8AC3E}">
        <p14:creationId xmlns:p14="http://schemas.microsoft.com/office/powerpoint/2010/main" val="2640779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dirty="0"/>
          </a:p>
        </p:txBody>
      </p:sp>
    </p:spTree>
    <p:extLst>
      <p:ext uri="{BB962C8B-B14F-4D97-AF65-F5344CB8AC3E}">
        <p14:creationId xmlns:p14="http://schemas.microsoft.com/office/powerpoint/2010/main" val="215347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dirty="0"/>
          </a:p>
        </p:txBody>
      </p:sp>
    </p:spTree>
    <p:extLst>
      <p:ext uri="{BB962C8B-B14F-4D97-AF65-F5344CB8AC3E}">
        <p14:creationId xmlns:p14="http://schemas.microsoft.com/office/powerpoint/2010/main" val="2109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dirty="0"/>
          </a:p>
        </p:txBody>
      </p:sp>
    </p:spTree>
    <p:extLst>
      <p:ext uri="{BB962C8B-B14F-4D97-AF65-F5344CB8AC3E}">
        <p14:creationId xmlns:p14="http://schemas.microsoft.com/office/powerpoint/2010/main" val="2105507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dirty="0"/>
          </a:p>
        </p:txBody>
      </p:sp>
    </p:spTree>
    <p:extLst>
      <p:ext uri="{BB962C8B-B14F-4D97-AF65-F5344CB8AC3E}">
        <p14:creationId xmlns:p14="http://schemas.microsoft.com/office/powerpoint/2010/main" val="27340016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dirty="0"/>
          </a:p>
        </p:txBody>
      </p:sp>
    </p:spTree>
    <p:extLst>
      <p:ext uri="{BB962C8B-B14F-4D97-AF65-F5344CB8AC3E}">
        <p14:creationId xmlns:p14="http://schemas.microsoft.com/office/powerpoint/2010/main" val="3932603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dirty="0"/>
          </a:p>
        </p:txBody>
      </p:sp>
    </p:spTree>
    <p:extLst>
      <p:ext uri="{BB962C8B-B14F-4D97-AF65-F5344CB8AC3E}">
        <p14:creationId xmlns:p14="http://schemas.microsoft.com/office/powerpoint/2010/main" val="4023025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dirty="0"/>
          </a:p>
        </p:txBody>
      </p:sp>
    </p:spTree>
    <p:extLst>
      <p:ext uri="{BB962C8B-B14F-4D97-AF65-F5344CB8AC3E}">
        <p14:creationId xmlns:p14="http://schemas.microsoft.com/office/powerpoint/2010/main" val="8477876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dirty="0"/>
          </a:p>
        </p:txBody>
      </p:sp>
    </p:spTree>
    <p:extLst>
      <p:ext uri="{BB962C8B-B14F-4D97-AF65-F5344CB8AC3E}">
        <p14:creationId xmlns:p14="http://schemas.microsoft.com/office/powerpoint/2010/main" val="2821870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dirty="0"/>
          </a:p>
        </p:txBody>
      </p:sp>
    </p:spTree>
    <p:extLst>
      <p:ext uri="{BB962C8B-B14F-4D97-AF65-F5344CB8AC3E}">
        <p14:creationId xmlns:p14="http://schemas.microsoft.com/office/powerpoint/2010/main" val="29959771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Vuex</a:t>
            </a:r>
            <a:r>
              <a:rPr lang="en-US" dirty="0"/>
              <a:t> is liked  a </a:t>
            </a:r>
            <a:r>
              <a:rPr lang="en-US"/>
              <a:t>frontend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dirty="0"/>
          </a:p>
        </p:txBody>
      </p:sp>
    </p:spTree>
    <p:extLst>
      <p:ext uri="{BB962C8B-B14F-4D97-AF65-F5344CB8AC3E}">
        <p14:creationId xmlns:p14="http://schemas.microsoft.com/office/powerpoint/2010/main" val="4316308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dirty="0"/>
          </a:p>
        </p:txBody>
      </p:sp>
    </p:spTree>
    <p:extLst>
      <p:ext uri="{BB962C8B-B14F-4D97-AF65-F5344CB8AC3E}">
        <p14:creationId xmlns:p14="http://schemas.microsoft.com/office/powerpoint/2010/main" val="28314885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dirty="0"/>
          </a:p>
        </p:txBody>
      </p:sp>
    </p:spTree>
    <p:extLst>
      <p:ext uri="{BB962C8B-B14F-4D97-AF65-F5344CB8AC3E}">
        <p14:creationId xmlns:p14="http://schemas.microsoft.com/office/powerpoint/2010/main" val="26585117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dirty="0"/>
          </a:p>
        </p:txBody>
      </p:sp>
    </p:spTree>
    <p:extLst>
      <p:ext uri="{BB962C8B-B14F-4D97-AF65-F5344CB8AC3E}">
        <p14:creationId xmlns:p14="http://schemas.microsoft.com/office/powerpoint/2010/main" val="308815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simple by importing it via CDN on </a:t>
            </a:r>
            <a:r>
              <a:rPr lang="en-US" dirty="0" err="1"/>
              <a:t>codepen</a:t>
            </a:r>
            <a:endParaRPr lang="en-US" dirty="0"/>
          </a:p>
          <a:p>
            <a:r>
              <a:rPr lang="en-US" dirty="0"/>
              <a:t>We’ll see reactivity</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dirty="0"/>
          </a:p>
        </p:txBody>
      </p:sp>
    </p:spTree>
    <p:extLst>
      <p:ext uri="{BB962C8B-B14F-4D97-AF65-F5344CB8AC3E}">
        <p14:creationId xmlns:p14="http://schemas.microsoft.com/office/powerpoint/2010/main" val="16414462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dirty="0"/>
          </a:p>
        </p:txBody>
      </p:sp>
    </p:spTree>
    <p:extLst>
      <p:ext uri="{BB962C8B-B14F-4D97-AF65-F5344CB8AC3E}">
        <p14:creationId xmlns:p14="http://schemas.microsoft.com/office/powerpoint/2010/main" val="633470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dirty="0"/>
          </a:p>
        </p:txBody>
      </p:sp>
    </p:spTree>
    <p:extLst>
      <p:ext uri="{BB962C8B-B14F-4D97-AF65-F5344CB8AC3E}">
        <p14:creationId xmlns:p14="http://schemas.microsoft.com/office/powerpoint/2010/main" val="21749629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dirty="0"/>
          </a:p>
        </p:txBody>
      </p:sp>
    </p:spTree>
    <p:extLst>
      <p:ext uri="{BB962C8B-B14F-4D97-AF65-F5344CB8AC3E}">
        <p14:creationId xmlns:p14="http://schemas.microsoft.com/office/powerpoint/2010/main" val="13269886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dirty="0"/>
          </a:p>
        </p:txBody>
      </p:sp>
    </p:spTree>
    <p:extLst>
      <p:ext uri="{BB962C8B-B14F-4D97-AF65-F5344CB8AC3E}">
        <p14:creationId xmlns:p14="http://schemas.microsoft.com/office/powerpoint/2010/main" val="32453212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dirty="0"/>
          </a:p>
        </p:txBody>
      </p:sp>
    </p:spTree>
    <p:extLst>
      <p:ext uri="{BB962C8B-B14F-4D97-AF65-F5344CB8AC3E}">
        <p14:creationId xmlns:p14="http://schemas.microsoft.com/office/powerpoint/2010/main" val="22961815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dirty="0"/>
          </a:p>
        </p:txBody>
      </p:sp>
    </p:spTree>
    <p:extLst>
      <p:ext uri="{BB962C8B-B14F-4D97-AF65-F5344CB8AC3E}">
        <p14:creationId xmlns:p14="http://schemas.microsoft.com/office/powerpoint/2010/main" val="42011431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dirty="0"/>
          </a:p>
        </p:txBody>
      </p:sp>
    </p:spTree>
    <p:extLst>
      <p:ext uri="{BB962C8B-B14F-4D97-AF65-F5344CB8AC3E}">
        <p14:creationId xmlns:p14="http://schemas.microsoft.com/office/powerpoint/2010/main" val="3902238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dirty="0"/>
          </a:p>
        </p:txBody>
      </p:sp>
    </p:spTree>
    <p:extLst>
      <p:ext uri="{BB962C8B-B14F-4D97-AF65-F5344CB8AC3E}">
        <p14:creationId xmlns:p14="http://schemas.microsoft.com/office/powerpoint/2010/main" val="19860795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dirty="0"/>
          </a:p>
        </p:txBody>
      </p:sp>
    </p:spTree>
    <p:extLst>
      <p:ext uri="{BB962C8B-B14F-4D97-AF65-F5344CB8AC3E}">
        <p14:creationId xmlns:p14="http://schemas.microsoft.com/office/powerpoint/2010/main" val="30008610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dirty="0"/>
          </a:p>
        </p:txBody>
      </p:sp>
    </p:spTree>
    <p:extLst>
      <p:ext uri="{BB962C8B-B14F-4D97-AF65-F5344CB8AC3E}">
        <p14:creationId xmlns:p14="http://schemas.microsoft.com/office/powerpoint/2010/main" val="3858220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dirty="0"/>
          </a:p>
        </p:txBody>
      </p:sp>
    </p:spTree>
    <p:extLst>
      <p:ext uri="{BB962C8B-B14F-4D97-AF65-F5344CB8AC3E}">
        <p14:creationId xmlns:p14="http://schemas.microsoft.com/office/powerpoint/2010/main" val="12758314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70</a:t>
            </a:fld>
            <a:endParaRPr lang="en-US" dirty="0"/>
          </a:p>
        </p:txBody>
      </p:sp>
    </p:spTree>
    <p:extLst>
      <p:ext uri="{BB962C8B-B14F-4D97-AF65-F5344CB8AC3E}">
        <p14:creationId xmlns:p14="http://schemas.microsoft.com/office/powerpoint/2010/main" val="4877300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dirty="0"/>
          </a:p>
        </p:txBody>
      </p:sp>
    </p:spTree>
    <p:extLst>
      <p:ext uri="{BB962C8B-B14F-4D97-AF65-F5344CB8AC3E}">
        <p14:creationId xmlns:p14="http://schemas.microsoft.com/office/powerpoint/2010/main" val="11911468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72</a:t>
            </a:fld>
            <a:endParaRPr lang="en-US" dirty="0"/>
          </a:p>
        </p:txBody>
      </p:sp>
    </p:spTree>
    <p:extLst>
      <p:ext uri="{BB962C8B-B14F-4D97-AF65-F5344CB8AC3E}">
        <p14:creationId xmlns:p14="http://schemas.microsoft.com/office/powerpoint/2010/main" val="26899859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73</a:t>
            </a:fld>
            <a:endParaRPr lang="en-US" dirty="0"/>
          </a:p>
        </p:txBody>
      </p:sp>
    </p:spTree>
    <p:extLst>
      <p:ext uri="{BB962C8B-B14F-4D97-AF65-F5344CB8AC3E}">
        <p14:creationId xmlns:p14="http://schemas.microsoft.com/office/powerpoint/2010/main" val="25647161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74</a:t>
            </a:fld>
            <a:endParaRPr lang="en-US" dirty="0"/>
          </a:p>
        </p:txBody>
      </p:sp>
    </p:spTree>
    <p:extLst>
      <p:ext uri="{BB962C8B-B14F-4D97-AF65-F5344CB8AC3E}">
        <p14:creationId xmlns:p14="http://schemas.microsoft.com/office/powerpoint/2010/main" val="13216648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75</a:t>
            </a:fld>
            <a:endParaRPr lang="en-US" dirty="0"/>
          </a:p>
        </p:txBody>
      </p:sp>
    </p:spTree>
    <p:extLst>
      <p:ext uri="{BB962C8B-B14F-4D97-AF65-F5344CB8AC3E}">
        <p14:creationId xmlns:p14="http://schemas.microsoft.com/office/powerpoint/2010/main" val="22070890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76</a:t>
            </a:fld>
            <a:endParaRPr lang="en-US" dirty="0"/>
          </a:p>
        </p:txBody>
      </p:sp>
    </p:spTree>
    <p:extLst>
      <p:ext uri="{BB962C8B-B14F-4D97-AF65-F5344CB8AC3E}">
        <p14:creationId xmlns:p14="http://schemas.microsoft.com/office/powerpoint/2010/main" val="34584120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77</a:t>
            </a:fld>
            <a:endParaRPr lang="en-US" dirty="0"/>
          </a:p>
        </p:txBody>
      </p:sp>
    </p:spTree>
    <p:extLst>
      <p:ext uri="{BB962C8B-B14F-4D97-AF65-F5344CB8AC3E}">
        <p14:creationId xmlns:p14="http://schemas.microsoft.com/office/powerpoint/2010/main" val="20378611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78</a:t>
            </a:fld>
            <a:endParaRPr lang="en-US" dirty="0"/>
          </a:p>
        </p:txBody>
      </p:sp>
    </p:spTree>
    <p:extLst>
      <p:ext uri="{BB962C8B-B14F-4D97-AF65-F5344CB8AC3E}">
        <p14:creationId xmlns:p14="http://schemas.microsoft.com/office/powerpoint/2010/main" val="3049059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79</a:t>
            </a:fld>
            <a:endParaRPr lang="en-US" dirty="0"/>
          </a:p>
        </p:txBody>
      </p:sp>
    </p:spTree>
    <p:extLst>
      <p:ext uri="{BB962C8B-B14F-4D97-AF65-F5344CB8AC3E}">
        <p14:creationId xmlns:p14="http://schemas.microsoft.com/office/powerpoint/2010/main" val="4200053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dirty="0"/>
          </a:p>
        </p:txBody>
      </p:sp>
    </p:spTree>
    <p:extLst>
      <p:ext uri="{BB962C8B-B14F-4D97-AF65-F5344CB8AC3E}">
        <p14:creationId xmlns:p14="http://schemas.microsoft.com/office/powerpoint/2010/main" val="6082346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80</a:t>
            </a:fld>
            <a:endParaRPr lang="en-US" dirty="0"/>
          </a:p>
        </p:txBody>
      </p:sp>
    </p:spTree>
    <p:extLst>
      <p:ext uri="{BB962C8B-B14F-4D97-AF65-F5344CB8AC3E}">
        <p14:creationId xmlns:p14="http://schemas.microsoft.com/office/powerpoint/2010/main" val="39551646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purpose of writing unit tests?</a:t>
            </a:r>
          </a:p>
          <a:p>
            <a:endParaRPr lang="en-US" dirty="0"/>
          </a:p>
          <a:p>
            <a:r>
              <a:rPr lang="en-US" dirty="0"/>
              <a:t>Remember unit tests are not written to find bugs</a:t>
            </a:r>
          </a:p>
          <a:p>
            <a:endParaRPr lang="en-US" dirty="0"/>
          </a:p>
          <a:p>
            <a:r>
              <a:rPr lang="en-US" dirty="0"/>
              <a:t>If you make some changes which breaks existing functionality, your unit tests break, you can easily find out by examining the failed unit tests without manually testing all the features</a:t>
            </a:r>
          </a:p>
          <a:p>
            <a:endParaRPr lang="en-US" dirty="0"/>
          </a:p>
          <a:p>
            <a:r>
              <a:rPr lang="en-US" dirty="0"/>
              <a:t>In large apps it would be hard to figure out what the component does by just going through it, but a good unit test suite will help in understanding the functionality easily</a:t>
            </a:r>
          </a:p>
          <a:p>
            <a:endParaRPr lang="en-US" dirty="0"/>
          </a:p>
          <a:p>
            <a:r>
              <a:rPr lang="en-US" dirty="0"/>
              <a:t>When developers don’t have to worry about their changes breaking existing features, they’ll have more confidence in coding</a:t>
            </a:r>
          </a:p>
        </p:txBody>
      </p:sp>
      <p:sp>
        <p:nvSpPr>
          <p:cNvPr id="4" name="Slide Number Placeholder 3"/>
          <p:cNvSpPr>
            <a:spLocks noGrp="1"/>
          </p:cNvSpPr>
          <p:nvPr>
            <p:ph type="sldNum" sz="quarter" idx="10"/>
          </p:nvPr>
        </p:nvSpPr>
        <p:spPr/>
        <p:txBody>
          <a:bodyPr/>
          <a:lstStyle/>
          <a:p>
            <a:fld id="{82869989-EB00-4EE7-BCB5-25BDC5BB29F8}" type="slidenum">
              <a:rPr lang="en-US" smtClean="0"/>
              <a:t>81</a:t>
            </a:fld>
            <a:endParaRPr lang="en-US" dirty="0"/>
          </a:p>
        </p:txBody>
      </p:sp>
    </p:spTree>
    <p:extLst>
      <p:ext uri="{BB962C8B-B14F-4D97-AF65-F5344CB8AC3E}">
        <p14:creationId xmlns:p14="http://schemas.microsoft.com/office/powerpoint/2010/main" val="1797865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82</a:t>
            </a:fld>
            <a:endParaRPr lang="en-US" dirty="0"/>
          </a:p>
        </p:txBody>
      </p:sp>
    </p:spTree>
    <p:extLst>
      <p:ext uri="{BB962C8B-B14F-4D97-AF65-F5344CB8AC3E}">
        <p14:creationId xmlns:p14="http://schemas.microsoft.com/office/powerpoint/2010/main" val="28639885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contract is like an agreement, something like you provide me this input and I’ll provide you this output</a:t>
            </a:r>
          </a:p>
          <a:p>
            <a:r>
              <a:rPr lang="en-US" dirty="0"/>
              <a:t>You are only interested in output and not the way in which the output is arrived.</a:t>
            </a:r>
          </a:p>
          <a:p>
            <a:endParaRPr lang="en-US" dirty="0"/>
          </a:p>
          <a:p>
            <a:r>
              <a:rPr lang="en-US" dirty="0"/>
              <a:t>Here is a simple function which returns the prime numbers in a given range, we can write different logics to arrive at the solution</a:t>
            </a:r>
          </a:p>
          <a:p>
            <a:endParaRPr lang="en-US" dirty="0"/>
          </a:p>
          <a:p>
            <a:r>
              <a:rPr lang="en-US" dirty="0"/>
              <a:t>To test this function, you should see only the input and output and a black box covering the implementation.</a:t>
            </a:r>
          </a:p>
          <a:p>
            <a:endParaRPr lang="en-US" dirty="0"/>
          </a:p>
          <a:p>
            <a:r>
              <a:rPr lang="en-US" dirty="0"/>
              <a:t>In this way, we don’t test any implementation details so developers will have more freedom to refactor without breaking the test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83</a:t>
            </a:fld>
            <a:endParaRPr lang="en-US" dirty="0"/>
          </a:p>
        </p:txBody>
      </p:sp>
    </p:spTree>
    <p:extLst>
      <p:ext uri="{BB962C8B-B14F-4D97-AF65-F5344CB8AC3E}">
        <p14:creationId xmlns:p14="http://schemas.microsoft.com/office/powerpoint/2010/main" val="18327276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84</a:t>
            </a:fld>
            <a:endParaRPr lang="en-US" dirty="0"/>
          </a:p>
        </p:txBody>
      </p:sp>
    </p:spTree>
    <p:extLst>
      <p:ext uri="{BB962C8B-B14F-4D97-AF65-F5344CB8AC3E}">
        <p14:creationId xmlns:p14="http://schemas.microsoft.com/office/powerpoint/2010/main" val="20246252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add function which takes two numbers as input and returns the sum</a:t>
            </a:r>
          </a:p>
          <a:p>
            <a:endParaRPr lang="en-US" dirty="0"/>
          </a:p>
          <a:p>
            <a:r>
              <a:rPr lang="en-US" dirty="0"/>
              <a:t>To test this</a:t>
            </a:r>
          </a:p>
          <a:p>
            <a:r>
              <a:rPr lang="en-US" dirty="0"/>
              <a:t>First we import our test subject, i.e. our add function</a:t>
            </a:r>
          </a:p>
          <a:p>
            <a:r>
              <a:rPr lang="en-US" dirty="0"/>
              <a:t>We write a meaningful description as to what we are testing</a:t>
            </a:r>
          </a:p>
          <a:p>
            <a:r>
              <a:rPr lang="en-US" dirty="0"/>
              <a:t>We pass two numbers to our add function, in this case 3 and 4 and expect the output 7</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85</a:t>
            </a:fld>
            <a:endParaRPr lang="en-US" dirty="0"/>
          </a:p>
        </p:txBody>
      </p:sp>
    </p:spTree>
    <p:extLst>
      <p:ext uri="{BB962C8B-B14F-4D97-AF65-F5344CB8AC3E}">
        <p14:creationId xmlns:p14="http://schemas.microsoft.com/office/powerpoint/2010/main" val="24781290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this test, we see that our test pass successfully</a:t>
            </a:r>
          </a:p>
        </p:txBody>
      </p:sp>
      <p:sp>
        <p:nvSpPr>
          <p:cNvPr id="4" name="Slide Number Placeholder 3"/>
          <p:cNvSpPr>
            <a:spLocks noGrp="1"/>
          </p:cNvSpPr>
          <p:nvPr>
            <p:ph type="sldNum" sz="quarter" idx="10"/>
          </p:nvPr>
        </p:nvSpPr>
        <p:spPr/>
        <p:txBody>
          <a:bodyPr/>
          <a:lstStyle/>
          <a:p>
            <a:fld id="{82869989-EB00-4EE7-BCB5-25BDC5BB29F8}" type="slidenum">
              <a:rPr lang="en-US" smtClean="0"/>
              <a:t>86</a:t>
            </a:fld>
            <a:endParaRPr lang="en-US" dirty="0"/>
          </a:p>
        </p:txBody>
      </p:sp>
    </p:spTree>
    <p:extLst>
      <p:ext uri="{BB962C8B-B14F-4D97-AF65-F5344CB8AC3E}">
        <p14:creationId xmlns:p14="http://schemas.microsoft.com/office/powerpoint/2010/main" val="37925300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t>
            </a:r>
            <a:r>
              <a:rPr lang="en-US" dirty="0" err="1"/>
              <a:t>exacly</a:t>
            </a:r>
            <a:r>
              <a:rPr lang="en-US" dirty="0"/>
              <a:t> is this code coverage? We got 100% coverage in our test application, does it mean it is fully tested and bug free?</a:t>
            </a:r>
          </a:p>
          <a:p>
            <a:r>
              <a:rPr lang="en-US" dirty="0"/>
              <a:t>Lets assume our small application is ready for production and we pass it to QA</a:t>
            </a:r>
          </a:p>
          <a:p>
            <a:endParaRPr lang="en-US" dirty="0"/>
          </a:p>
          <a:p>
            <a:r>
              <a:rPr lang="en-US" dirty="0"/>
              <a:t>Will the QA test for 3 and 4? Never, their test case would be something like this and you’ll get a big list of bug reports.</a:t>
            </a:r>
          </a:p>
        </p:txBody>
      </p:sp>
      <p:sp>
        <p:nvSpPr>
          <p:cNvPr id="4" name="Slide Number Placeholder 3"/>
          <p:cNvSpPr>
            <a:spLocks noGrp="1"/>
          </p:cNvSpPr>
          <p:nvPr>
            <p:ph type="sldNum" sz="quarter" idx="10"/>
          </p:nvPr>
        </p:nvSpPr>
        <p:spPr/>
        <p:txBody>
          <a:bodyPr/>
          <a:lstStyle/>
          <a:p>
            <a:fld id="{82869989-EB00-4EE7-BCB5-25BDC5BB29F8}" type="slidenum">
              <a:rPr lang="en-US" smtClean="0"/>
              <a:t>87</a:t>
            </a:fld>
            <a:endParaRPr lang="en-US" dirty="0"/>
          </a:p>
        </p:txBody>
      </p:sp>
    </p:spTree>
    <p:extLst>
      <p:ext uri="{BB962C8B-B14F-4D97-AF65-F5344CB8AC3E}">
        <p14:creationId xmlns:p14="http://schemas.microsoft.com/office/powerpoint/2010/main" val="36156942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88</a:t>
            </a:fld>
            <a:endParaRPr lang="en-US" dirty="0"/>
          </a:p>
        </p:txBody>
      </p:sp>
    </p:spTree>
    <p:extLst>
      <p:ext uri="{BB962C8B-B14F-4D97-AF65-F5344CB8AC3E}">
        <p14:creationId xmlns:p14="http://schemas.microsoft.com/office/powerpoint/2010/main" val="6834209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89</a:t>
            </a:fld>
            <a:endParaRPr lang="en-US" dirty="0"/>
          </a:p>
        </p:txBody>
      </p:sp>
    </p:spTree>
    <p:extLst>
      <p:ext uri="{BB962C8B-B14F-4D97-AF65-F5344CB8AC3E}">
        <p14:creationId xmlns:p14="http://schemas.microsoft.com/office/powerpoint/2010/main" val="293656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dirty="0"/>
          </a:p>
        </p:txBody>
      </p:sp>
    </p:spTree>
    <p:extLst>
      <p:ext uri="{BB962C8B-B14F-4D97-AF65-F5344CB8AC3E}">
        <p14:creationId xmlns:p14="http://schemas.microsoft.com/office/powerpoint/2010/main" val="36905670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90</a:t>
            </a:fld>
            <a:endParaRPr lang="en-US" dirty="0"/>
          </a:p>
        </p:txBody>
      </p:sp>
    </p:spTree>
    <p:extLst>
      <p:ext uri="{BB962C8B-B14F-4D97-AF65-F5344CB8AC3E}">
        <p14:creationId xmlns:p14="http://schemas.microsoft.com/office/powerpoint/2010/main" val="38075399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91</a:t>
            </a:fld>
            <a:endParaRPr lang="en-US" dirty="0"/>
          </a:p>
        </p:txBody>
      </p:sp>
    </p:spTree>
    <p:extLst>
      <p:ext uri="{BB962C8B-B14F-4D97-AF65-F5344CB8AC3E}">
        <p14:creationId xmlns:p14="http://schemas.microsoft.com/office/powerpoint/2010/main" val="22549862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92</a:t>
            </a:fld>
            <a:endParaRPr lang="en-US" dirty="0"/>
          </a:p>
        </p:txBody>
      </p:sp>
    </p:spTree>
    <p:extLst>
      <p:ext uri="{BB962C8B-B14F-4D97-AF65-F5344CB8AC3E}">
        <p14:creationId xmlns:p14="http://schemas.microsoft.com/office/powerpoint/2010/main" val="34634541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93</a:t>
            </a:fld>
            <a:endParaRPr lang="en-US" dirty="0"/>
          </a:p>
        </p:txBody>
      </p:sp>
    </p:spTree>
    <p:extLst>
      <p:ext uri="{BB962C8B-B14F-4D97-AF65-F5344CB8AC3E}">
        <p14:creationId xmlns:p14="http://schemas.microsoft.com/office/powerpoint/2010/main" val="10332529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94</a:t>
            </a:fld>
            <a:endParaRPr lang="en-US" dirty="0"/>
          </a:p>
        </p:txBody>
      </p:sp>
    </p:spTree>
    <p:extLst>
      <p:ext uri="{BB962C8B-B14F-4D97-AF65-F5344CB8AC3E}">
        <p14:creationId xmlns:p14="http://schemas.microsoft.com/office/powerpoint/2010/main" val="178243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84A29A4-78C8-47AB-BA06-22CB45938951}" type="datetime1">
              <a:rPr lang="en-US" smtClean="0"/>
              <a:t>4/1/2021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4/1/2021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4/1/2021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33B5CF7C-B333-48E1-A4A6-83A3C8B73AC0}" type="datetime1">
              <a:rPr lang="en-US" smtClean="0"/>
              <a:t>4/1/2021</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E320762-5CBF-4210-AB54-376B091119F8}" type="datetime1">
              <a:rPr lang="en-US" smtClean="0"/>
              <a:t>4/1/2021</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7F0DB371-BF5F-4058-A212-1A908E4D2674}" type="datetime1">
              <a:rPr lang="en-US" smtClean="0"/>
              <a:t>4/1/2021</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a:t>Add a footer</a:t>
            </a:r>
            <a:endParaRPr lang="en-US" dirty="0"/>
          </a:p>
        </p:txBody>
      </p:sp>
      <p:sp>
        <p:nvSpPr>
          <p:cNvPr id="212" name="Date Placeholder 211"/>
          <p:cNvSpPr>
            <a:spLocks noGrp="1"/>
          </p:cNvSpPr>
          <p:nvPr>
            <p:ph type="dt" sz="half" idx="10"/>
          </p:nvPr>
        </p:nvSpPr>
        <p:spPr/>
        <p:txBody>
          <a:bodyPr/>
          <a:lstStyle/>
          <a:p>
            <a:fld id="{60A4083B-90AA-48CF-BAD5-00AA24D7F288}" type="datetime1">
              <a:rPr lang="en-US" smtClean="0"/>
              <a:t>4/1/2021</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4/1/2021</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a:t>Add a footer</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4/1/2021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87.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6957" y="2425149"/>
            <a:ext cx="7741084" cy="1059924"/>
          </a:xfrm>
        </p:spPr>
        <p:txBody>
          <a:bodyPr>
            <a:noAutofit/>
          </a:bodyPr>
          <a:lstStyle/>
          <a:p>
            <a:pPr>
              <a:lnSpc>
                <a:spcPct val="100000"/>
              </a:lnSpc>
            </a:pPr>
            <a:r>
              <a:rPr lang="en-US" sz="4200" dirty="0">
                <a:solidFill>
                  <a:srgbClr val="34495E"/>
                </a:solidFill>
              </a:rPr>
              <a:t>An overview of </a:t>
            </a:r>
            <a:r>
              <a:rPr lang="en-US" sz="4200" dirty="0">
                <a:solidFill>
                  <a:srgbClr val="41B883"/>
                </a:solidFill>
              </a:rPr>
              <a:t>Vue.js</a:t>
            </a:r>
            <a:endParaRPr lang="en-US" sz="4200" dirty="0">
              <a:solidFill>
                <a:srgbClr val="34495E"/>
              </a:solidFill>
            </a:endParaRPr>
          </a:p>
        </p:txBody>
      </p:sp>
      <p:sp>
        <p:nvSpPr>
          <p:cNvPr id="3" name="Subtitle 2"/>
          <p:cNvSpPr>
            <a:spLocks noGrp="1"/>
          </p:cNvSpPr>
          <p:nvPr>
            <p:ph type="subTitle" idx="1"/>
          </p:nvPr>
        </p:nvSpPr>
        <p:spPr>
          <a:xfrm>
            <a:off x="8770945" y="4119658"/>
            <a:ext cx="2428858" cy="453331"/>
          </a:xfrm>
        </p:spPr>
        <p:txBody>
          <a:bodyPr>
            <a:noAutofit/>
          </a:bodyPr>
          <a:lstStyle/>
          <a:p>
            <a:r>
              <a:rPr lang="en-US" sz="2800" dirty="0">
                <a:solidFill>
                  <a:srgbClr val="2D2E2D"/>
                </a:solidFill>
              </a:rPr>
              <a:t>Preetish H S</a:t>
            </a:r>
          </a:p>
        </p:txBody>
      </p:sp>
      <p:pic>
        <p:nvPicPr>
          <p:cNvPr id="4" name="Picture 3">
            <a:extLst>
              <a:ext uri="{FF2B5EF4-FFF2-40B4-BE49-F238E27FC236}">
                <a16:creationId xmlns:a16="http://schemas.microsoft.com/office/drawing/2014/main" id="{CB76F8C4-E11F-4A94-BB13-EA425AD70CF3}"/>
              </a:ext>
            </a:extLst>
          </p:cNvPr>
          <p:cNvPicPr>
            <a:picLocks noChangeAspect="1"/>
          </p:cNvPicPr>
          <p:nvPr/>
        </p:nvPicPr>
        <p:blipFill>
          <a:blip r:embed="rId3"/>
          <a:stretch>
            <a:fillRect/>
          </a:stretch>
        </p:blipFill>
        <p:spPr>
          <a:xfrm>
            <a:off x="211017" y="1567716"/>
            <a:ext cx="4295828" cy="3722568"/>
          </a:xfrm>
          <a:prstGeom prst="rect">
            <a:avLst/>
          </a:prstGeom>
        </p:spPr>
      </p:pic>
      <p:sp>
        <p:nvSpPr>
          <p:cNvPr id="8" name="TextBox 7">
            <a:extLst>
              <a:ext uri="{FF2B5EF4-FFF2-40B4-BE49-F238E27FC236}">
                <a16:creationId xmlns:a16="http://schemas.microsoft.com/office/drawing/2014/main" id="{0F174227-D6B6-4192-BBB4-D838FC581ACC}"/>
              </a:ext>
            </a:extLst>
          </p:cNvPr>
          <p:cNvSpPr txBox="1"/>
          <p:nvPr/>
        </p:nvSpPr>
        <p:spPr>
          <a:xfrm>
            <a:off x="9237303" y="5421180"/>
            <a:ext cx="3332480" cy="338554"/>
          </a:xfrm>
          <a:prstGeom prst="rect">
            <a:avLst/>
          </a:prstGeom>
          <a:noFill/>
        </p:spPr>
        <p:txBody>
          <a:bodyPr wrap="square" rtlCol="0">
            <a:spAutoFit/>
          </a:bodyPr>
          <a:lstStyle/>
          <a:p>
            <a:r>
              <a:rPr lang="en-US" sz="1600" dirty="0"/>
              <a:t>/in/preetishhs</a:t>
            </a:r>
          </a:p>
        </p:txBody>
      </p:sp>
      <p:sp>
        <p:nvSpPr>
          <p:cNvPr id="9" name="TextBox 8">
            <a:extLst>
              <a:ext uri="{FF2B5EF4-FFF2-40B4-BE49-F238E27FC236}">
                <a16:creationId xmlns:a16="http://schemas.microsoft.com/office/drawing/2014/main" id="{4F64B758-5FF1-493E-8B62-8EA4892E4694}"/>
              </a:ext>
            </a:extLst>
          </p:cNvPr>
          <p:cNvSpPr txBox="1"/>
          <p:nvPr/>
        </p:nvSpPr>
        <p:spPr>
          <a:xfrm>
            <a:off x="9254895" y="4828619"/>
            <a:ext cx="2865120" cy="338554"/>
          </a:xfrm>
          <a:prstGeom prst="rect">
            <a:avLst/>
          </a:prstGeom>
          <a:noFill/>
        </p:spPr>
        <p:txBody>
          <a:bodyPr wrap="square" rtlCol="0">
            <a:spAutoFit/>
          </a:bodyPr>
          <a:lstStyle/>
          <a:p>
            <a:r>
              <a:rPr lang="en-US" sz="1600" dirty="0"/>
              <a:t>preetish.in</a:t>
            </a:r>
          </a:p>
        </p:txBody>
      </p:sp>
      <p:pic>
        <p:nvPicPr>
          <p:cNvPr id="10" name="Picture 9">
            <a:extLst>
              <a:ext uri="{FF2B5EF4-FFF2-40B4-BE49-F238E27FC236}">
                <a16:creationId xmlns:a16="http://schemas.microsoft.com/office/drawing/2014/main" id="{83BC5920-8E0A-41CE-9BD4-1AD8518E44FC}"/>
              </a:ext>
            </a:extLst>
          </p:cNvPr>
          <p:cNvPicPr>
            <a:picLocks noChangeAspect="1"/>
          </p:cNvPicPr>
          <p:nvPr/>
        </p:nvPicPr>
        <p:blipFill>
          <a:blip r:embed="rId4"/>
          <a:stretch>
            <a:fillRect/>
          </a:stretch>
        </p:blipFill>
        <p:spPr>
          <a:xfrm flipH="1">
            <a:off x="8914718" y="4826996"/>
            <a:ext cx="340177" cy="340177"/>
          </a:xfrm>
          <a:prstGeom prst="rect">
            <a:avLst/>
          </a:prstGeom>
        </p:spPr>
      </p:pic>
      <p:pic>
        <p:nvPicPr>
          <p:cNvPr id="11" name="Picture 10">
            <a:extLst>
              <a:ext uri="{FF2B5EF4-FFF2-40B4-BE49-F238E27FC236}">
                <a16:creationId xmlns:a16="http://schemas.microsoft.com/office/drawing/2014/main" id="{AE97E39B-931E-4892-963D-47D922A78B0D}"/>
              </a:ext>
            </a:extLst>
          </p:cNvPr>
          <p:cNvPicPr>
            <a:picLocks noChangeAspect="1"/>
          </p:cNvPicPr>
          <p:nvPr/>
        </p:nvPicPr>
        <p:blipFill>
          <a:blip r:embed="rId5"/>
          <a:stretch>
            <a:fillRect/>
          </a:stretch>
        </p:blipFill>
        <p:spPr>
          <a:xfrm>
            <a:off x="8914718" y="5419556"/>
            <a:ext cx="340178" cy="340178"/>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5</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Introduction to Vue router</a:t>
            </a:r>
          </a:p>
          <a:p>
            <a:pPr>
              <a:buClr>
                <a:srgbClr val="41B883"/>
              </a:buClr>
            </a:pPr>
            <a:r>
              <a:rPr lang="en-US" sz="2800" dirty="0"/>
              <a:t>Creating routes and navigation</a:t>
            </a:r>
          </a:p>
          <a:p>
            <a:pPr>
              <a:buClr>
                <a:srgbClr val="41B883"/>
              </a:buClr>
            </a:pPr>
            <a:r>
              <a:rPr lang="en-US" sz="2800" dirty="0"/>
              <a:t>Navigating via code</a:t>
            </a:r>
          </a:p>
          <a:p>
            <a:pPr>
              <a:buClr>
                <a:srgbClr val="41B883"/>
              </a:buClr>
            </a:pPr>
            <a:r>
              <a:rPr lang="en-US" sz="2800" dirty="0"/>
              <a:t>Dynamic routing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0070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6</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Child routes / Nested routes</a:t>
            </a:r>
          </a:p>
          <a:p>
            <a:pPr>
              <a:buClr>
                <a:srgbClr val="41B883"/>
              </a:buClr>
            </a:pPr>
            <a:r>
              <a:rPr lang="en-US" sz="2800" dirty="0"/>
              <a:t>Introduction to </a:t>
            </a:r>
            <a:r>
              <a:rPr lang="en-US" sz="2800" dirty="0" err="1"/>
              <a:t>Vuex</a:t>
            </a:r>
            <a:r>
              <a:rPr lang="en-US" sz="2800" dirty="0"/>
              <a:t> and State management</a:t>
            </a:r>
          </a:p>
          <a:p>
            <a:pPr>
              <a:buClr>
                <a:srgbClr val="41B883"/>
              </a:buClr>
            </a:pPr>
            <a:r>
              <a:rPr lang="en-US" sz="2800" dirty="0"/>
              <a:t>Storing and manipulating data in </a:t>
            </a:r>
            <a:r>
              <a:rPr lang="en-US" sz="2800" dirty="0" err="1"/>
              <a:t>Vuex</a:t>
            </a:r>
            <a:endParaRPr lang="en-US" sz="2800" dirty="0"/>
          </a:p>
          <a:p>
            <a:pPr>
              <a:buClr>
                <a:srgbClr val="41B883"/>
              </a:buClr>
            </a:pPr>
            <a:r>
              <a:rPr lang="en-US" sz="2800" dirty="0"/>
              <a:t>Using </a:t>
            </a:r>
            <a:r>
              <a:rPr lang="en-US" sz="2800" dirty="0" err="1"/>
              <a:t>Vuex</a:t>
            </a:r>
            <a:r>
              <a:rPr lang="en-US" sz="2800" dirty="0"/>
              <a:t> in Components</a:t>
            </a:r>
          </a:p>
          <a:p>
            <a:pPr>
              <a:buClr>
                <a:srgbClr val="41B883"/>
              </a:buClr>
            </a:pPr>
            <a:r>
              <a:rPr lang="en-US" sz="2800" dirty="0" err="1"/>
              <a:t>Namespaced</a:t>
            </a:r>
            <a:r>
              <a:rPr lang="en-US" sz="2800" dirty="0"/>
              <a:t> store and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60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7</a:t>
            </a:r>
          </a:p>
        </p:txBody>
      </p:sp>
      <p:sp>
        <p:nvSpPr>
          <p:cNvPr id="3" name="Content Placeholder 2"/>
          <p:cNvSpPr>
            <a:spLocks noGrp="1"/>
          </p:cNvSpPr>
          <p:nvPr>
            <p:ph idx="1"/>
          </p:nvPr>
        </p:nvSpPr>
        <p:spPr>
          <a:xfrm>
            <a:off x="1427196" y="1570653"/>
            <a:ext cx="9601200" cy="4435948"/>
          </a:xfrm>
        </p:spPr>
        <p:txBody>
          <a:bodyPr>
            <a:noAutofit/>
          </a:bodyPr>
          <a:lstStyle/>
          <a:p>
            <a:pPr>
              <a:buClr>
                <a:srgbClr val="41B883"/>
              </a:buClr>
            </a:pPr>
            <a:r>
              <a:rPr lang="en-US" sz="2800" dirty="0"/>
              <a:t>Route guards</a:t>
            </a:r>
          </a:p>
          <a:p>
            <a:pPr>
              <a:buClr>
                <a:srgbClr val="41B883"/>
              </a:buClr>
            </a:pPr>
            <a:r>
              <a:rPr lang="en-US" sz="2800" dirty="0"/>
              <a:t>Introduction to Vue-i18n and Internationalization</a:t>
            </a:r>
          </a:p>
          <a:p>
            <a:pPr>
              <a:buClr>
                <a:srgbClr val="41B883"/>
              </a:buClr>
            </a:pPr>
            <a:r>
              <a:rPr lang="en-US" sz="2800" dirty="0"/>
              <a:t>Creating translation files</a:t>
            </a:r>
          </a:p>
          <a:p>
            <a:pPr>
              <a:buClr>
                <a:srgbClr val="41B883"/>
              </a:buClr>
            </a:pPr>
            <a:r>
              <a:rPr lang="en-US" sz="2800" dirty="0"/>
              <a:t>Using translation in templates and JavaScript</a:t>
            </a:r>
          </a:p>
          <a:p>
            <a:pPr>
              <a:buClr>
                <a:srgbClr val="41B883"/>
              </a:buClr>
            </a:pPr>
            <a:r>
              <a:rPr lang="en-US" sz="2800" dirty="0"/>
              <a:t>Switching languages</a:t>
            </a:r>
          </a:p>
          <a:p>
            <a:pPr>
              <a:buClr>
                <a:srgbClr val="41B883"/>
              </a:buClr>
            </a:pPr>
            <a:r>
              <a:rPr lang="en-US" sz="2800" dirty="0"/>
              <a:t>Number localization</a:t>
            </a:r>
          </a:p>
          <a:p>
            <a:pPr>
              <a:buClr>
                <a:srgbClr val="41B883"/>
              </a:buClr>
            </a:pPr>
            <a:r>
              <a:rPr lang="en-US" sz="2800" dirty="0"/>
              <a:t>Singular/plural localization</a:t>
            </a:r>
          </a:p>
          <a:p>
            <a:pPr>
              <a:buClr>
                <a:srgbClr val="41B883"/>
              </a:buClr>
            </a:pPr>
            <a:r>
              <a:rPr lang="en-US" sz="2800" dirty="0"/>
              <a:t>Date and time localization</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3044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7 - 8</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Vue-test-utils and JEST</a:t>
            </a:r>
          </a:p>
          <a:p>
            <a:pPr>
              <a:buClr>
                <a:srgbClr val="41B883"/>
              </a:buClr>
            </a:pPr>
            <a:r>
              <a:rPr lang="en-US" sz="2800" dirty="0"/>
              <a:t>Mocking Data</a:t>
            </a:r>
          </a:p>
          <a:p>
            <a:pPr>
              <a:buClr>
                <a:srgbClr val="41B883"/>
              </a:buClr>
            </a:pPr>
            <a:r>
              <a:rPr lang="en-US" sz="2800" dirty="0"/>
              <a:t>Testing component output</a:t>
            </a:r>
          </a:p>
          <a:p>
            <a:pPr>
              <a:buClr>
                <a:srgbClr val="41B883"/>
              </a:buClr>
            </a:pPr>
            <a:r>
              <a:rPr lang="en-US" sz="2800" dirty="0"/>
              <a:t>Testing events</a:t>
            </a:r>
          </a:p>
          <a:p>
            <a:pPr>
              <a:buClr>
                <a:srgbClr val="41B883"/>
              </a:buClr>
            </a:pPr>
            <a:r>
              <a:rPr lang="en-US" sz="2800" dirty="0"/>
              <a:t>Testing </a:t>
            </a:r>
            <a:r>
              <a:rPr lang="en-US" sz="2800" dirty="0" err="1"/>
              <a:t>Vuex</a:t>
            </a:r>
            <a:endParaRPr lang="en-US" sz="2800" dirty="0"/>
          </a:p>
          <a:p>
            <a:pPr>
              <a:buClr>
                <a:srgbClr val="41B883"/>
              </a:buClr>
            </a:pPr>
            <a:r>
              <a:rPr lang="en-US" sz="2800" dirty="0"/>
              <a:t>Building the application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848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95400" y="2840966"/>
            <a:ext cx="9601200" cy="1147938"/>
          </a:xfrm>
        </p:spPr>
        <p:txBody>
          <a:bodyPr>
            <a:normAutofit/>
          </a:bodyPr>
          <a:lstStyle/>
          <a:p>
            <a:pPr marL="0" indent="0" algn="ctr">
              <a:buClr>
                <a:srgbClr val="41B883"/>
              </a:buClr>
              <a:buNone/>
            </a:pPr>
            <a:r>
              <a:rPr lang="en-US" sz="4800" dirty="0"/>
              <a:t>Let’s See some code!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790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Components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Sometimes, it’s useful to dynamically switch between multiple components</a:t>
            </a:r>
          </a:p>
          <a:p>
            <a:pPr marL="0" indent="0">
              <a:buClr>
                <a:srgbClr val="41B883"/>
              </a:buClr>
              <a:buNone/>
            </a:pPr>
            <a:r>
              <a:rPr lang="en-US" sz="2400" dirty="0" err="1">
                <a:solidFill>
                  <a:srgbClr val="304455"/>
                </a:solidFill>
                <a:latin typeface="Source Sans Pro" panose="020B0503030403020204" pitchFamily="34" charset="0"/>
              </a:rPr>
              <a:t>Eg</a:t>
            </a:r>
            <a:r>
              <a:rPr lang="en-US" sz="2400" dirty="0">
                <a:solidFill>
                  <a:srgbClr val="304455"/>
                </a:solidFill>
                <a:latin typeface="Source Sans Pro" panose="020B0503030403020204" pitchFamily="34" charset="0"/>
              </a:rPr>
              <a:t>: For building tabs component, user profile section</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2E8EDD81-074A-4C90-90A9-D7C410771CA9}"/>
              </a:ext>
            </a:extLst>
          </p:cNvPr>
          <p:cNvPicPr>
            <a:picLocks noChangeAspect="1"/>
          </p:cNvPicPr>
          <p:nvPr/>
        </p:nvPicPr>
        <p:blipFill>
          <a:blip r:embed="rId4"/>
          <a:stretch>
            <a:fillRect/>
          </a:stretch>
        </p:blipFill>
        <p:spPr>
          <a:xfrm>
            <a:off x="968990" y="3086070"/>
            <a:ext cx="10130340" cy="1507575"/>
          </a:xfrm>
          <a:prstGeom prst="rect">
            <a:avLst/>
          </a:prstGeom>
        </p:spPr>
      </p:pic>
    </p:spTree>
    <p:extLst>
      <p:ext uri="{BB962C8B-B14F-4D97-AF65-F5344CB8AC3E}">
        <p14:creationId xmlns:p14="http://schemas.microsoft.com/office/powerpoint/2010/main" val="212140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Slots are a mechanism for Vue components that allows you to compose your components and place content in new places or make components more generic.</a:t>
            </a:r>
          </a:p>
          <a:p>
            <a:pPr marL="0" indent="0">
              <a:buClr>
                <a:srgbClr val="41B883"/>
              </a:buClr>
              <a:buNone/>
            </a:pPr>
            <a:r>
              <a:rPr lang="en-US" sz="2400" dirty="0" err="1">
                <a:solidFill>
                  <a:srgbClr val="304455"/>
                </a:solidFill>
                <a:latin typeface="Source Sans Pro" panose="020B0503030403020204" pitchFamily="34" charset="0"/>
              </a:rPr>
              <a:t>Eg</a:t>
            </a:r>
            <a:r>
              <a:rPr lang="en-US" sz="2400" dirty="0">
                <a:solidFill>
                  <a:srgbClr val="304455"/>
                </a:solidFill>
                <a:latin typeface="Source Sans Pro" panose="020B0503030403020204" pitchFamily="34" charset="0"/>
              </a:rPr>
              <a:t>: For building Modals</a:t>
            </a:r>
          </a:p>
          <a:p>
            <a:pPr marL="0" indent="0">
              <a:buClr>
                <a:srgbClr val="41B883"/>
              </a:buClr>
              <a:buNone/>
            </a:pPr>
            <a:r>
              <a:rPr lang="en-US" sz="2400" b="1" i="1" dirty="0" err="1"/>
              <a:t>Modal.vue</a:t>
            </a:r>
            <a:endParaRPr lang="en-US" sz="2400" b="1" i="1"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D0B531A8-A744-4E16-9AB7-11E6E36E5F4D}"/>
              </a:ext>
            </a:extLst>
          </p:cNvPr>
          <p:cNvPicPr>
            <a:picLocks noChangeAspect="1"/>
          </p:cNvPicPr>
          <p:nvPr/>
        </p:nvPicPr>
        <p:blipFill>
          <a:blip r:embed="rId4"/>
          <a:stretch>
            <a:fillRect/>
          </a:stretch>
        </p:blipFill>
        <p:spPr>
          <a:xfrm>
            <a:off x="1295400" y="4138822"/>
            <a:ext cx="5703930" cy="2043095"/>
          </a:xfrm>
          <a:prstGeom prst="rect">
            <a:avLst/>
          </a:prstGeom>
        </p:spPr>
      </p:pic>
    </p:spTree>
    <p:extLst>
      <p:ext uri="{BB962C8B-B14F-4D97-AF65-F5344CB8AC3E}">
        <p14:creationId xmlns:p14="http://schemas.microsoft.com/office/powerpoint/2010/main" val="77960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In the parent component</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0896640F-ECCE-46BF-94E4-3A3A7E4D980C}"/>
              </a:ext>
            </a:extLst>
          </p:cNvPr>
          <p:cNvPicPr>
            <a:picLocks noChangeAspect="1"/>
          </p:cNvPicPr>
          <p:nvPr/>
        </p:nvPicPr>
        <p:blipFill>
          <a:blip r:embed="rId4"/>
          <a:stretch>
            <a:fillRect/>
          </a:stretch>
        </p:blipFill>
        <p:spPr>
          <a:xfrm>
            <a:off x="1295400" y="2305050"/>
            <a:ext cx="7077075" cy="2247900"/>
          </a:xfrm>
          <a:prstGeom prst="rect">
            <a:avLst/>
          </a:prstGeom>
        </p:spPr>
      </p:pic>
    </p:spTree>
    <p:extLst>
      <p:ext uri="{BB962C8B-B14F-4D97-AF65-F5344CB8AC3E}">
        <p14:creationId xmlns:p14="http://schemas.microsoft.com/office/powerpoint/2010/main" val="14486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Final Rendered structure</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D8D0F496-A695-4390-AC62-370E4FEED3F5}"/>
              </a:ext>
            </a:extLst>
          </p:cNvPr>
          <p:cNvPicPr>
            <a:picLocks noChangeAspect="1"/>
          </p:cNvPicPr>
          <p:nvPr/>
        </p:nvPicPr>
        <p:blipFill>
          <a:blip r:embed="rId4"/>
          <a:stretch>
            <a:fillRect/>
          </a:stretch>
        </p:blipFill>
        <p:spPr>
          <a:xfrm>
            <a:off x="1295400" y="2331627"/>
            <a:ext cx="7839075" cy="2752725"/>
          </a:xfrm>
          <a:prstGeom prst="rect">
            <a:avLst/>
          </a:prstGeom>
        </p:spPr>
      </p:pic>
    </p:spTree>
    <p:extLst>
      <p:ext uri="{BB962C8B-B14F-4D97-AF65-F5344CB8AC3E}">
        <p14:creationId xmlns:p14="http://schemas.microsoft.com/office/powerpoint/2010/main" val="173395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have multiple such slots in our components with each having different names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E1E9CCDB-3F35-4A06-9048-1A389A8E9291}"/>
              </a:ext>
            </a:extLst>
          </p:cNvPr>
          <p:cNvPicPr>
            <a:picLocks noChangeAspect="1"/>
          </p:cNvPicPr>
          <p:nvPr/>
        </p:nvPicPr>
        <p:blipFill>
          <a:blip r:embed="rId4"/>
          <a:stretch>
            <a:fillRect/>
          </a:stretch>
        </p:blipFill>
        <p:spPr>
          <a:xfrm>
            <a:off x="1567648" y="2525604"/>
            <a:ext cx="8343900" cy="3724275"/>
          </a:xfrm>
          <a:prstGeom prst="rect">
            <a:avLst/>
          </a:prstGeom>
        </p:spPr>
      </p:pic>
    </p:spTree>
    <p:extLst>
      <p:ext uri="{BB962C8B-B14F-4D97-AF65-F5344CB8AC3E}">
        <p14:creationId xmlns:p14="http://schemas.microsoft.com/office/powerpoint/2010/main" val="160762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Vue.js</a:t>
            </a:r>
          </a:p>
        </p:txBody>
      </p:sp>
      <p:sp>
        <p:nvSpPr>
          <p:cNvPr id="3" name="Content Placeholder 2"/>
          <p:cNvSpPr>
            <a:spLocks noGrp="1"/>
          </p:cNvSpPr>
          <p:nvPr>
            <p:ph idx="1"/>
          </p:nvPr>
        </p:nvSpPr>
        <p:spPr>
          <a:xfrm>
            <a:off x="1295400" y="1763569"/>
            <a:ext cx="9601200" cy="4395691"/>
          </a:xfrm>
        </p:spPr>
        <p:txBody>
          <a:bodyPr>
            <a:normAutofit/>
          </a:bodyPr>
          <a:lstStyle/>
          <a:p>
            <a:pPr>
              <a:buClr>
                <a:srgbClr val="41B883"/>
              </a:buClr>
            </a:pPr>
            <a:r>
              <a:rPr lang="en-US" sz="2800" dirty="0"/>
              <a:t>Vue Is a progressive JavaScript framework</a:t>
            </a:r>
          </a:p>
          <a:p>
            <a:pPr>
              <a:buClr>
                <a:srgbClr val="41B883"/>
              </a:buClr>
            </a:pPr>
            <a:r>
              <a:rPr lang="en-US" sz="2800" dirty="0"/>
              <a:t>Easy to pick up and integrate with other libraries</a:t>
            </a:r>
          </a:p>
          <a:p>
            <a:pPr>
              <a:buClr>
                <a:srgbClr val="41B883"/>
              </a:buClr>
            </a:pPr>
            <a:r>
              <a:rPr lang="en-US" sz="2800" dirty="0"/>
              <a:t>Simple and flexible</a:t>
            </a:r>
          </a:p>
          <a:p>
            <a:pPr>
              <a:buClr>
                <a:srgbClr val="41B883"/>
              </a:buClr>
            </a:pPr>
            <a:r>
              <a:rPr lang="en-US" sz="2800" dirty="0"/>
              <a:t>Fast and small in size</a:t>
            </a:r>
          </a:p>
          <a:p>
            <a:pPr>
              <a:buClr>
                <a:srgbClr val="41B883"/>
              </a:buClr>
            </a:pPr>
            <a:r>
              <a:rPr lang="en-US" sz="2800" dirty="0"/>
              <a:t>Reactive</a:t>
            </a:r>
          </a:p>
          <a:p>
            <a:pPr>
              <a:buClr>
                <a:srgbClr val="41B883"/>
              </a:buClr>
            </a:pPr>
            <a:r>
              <a:rPr lang="en-US" sz="2800" dirty="0"/>
              <a:t>Component based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318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use v-slot:&lt;slot-name&gt; on the wrapper template tag to pass the items into that particular slot.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80419A24-1D68-4B63-9D68-239591F103C2}"/>
              </a:ext>
            </a:extLst>
          </p:cNvPr>
          <p:cNvPicPr>
            <a:picLocks noChangeAspect="1"/>
          </p:cNvPicPr>
          <p:nvPr/>
        </p:nvPicPr>
        <p:blipFill>
          <a:blip r:embed="rId4"/>
          <a:stretch>
            <a:fillRect/>
          </a:stretch>
        </p:blipFill>
        <p:spPr>
          <a:xfrm>
            <a:off x="1567648" y="2678704"/>
            <a:ext cx="6759424" cy="3420254"/>
          </a:xfrm>
          <a:prstGeom prst="rect">
            <a:avLst/>
          </a:prstGeom>
        </p:spPr>
      </p:pic>
    </p:spTree>
    <p:extLst>
      <p:ext uri="{BB962C8B-B14F-4D97-AF65-F5344CB8AC3E}">
        <p14:creationId xmlns:p14="http://schemas.microsoft.com/office/powerpoint/2010/main" val="370348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Final rendered structure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532F2272-A77A-4AFC-86FC-0A1192165409}"/>
              </a:ext>
            </a:extLst>
          </p:cNvPr>
          <p:cNvPicPr>
            <a:picLocks noChangeAspect="1"/>
          </p:cNvPicPr>
          <p:nvPr/>
        </p:nvPicPr>
        <p:blipFill>
          <a:blip r:embed="rId4"/>
          <a:stretch>
            <a:fillRect/>
          </a:stretch>
        </p:blipFill>
        <p:spPr>
          <a:xfrm>
            <a:off x="1302420" y="1879841"/>
            <a:ext cx="8677275" cy="4191000"/>
          </a:xfrm>
          <a:prstGeom prst="rect">
            <a:avLst/>
          </a:prstGeom>
        </p:spPr>
      </p:pic>
    </p:spTree>
    <p:extLst>
      <p:ext uri="{BB962C8B-B14F-4D97-AF65-F5344CB8AC3E}">
        <p14:creationId xmlns:p14="http://schemas.microsoft.com/office/powerpoint/2010/main" val="26192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The content inside the slots by default can only access parent data and not child data. To give these slots access to child data we have pass props called as </a:t>
            </a:r>
            <a:r>
              <a:rPr lang="en-US" sz="2400" b="1" dirty="0">
                <a:solidFill>
                  <a:srgbClr val="304455"/>
                </a:solidFill>
                <a:latin typeface="Source Sans Pro" panose="020B0503030403020204" pitchFamily="34" charset="0"/>
              </a:rPr>
              <a:t>slot props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E08CC34-6C89-4DC5-B01B-6F40AD2818A8}"/>
              </a:ext>
            </a:extLst>
          </p:cNvPr>
          <p:cNvPicPr>
            <a:picLocks noChangeAspect="1"/>
          </p:cNvPicPr>
          <p:nvPr/>
        </p:nvPicPr>
        <p:blipFill>
          <a:blip r:embed="rId4"/>
          <a:stretch>
            <a:fillRect/>
          </a:stretch>
        </p:blipFill>
        <p:spPr>
          <a:xfrm>
            <a:off x="1302419" y="2635372"/>
            <a:ext cx="5852119" cy="2257904"/>
          </a:xfrm>
          <a:prstGeom prst="rect">
            <a:avLst/>
          </a:prstGeom>
        </p:spPr>
      </p:pic>
    </p:spTree>
    <p:extLst>
      <p:ext uri="{BB962C8B-B14F-4D97-AF65-F5344CB8AC3E}">
        <p14:creationId xmlns:p14="http://schemas.microsoft.com/office/powerpoint/2010/main" val="26209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Accessing these slot props (the data passed from child component) In our component</a:t>
            </a:r>
          </a:p>
          <a:p>
            <a:pPr marL="0" indent="0">
              <a:buClr>
                <a:srgbClr val="41B883"/>
              </a:buClr>
              <a:buNone/>
            </a:pPr>
            <a:r>
              <a:rPr lang="en-US" sz="2400" dirty="0">
                <a:solidFill>
                  <a:srgbClr val="304455"/>
                </a:solidFill>
                <a:latin typeface="Source Sans Pro" panose="020B0503030403020204" pitchFamily="34" charset="0"/>
              </a:rPr>
              <a:t>We use </a:t>
            </a:r>
            <a:r>
              <a:rPr lang="en-US" sz="2400" b="1" dirty="0">
                <a:solidFill>
                  <a:srgbClr val="304455"/>
                </a:solidFill>
                <a:latin typeface="Source Sans Pro" panose="020B0503030403020204" pitchFamily="34" charset="0"/>
              </a:rPr>
              <a:t>v-slot:&lt;slot-name&gt;=“</a:t>
            </a:r>
            <a:r>
              <a:rPr lang="en-US" sz="2400" b="1" dirty="0" err="1">
                <a:solidFill>
                  <a:srgbClr val="304455"/>
                </a:solidFill>
                <a:latin typeface="Source Sans Pro" panose="020B0503030403020204" pitchFamily="34" charset="0"/>
              </a:rPr>
              <a:t>anyName</a:t>
            </a:r>
            <a:r>
              <a:rPr lang="en-US" sz="2400" b="1" dirty="0">
                <a:solidFill>
                  <a:srgbClr val="304455"/>
                </a:solidFill>
                <a:latin typeface="Source Sans Pro" panose="020B0503030403020204" pitchFamily="34" charset="0"/>
              </a:rPr>
              <a:t>”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610C1D45-4D93-43B3-8B5A-BCA7FFD8FFD1}"/>
              </a:ext>
            </a:extLst>
          </p:cNvPr>
          <p:cNvPicPr>
            <a:picLocks noChangeAspect="1"/>
          </p:cNvPicPr>
          <p:nvPr/>
        </p:nvPicPr>
        <p:blipFill>
          <a:blip r:embed="rId4"/>
          <a:stretch>
            <a:fillRect/>
          </a:stretch>
        </p:blipFill>
        <p:spPr>
          <a:xfrm>
            <a:off x="1287654" y="3078120"/>
            <a:ext cx="6648450" cy="1962150"/>
          </a:xfrm>
          <a:prstGeom prst="rect">
            <a:avLst/>
          </a:prstGeom>
        </p:spPr>
      </p:pic>
    </p:spTree>
    <p:extLst>
      <p:ext uri="{BB962C8B-B14F-4D97-AF65-F5344CB8AC3E}">
        <p14:creationId xmlns:p14="http://schemas.microsoft.com/office/powerpoint/2010/main" val="318116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‘class’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classes</a:t>
            </a:r>
          </a:p>
          <a:p>
            <a:pPr marL="457200" indent="-457200">
              <a:buClr>
                <a:srgbClr val="41B883"/>
              </a:buClr>
              <a:buAutoNum type="arabicPeriod"/>
            </a:pPr>
            <a:r>
              <a:rPr lang="en-US" sz="2400" dirty="0">
                <a:solidFill>
                  <a:srgbClr val="304455"/>
                </a:solidFill>
                <a:latin typeface="Source Sans Pro" panose="020B0503030403020204" pitchFamily="34" charset="0"/>
              </a:rPr>
              <a:t>Binding class object</a:t>
            </a:r>
          </a:p>
          <a:p>
            <a:pPr marL="457200" indent="-457200">
              <a:buClr>
                <a:srgbClr val="41B883"/>
              </a:buClr>
              <a:buAutoNum type="arabicPeriod"/>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2FB113-A66B-445A-9EBC-00AC16A9CFBB}"/>
              </a:ext>
            </a:extLst>
          </p:cNvPr>
          <p:cNvPicPr>
            <a:picLocks noChangeAspect="1"/>
          </p:cNvPicPr>
          <p:nvPr/>
        </p:nvPicPr>
        <p:blipFill>
          <a:blip r:embed="rId4"/>
          <a:stretch>
            <a:fillRect/>
          </a:stretch>
        </p:blipFill>
        <p:spPr>
          <a:xfrm>
            <a:off x="1302420" y="3486796"/>
            <a:ext cx="10271070" cy="1066802"/>
          </a:xfrm>
          <a:prstGeom prst="rect">
            <a:avLst/>
          </a:prstGeom>
        </p:spPr>
      </p:pic>
    </p:spTree>
    <p:extLst>
      <p:ext uri="{BB962C8B-B14F-4D97-AF65-F5344CB8AC3E}">
        <p14:creationId xmlns:p14="http://schemas.microsoft.com/office/powerpoint/2010/main" val="426025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FC43165C-1EE0-420E-A9FC-67910B5FAA3C}"/>
              </a:ext>
            </a:extLst>
          </p:cNvPr>
          <p:cNvPicPr>
            <a:picLocks noChangeAspect="1"/>
          </p:cNvPicPr>
          <p:nvPr/>
        </p:nvPicPr>
        <p:blipFill>
          <a:blip r:embed="rId4"/>
          <a:stretch>
            <a:fillRect/>
          </a:stretch>
        </p:blipFill>
        <p:spPr>
          <a:xfrm>
            <a:off x="1302419" y="1346447"/>
            <a:ext cx="9123777" cy="3843391"/>
          </a:xfrm>
          <a:prstGeom prst="rect">
            <a:avLst/>
          </a:prstGeom>
        </p:spPr>
      </p:pic>
    </p:spTree>
    <p:extLst>
      <p:ext uri="{BB962C8B-B14F-4D97-AF65-F5344CB8AC3E}">
        <p14:creationId xmlns:p14="http://schemas.microsoft.com/office/powerpoint/2010/main" val="32531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‘style’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style</a:t>
            </a:r>
          </a:p>
          <a:p>
            <a:pPr marL="457200" indent="-457200">
              <a:buClr>
                <a:srgbClr val="41B883"/>
              </a:buClr>
              <a:buAutoNum type="arabicPeriod"/>
            </a:pPr>
            <a:r>
              <a:rPr lang="en-US" sz="2400" dirty="0">
                <a:solidFill>
                  <a:srgbClr val="304455"/>
                </a:solidFill>
                <a:latin typeface="Source Sans Pro" panose="020B0503030403020204" pitchFamily="34" charset="0"/>
              </a:rPr>
              <a:t>Binding style object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Content Placeholder 6">
            <a:extLst>
              <a:ext uri="{FF2B5EF4-FFF2-40B4-BE49-F238E27FC236}">
                <a16:creationId xmlns:a16="http://schemas.microsoft.com/office/drawing/2014/main" id="{77F2BAC4-A080-41AA-B3A3-2C4BF92D7900}"/>
              </a:ext>
            </a:extLst>
          </p:cNvPr>
          <p:cNvPicPr>
            <a:picLocks noChangeAspect="1"/>
          </p:cNvPicPr>
          <p:nvPr/>
        </p:nvPicPr>
        <p:blipFill>
          <a:blip r:embed="rId4"/>
          <a:stretch>
            <a:fillRect/>
          </a:stretch>
        </p:blipFill>
        <p:spPr>
          <a:xfrm>
            <a:off x="1288380" y="3333991"/>
            <a:ext cx="9006730" cy="2749207"/>
          </a:xfrm>
          <a:prstGeom prst="rect">
            <a:avLst/>
          </a:prstGeom>
        </p:spPr>
      </p:pic>
    </p:spTree>
    <p:extLst>
      <p:ext uri="{BB962C8B-B14F-4D97-AF65-F5344CB8AC3E}">
        <p14:creationId xmlns:p14="http://schemas.microsoft.com/office/powerpoint/2010/main" val="128426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5DFC9FA9-2119-4DD2-94EB-2E2F233BBA04}"/>
              </a:ext>
            </a:extLst>
          </p:cNvPr>
          <p:cNvPicPr>
            <a:picLocks noChangeAspect="1"/>
          </p:cNvPicPr>
          <p:nvPr/>
        </p:nvPicPr>
        <p:blipFill>
          <a:blip r:embed="rId4"/>
          <a:stretch>
            <a:fillRect/>
          </a:stretch>
        </p:blipFill>
        <p:spPr>
          <a:xfrm>
            <a:off x="1023152" y="1290058"/>
            <a:ext cx="9544915" cy="3579343"/>
          </a:xfrm>
          <a:prstGeom prst="rect">
            <a:avLst/>
          </a:prstGeom>
        </p:spPr>
      </p:pic>
    </p:spTree>
    <p:extLst>
      <p:ext uri="{BB962C8B-B14F-4D97-AF65-F5344CB8AC3E}">
        <p14:creationId xmlns:p14="http://schemas.microsoft.com/office/powerpoint/2010/main" val="195240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Form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Different input elements different kinds of data type bindings</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Input: string, number</a:t>
            </a:r>
          </a:p>
          <a:p>
            <a:pPr marL="457200" indent="-457200">
              <a:buClr>
                <a:srgbClr val="41B883"/>
              </a:buClr>
              <a:buFont typeface="+mj-lt"/>
              <a:buAutoNum type="arabicPeriod"/>
            </a:pPr>
            <a:r>
              <a:rPr lang="en-US" sz="2400" dirty="0" err="1">
                <a:solidFill>
                  <a:srgbClr val="304455"/>
                </a:solidFill>
                <a:latin typeface="Source Sans Pro" panose="020B0503030403020204" pitchFamily="34" charset="0"/>
              </a:rPr>
              <a:t>Textarea</a:t>
            </a:r>
            <a:r>
              <a:rPr lang="en-US" sz="2400" dirty="0">
                <a:solidFill>
                  <a:srgbClr val="304455"/>
                </a:solidFill>
                <a:latin typeface="Source Sans Pro" panose="020B0503030403020204" pitchFamily="34" charset="0"/>
              </a:rPr>
              <a:t>: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Checkbox/s: Boolean, Array,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Radio: string, number </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Select: string, number</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Multi Select: Array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931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Event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It is a very common need to call </a:t>
            </a:r>
            <a:r>
              <a:rPr lang="en-US" sz="2400" b="1" dirty="0" err="1">
                <a:solidFill>
                  <a:srgbClr val="304455"/>
                </a:solidFill>
                <a:latin typeface="Source Sans Pro" panose="020B0503030403020204" pitchFamily="34" charset="0"/>
              </a:rPr>
              <a:t>event.preventDefault</a:t>
            </a:r>
            <a:r>
              <a:rPr lang="en-US" sz="2400" b="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or </a:t>
            </a:r>
            <a:r>
              <a:rPr lang="en-US" sz="2400" b="1" dirty="0" err="1">
                <a:solidFill>
                  <a:srgbClr val="304455"/>
                </a:solidFill>
                <a:latin typeface="Source Sans Pro" panose="020B0503030403020204" pitchFamily="34" charset="0"/>
              </a:rPr>
              <a:t>event.stopPropagation</a:t>
            </a:r>
            <a:r>
              <a:rPr lang="en-US" sz="2400" b="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inside event handlers. Although we can do this easily inside methods, it would be better if the methods can be purely about data logic rather than having to deal with DOM event details.</a:t>
            </a:r>
          </a:p>
          <a:p>
            <a:pPr marL="0" indent="0">
              <a:buClr>
                <a:srgbClr val="41B883"/>
              </a:buClr>
              <a:buNone/>
            </a:pPr>
            <a:r>
              <a:rPr lang="en-US" sz="2400" dirty="0">
                <a:solidFill>
                  <a:srgbClr val="304455"/>
                </a:solidFill>
                <a:latin typeface="Source Sans Pro" panose="020B0503030403020204" pitchFamily="34" charset="0"/>
              </a:rPr>
              <a:t>Commonly used event modifiers:</a:t>
            </a:r>
          </a:p>
          <a:p>
            <a:pPr>
              <a:buClr>
                <a:srgbClr val="41B883"/>
              </a:buClr>
            </a:pPr>
            <a:r>
              <a:rPr lang="en-US" sz="2400" dirty="0">
                <a:solidFill>
                  <a:srgbClr val="304455"/>
                </a:solidFill>
                <a:latin typeface="Source Sans Pro" panose="020B0503030403020204" pitchFamily="34" charset="0"/>
              </a:rPr>
              <a:t>.stop</a:t>
            </a:r>
          </a:p>
          <a:p>
            <a:pPr>
              <a:buClr>
                <a:srgbClr val="41B883"/>
              </a:buClr>
            </a:pPr>
            <a:r>
              <a:rPr lang="en-US" sz="2400" dirty="0">
                <a:solidFill>
                  <a:srgbClr val="304455"/>
                </a:solidFill>
                <a:latin typeface="Source Sans Pro" panose="020B0503030403020204" pitchFamily="34" charset="0"/>
              </a:rPr>
              <a:t>.prevent</a:t>
            </a:r>
          </a:p>
          <a:p>
            <a:pPr>
              <a:buClr>
                <a:srgbClr val="41B883"/>
              </a:buClr>
            </a:pPr>
            <a:r>
              <a:rPr lang="en-US" sz="2400" dirty="0">
                <a:solidFill>
                  <a:srgbClr val="304455"/>
                </a:solidFill>
                <a:latin typeface="Source Sans Pro" panose="020B0503030403020204" pitchFamily="34" charset="0"/>
              </a:rPr>
              <a:t>.once</a:t>
            </a:r>
          </a:p>
          <a:p>
            <a:pPr>
              <a:buClr>
                <a:srgbClr val="41B883"/>
              </a:buClr>
            </a:pPr>
            <a:r>
              <a:rPr lang="en-US" sz="2400" dirty="0">
                <a:solidFill>
                  <a:srgbClr val="304455"/>
                </a:solidFill>
                <a:latin typeface="Source Sans Pro" panose="020B0503030403020204" pitchFamily="34" charset="0"/>
              </a:rPr>
              <a:t>.self</a:t>
            </a:r>
          </a:p>
          <a:p>
            <a:pPr>
              <a:buClr>
                <a:srgbClr val="41B883"/>
              </a:buClr>
            </a:pPr>
            <a:r>
              <a:rPr lang="en-US" sz="2400" dirty="0">
                <a:solidFill>
                  <a:srgbClr val="304455"/>
                </a:solidFill>
                <a:latin typeface="Source Sans Pro" panose="020B0503030403020204" pitchFamily="34" charset="0"/>
              </a:rPr>
              <a:t>.left, .right, .middle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9571A964-A99D-4135-B590-97FF186DC585}"/>
              </a:ext>
            </a:extLst>
          </p:cNvPr>
          <p:cNvPicPr>
            <a:picLocks noChangeAspect="1"/>
          </p:cNvPicPr>
          <p:nvPr/>
        </p:nvPicPr>
        <p:blipFill>
          <a:blip r:embed="rId4"/>
          <a:stretch>
            <a:fillRect/>
          </a:stretch>
        </p:blipFill>
        <p:spPr>
          <a:xfrm>
            <a:off x="3889638" y="3862743"/>
            <a:ext cx="8041950" cy="985422"/>
          </a:xfrm>
          <a:prstGeom prst="rect">
            <a:avLst/>
          </a:prstGeom>
        </p:spPr>
      </p:pic>
    </p:spTree>
    <p:extLst>
      <p:ext uri="{BB962C8B-B14F-4D97-AF65-F5344CB8AC3E}">
        <p14:creationId xmlns:p14="http://schemas.microsoft.com/office/powerpoint/2010/main" val="39923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Pre-requisites?</a:t>
            </a:r>
          </a:p>
        </p:txBody>
      </p:sp>
      <p:sp>
        <p:nvSpPr>
          <p:cNvPr id="3" name="Content Placeholder 2"/>
          <p:cNvSpPr>
            <a:spLocks noGrp="1"/>
          </p:cNvSpPr>
          <p:nvPr>
            <p:ph idx="1"/>
          </p:nvPr>
        </p:nvSpPr>
        <p:spPr>
          <a:xfrm>
            <a:off x="1295400" y="1763569"/>
            <a:ext cx="9601200" cy="2225335"/>
          </a:xfrm>
        </p:spPr>
        <p:txBody>
          <a:bodyPr>
            <a:normAutofit fontScale="92500" lnSpcReduction="20000"/>
          </a:bodyPr>
          <a:lstStyle/>
          <a:p>
            <a:pPr marL="0" indent="0">
              <a:buClr>
                <a:srgbClr val="41B883"/>
              </a:buClr>
              <a:buNone/>
            </a:pPr>
            <a:r>
              <a:rPr lang="en-US" sz="3200" dirty="0"/>
              <a:t>Intermediate level of knowledge in </a:t>
            </a:r>
          </a:p>
          <a:p>
            <a:pPr>
              <a:buClr>
                <a:srgbClr val="41B883"/>
              </a:buClr>
            </a:pPr>
            <a:r>
              <a:rPr lang="en-US" sz="3200" dirty="0"/>
              <a:t>HTML</a:t>
            </a:r>
          </a:p>
          <a:p>
            <a:pPr>
              <a:buClr>
                <a:srgbClr val="41B883"/>
              </a:buClr>
            </a:pPr>
            <a:r>
              <a:rPr lang="en-US" sz="3200" dirty="0"/>
              <a:t>CSS</a:t>
            </a:r>
          </a:p>
          <a:p>
            <a:pPr>
              <a:buClr>
                <a:srgbClr val="41B883"/>
              </a:buClr>
            </a:pPr>
            <a:r>
              <a:rPr lang="en-US" sz="3200" dirty="0"/>
              <a:t>JavaScript (ES6 Syntax)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20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Key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Commonly used key modifiers:</a:t>
            </a:r>
          </a:p>
          <a:p>
            <a:pPr>
              <a:buClr>
                <a:srgbClr val="41B883"/>
              </a:buClr>
            </a:pPr>
            <a:r>
              <a:rPr lang="en-US" sz="2400" dirty="0">
                <a:solidFill>
                  <a:srgbClr val="304455"/>
                </a:solidFill>
                <a:latin typeface="Source Sans Pro" panose="020B0503030403020204" pitchFamily="34" charset="0"/>
              </a:rPr>
              <a:t>.enter</a:t>
            </a:r>
          </a:p>
          <a:p>
            <a:pPr>
              <a:buClr>
                <a:srgbClr val="41B883"/>
              </a:buClr>
            </a:pPr>
            <a:r>
              <a:rPr lang="en-US" sz="2400" dirty="0">
                <a:solidFill>
                  <a:srgbClr val="304455"/>
                </a:solidFill>
                <a:latin typeface="Source Sans Pro" panose="020B0503030403020204" pitchFamily="34" charset="0"/>
              </a:rPr>
              <a:t>.tab</a:t>
            </a:r>
          </a:p>
          <a:p>
            <a:pPr>
              <a:buClr>
                <a:srgbClr val="41B883"/>
              </a:buClr>
            </a:pPr>
            <a:r>
              <a:rPr lang="en-US" sz="2400" dirty="0">
                <a:solidFill>
                  <a:srgbClr val="304455"/>
                </a:solidFill>
                <a:latin typeface="Source Sans Pro" panose="020B0503030403020204" pitchFamily="34" charset="0"/>
              </a:rPr>
              <a:t>.left, right, .down, .up</a:t>
            </a:r>
          </a:p>
          <a:p>
            <a:pPr>
              <a:buClr>
                <a:srgbClr val="41B883"/>
              </a:buClr>
            </a:pPr>
            <a:r>
              <a:rPr lang="en-US" sz="2400" dirty="0">
                <a:solidFill>
                  <a:srgbClr val="304455"/>
                </a:solidFill>
                <a:latin typeface="Source Sans Pro" panose="020B0503030403020204" pitchFamily="34" charset="0"/>
              </a:rPr>
              <a:t>.ctrl</a:t>
            </a:r>
          </a:p>
          <a:p>
            <a:pPr>
              <a:buClr>
                <a:srgbClr val="41B883"/>
              </a:buClr>
            </a:pPr>
            <a:r>
              <a:rPr lang="en-US" sz="2400" dirty="0">
                <a:solidFill>
                  <a:srgbClr val="304455"/>
                </a:solidFill>
                <a:latin typeface="Source Sans Pro" panose="020B0503030403020204" pitchFamily="34" charset="0"/>
              </a:rPr>
              <a:t>.alt</a:t>
            </a:r>
          </a:p>
          <a:p>
            <a:pPr marL="0" indent="0">
              <a:buClr>
                <a:srgbClr val="41B883"/>
              </a:buClr>
              <a:buNone/>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E001E0-8738-417E-B6A9-B5F30B1153C2}"/>
              </a:ext>
            </a:extLst>
          </p:cNvPr>
          <p:cNvPicPr>
            <a:picLocks noChangeAspect="1"/>
          </p:cNvPicPr>
          <p:nvPr/>
        </p:nvPicPr>
        <p:blipFill>
          <a:blip r:embed="rId4"/>
          <a:stretch>
            <a:fillRect/>
          </a:stretch>
        </p:blipFill>
        <p:spPr>
          <a:xfrm>
            <a:off x="1628513" y="4658497"/>
            <a:ext cx="8022074" cy="1315851"/>
          </a:xfrm>
          <a:prstGeom prst="rect">
            <a:avLst/>
          </a:prstGeom>
        </p:spPr>
      </p:pic>
    </p:spTree>
    <p:extLst>
      <p:ext uri="{BB962C8B-B14F-4D97-AF65-F5344CB8AC3E}">
        <p14:creationId xmlns:p14="http://schemas.microsoft.com/office/powerpoint/2010/main" val="13898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Mixins</a:t>
            </a:r>
            <a:endParaRPr lang="en-US" dirty="0">
              <a:solidFill>
                <a:srgbClr val="34495E"/>
              </a:solidFill>
            </a:endParaRP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err="1">
                <a:solidFill>
                  <a:srgbClr val="304455"/>
                </a:solidFill>
                <a:effectLst/>
                <a:latin typeface="Source Sans Pro" panose="020B0503030403020204" pitchFamily="34" charset="0"/>
              </a:rPr>
              <a:t>Mixins</a:t>
            </a:r>
            <a:r>
              <a:rPr lang="en-US" sz="2200" b="0" i="0" dirty="0">
                <a:solidFill>
                  <a:srgbClr val="304455"/>
                </a:solidFill>
                <a:effectLst/>
                <a:latin typeface="Source Sans Pro" panose="020B0503030403020204" pitchFamily="34" charset="0"/>
              </a:rPr>
              <a:t> are a flexible way to distribute reusable functionalities for Vue components. A </a:t>
            </a:r>
            <a:r>
              <a:rPr lang="en-US" sz="2200" b="0" i="0" dirty="0" err="1">
                <a:solidFill>
                  <a:srgbClr val="304455"/>
                </a:solidFill>
                <a:effectLst/>
                <a:latin typeface="Source Sans Pro" panose="020B0503030403020204" pitchFamily="34" charset="0"/>
              </a:rPr>
              <a:t>mixin</a:t>
            </a:r>
            <a:r>
              <a:rPr lang="en-US" sz="2200" b="0" i="0" dirty="0">
                <a:solidFill>
                  <a:srgbClr val="304455"/>
                </a:solidFill>
                <a:effectLst/>
                <a:latin typeface="Source Sans Pro" panose="020B0503030403020204" pitchFamily="34" charset="0"/>
              </a:rPr>
              <a:t>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a:t>
            </a:r>
            <a:r>
              <a:rPr lang="en-US" sz="2200" b="0" i="0" dirty="0" err="1">
                <a:solidFill>
                  <a:srgbClr val="304455"/>
                </a:solidFill>
                <a:effectLst/>
                <a:latin typeface="Source Sans Pro" panose="020B0503030403020204" pitchFamily="34" charset="0"/>
              </a:rPr>
              <a:t>mixin</a:t>
            </a:r>
            <a:r>
              <a:rPr lang="en-US" sz="2200" b="0" i="0" dirty="0">
                <a:solidFill>
                  <a:srgbClr val="304455"/>
                </a:solidFill>
                <a:effectLst/>
                <a:latin typeface="Source Sans Pro" panose="020B0503030403020204" pitchFamily="34" charset="0"/>
              </a:rPr>
              <a:t>, all options in the </a:t>
            </a:r>
            <a:r>
              <a:rPr lang="en-US" sz="2200" b="0" i="0" dirty="0" err="1">
                <a:solidFill>
                  <a:srgbClr val="304455"/>
                </a:solidFill>
                <a:effectLst/>
                <a:latin typeface="Source Sans Pro" panose="020B0503030403020204" pitchFamily="34" charset="0"/>
              </a:rPr>
              <a:t>mixin</a:t>
            </a:r>
            <a:r>
              <a:rPr lang="en-US" sz="2200" b="0" i="0" dirty="0">
                <a:solidFill>
                  <a:srgbClr val="304455"/>
                </a:solidFill>
                <a:effectLst/>
                <a:latin typeface="Source Sans Pro" panose="020B0503030403020204" pitchFamily="34" charset="0"/>
              </a:rPr>
              <a:t>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388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Mixins</a:t>
            </a:r>
            <a:endParaRPr lang="en-US" dirty="0">
              <a:solidFill>
                <a:srgbClr val="34495E"/>
              </a:solidFill>
            </a:endParaRP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err="1">
                <a:solidFill>
                  <a:srgbClr val="304455"/>
                </a:solidFill>
                <a:effectLst/>
                <a:latin typeface="Source Sans Pro" panose="020B0503030403020204" pitchFamily="34" charset="0"/>
              </a:rPr>
              <a:t>Mixins</a:t>
            </a:r>
            <a:r>
              <a:rPr lang="en-US" sz="2200" b="0" i="0" dirty="0">
                <a:solidFill>
                  <a:srgbClr val="304455"/>
                </a:solidFill>
                <a:effectLst/>
                <a:latin typeface="Source Sans Pro" panose="020B0503030403020204" pitchFamily="34" charset="0"/>
              </a:rPr>
              <a:t> are a flexible way to distribute reusable functionalities for Vue components. A </a:t>
            </a:r>
            <a:r>
              <a:rPr lang="en-US" sz="2200" b="0" i="0" dirty="0" err="1">
                <a:solidFill>
                  <a:srgbClr val="304455"/>
                </a:solidFill>
                <a:effectLst/>
                <a:latin typeface="Source Sans Pro" panose="020B0503030403020204" pitchFamily="34" charset="0"/>
              </a:rPr>
              <a:t>mixin</a:t>
            </a:r>
            <a:r>
              <a:rPr lang="en-US" sz="2200" b="0" i="0" dirty="0">
                <a:solidFill>
                  <a:srgbClr val="304455"/>
                </a:solidFill>
                <a:effectLst/>
                <a:latin typeface="Source Sans Pro" panose="020B0503030403020204" pitchFamily="34" charset="0"/>
              </a:rPr>
              <a:t>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a:t>
            </a:r>
            <a:r>
              <a:rPr lang="en-US" sz="2200" b="0" i="0" dirty="0" err="1">
                <a:solidFill>
                  <a:srgbClr val="304455"/>
                </a:solidFill>
                <a:effectLst/>
                <a:latin typeface="Source Sans Pro" panose="020B0503030403020204" pitchFamily="34" charset="0"/>
              </a:rPr>
              <a:t>mixin</a:t>
            </a:r>
            <a:r>
              <a:rPr lang="en-US" sz="2200" b="0" i="0" dirty="0">
                <a:solidFill>
                  <a:srgbClr val="304455"/>
                </a:solidFill>
                <a:effectLst/>
                <a:latin typeface="Source Sans Pro" panose="020B0503030403020204" pitchFamily="34" charset="0"/>
              </a:rPr>
              <a:t>, all options in the </a:t>
            </a:r>
            <a:r>
              <a:rPr lang="en-US" sz="2200" b="0" i="0" dirty="0" err="1">
                <a:solidFill>
                  <a:srgbClr val="304455"/>
                </a:solidFill>
                <a:effectLst/>
                <a:latin typeface="Source Sans Pro" panose="020B0503030403020204" pitchFamily="34" charset="0"/>
              </a:rPr>
              <a:t>mixin</a:t>
            </a:r>
            <a:r>
              <a:rPr lang="en-US" sz="2200" b="0" i="0" dirty="0">
                <a:solidFill>
                  <a:srgbClr val="304455"/>
                </a:solidFill>
                <a:effectLst/>
                <a:latin typeface="Source Sans Pro" panose="020B0503030403020204" pitchFamily="34" charset="0"/>
              </a:rPr>
              <a:t>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39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Mixins</a:t>
            </a:r>
            <a:endParaRPr lang="en-US" dirty="0">
              <a:solidFill>
                <a:srgbClr val="34495E"/>
              </a:solidFill>
            </a:endParaRP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err="1">
                <a:solidFill>
                  <a:srgbClr val="304455"/>
                </a:solidFill>
                <a:latin typeface="Source Sans Pro" panose="020B0503030403020204" pitchFamily="34" charset="0"/>
              </a:rPr>
              <a:t>Mixins</a:t>
            </a:r>
            <a:r>
              <a:rPr lang="en-US" sz="2200" dirty="0">
                <a:solidFill>
                  <a:srgbClr val="304455"/>
                </a:solidFill>
                <a:latin typeface="Source Sans Pro" panose="020B0503030403020204" pitchFamily="34" charset="0"/>
              </a:rPr>
              <a:t>/index.js – We export an object which consists of shared Vue options such as data, methods, life cycle hooks </a:t>
            </a:r>
            <a:r>
              <a:rPr lang="en-US" sz="2200" dirty="0" err="1">
                <a:solidFill>
                  <a:srgbClr val="304455"/>
                </a:solidFill>
                <a:latin typeface="Source Sans Pro" panose="020B0503030403020204" pitchFamily="34" charset="0"/>
              </a:rPr>
              <a:t>etc</a:t>
            </a:r>
            <a:endParaRPr lang="en-US" sz="22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D3519192-B8B0-41E8-8A15-62DACB83CED7}"/>
              </a:ext>
            </a:extLst>
          </p:cNvPr>
          <p:cNvPicPr>
            <a:picLocks noChangeAspect="1"/>
          </p:cNvPicPr>
          <p:nvPr/>
        </p:nvPicPr>
        <p:blipFill>
          <a:blip r:embed="rId4"/>
          <a:stretch>
            <a:fillRect/>
          </a:stretch>
        </p:blipFill>
        <p:spPr>
          <a:xfrm>
            <a:off x="1244300" y="2224345"/>
            <a:ext cx="5753100" cy="3076575"/>
          </a:xfrm>
          <a:prstGeom prst="rect">
            <a:avLst/>
          </a:prstGeom>
        </p:spPr>
      </p:pic>
    </p:spTree>
    <p:extLst>
      <p:ext uri="{BB962C8B-B14F-4D97-AF65-F5344CB8AC3E}">
        <p14:creationId xmlns:p14="http://schemas.microsoft.com/office/powerpoint/2010/main" val="137110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Mixins</a:t>
            </a:r>
            <a:endParaRPr lang="en-US" dirty="0">
              <a:solidFill>
                <a:srgbClr val="34495E"/>
              </a:solidFill>
            </a:endParaRP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import these exported </a:t>
            </a:r>
            <a:r>
              <a:rPr lang="en-US" sz="2200" dirty="0" err="1">
                <a:solidFill>
                  <a:srgbClr val="304455"/>
                </a:solidFill>
                <a:latin typeface="Source Sans Pro" panose="020B0503030403020204" pitchFamily="34" charset="0"/>
              </a:rPr>
              <a:t>mixins</a:t>
            </a:r>
            <a:r>
              <a:rPr lang="en-US" sz="2200" dirty="0">
                <a:solidFill>
                  <a:srgbClr val="304455"/>
                </a:solidFill>
                <a:latin typeface="Source Sans Pro" panose="020B0503030403020204" pitchFamily="34" charset="0"/>
              </a:rPr>
              <a:t> in any component that requires these options</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BF2BFEE3-E509-43FB-88A8-17C4564848B2}"/>
              </a:ext>
            </a:extLst>
          </p:cNvPr>
          <p:cNvPicPr>
            <a:picLocks noChangeAspect="1"/>
          </p:cNvPicPr>
          <p:nvPr/>
        </p:nvPicPr>
        <p:blipFill>
          <a:blip r:embed="rId4"/>
          <a:stretch>
            <a:fillRect/>
          </a:stretch>
        </p:blipFill>
        <p:spPr>
          <a:xfrm>
            <a:off x="1287654" y="2546639"/>
            <a:ext cx="8317336" cy="1580518"/>
          </a:xfrm>
          <a:prstGeom prst="rect">
            <a:avLst/>
          </a:prstGeom>
        </p:spPr>
      </p:pic>
    </p:spTree>
    <p:extLst>
      <p:ext uri="{BB962C8B-B14F-4D97-AF65-F5344CB8AC3E}">
        <p14:creationId xmlns:p14="http://schemas.microsoft.com/office/powerpoint/2010/main" val="14419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API Calls</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We use ‘</a:t>
            </a:r>
            <a:r>
              <a:rPr lang="en-US" sz="2400" dirty="0" err="1">
                <a:solidFill>
                  <a:srgbClr val="304455"/>
                </a:solidFill>
                <a:latin typeface="Source Sans Pro" panose="020B0503030403020204" pitchFamily="34" charset="0"/>
              </a:rPr>
              <a:t>Axios</a:t>
            </a:r>
            <a:r>
              <a:rPr lang="en-US" sz="2400" dirty="0">
                <a:solidFill>
                  <a:srgbClr val="304455"/>
                </a:solidFill>
                <a:latin typeface="Source Sans Pro" panose="020B0503030403020204" pitchFamily="34" charset="0"/>
              </a:rPr>
              <a:t>’ library to make API calls.</a:t>
            </a:r>
          </a:p>
          <a:p>
            <a:pPr>
              <a:buClr>
                <a:srgbClr val="41B883"/>
              </a:buClr>
            </a:pPr>
            <a:r>
              <a:rPr lang="en-US" sz="2400" dirty="0" err="1">
                <a:solidFill>
                  <a:srgbClr val="304455"/>
                </a:solidFill>
                <a:latin typeface="Source Sans Pro" panose="020B0503030403020204" pitchFamily="34" charset="0"/>
              </a:rPr>
              <a:t>Axios</a:t>
            </a:r>
            <a:r>
              <a:rPr lang="en-US" sz="2400" dirty="0">
                <a:solidFill>
                  <a:srgbClr val="304455"/>
                </a:solidFill>
                <a:latin typeface="Source Sans Pro" panose="020B0503030403020204" pitchFamily="34" charset="0"/>
              </a:rPr>
              <a:t> is a promise based JavaScript library to make REST API calls.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Install </a:t>
            </a:r>
            <a:r>
              <a:rPr lang="en-US" sz="2400" dirty="0" err="1">
                <a:solidFill>
                  <a:srgbClr val="304455"/>
                </a:solidFill>
                <a:latin typeface="Source Sans Pro" panose="020B0503030403020204" pitchFamily="34" charset="0"/>
              </a:rPr>
              <a:t>Axios</a:t>
            </a:r>
            <a:r>
              <a:rPr lang="en-US" sz="2400" dirty="0">
                <a:solidFill>
                  <a:srgbClr val="304455"/>
                </a:solidFill>
                <a:latin typeface="Source Sans Pro" panose="020B0503030403020204" pitchFamily="34" charset="0"/>
              </a:rPr>
              <a:t> as a production dependency using the command below:</a:t>
            </a:r>
          </a:p>
          <a:p>
            <a:pPr marL="0" indent="0">
              <a:buClr>
                <a:srgbClr val="41B883"/>
              </a:buClr>
              <a:buNone/>
            </a:pPr>
            <a:r>
              <a:rPr lang="en-US" sz="24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a:t>
            </a:r>
            <a:r>
              <a:rPr lang="en-US" sz="2200" b="1" i="1" dirty="0" err="1">
                <a:solidFill>
                  <a:srgbClr val="304455"/>
                </a:solidFill>
                <a:latin typeface="Source Sans Pro" panose="020B0503030403020204" pitchFamily="34" charset="0"/>
              </a:rPr>
              <a:t>npm</a:t>
            </a:r>
            <a:r>
              <a:rPr lang="en-US" sz="2200" b="1" i="1" dirty="0">
                <a:solidFill>
                  <a:srgbClr val="304455"/>
                </a:solidFill>
                <a:latin typeface="Source Sans Pro" panose="020B0503030403020204" pitchFamily="34" charset="0"/>
              </a:rPr>
              <a:t> install –save </a:t>
            </a:r>
            <a:r>
              <a:rPr lang="en-US" sz="2200" b="1" i="1" dirty="0" err="1">
                <a:solidFill>
                  <a:srgbClr val="304455"/>
                </a:solidFill>
                <a:latin typeface="Source Sans Pro" panose="020B0503030403020204" pitchFamily="34" charset="0"/>
              </a:rPr>
              <a:t>axios</a:t>
            </a:r>
            <a:endParaRPr lang="en-US" sz="2200" b="1" i="1"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12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GET Request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84ADBB-F1A8-48E3-9F43-7D957BE99CD9}"/>
              </a:ext>
            </a:extLst>
          </p:cNvPr>
          <p:cNvPicPr>
            <a:picLocks noChangeAspect="1"/>
          </p:cNvPicPr>
          <p:nvPr/>
        </p:nvPicPr>
        <p:blipFill>
          <a:blip r:embed="rId4"/>
          <a:stretch>
            <a:fillRect/>
          </a:stretch>
        </p:blipFill>
        <p:spPr>
          <a:xfrm>
            <a:off x="1704975" y="1709737"/>
            <a:ext cx="8782050" cy="3438525"/>
          </a:xfrm>
          <a:prstGeom prst="rect">
            <a:avLst/>
          </a:prstGeom>
        </p:spPr>
      </p:pic>
    </p:spTree>
    <p:extLst>
      <p:ext uri="{BB962C8B-B14F-4D97-AF65-F5344CB8AC3E}">
        <p14:creationId xmlns:p14="http://schemas.microsoft.com/office/powerpoint/2010/main" val="429155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Body to Requests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614E1B-7CBB-4CBF-8D22-996610E0B3DF}"/>
              </a:ext>
            </a:extLst>
          </p:cNvPr>
          <p:cNvPicPr>
            <a:picLocks noChangeAspect="1"/>
          </p:cNvPicPr>
          <p:nvPr/>
        </p:nvPicPr>
        <p:blipFill>
          <a:blip r:embed="rId4"/>
          <a:stretch>
            <a:fillRect/>
          </a:stretch>
        </p:blipFill>
        <p:spPr>
          <a:xfrm>
            <a:off x="1319212" y="1414462"/>
            <a:ext cx="9553575" cy="4029075"/>
          </a:xfrm>
          <a:prstGeom prst="rect">
            <a:avLst/>
          </a:prstGeom>
        </p:spPr>
      </p:pic>
    </p:spTree>
    <p:extLst>
      <p:ext uri="{BB962C8B-B14F-4D97-AF65-F5344CB8AC3E}">
        <p14:creationId xmlns:p14="http://schemas.microsoft.com/office/powerpoint/2010/main" val="10608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Query Params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C537172F-4DEB-495A-B8AA-39AA043EA577}"/>
              </a:ext>
            </a:extLst>
          </p:cNvPr>
          <p:cNvPicPr>
            <a:picLocks noChangeAspect="1"/>
          </p:cNvPicPr>
          <p:nvPr/>
        </p:nvPicPr>
        <p:blipFill>
          <a:blip r:embed="rId4"/>
          <a:stretch>
            <a:fillRect/>
          </a:stretch>
        </p:blipFill>
        <p:spPr>
          <a:xfrm>
            <a:off x="1295400" y="1570653"/>
            <a:ext cx="8391525" cy="3048000"/>
          </a:xfrm>
          <a:prstGeom prst="rect">
            <a:avLst/>
          </a:prstGeom>
        </p:spPr>
      </p:pic>
    </p:spTree>
    <p:extLst>
      <p:ext uri="{BB962C8B-B14F-4D97-AF65-F5344CB8AC3E}">
        <p14:creationId xmlns:p14="http://schemas.microsoft.com/office/powerpoint/2010/main" val="40050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Custom </a:t>
            </a:r>
            <a:r>
              <a:rPr lang="en-US" dirty="0" err="1">
                <a:solidFill>
                  <a:srgbClr val="34495E"/>
                </a:solidFill>
              </a:rPr>
              <a:t>Axios</a:t>
            </a:r>
            <a:r>
              <a:rPr lang="en-US" dirty="0">
                <a:solidFill>
                  <a:srgbClr val="34495E"/>
                </a:solidFill>
              </a:rPr>
              <a:t> Instance</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create custom </a:t>
            </a:r>
            <a:r>
              <a:rPr lang="en-US" sz="2200" dirty="0" err="1">
                <a:solidFill>
                  <a:srgbClr val="304455"/>
                </a:solidFill>
                <a:latin typeface="Source Sans Pro" panose="020B0503030403020204" pitchFamily="34" charset="0"/>
              </a:rPr>
              <a:t>axios</a:t>
            </a:r>
            <a:r>
              <a:rPr lang="en-US" sz="2200" dirty="0">
                <a:solidFill>
                  <a:srgbClr val="304455"/>
                </a:solidFill>
                <a:latin typeface="Source Sans Pro" panose="020B0503030403020204" pitchFamily="34" charset="0"/>
              </a:rPr>
              <a:t> instance with predefined values for that instance such as</a:t>
            </a:r>
          </a:p>
          <a:p>
            <a:pPr marL="457200" indent="-457200">
              <a:buClr>
                <a:srgbClr val="41B883"/>
              </a:buClr>
              <a:buAutoNum type="arabicPeriod"/>
            </a:pPr>
            <a:r>
              <a:rPr lang="en-US" sz="2200" b="1" i="1" dirty="0">
                <a:solidFill>
                  <a:srgbClr val="304455"/>
                </a:solidFill>
                <a:latin typeface="Source Sans Pro" panose="020B0503030403020204" pitchFamily="34" charset="0"/>
              </a:rPr>
              <a:t>Base URL</a:t>
            </a:r>
          </a:p>
          <a:p>
            <a:pPr marL="457200" indent="-457200">
              <a:buClr>
                <a:srgbClr val="41B883"/>
              </a:buClr>
              <a:buAutoNum type="arabicPeriod"/>
            </a:pPr>
            <a:r>
              <a:rPr lang="en-US" sz="2200" b="1" i="1" dirty="0">
                <a:solidFill>
                  <a:srgbClr val="304455"/>
                </a:solidFill>
                <a:latin typeface="Source Sans Pro" panose="020B0503030403020204" pitchFamily="34" charset="0"/>
              </a:rPr>
              <a:t>Headers</a:t>
            </a:r>
          </a:p>
          <a:p>
            <a:pPr marL="457200" indent="-457200">
              <a:buClr>
                <a:srgbClr val="41B883"/>
              </a:buClr>
              <a:buAutoNum type="arabicPeriod"/>
            </a:pPr>
            <a:r>
              <a:rPr lang="en-US" sz="2200" b="1" i="1" dirty="0">
                <a:solidFill>
                  <a:srgbClr val="304455"/>
                </a:solidFill>
                <a:latin typeface="Source Sans Pro" panose="020B0503030403020204" pitchFamily="34" charset="0"/>
              </a:rPr>
              <a:t>Timeouts</a:t>
            </a:r>
          </a:p>
          <a:p>
            <a:pPr marL="457200" indent="-457200">
              <a:buClr>
                <a:srgbClr val="41B883"/>
              </a:buClr>
              <a:buAutoNum type="arabicPeriod"/>
            </a:pPr>
            <a:r>
              <a:rPr lang="en-US" sz="2200" b="1" i="1" dirty="0">
                <a:solidFill>
                  <a:srgbClr val="304455"/>
                </a:solidFill>
                <a:latin typeface="Source Sans Pro" panose="020B0503030403020204" pitchFamily="34" charset="0"/>
              </a:rPr>
              <a:t>Auth Tokens </a:t>
            </a:r>
          </a:p>
          <a:p>
            <a:pPr marL="457200" indent="-457200">
              <a:buClr>
                <a:srgbClr val="41B883"/>
              </a:buClr>
              <a:buAutoNum type="arabicPeriod"/>
            </a:pPr>
            <a:r>
              <a:rPr lang="en-US" sz="2200" b="1" i="1" dirty="0">
                <a:solidFill>
                  <a:srgbClr val="304455"/>
                </a:solidFill>
                <a:latin typeface="Source Sans Pro" panose="020B0503030403020204" pitchFamily="34" charset="0"/>
              </a:rPr>
              <a:t>And more -&gt; https://github.com/axios/axios#creating-an-instance</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951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Supporting libraries</a:t>
            </a:r>
          </a:p>
        </p:txBody>
      </p:sp>
      <p:sp>
        <p:nvSpPr>
          <p:cNvPr id="3" name="Content Placeholder 2"/>
          <p:cNvSpPr>
            <a:spLocks noGrp="1"/>
          </p:cNvSpPr>
          <p:nvPr>
            <p:ph idx="1"/>
          </p:nvPr>
        </p:nvSpPr>
        <p:spPr>
          <a:xfrm>
            <a:off x="1295400" y="1763569"/>
            <a:ext cx="9601200" cy="2756673"/>
          </a:xfrm>
        </p:spPr>
        <p:txBody>
          <a:bodyPr>
            <a:noAutofit/>
          </a:bodyPr>
          <a:lstStyle/>
          <a:p>
            <a:pPr>
              <a:buClr>
                <a:srgbClr val="41B883"/>
              </a:buClr>
            </a:pPr>
            <a:r>
              <a:rPr lang="en-US" sz="2800" dirty="0" err="1"/>
              <a:t>Vuex</a:t>
            </a:r>
            <a:r>
              <a:rPr lang="en-US" sz="2800" dirty="0"/>
              <a:t> – (Official state management library)</a:t>
            </a:r>
          </a:p>
          <a:p>
            <a:pPr>
              <a:buClr>
                <a:srgbClr val="41B883"/>
              </a:buClr>
            </a:pPr>
            <a:r>
              <a:rPr lang="en-US" sz="2800" dirty="0"/>
              <a:t>Vue-router – (Official router library)</a:t>
            </a:r>
          </a:p>
          <a:p>
            <a:pPr>
              <a:buClr>
                <a:srgbClr val="41B883"/>
              </a:buClr>
            </a:pPr>
            <a:r>
              <a:rPr lang="en-US" sz="2800" dirty="0"/>
              <a:t>Vue-i18n – (Internationalization library )</a:t>
            </a:r>
          </a:p>
          <a:p>
            <a:pPr>
              <a:buClr>
                <a:srgbClr val="41B883"/>
              </a:buClr>
            </a:pPr>
            <a:r>
              <a:rPr lang="en-US" sz="2800" dirty="0"/>
              <a:t>Vue-test-utils – (Unit testing library)</a:t>
            </a:r>
          </a:p>
          <a:p>
            <a:pPr>
              <a:buClr>
                <a:srgbClr val="41B883"/>
              </a:buClr>
            </a:pPr>
            <a:r>
              <a:rPr lang="en-US" sz="2800" dirty="0"/>
              <a:t>Vue-CLI – (Official CLI tool to bootstrap the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452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Axios</a:t>
            </a:r>
            <a:r>
              <a:rPr lang="en-US" dirty="0">
                <a:solidFill>
                  <a:srgbClr val="34495E"/>
                </a:solidFill>
              </a:rPr>
              <a:t>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intercept each and every requests or responses from </a:t>
            </a:r>
            <a:r>
              <a:rPr lang="en-US" sz="2400" dirty="0" err="1">
                <a:solidFill>
                  <a:srgbClr val="304455"/>
                </a:solidFill>
                <a:latin typeface="Source Sans Pro" panose="020B0503030403020204" pitchFamily="34" charset="0"/>
              </a:rPr>
              <a:t>Axios</a:t>
            </a:r>
            <a:r>
              <a:rPr lang="en-US" sz="2400" dirty="0">
                <a:solidFill>
                  <a:srgbClr val="304455"/>
                </a:solidFill>
                <a:latin typeface="Source Sans Pro" panose="020B0503030403020204" pitchFamily="34" charset="0"/>
              </a:rPr>
              <a:t> to make any kind of operations</a:t>
            </a:r>
          </a:p>
          <a:p>
            <a:pPr marL="0" indent="0">
              <a:buClr>
                <a:srgbClr val="41B883"/>
              </a:buClr>
              <a:buNone/>
            </a:pPr>
            <a:r>
              <a:rPr lang="en-US" sz="2400" dirty="0" err="1">
                <a:solidFill>
                  <a:srgbClr val="304455"/>
                </a:solidFill>
                <a:latin typeface="Source Sans Pro" panose="020B0503030403020204" pitchFamily="34" charset="0"/>
              </a:rPr>
              <a:t>Eg</a:t>
            </a:r>
            <a:r>
              <a:rPr lang="en-US" sz="2400" dirty="0">
                <a:solidFill>
                  <a:srgbClr val="304455"/>
                </a:solidFill>
                <a:latin typeface="Source Sans Pro" panose="020B0503030403020204" pitchFamily="34" charset="0"/>
              </a:rPr>
              <a:t>: Intercept all failed requests and show an error toast</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FF4DB771-4696-4336-928A-7360BAE9A0B6}"/>
              </a:ext>
            </a:extLst>
          </p:cNvPr>
          <p:cNvPicPr>
            <a:picLocks noChangeAspect="1"/>
          </p:cNvPicPr>
          <p:nvPr/>
        </p:nvPicPr>
        <p:blipFill>
          <a:blip r:embed="rId4"/>
          <a:stretch>
            <a:fillRect/>
          </a:stretch>
        </p:blipFill>
        <p:spPr>
          <a:xfrm>
            <a:off x="1302420" y="2981068"/>
            <a:ext cx="8595703" cy="2526084"/>
          </a:xfrm>
          <a:prstGeom prst="rect">
            <a:avLst/>
          </a:prstGeom>
        </p:spPr>
      </p:pic>
    </p:spTree>
    <p:extLst>
      <p:ext uri="{BB962C8B-B14F-4D97-AF65-F5344CB8AC3E}">
        <p14:creationId xmlns:p14="http://schemas.microsoft.com/office/powerpoint/2010/main" val="40808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Axios</a:t>
            </a:r>
            <a:r>
              <a:rPr lang="en-US" dirty="0">
                <a:solidFill>
                  <a:srgbClr val="34495E"/>
                </a:solidFill>
              </a:rPr>
              <a:t>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Intercepting Reponses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EBFE55E-73EE-45A0-B479-D84683CE20FC}"/>
              </a:ext>
            </a:extLst>
          </p:cNvPr>
          <p:cNvPicPr>
            <a:picLocks noChangeAspect="1"/>
          </p:cNvPicPr>
          <p:nvPr/>
        </p:nvPicPr>
        <p:blipFill>
          <a:blip r:embed="rId4"/>
          <a:stretch>
            <a:fillRect/>
          </a:stretch>
        </p:blipFill>
        <p:spPr>
          <a:xfrm>
            <a:off x="457200" y="2014537"/>
            <a:ext cx="11277600" cy="2828925"/>
          </a:xfrm>
          <a:prstGeom prst="rect">
            <a:avLst/>
          </a:prstGeom>
        </p:spPr>
      </p:pic>
    </p:spTree>
    <p:extLst>
      <p:ext uri="{BB962C8B-B14F-4D97-AF65-F5344CB8AC3E}">
        <p14:creationId xmlns:p14="http://schemas.microsoft.com/office/powerpoint/2010/main" val="43746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Router</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Vue-router is the official router library for Vue.js</a:t>
            </a:r>
          </a:p>
          <a:p>
            <a:pPr>
              <a:buClr>
                <a:srgbClr val="41B883"/>
              </a:buClr>
            </a:pPr>
            <a:r>
              <a:rPr lang="en-US" sz="2400" dirty="0">
                <a:solidFill>
                  <a:srgbClr val="304455"/>
                </a:solidFill>
                <a:latin typeface="Source Sans Pro" panose="020B0503030403020204" pitchFamily="34" charset="0"/>
              </a:rPr>
              <a:t>It is used to mainly to navigate between the pages.</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To install Vue-router, You can either select it while creating the project or install it later with the command below:</a:t>
            </a:r>
          </a:p>
          <a:p>
            <a:pPr marL="0" indent="0">
              <a:buClr>
                <a:srgbClr val="41B883"/>
              </a:buClr>
              <a:buNone/>
            </a:pPr>
            <a:r>
              <a:rPr lang="en-US" sz="22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a:t>
            </a:r>
            <a:r>
              <a:rPr lang="en-US" sz="2200" b="1" i="1" dirty="0" err="1">
                <a:solidFill>
                  <a:srgbClr val="304455"/>
                </a:solidFill>
                <a:latin typeface="Source Sans Pro" panose="020B0503030403020204" pitchFamily="34" charset="0"/>
              </a:rPr>
              <a:t>npm</a:t>
            </a:r>
            <a:r>
              <a:rPr lang="en-US" sz="2200" b="1" i="1" dirty="0">
                <a:solidFill>
                  <a:srgbClr val="304455"/>
                </a:solidFill>
                <a:latin typeface="Source Sans Pro" panose="020B0503030403020204" pitchFamily="34" charset="0"/>
              </a:rPr>
              <a:t> install </a:t>
            </a:r>
            <a:r>
              <a:rPr lang="en-US" sz="2200" b="1" i="1" dirty="0" err="1">
                <a:solidFill>
                  <a:srgbClr val="304455"/>
                </a:solidFill>
                <a:latin typeface="Source Sans Pro" panose="020B0503030403020204" pitchFamily="34" charset="0"/>
              </a:rPr>
              <a:t>vue</a:t>
            </a:r>
            <a:r>
              <a:rPr lang="en-US" sz="2200" b="1" i="1" dirty="0">
                <a:solidFill>
                  <a:srgbClr val="304455"/>
                </a:solidFill>
                <a:latin typeface="Source Sans Pro" panose="020B0503030403020204" pitchFamily="34" charset="0"/>
              </a:rPr>
              <a:t>-router --save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6093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6" name="Content Placeholder 5">
            <a:extLst>
              <a:ext uri="{FF2B5EF4-FFF2-40B4-BE49-F238E27FC236}">
                <a16:creationId xmlns:a16="http://schemas.microsoft.com/office/drawing/2014/main" id="{2E8C15C6-D22E-4BD5-8C30-9E678328793E}"/>
              </a:ext>
            </a:extLst>
          </p:cNvPr>
          <p:cNvPicPr>
            <a:picLocks noGrp="1" noChangeAspect="1"/>
          </p:cNvPicPr>
          <p:nvPr>
            <p:ph idx="1"/>
          </p:nvPr>
        </p:nvPicPr>
        <p:blipFill>
          <a:blip r:embed="rId3"/>
          <a:stretch>
            <a:fillRect/>
          </a:stretch>
        </p:blipFill>
        <p:spPr>
          <a:xfrm>
            <a:off x="1794549" y="2294143"/>
            <a:ext cx="6739958" cy="3804815"/>
          </a:xfrm>
        </p:spPr>
      </p:pic>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4"/>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720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6D66CB5B-8391-4D65-A149-42A9D51DC7AF}"/>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67BFB660-4468-4E04-A18D-1D838A1D373A}"/>
              </a:ext>
            </a:extLst>
          </p:cNvPr>
          <p:cNvPicPr>
            <a:picLocks noChangeAspect="1"/>
          </p:cNvPicPr>
          <p:nvPr/>
        </p:nvPicPr>
        <p:blipFill>
          <a:blip r:embed="rId4"/>
          <a:stretch>
            <a:fillRect/>
          </a:stretch>
        </p:blipFill>
        <p:spPr>
          <a:xfrm>
            <a:off x="1295400" y="1980446"/>
            <a:ext cx="7968134" cy="3176752"/>
          </a:xfrm>
          <a:prstGeom prst="rect">
            <a:avLst/>
          </a:prstGeom>
        </p:spPr>
      </p:pic>
    </p:spTree>
    <p:extLst>
      <p:ext uri="{BB962C8B-B14F-4D97-AF65-F5344CB8AC3E}">
        <p14:creationId xmlns:p14="http://schemas.microsoft.com/office/powerpoint/2010/main" val="21285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Each route should have:</a:t>
            </a:r>
          </a:p>
          <a:p>
            <a:pPr>
              <a:buClr>
                <a:srgbClr val="41B883"/>
              </a:buClr>
            </a:pPr>
            <a:r>
              <a:rPr lang="en-US" sz="2000" dirty="0">
                <a:solidFill>
                  <a:srgbClr val="304455"/>
                </a:solidFill>
                <a:latin typeface="Source Sans Pro" panose="020B0503030403020204" pitchFamily="34" charset="0"/>
              </a:rPr>
              <a:t>Path (unique)</a:t>
            </a:r>
          </a:p>
          <a:p>
            <a:pPr>
              <a:buClr>
                <a:srgbClr val="41B883"/>
              </a:buClr>
            </a:pPr>
            <a:r>
              <a:rPr lang="en-US" dirty="0">
                <a:solidFill>
                  <a:srgbClr val="304455"/>
                </a:solidFill>
                <a:latin typeface="Source Sans Pro" panose="020B0503030403020204" pitchFamily="34" charset="0"/>
              </a:rPr>
              <a:t>Name </a:t>
            </a:r>
            <a:r>
              <a:rPr lang="en-US" sz="2000" dirty="0">
                <a:solidFill>
                  <a:srgbClr val="304455"/>
                </a:solidFill>
                <a:latin typeface="Source Sans Pro" panose="020B0503030403020204" pitchFamily="34" charset="0"/>
              </a:rPr>
              <a:t>(unique)</a:t>
            </a:r>
            <a:endParaRPr lang="en-US" dirty="0">
              <a:solidFill>
                <a:srgbClr val="304455"/>
              </a:solidFill>
              <a:latin typeface="Source Sans Pro" panose="020B0503030403020204" pitchFamily="34" charset="0"/>
            </a:endParaRPr>
          </a:p>
          <a:p>
            <a:pPr>
              <a:buClr>
                <a:srgbClr val="41B883"/>
              </a:buClr>
            </a:pPr>
            <a:r>
              <a:rPr lang="en-US" sz="2000" dirty="0">
                <a:solidFill>
                  <a:srgbClr val="304455"/>
                </a:solidFill>
                <a:latin typeface="Source Sans Pro" panose="020B0503030403020204" pitchFamily="34" charset="0"/>
              </a:rPr>
              <a:t>Component</a:t>
            </a:r>
          </a:p>
        </p:txBody>
      </p:sp>
      <p:pic>
        <p:nvPicPr>
          <p:cNvPr id="8" name="Picture 7">
            <a:extLst>
              <a:ext uri="{FF2B5EF4-FFF2-40B4-BE49-F238E27FC236}">
                <a16:creationId xmlns:a16="http://schemas.microsoft.com/office/drawing/2014/main" id="{B432798A-55D2-4340-AA7D-C0263A5ECC34}"/>
              </a:ext>
            </a:extLst>
          </p:cNvPr>
          <p:cNvPicPr>
            <a:picLocks noChangeAspect="1"/>
          </p:cNvPicPr>
          <p:nvPr/>
        </p:nvPicPr>
        <p:blipFill>
          <a:blip r:embed="rId4"/>
          <a:stretch>
            <a:fillRect/>
          </a:stretch>
        </p:blipFill>
        <p:spPr>
          <a:xfrm>
            <a:off x="5605333" y="1971672"/>
            <a:ext cx="4762500" cy="3819525"/>
          </a:xfrm>
          <a:prstGeom prst="rect">
            <a:avLst/>
          </a:prstGeom>
        </p:spPr>
      </p:pic>
    </p:spTree>
    <p:extLst>
      <p:ext uri="{BB962C8B-B14F-4D97-AF65-F5344CB8AC3E}">
        <p14:creationId xmlns:p14="http://schemas.microsoft.com/office/powerpoint/2010/main" val="238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Entry point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&lt;router-view&gt; component is the main entry point and should be placed in </a:t>
            </a:r>
            <a:r>
              <a:rPr lang="en-IN" sz="2800" dirty="0" err="1">
                <a:solidFill>
                  <a:srgbClr val="304455"/>
                </a:solidFill>
                <a:latin typeface="Source Sans Pro" panose="020B0503030403020204" pitchFamily="34" charset="0"/>
              </a:rPr>
              <a:t>App.vue</a:t>
            </a: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B4998F3A-FBB1-461A-8082-610168CFEED0}"/>
              </a:ext>
            </a:extLst>
          </p:cNvPr>
          <p:cNvPicPr>
            <a:picLocks noChangeAspect="1"/>
          </p:cNvPicPr>
          <p:nvPr/>
        </p:nvPicPr>
        <p:blipFill>
          <a:blip r:embed="rId4"/>
          <a:stretch>
            <a:fillRect/>
          </a:stretch>
        </p:blipFill>
        <p:spPr>
          <a:xfrm>
            <a:off x="1390006" y="3186112"/>
            <a:ext cx="7280616" cy="1867802"/>
          </a:xfrm>
          <a:prstGeom prst="rect">
            <a:avLst/>
          </a:prstGeom>
        </p:spPr>
      </p:pic>
    </p:spTree>
    <p:extLst>
      <p:ext uri="{BB962C8B-B14F-4D97-AF65-F5344CB8AC3E}">
        <p14:creationId xmlns:p14="http://schemas.microsoft.com/office/powerpoint/2010/main" val="300668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Links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&lt;router-link&gt; component is used to create links. ‘to’ attribute takes the path to which the link should be directed to.</a:t>
            </a:r>
          </a:p>
          <a:p>
            <a:pPr marL="0" indent="0">
              <a:buNone/>
            </a:pPr>
            <a:endParaRPr lang="en-US" sz="20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9B1728FD-D289-4A51-94F8-56B5A3B7FC79}"/>
              </a:ext>
            </a:extLst>
          </p:cNvPr>
          <p:cNvPicPr>
            <a:picLocks noChangeAspect="1"/>
          </p:cNvPicPr>
          <p:nvPr/>
        </p:nvPicPr>
        <p:blipFill>
          <a:blip r:embed="rId4"/>
          <a:stretch>
            <a:fillRect/>
          </a:stretch>
        </p:blipFill>
        <p:spPr>
          <a:xfrm>
            <a:off x="940136" y="3288713"/>
            <a:ext cx="10582275" cy="1695450"/>
          </a:xfrm>
          <a:prstGeom prst="rect">
            <a:avLst/>
          </a:prstGeom>
        </p:spPr>
      </p:pic>
    </p:spTree>
    <p:extLst>
      <p:ext uri="{BB962C8B-B14F-4D97-AF65-F5344CB8AC3E}">
        <p14:creationId xmlns:p14="http://schemas.microsoft.com/office/powerpoint/2010/main" val="22611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Routing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Routes can dynamic URL Parameters which can then accessible in the pages. In the below example </a:t>
            </a:r>
            <a:r>
              <a:rPr lang="en-IN" sz="2800" b="1" dirty="0">
                <a:solidFill>
                  <a:srgbClr val="304455"/>
                </a:solidFill>
                <a:latin typeface="Source Sans Pro" panose="020B0503030403020204" pitchFamily="34" charset="0"/>
              </a:rPr>
              <a:t>‘id’ </a:t>
            </a:r>
            <a:r>
              <a:rPr lang="en-IN" sz="2800" dirty="0">
                <a:solidFill>
                  <a:srgbClr val="304455"/>
                </a:solidFill>
                <a:latin typeface="Source Sans Pro" panose="020B0503030403020204" pitchFamily="34" charset="0"/>
              </a:rPr>
              <a:t>is the dynamic parameter. </a:t>
            </a:r>
          </a:p>
          <a:p>
            <a:pPr marL="0" indent="0">
              <a:buNone/>
            </a:pP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5DCEF9DA-9086-47B9-9BFD-EBE4C4AD6A47}"/>
              </a:ext>
            </a:extLst>
          </p:cNvPr>
          <p:cNvPicPr>
            <a:picLocks noChangeAspect="1"/>
          </p:cNvPicPr>
          <p:nvPr/>
        </p:nvPicPr>
        <p:blipFill>
          <a:blip r:embed="rId4"/>
          <a:stretch>
            <a:fillRect/>
          </a:stretch>
        </p:blipFill>
        <p:spPr>
          <a:xfrm>
            <a:off x="1295400" y="3429000"/>
            <a:ext cx="6972300" cy="2286000"/>
          </a:xfrm>
          <a:prstGeom prst="rect">
            <a:avLst/>
          </a:prstGeom>
        </p:spPr>
      </p:pic>
    </p:spTree>
    <p:extLst>
      <p:ext uri="{BB962C8B-B14F-4D97-AF65-F5344CB8AC3E}">
        <p14:creationId xmlns:p14="http://schemas.microsoft.com/office/powerpoint/2010/main" val="245078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Accessing Router Data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Vue-router injects two useful objects </a:t>
            </a:r>
            <a:r>
              <a:rPr lang="en-US" sz="2400" b="1" dirty="0">
                <a:solidFill>
                  <a:srgbClr val="304455"/>
                </a:solidFill>
                <a:latin typeface="Source Sans Pro" panose="020B0503030403020204" pitchFamily="34" charset="0"/>
              </a:rPr>
              <a:t>$route</a:t>
            </a:r>
            <a:r>
              <a:rPr lang="en-US" sz="2400" dirty="0">
                <a:solidFill>
                  <a:srgbClr val="304455"/>
                </a:solidFill>
                <a:latin typeface="Source Sans Pro" panose="020B0503030403020204" pitchFamily="34" charset="0"/>
              </a:rPr>
              <a:t> and </a:t>
            </a: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which can be accessed in any Vue components.</a:t>
            </a:r>
            <a:endParaRPr lang="en-US" sz="2400" b="1" dirty="0">
              <a:solidFill>
                <a:srgbClr val="304455"/>
              </a:solidFill>
              <a:latin typeface="Source Sans Pro" panose="020B0503030403020204" pitchFamily="34" charset="0"/>
            </a:endParaRPr>
          </a:p>
          <a:p>
            <a:pPr marL="0" indent="0">
              <a:buNone/>
            </a:pPr>
            <a:r>
              <a:rPr lang="en-US" sz="2400" b="1" dirty="0">
                <a:solidFill>
                  <a:srgbClr val="304455"/>
                </a:solidFill>
                <a:latin typeface="Source Sans Pro" panose="020B0503030403020204" pitchFamily="34" charset="0"/>
              </a:rPr>
              <a:t>$route </a:t>
            </a:r>
            <a:r>
              <a:rPr lang="en-US" sz="2400" dirty="0">
                <a:solidFill>
                  <a:srgbClr val="304455"/>
                </a:solidFill>
                <a:latin typeface="Source Sans Pro" panose="020B0503030403020204" pitchFamily="34" charset="0"/>
              </a:rPr>
              <a:t>gives us information about the</a:t>
            </a:r>
            <a:r>
              <a:rPr lang="en-US" sz="2400" b="1" dirty="0">
                <a:solidFill>
                  <a:srgbClr val="304455"/>
                </a:solidFill>
                <a:latin typeface="Source Sans Pro" panose="020B0503030403020204" pitchFamily="34" charset="0"/>
              </a:rPr>
              <a:t> </a:t>
            </a:r>
            <a:r>
              <a:rPr lang="en-US" sz="2400" b="1" i="1" dirty="0">
                <a:solidFill>
                  <a:srgbClr val="304455"/>
                </a:solidFill>
                <a:latin typeface="Source Sans Pro" panose="020B0503030403020204" pitchFamily="34" charset="0"/>
              </a:rPr>
              <a:t>dynamic parameters, query params, current route</a:t>
            </a:r>
            <a:r>
              <a:rPr lang="en-US" sz="2400" b="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etc.</a:t>
            </a:r>
          </a:p>
          <a:p>
            <a:pPr marL="0" indent="0">
              <a:buNone/>
            </a:pP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is used to programmatically navigate to different routes.</a:t>
            </a:r>
            <a:endParaRPr lang="en-US" sz="2400" b="1"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116033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Installation</a:t>
            </a:r>
          </a:p>
        </p:txBody>
      </p:sp>
      <p:sp>
        <p:nvSpPr>
          <p:cNvPr id="3" name="Content Placeholder 2"/>
          <p:cNvSpPr>
            <a:spLocks noGrp="1"/>
          </p:cNvSpPr>
          <p:nvPr>
            <p:ph idx="1"/>
          </p:nvPr>
        </p:nvSpPr>
        <p:spPr>
          <a:xfrm>
            <a:off x="1295400" y="1763569"/>
            <a:ext cx="9601200" cy="2225335"/>
          </a:xfrm>
        </p:spPr>
        <p:txBody>
          <a:bodyPr>
            <a:normAutofit/>
          </a:bodyPr>
          <a:lstStyle/>
          <a:p>
            <a:pPr>
              <a:buClr>
                <a:srgbClr val="41B883"/>
              </a:buClr>
            </a:pPr>
            <a:r>
              <a:rPr lang="en-US" sz="3200" dirty="0"/>
              <a:t>CDN</a:t>
            </a:r>
          </a:p>
          <a:p>
            <a:pPr>
              <a:buClr>
                <a:srgbClr val="41B883"/>
              </a:buClr>
            </a:pPr>
            <a:r>
              <a:rPr lang="en-US" sz="3200" dirty="0"/>
              <a:t>CLI</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000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404 route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When the URL doesn’t match to any routes defined we can show a 404 page. </a:t>
            </a:r>
          </a:p>
          <a:p>
            <a:pPr marL="0" indent="0">
              <a:buNone/>
            </a:pPr>
            <a:endParaRPr lang="en-US" sz="24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33D9C755-E230-4716-92B0-64229277BA66}"/>
              </a:ext>
            </a:extLst>
          </p:cNvPr>
          <p:cNvPicPr>
            <a:picLocks noChangeAspect="1"/>
          </p:cNvPicPr>
          <p:nvPr/>
        </p:nvPicPr>
        <p:blipFill>
          <a:blip r:embed="rId4"/>
          <a:stretch>
            <a:fillRect/>
          </a:stretch>
        </p:blipFill>
        <p:spPr>
          <a:xfrm>
            <a:off x="1163604" y="2895600"/>
            <a:ext cx="9039225" cy="2286000"/>
          </a:xfrm>
          <a:prstGeom prst="rect">
            <a:avLst/>
          </a:prstGeom>
        </p:spPr>
      </p:pic>
    </p:spTree>
    <p:extLst>
      <p:ext uri="{BB962C8B-B14F-4D97-AF65-F5344CB8AC3E}">
        <p14:creationId xmlns:p14="http://schemas.microsoft.com/office/powerpoint/2010/main" val="8842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Child Routes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65235"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We can also nest one route inside the other using the concept of child routes.</a:t>
            </a:r>
          </a:p>
          <a:p>
            <a:pPr marL="0" indent="0">
              <a:buNone/>
            </a:pPr>
            <a:endParaRPr lang="en-US" sz="24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093CD860-B159-4F83-B225-63A37A05CFB3}"/>
              </a:ext>
            </a:extLst>
          </p:cNvPr>
          <p:cNvPicPr>
            <a:picLocks noChangeAspect="1"/>
          </p:cNvPicPr>
          <p:nvPr/>
        </p:nvPicPr>
        <p:blipFill>
          <a:blip r:embed="rId4"/>
          <a:stretch>
            <a:fillRect/>
          </a:stretch>
        </p:blipFill>
        <p:spPr>
          <a:xfrm>
            <a:off x="2649919" y="1800886"/>
            <a:ext cx="6828391" cy="4921526"/>
          </a:xfrm>
          <a:prstGeom prst="rect">
            <a:avLst/>
          </a:prstGeom>
        </p:spPr>
      </p:pic>
    </p:spTree>
    <p:extLst>
      <p:ext uri="{BB962C8B-B14F-4D97-AF65-F5344CB8AC3E}">
        <p14:creationId xmlns:p14="http://schemas.microsoft.com/office/powerpoint/2010/main" val="98358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 / Navigation Guards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As the name suggests, the navigation guards provided by </a:t>
            </a:r>
            <a:r>
              <a:rPr lang="en-US" sz="2400" dirty="0" err="1">
                <a:solidFill>
                  <a:srgbClr val="304455"/>
                </a:solidFill>
                <a:latin typeface="Source Sans Pro" panose="020B0503030403020204" pitchFamily="34" charset="0"/>
              </a:rPr>
              <a:t>vue</a:t>
            </a:r>
            <a:r>
              <a:rPr lang="en-US" sz="2400" dirty="0">
                <a:solidFill>
                  <a:srgbClr val="304455"/>
                </a:solidFill>
                <a:latin typeface="Source Sans Pro" panose="020B0503030403020204" pitchFamily="34" charset="0"/>
              </a:rPr>
              <a:t>-router are primarily used to guard navigations either by redirecting it or canceling it.</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r>
              <a:rPr lang="en-US" sz="2400" dirty="0">
                <a:solidFill>
                  <a:srgbClr val="304455"/>
                </a:solidFill>
                <a:latin typeface="Source Sans Pro" panose="020B0503030403020204" pitchFamily="34" charset="0"/>
              </a:rPr>
              <a:t>1. Global Navigation guards</a:t>
            </a:r>
          </a:p>
          <a:p>
            <a:pPr marL="0" indent="0">
              <a:buNone/>
            </a:pPr>
            <a:r>
              <a:rPr lang="en-US" sz="2400" dirty="0">
                <a:solidFill>
                  <a:srgbClr val="304455"/>
                </a:solidFill>
                <a:latin typeface="Source Sans Pro" panose="020B0503030403020204" pitchFamily="34" charset="0"/>
              </a:rPr>
              <a:t>2. Component Navigation guards</a:t>
            </a:r>
            <a:endParaRPr lang="en-US" sz="2400"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81233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are component specific guards, (basically like a router lifecycle hook)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83389C9D-ECD2-4C16-AEF8-4BFD6142359D}"/>
              </a:ext>
            </a:extLst>
          </p:cNvPr>
          <p:cNvPicPr>
            <a:picLocks noChangeAspect="1"/>
          </p:cNvPicPr>
          <p:nvPr/>
        </p:nvPicPr>
        <p:blipFill>
          <a:blip r:embed="rId4"/>
          <a:stretch>
            <a:fillRect/>
          </a:stretch>
        </p:blipFill>
        <p:spPr>
          <a:xfrm>
            <a:off x="2476500" y="2828925"/>
            <a:ext cx="7239000" cy="1200150"/>
          </a:xfrm>
          <a:prstGeom prst="rect">
            <a:avLst/>
          </a:prstGeom>
        </p:spPr>
      </p:pic>
      <p:pic>
        <p:nvPicPr>
          <p:cNvPr id="8" name="Picture 7">
            <a:extLst>
              <a:ext uri="{FF2B5EF4-FFF2-40B4-BE49-F238E27FC236}">
                <a16:creationId xmlns:a16="http://schemas.microsoft.com/office/drawing/2014/main" id="{DB93BEDD-93F0-4B72-9EDD-6489165F8731}"/>
              </a:ext>
            </a:extLst>
          </p:cNvPr>
          <p:cNvPicPr>
            <a:picLocks noChangeAspect="1"/>
          </p:cNvPicPr>
          <p:nvPr/>
        </p:nvPicPr>
        <p:blipFill>
          <a:blip r:embed="rId5"/>
          <a:stretch>
            <a:fillRect/>
          </a:stretch>
        </p:blipFill>
        <p:spPr>
          <a:xfrm>
            <a:off x="2476500" y="4248279"/>
            <a:ext cx="7353300" cy="1200150"/>
          </a:xfrm>
          <a:prstGeom prst="rect">
            <a:avLst/>
          </a:prstGeom>
        </p:spPr>
      </p:pic>
    </p:spTree>
    <p:extLst>
      <p:ext uri="{BB962C8B-B14F-4D97-AF65-F5344CB8AC3E}">
        <p14:creationId xmlns:p14="http://schemas.microsoft.com/office/powerpoint/2010/main" val="14185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Global</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302419"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guards are written in our router file itself and can be applicable to all the routes.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is not required for </a:t>
            </a:r>
            <a:r>
              <a:rPr lang="en-US" sz="2400" dirty="0" err="1">
                <a:solidFill>
                  <a:srgbClr val="304455"/>
                </a:solidFill>
                <a:latin typeface="Source Sans Pro" panose="020B0503030403020204" pitchFamily="34" charset="0"/>
              </a:rPr>
              <a:t>afterEach</a:t>
            </a:r>
            <a:r>
              <a:rPr lang="en-US" sz="2400" dirty="0">
                <a:solidFill>
                  <a:srgbClr val="304455"/>
                </a:solidFill>
                <a:latin typeface="Source Sans Pro" panose="020B0503030403020204" pitchFamily="34" charset="0"/>
              </a:rPr>
              <a:t>() as the route has already been changed.</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0DD3F8F2-1D2F-428B-958A-E1114125D30E}"/>
              </a:ext>
            </a:extLst>
          </p:cNvPr>
          <p:cNvPicPr>
            <a:picLocks noChangeAspect="1"/>
          </p:cNvPicPr>
          <p:nvPr/>
        </p:nvPicPr>
        <p:blipFill>
          <a:blip r:embed="rId4"/>
          <a:stretch>
            <a:fillRect/>
          </a:stretch>
        </p:blipFill>
        <p:spPr>
          <a:xfrm>
            <a:off x="1560629" y="3087744"/>
            <a:ext cx="7839075" cy="1704975"/>
          </a:xfrm>
          <a:prstGeom prst="rect">
            <a:avLst/>
          </a:prstGeom>
        </p:spPr>
      </p:pic>
      <p:pic>
        <p:nvPicPr>
          <p:cNvPr id="8" name="Picture 7">
            <a:extLst>
              <a:ext uri="{FF2B5EF4-FFF2-40B4-BE49-F238E27FC236}">
                <a16:creationId xmlns:a16="http://schemas.microsoft.com/office/drawing/2014/main" id="{344E03C4-C724-4F5D-9F1C-F0F413A495B9}"/>
              </a:ext>
            </a:extLst>
          </p:cNvPr>
          <p:cNvPicPr>
            <a:picLocks noChangeAspect="1"/>
          </p:cNvPicPr>
          <p:nvPr/>
        </p:nvPicPr>
        <p:blipFill>
          <a:blip r:embed="rId5"/>
          <a:stretch>
            <a:fillRect/>
          </a:stretch>
        </p:blipFill>
        <p:spPr>
          <a:xfrm>
            <a:off x="1567649" y="4851183"/>
            <a:ext cx="7886700" cy="1247775"/>
          </a:xfrm>
          <a:prstGeom prst="rect">
            <a:avLst/>
          </a:prstGeom>
        </p:spPr>
      </p:pic>
    </p:spTree>
    <p:extLst>
      <p:ext uri="{BB962C8B-B14F-4D97-AF65-F5344CB8AC3E}">
        <p14:creationId xmlns:p14="http://schemas.microsoft.com/office/powerpoint/2010/main" val="7825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endParaRPr lang="en-US" dirty="0">
              <a:solidFill>
                <a:srgbClr val="34495E"/>
              </a:solidFill>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663822"/>
            <a:ext cx="9601200" cy="3809999"/>
          </a:xfrm>
        </p:spPr>
        <p:txBody>
          <a:bodyPr>
            <a:normAutofit/>
          </a:bodyPr>
          <a:lstStyle/>
          <a:p>
            <a:pPr>
              <a:buClr>
                <a:srgbClr val="41B883"/>
              </a:buClr>
            </a:pPr>
            <a:r>
              <a:rPr lang="en-US" sz="2400" dirty="0" err="1">
                <a:solidFill>
                  <a:srgbClr val="304455"/>
                </a:solidFill>
                <a:latin typeface="Source Sans Pro" panose="020B0503030403020204" pitchFamily="34" charset="0"/>
              </a:rPr>
              <a:t>Vuex</a:t>
            </a:r>
            <a:r>
              <a:rPr lang="en-US" sz="2400" dirty="0">
                <a:solidFill>
                  <a:srgbClr val="304455"/>
                </a:solidFill>
                <a:latin typeface="Source Sans Pro" panose="020B0503030403020204" pitchFamily="34" charset="0"/>
              </a:rPr>
              <a:t> is a state management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in an application, with rules ensuring that the state can only be mutated in a predictable fashion.</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We can install </a:t>
            </a:r>
            <a:r>
              <a:rPr lang="en-US" sz="2400" dirty="0" err="1">
                <a:solidFill>
                  <a:srgbClr val="304455"/>
                </a:solidFill>
                <a:latin typeface="Source Sans Pro" panose="020B0503030403020204" pitchFamily="34" charset="0"/>
              </a:rPr>
              <a:t>Vuex</a:t>
            </a:r>
            <a:r>
              <a:rPr lang="en-US" sz="2400" dirty="0">
                <a:solidFill>
                  <a:srgbClr val="304455"/>
                </a:solidFill>
                <a:latin typeface="Source Sans Pro" panose="020B0503030403020204" pitchFamily="34" charset="0"/>
              </a:rPr>
              <a:t> using the command below:</a:t>
            </a:r>
          </a:p>
          <a:p>
            <a:pPr marL="0" indent="0">
              <a:buClr>
                <a:srgbClr val="41B883"/>
              </a:buClr>
              <a:buNone/>
            </a:pPr>
            <a:r>
              <a:rPr lang="en-US" sz="2400" b="1" i="1" dirty="0">
                <a:solidFill>
                  <a:srgbClr val="304455"/>
                </a:solidFill>
                <a:latin typeface="Source Sans Pro" panose="020B0503030403020204" pitchFamily="34" charset="0"/>
              </a:rPr>
              <a:t>	</a:t>
            </a:r>
            <a:r>
              <a:rPr lang="en-US" sz="2400" b="1" i="1" dirty="0" err="1">
                <a:solidFill>
                  <a:srgbClr val="304455"/>
                </a:solidFill>
                <a:latin typeface="Source Sans Pro" panose="020B0503030403020204" pitchFamily="34" charset="0"/>
              </a:rPr>
              <a:t>npm</a:t>
            </a:r>
            <a:r>
              <a:rPr lang="en-US" sz="2400" b="1" i="1" dirty="0">
                <a:solidFill>
                  <a:srgbClr val="304455"/>
                </a:solidFill>
                <a:latin typeface="Source Sans Pro" panose="020B0503030403020204" pitchFamily="34" charset="0"/>
              </a:rPr>
              <a:t> install --save </a:t>
            </a:r>
            <a:r>
              <a:rPr lang="en-US" sz="2400" b="1" i="1" dirty="0" err="1">
                <a:solidFill>
                  <a:srgbClr val="304455"/>
                </a:solidFill>
                <a:latin typeface="Source Sans Pro" panose="020B0503030403020204" pitchFamily="34" charset="0"/>
              </a:rPr>
              <a:t>vuex</a:t>
            </a:r>
            <a:endParaRPr lang="en-US" sz="2400" b="1" i="1"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4937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endParaRPr lang="en-US" dirty="0">
              <a:solidFill>
                <a:srgbClr val="34495E"/>
              </a:solidFill>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a:buClr>
                <a:srgbClr val="41B883"/>
              </a:buClr>
            </a:pPr>
            <a:r>
              <a:rPr lang="en-US" sz="2400" dirty="0" err="1">
                <a:solidFill>
                  <a:srgbClr val="304455"/>
                </a:solidFill>
                <a:latin typeface="Source Sans Pro" panose="020B0503030403020204" pitchFamily="34" charset="0"/>
              </a:rPr>
              <a:t>Vuex</a:t>
            </a:r>
            <a:r>
              <a:rPr lang="en-US" sz="2400" dirty="0">
                <a:solidFill>
                  <a:srgbClr val="304455"/>
                </a:solidFill>
                <a:latin typeface="Source Sans Pro" panose="020B0503030403020204" pitchFamily="34" charset="0"/>
              </a:rPr>
              <a:t> is a state </a:t>
            </a:r>
            <a:r>
              <a:rPr lang="en-US" sz="2400" dirty="0">
                <a:solidFill>
                  <a:srgbClr val="2D2E2D"/>
                </a:solidFill>
                <a:latin typeface="Source Sans Pro" panose="020B0503030403020204" pitchFamily="34" charset="0"/>
              </a:rPr>
              <a:t>management</a:t>
            </a:r>
            <a:r>
              <a:rPr lang="en-US" sz="2400" dirty="0">
                <a:solidFill>
                  <a:srgbClr val="304455"/>
                </a:solidFill>
                <a:latin typeface="Source Sans Pro" panose="020B0503030403020204" pitchFamily="34" charset="0"/>
              </a:rPr>
              <a: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a:t>
            </a:r>
          </a:p>
          <a:p>
            <a:pPr>
              <a:buClr>
                <a:srgbClr val="41B883"/>
              </a:buClr>
            </a:pPr>
            <a:r>
              <a:rPr lang="en-US" sz="2400" dirty="0" err="1">
                <a:solidFill>
                  <a:srgbClr val="304455"/>
                </a:solidFill>
                <a:latin typeface="Source Sans Pro" panose="020B0503030403020204" pitchFamily="34" charset="0"/>
              </a:rPr>
              <a:t>Vuex</a:t>
            </a:r>
            <a:r>
              <a:rPr lang="en-US" sz="2400" dirty="0">
                <a:solidFill>
                  <a:srgbClr val="304455"/>
                </a:solidFill>
                <a:latin typeface="Source Sans Pro" panose="020B0503030403020204" pitchFamily="34" charset="0"/>
              </a:rPr>
              <a:t> stores are reactive.</a:t>
            </a:r>
          </a:p>
          <a:p>
            <a:pPr>
              <a:buClr>
                <a:srgbClr val="41B883"/>
              </a:buClr>
            </a:pPr>
            <a:r>
              <a:rPr lang="en-US" sz="2400" dirty="0">
                <a:solidFill>
                  <a:srgbClr val="304455"/>
                </a:solidFill>
                <a:latin typeface="Source Sans Pro" panose="020B0503030403020204" pitchFamily="34" charset="0"/>
              </a:rPr>
              <a:t>You cannot directly mutate the store's state. The only way to change a store's state is by explicitly </a:t>
            </a:r>
            <a:r>
              <a:rPr lang="en-US" sz="2400" b="1" dirty="0">
                <a:solidFill>
                  <a:srgbClr val="304455"/>
                </a:solidFill>
                <a:latin typeface="Source Sans Pro" panose="020B0503030403020204" pitchFamily="34" charset="0"/>
              </a:rPr>
              <a:t>committing mutations</a:t>
            </a:r>
            <a:r>
              <a:rPr lang="en-US" sz="2400" dirty="0">
                <a:solidFill>
                  <a:srgbClr val="304455"/>
                </a:solidFill>
                <a:latin typeface="Source Sans Pro" panose="020B0503030403020204" pitchFamily="34" charset="0"/>
              </a:rPr>
              <a:t>.</a:t>
            </a:r>
          </a:p>
        </p:txBody>
      </p:sp>
    </p:spTree>
    <p:extLst>
      <p:ext uri="{BB962C8B-B14F-4D97-AF65-F5344CB8AC3E}">
        <p14:creationId xmlns:p14="http://schemas.microsoft.com/office/powerpoint/2010/main" val="418250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r>
              <a:rPr lang="en-US" dirty="0">
                <a:solidFill>
                  <a:srgbClr val="34495E"/>
                </a:solidFill>
              </a:rPr>
              <a:t> - State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State: </a:t>
            </a:r>
            <a:r>
              <a:rPr lang="en-US" sz="2400" dirty="0">
                <a:solidFill>
                  <a:srgbClr val="34495E"/>
                </a:solidFill>
                <a:latin typeface="Source Sans Pro" panose="020B0503030403020204" pitchFamily="34" charset="0"/>
              </a:rPr>
              <a:t>It’s a single object contains all your application level state and serves as the "single source of truth". This also means usually you will have only one store for each application. </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6" name="Picture 5">
            <a:extLst>
              <a:ext uri="{FF2B5EF4-FFF2-40B4-BE49-F238E27FC236}">
                <a16:creationId xmlns:a16="http://schemas.microsoft.com/office/drawing/2014/main" id="{FE9B6054-C3A2-4020-AFFD-756A53963478}"/>
              </a:ext>
            </a:extLst>
          </p:cNvPr>
          <p:cNvPicPr>
            <a:picLocks noChangeAspect="1"/>
          </p:cNvPicPr>
          <p:nvPr/>
        </p:nvPicPr>
        <p:blipFill>
          <a:blip r:embed="rId4"/>
          <a:stretch>
            <a:fillRect/>
          </a:stretch>
        </p:blipFill>
        <p:spPr>
          <a:xfrm>
            <a:off x="1405288" y="2827444"/>
            <a:ext cx="9030101" cy="1940242"/>
          </a:xfrm>
          <a:prstGeom prst="rect">
            <a:avLst/>
          </a:prstGeom>
        </p:spPr>
      </p:pic>
    </p:spTree>
    <p:extLst>
      <p:ext uri="{BB962C8B-B14F-4D97-AF65-F5344CB8AC3E}">
        <p14:creationId xmlns:p14="http://schemas.microsoft.com/office/powerpoint/2010/main" val="138869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r>
              <a:rPr lang="en-US" dirty="0">
                <a:solidFill>
                  <a:srgbClr val="34495E"/>
                </a:solidFill>
              </a:rPr>
              <a:t> - Getters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Getters: </a:t>
            </a:r>
            <a:r>
              <a:rPr lang="en-US" sz="2400" dirty="0">
                <a:solidFill>
                  <a:srgbClr val="34495E"/>
                </a:solidFill>
                <a:latin typeface="Source Sans Pro" panose="020B0503030403020204" pitchFamily="34" charset="0"/>
              </a:rPr>
              <a:t>Sometimes we may need to compute derived state based on store state. </a:t>
            </a:r>
          </a:p>
          <a:p>
            <a:pPr marL="0" indent="0">
              <a:buClr>
                <a:srgbClr val="41B883"/>
              </a:buClr>
              <a:buNone/>
            </a:pPr>
            <a:r>
              <a:rPr lang="en-US" sz="2400" dirty="0" err="1">
                <a:solidFill>
                  <a:srgbClr val="34495E"/>
                </a:solidFill>
                <a:latin typeface="Source Sans Pro" panose="020B0503030403020204" pitchFamily="34" charset="0"/>
              </a:rPr>
              <a:t>Eg</a:t>
            </a:r>
            <a:r>
              <a:rPr lang="en-US" sz="2400" dirty="0">
                <a:solidFill>
                  <a:srgbClr val="34495E"/>
                </a:solidFill>
                <a:latin typeface="Source Sans Pro" panose="020B0503030403020204" pitchFamily="34" charset="0"/>
              </a:rPr>
              <a:t>: Getting the tasks that are completed from the list of tasks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824DF5F7-B698-4C34-AFC7-42EECDDE29B5}"/>
              </a:ext>
            </a:extLst>
          </p:cNvPr>
          <p:cNvPicPr>
            <a:picLocks noChangeAspect="1"/>
          </p:cNvPicPr>
          <p:nvPr/>
        </p:nvPicPr>
        <p:blipFill>
          <a:blip r:embed="rId4"/>
          <a:stretch>
            <a:fillRect/>
          </a:stretch>
        </p:blipFill>
        <p:spPr>
          <a:xfrm>
            <a:off x="2524525" y="2759523"/>
            <a:ext cx="6681537" cy="3490355"/>
          </a:xfrm>
          <a:prstGeom prst="rect">
            <a:avLst/>
          </a:prstGeom>
        </p:spPr>
      </p:pic>
    </p:spTree>
    <p:extLst>
      <p:ext uri="{BB962C8B-B14F-4D97-AF65-F5344CB8AC3E}">
        <p14:creationId xmlns:p14="http://schemas.microsoft.com/office/powerpoint/2010/main" val="28710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r>
              <a:rPr lang="en-US" dirty="0">
                <a:solidFill>
                  <a:srgbClr val="34495E"/>
                </a:solidFill>
              </a:rPr>
              <a:t> - Mutations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Mutations: </a:t>
            </a:r>
            <a:r>
              <a:rPr lang="en-US" sz="2400" dirty="0">
                <a:solidFill>
                  <a:srgbClr val="34495E"/>
                </a:solidFill>
                <a:latin typeface="Source Sans Pro" panose="020B0503030403020204" pitchFamily="34" charset="0"/>
              </a:rPr>
              <a:t>The only way to actually change state in a </a:t>
            </a:r>
            <a:r>
              <a:rPr lang="en-US" sz="2400" dirty="0" err="1">
                <a:solidFill>
                  <a:srgbClr val="34495E"/>
                </a:solidFill>
                <a:latin typeface="Source Sans Pro" panose="020B0503030403020204" pitchFamily="34" charset="0"/>
              </a:rPr>
              <a:t>Vuex</a:t>
            </a:r>
            <a:r>
              <a:rPr lang="en-US" sz="2400" dirty="0">
                <a:solidFill>
                  <a:srgbClr val="34495E"/>
                </a:solidFill>
                <a:latin typeface="Source Sans Pro" panose="020B0503030403020204" pitchFamily="34" charset="0"/>
              </a:rPr>
              <a:t> store is by committing a mutation. It’s a </a:t>
            </a:r>
            <a:r>
              <a:rPr lang="en-US" sz="2400" b="1" dirty="0">
                <a:solidFill>
                  <a:srgbClr val="34495E"/>
                </a:solidFill>
                <a:latin typeface="Source Sans Pro" panose="020B0503030403020204" pitchFamily="34" charset="0"/>
              </a:rPr>
              <a:t>synchronous</a:t>
            </a:r>
            <a:r>
              <a:rPr lang="en-US" sz="2400" dirty="0">
                <a:solidFill>
                  <a:srgbClr val="34495E"/>
                </a:solidFill>
                <a:latin typeface="Source Sans Pro" panose="020B0503030403020204" pitchFamily="34" charset="0"/>
              </a:rPr>
              <a:t> function is where we perform actual state modifications, and it will receive the state as the first argument</a:t>
            </a:r>
          </a:p>
        </p:txBody>
      </p:sp>
      <p:pic>
        <p:nvPicPr>
          <p:cNvPr id="9" name="Picture 8">
            <a:extLst>
              <a:ext uri="{FF2B5EF4-FFF2-40B4-BE49-F238E27FC236}">
                <a16:creationId xmlns:a16="http://schemas.microsoft.com/office/drawing/2014/main" id="{4355E779-DA27-41EA-9F37-E8803848A2E7}"/>
              </a:ext>
            </a:extLst>
          </p:cNvPr>
          <p:cNvPicPr>
            <a:picLocks noChangeAspect="1"/>
          </p:cNvPicPr>
          <p:nvPr/>
        </p:nvPicPr>
        <p:blipFill>
          <a:blip r:embed="rId4"/>
          <a:stretch>
            <a:fillRect/>
          </a:stretch>
        </p:blipFill>
        <p:spPr>
          <a:xfrm>
            <a:off x="1302420" y="2823235"/>
            <a:ext cx="9107239" cy="3534384"/>
          </a:xfrm>
          <a:prstGeom prst="rect">
            <a:avLst/>
          </a:prstGeom>
        </p:spPr>
      </p:pic>
    </p:spTree>
    <p:extLst>
      <p:ext uri="{BB962C8B-B14F-4D97-AF65-F5344CB8AC3E}">
        <p14:creationId xmlns:p14="http://schemas.microsoft.com/office/powerpoint/2010/main" val="17420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1</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Getting started </a:t>
            </a:r>
          </a:p>
          <a:p>
            <a:pPr>
              <a:buClr>
                <a:srgbClr val="41B883"/>
              </a:buClr>
            </a:pPr>
            <a:r>
              <a:rPr lang="en-US" sz="2800" dirty="0"/>
              <a:t>Template syntax</a:t>
            </a:r>
          </a:p>
          <a:p>
            <a:pPr>
              <a:buClr>
                <a:srgbClr val="41B883"/>
              </a:buClr>
            </a:pPr>
            <a:r>
              <a:rPr lang="en-US" sz="2800" dirty="0"/>
              <a:t>Data properties, computed properties, watchers, methods</a:t>
            </a:r>
          </a:p>
          <a:p>
            <a:pPr>
              <a:buClr>
                <a:srgbClr val="41B883"/>
              </a:buClr>
            </a:pPr>
            <a:r>
              <a:rPr lang="en-US" sz="2800" dirty="0"/>
              <a:t>Data binding (One way and two way)</a:t>
            </a:r>
          </a:p>
          <a:p>
            <a:pPr>
              <a:buClr>
                <a:srgbClr val="41B883"/>
              </a:buClr>
            </a:pPr>
            <a:r>
              <a:rPr lang="en-US" sz="2800" dirty="0"/>
              <a:t>Directives, loops and conditional syntax</a:t>
            </a:r>
          </a:p>
          <a:p>
            <a:pPr>
              <a:buClr>
                <a:srgbClr val="41B883"/>
              </a:buClr>
            </a:pPr>
            <a:r>
              <a:rPr lang="en-US" sz="2800" dirty="0"/>
              <a:t>Components (global and local)</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243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r>
              <a:rPr lang="en-US" dirty="0">
                <a:solidFill>
                  <a:srgbClr val="34495E"/>
                </a:solidFill>
              </a:rPr>
              <a:t> - Actions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Actions: </a:t>
            </a:r>
            <a:r>
              <a:rPr lang="en-US" sz="2400" dirty="0">
                <a:solidFill>
                  <a:srgbClr val="34495E"/>
                </a:solidFill>
                <a:latin typeface="Source Sans Pro" panose="020B0503030403020204" pitchFamily="34" charset="0"/>
              </a:rPr>
              <a:t>Actions are used to perform async operations. Actions can also commit mutations.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FA638787-2F73-4F2A-8A12-70B0B360C940}"/>
              </a:ext>
            </a:extLst>
          </p:cNvPr>
          <p:cNvPicPr>
            <a:picLocks noChangeAspect="1"/>
          </p:cNvPicPr>
          <p:nvPr/>
        </p:nvPicPr>
        <p:blipFill>
          <a:blip r:embed="rId4"/>
          <a:stretch>
            <a:fillRect/>
          </a:stretch>
        </p:blipFill>
        <p:spPr>
          <a:xfrm>
            <a:off x="1302420" y="2660228"/>
            <a:ext cx="8658225" cy="3343275"/>
          </a:xfrm>
          <a:prstGeom prst="rect">
            <a:avLst/>
          </a:prstGeom>
        </p:spPr>
      </p:pic>
    </p:spTree>
    <p:extLst>
      <p:ext uri="{BB962C8B-B14F-4D97-AF65-F5344CB8AC3E}">
        <p14:creationId xmlns:p14="http://schemas.microsoft.com/office/powerpoint/2010/main" val="408503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r>
              <a:rPr lang="en-US" dirty="0">
                <a:solidFill>
                  <a:srgbClr val="34495E"/>
                </a:solidFill>
              </a:rPr>
              <a:t>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92128068-9F1C-42C2-8370-B04AC7A85BE2}"/>
              </a:ext>
            </a:extLst>
          </p:cNvPr>
          <p:cNvPicPr>
            <a:picLocks noChangeAspect="1"/>
          </p:cNvPicPr>
          <p:nvPr/>
        </p:nvPicPr>
        <p:blipFill>
          <a:blip r:embed="rId4"/>
          <a:stretch>
            <a:fillRect/>
          </a:stretch>
        </p:blipFill>
        <p:spPr>
          <a:xfrm>
            <a:off x="1295400" y="1571621"/>
            <a:ext cx="7667625" cy="3762375"/>
          </a:xfrm>
          <a:prstGeom prst="rect">
            <a:avLst/>
          </a:prstGeom>
        </p:spPr>
      </p:pic>
    </p:spTree>
    <p:extLst>
      <p:ext uri="{BB962C8B-B14F-4D97-AF65-F5344CB8AC3E}">
        <p14:creationId xmlns:p14="http://schemas.microsoft.com/office/powerpoint/2010/main" val="26673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a:t>
            </a:r>
            <a:r>
              <a:rPr lang="en-US" dirty="0" err="1">
                <a:solidFill>
                  <a:srgbClr val="34495E"/>
                </a:solidFill>
              </a:rPr>
              <a:t>Vuex</a:t>
            </a:r>
            <a:r>
              <a:rPr lang="en-US" dirty="0">
                <a:solidFill>
                  <a:srgbClr val="34495E"/>
                </a:solidFill>
              </a:rPr>
              <a:t>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a:buClr>
                <a:srgbClr val="41B883"/>
              </a:buClr>
            </a:pPr>
            <a:r>
              <a:rPr lang="en-US" sz="2400" dirty="0">
                <a:solidFill>
                  <a:srgbClr val="34495E"/>
                </a:solidFill>
                <a:latin typeface="Source Sans Pro" panose="020B0503030403020204" pitchFamily="34" charset="0"/>
              </a:rPr>
              <a:t>Using the injected store (</a:t>
            </a:r>
            <a:r>
              <a:rPr lang="en-US" sz="2400" b="1" dirty="0" err="1">
                <a:solidFill>
                  <a:srgbClr val="34495E"/>
                </a:solidFill>
                <a:latin typeface="Source Sans Pro" panose="020B0503030403020204" pitchFamily="34" charset="0"/>
              </a:rPr>
              <a:t>this.$store</a:t>
            </a:r>
            <a:r>
              <a:rPr lang="en-US" sz="2400" dirty="0">
                <a:solidFill>
                  <a:srgbClr val="34495E"/>
                </a:solidFill>
                <a:latin typeface="Source Sans Pro" panose="020B0503030403020204" pitchFamily="34" charset="0"/>
              </a:rPr>
              <a:t>)</a:t>
            </a:r>
          </a:p>
          <a:p>
            <a:pPr>
              <a:buClr>
                <a:srgbClr val="41B883"/>
              </a:buClr>
            </a:pPr>
            <a:r>
              <a:rPr lang="en-US" sz="2400" dirty="0">
                <a:solidFill>
                  <a:srgbClr val="34495E"/>
                </a:solidFill>
                <a:latin typeface="Source Sans Pro" panose="020B0503030403020204" pitchFamily="34" charset="0"/>
              </a:rPr>
              <a:t>State: </a:t>
            </a:r>
            <a:r>
              <a:rPr lang="en-US" sz="2400" b="1" i="1" dirty="0">
                <a:solidFill>
                  <a:srgbClr val="34495E"/>
                </a:solidFill>
                <a:latin typeface="Source Sans Pro" panose="020B0503030403020204" pitchFamily="34" charset="0"/>
              </a:rPr>
              <a:t>this.$</a:t>
            </a:r>
            <a:r>
              <a:rPr lang="en-US" sz="2400" b="1" i="1" dirty="0" err="1">
                <a:solidFill>
                  <a:srgbClr val="34495E"/>
                </a:solidFill>
                <a:latin typeface="Source Sans Pro" panose="020B0503030403020204" pitchFamily="34" charset="0"/>
              </a:rPr>
              <a:t>store.state</a:t>
            </a:r>
            <a:endParaRPr lang="en-US" sz="2400" b="1" i="1" dirty="0">
              <a:solidFill>
                <a:srgbClr val="34495E"/>
              </a:solidFill>
              <a:latin typeface="Source Sans Pro" panose="020B0503030403020204" pitchFamily="34" charset="0"/>
            </a:endParaRPr>
          </a:p>
          <a:p>
            <a:pPr>
              <a:buClr>
                <a:srgbClr val="41B883"/>
              </a:buClr>
            </a:pPr>
            <a:r>
              <a:rPr lang="en-US" sz="2400" dirty="0">
                <a:solidFill>
                  <a:srgbClr val="34495E"/>
                </a:solidFill>
                <a:latin typeface="Source Sans Pro" panose="020B0503030403020204" pitchFamily="34" charset="0"/>
              </a:rPr>
              <a:t>Getters: </a:t>
            </a:r>
            <a:r>
              <a:rPr lang="en-US" sz="2400" b="1" i="1" dirty="0">
                <a:solidFill>
                  <a:srgbClr val="34495E"/>
                </a:solidFill>
                <a:latin typeface="Source Sans Pro" panose="020B0503030403020204" pitchFamily="34" charset="0"/>
              </a:rPr>
              <a:t>this.$</a:t>
            </a:r>
            <a:r>
              <a:rPr lang="en-US" sz="2400" b="1" i="1" dirty="0" err="1">
                <a:solidFill>
                  <a:srgbClr val="34495E"/>
                </a:solidFill>
                <a:latin typeface="Source Sans Pro" panose="020B0503030403020204" pitchFamily="34" charset="0"/>
              </a:rPr>
              <a:t>store.getters</a:t>
            </a:r>
            <a:endParaRPr lang="en-US" sz="2400" b="1" i="1" dirty="0">
              <a:solidFill>
                <a:srgbClr val="34495E"/>
              </a:solidFill>
              <a:latin typeface="Source Sans Pro" panose="020B0503030403020204" pitchFamily="34" charset="0"/>
            </a:endParaRPr>
          </a:p>
          <a:p>
            <a:pPr>
              <a:buClr>
                <a:srgbClr val="41B883"/>
              </a:buClr>
            </a:pPr>
            <a:r>
              <a:rPr lang="en-US" sz="2400" dirty="0">
                <a:solidFill>
                  <a:srgbClr val="34495E"/>
                </a:solidFill>
                <a:latin typeface="Source Sans Pro" panose="020B0503030403020204" pitchFamily="34" charset="0"/>
              </a:rPr>
              <a:t>Mutations: </a:t>
            </a:r>
            <a:r>
              <a:rPr lang="en-US" sz="2400" b="1" i="1" dirty="0">
                <a:solidFill>
                  <a:srgbClr val="34495E"/>
                </a:solidFill>
                <a:latin typeface="Source Sans Pro" panose="020B0503030403020204" pitchFamily="34" charset="0"/>
              </a:rPr>
              <a:t>this.$</a:t>
            </a:r>
            <a:r>
              <a:rPr lang="en-US" sz="2400" b="1" i="1" dirty="0" err="1">
                <a:solidFill>
                  <a:srgbClr val="34495E"/>
                </a:solidFill>
                <a:latin typeface="Source Sans Pro" panose="020B0503030403020204" pitchFamily="34" charset="0"/>
              </a:rPr>
              <a:t>store.commit</a:t>
            </a:r>
            <a:r>
              <a:rPr lang="en-US" sz="2400" b="1" i="1" dirty="0">
                <a:solidFill>
                  <a:srgbClr val="34495E"/>
                </a:solidFill>
                <a:latin typeface="Source Sans Pro" panose="020B0503030403020204" pitchFamily="34" charset="0"/>
              </a:rPr>
              <a:t>(‘&lt;mutation-name’&gt;, payload)</a:t>
            </a:r>
          </a:p>
          <a:p>
            <a:pPr>
              <a:buClr>
                <a:srgbClr val="41B883"/>
              </a:buClr>
            </a:pPr>
            <a:r>
              <a:rPr lang="en-US" sz="2400" dirty="0">
                <a:solidFill>
                  <a:srgbClr val="34495E"/>
                </a:solidFill>
                <a:latin typeface="Source Sans Pro" panose="020B0503030403020204" pitchFamily="34" charset="0"/>
              </a:rPr>
              <a:t>Actions: </a:t>
            </a:r>
            <a:r>
              <a:rPr lang="en-US" sz="2400" b="1" i="1" dirty="0">
                <a:solidFill>
                  <a:srgbClr val="34495E"/>
                </a:solidFill>
                <a:latin typeface="Source Sans Pro" panose="020B0503030403020204" pitchFamily="34" charset="0"/>
              </a:rPr>
              <a:t>this.$</a:t>
            </a:r>
            <a:r>
              <a:rPr lang="en-US" sz="2400" b="1" i="1" dirty="0" err="1">
                <a:solidFill>
                  <a:srgbClr val="34495E"/>
                </a:solidFill>
                <a:latin typeface="Source Sans Pro" panose="020B0503030403020204" pitchFamily="34" charset="0"/>
              </a:rPr>
              <a:t>store.dispatch</a:t>
            </a:r>
            <a:r>
              <a:rPr lang="en-US" sz="2400" b="1" i="1" dirty="0">
                <a:solidFill>
                  <a:srgbClr val="34495E"/>
                </a:solidFill>
                <a:latin typeface="Source Sans Pro" panose="020B0503030403020204" pitchFamily="34" charset="0"/>
              </a:rPr>
              <a:t>(‘&lt;action-name’&gt;, payload)</a:t>
            </a:r>
          </a:p>
          <a:p>
            <a:pPr>
              <a:buClr>
                <a:srgbClr val="41B883"/>
              </a:buClr>
            </a:pPr>
            <a:endParaRPr lang="en-US" sz="2400" b="1" i="1" dirty="0">
              <a:solidFill>
                <a:srgbClr val="34495E"/>
              </a:solidFill>
              <a:latin typeface="Source Sans Pro" panose="020B0503030403020204" pitchFamily="34" charset="0"/>
            </a:endParaRPr>
          </a:p>
          <a:p>
            <a:pPr>
              <a:buClr>
                <a:srgbClr val="41B883"/>
              </a:buClr>
            </a:pPr>
            <a:r>
              <a:rPr lang="en-US" sz="2400" dirty="0">
                <a:solidFill>
                  <a:srgbClr val="34495E"/>
                </a:solidFill>
                <a:latin typeface="Source Sans Pro" panose="020B0503030403020204" pitchFamily="34" charset="0"/>
              </a:rPr>
              <a:t>Using Helpers ( </a:t>
            </a:r>
            <a:r>
              <a:rPr lang="en-US" sz="2400" b="1" dirty="0" err="1">
                <a:solidFill>
                  <a:srgbClr val="34495E"/>
                </a:solidFill>
                <a:latin typeface="Source Sans Pro" panose="020B0503030403020204" pitchFamily="34" charset="0"/>
              </a:rPr>
              <a:t>mapState</a:t>
            </a:r>
            <a:r>
              <a:rPr lang="en-US" sz="2400" b="1" dirty="0">
                <a:solidFill>
                  <a:srgbClr val="34495E"/>
                </a:solidFill>
                <a:latin typeface="Source Sans Pro" panose="020B0503030403020204" pitchFamily="34" charset="0"/>
              </a:rPr>
              <a:t>, </a:t>
            </a:r>
            <a:r>
              <a:rPr lang="en-US" sz="2400" b="1" dirty="0" err="1">
                <a:solidFill>
                  <a:srgbClr val="34495E"/>
                </a:solidFill>
                <a:latin typeface="Source Sans Pro" panose="020B0503030403020204" pitchFamily="34" charset="0"/>
              </a:rPr>
              <a:t>mapGetters</a:t>
            </a:r>
            <a:r>
              <a:rPr lang="en-US" sz="2400" b="1" dirty="0">
                <a:solidFill>
                  <a:srgbClr val="34495E"/>
                </a:solidFill>
                <a:latin typeface="Source Sans Pro" panose="020B0503030403020204" pitchFamily="34" charset="0"/>
              </a:rPr>
              <a:t>, </a:t>
            </a:r>
            <a:r>
              <a:rPr lang="en-US" sz="2400" b="1" dirty="0" err="1">
                <a:solidFill>
                  <a:srgbClr val="34495E"/>
                </a:solidFill>
                <a:latin typeface="Source Sans Pro" panose="020B0503030403020204" pitchFamily="34" charset="0"/>
              </a:rPr>
              <a:t>mapMutations</a:t>
            </a:r>
            <a:r>
              <a:rPr lang="en-US" sz="2400" b="1" dirty="0">
                <a:solidFill>
                  <a:srgbClr val="34495E"/>
                </a:solidFill>
                <a:latin typeface="Source Sans Pro" panose="020B0503030403020204" pitchFamily="34" charset="0"/>
              </a:rPr>
              <a:t>, </a:t>
            </a:r>
            <a:r>
              <a:rPr lang="en-US" sz="2400" b="1" dirty="0" err="1">
                <a:solidFill>
                  <a:srgbClr val="34495E"/>
                </a:solidFill>
                <a:latin typeface="Source Sans Pro" panose="020B0503030403020204" pitchFamily="34" charset="0"/>
              </a:rPr>
              <a:t>mapActions</a:t>
            </a:r>
            <a:r>
              <a:rPr lang="en-US" sz="2400" b="1" dirty="0">
                <a:solidFill>
                  <a:srgbClr val="34495E"/>
                </a:solidFill>
                <a:latin typeface="Source Sans Pro" panose="020B0503030403020204" pitchFamily="34" charset="0"/>
              </a:rPr>
              <a:t> </a:t>
            </a:r>
            <a:r>
              <a:rPr lang="en-US" sz="2400" dirty="0">
                <a:solidFill>
                  <a:srgbClr val="34495E"/>
                </a:solidFill>
                <a:latin typeface="Source Sans Pro" panose="020B0503030403020204" pitchFamily="34" charset="0"/>
              </a:rPr>
              <a:t>)</a:t>
            </a:r>
          </a:p>
        </p:txBody>
      </p:sp>
    </p:spTree>
    <p:extLst>
      <p:ext uri="{BB962C8B-B14F-4D97-AF65-F5344CB8AC3E}">
        <p14:creationId xmlns:p14="http://schemas.microsoft.com/office/powerpoint/2010/main" val="1244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endParaRPr lang="en-US" dirty="0">
              <a:solidFill>
                <a:srgbClr val="34495E"/>
              </a:solidFill>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7">
            <a:extLst>
              <a:ext uri="{FF2B5EF4-FFF2-40B4-BE49-F238E27FC236}">
                <a16:creationId xmlns:a16="http://schemas.microsoft.com/office/drawing/2014/main" id="{A64EE8BE-F70D-4CEE-8D5E-C4DCF02A3D4B}"/>
              </a:ext>
            </a:extLst>
          </p:cNvPr>
          <p:cNvPicPr>
            <a:picLocks noGrp="1" noChangeAspect="1"/>
          </p:cNvPicPr>
          <p:nvPr>
            <p:ph idx="1"/>
          </p:nvPr>
        </p:nvPicPr>
        <p:blipFill>
          <a:blip r:embed="rId4"/>
          <a:stretch>
            <a:fillRect/>
          </a:stretch>
        </p:blipFill>
        <p:spPr>
          <a:xfrm>
            <a:off x="2876613" y="759042"/>
            <a:ext cx="7704035" cy="5673289"/>
          </a:xfrm>
        </p:spPr>
      </p:pic>
    </p:spTree>
    <p:extLst>
      <p:ext uri="{BB962C8B-B14F-4D97-AF65-F5344CB8AC3E}">
        <p14:creationId xmlns:p14="http://schemas.microsoft.com/office/powerpoint/2010/main" val="42086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r>
              <a:rPr lang="en-US" dirty="0">
                <a:solidFill>
                  <a:srgbClr val="34495E"/>
                </a:solidFill>
              </a:rPr>
              <a:t>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marL="0" indent="0">
              <a:buClr>
                <a:srgbClr val="41B883"/>
              </a:buClr>
              <a:buNone/>
            </a:pPr>
            <a:r>
              <a:rPr lang="en-US" sz="2400" dirty="0">
                <a:solidFill>
                  <a:srgbClr val="34495E"/>
                </a:solidFill>
                <a:latin typeface="Source Sans Pro" panose="020B0503030403020204" pitchFamily="34" charset="0"/>
              </a:rPr>
              <a:t>As our application grows in scale, the store can get really bloated. To help with that, </a:t>
            </a:r>
            <a:r>
              <a:rPr lang="en-US" sz="2400" dirty="0" err="1">
                <a:solidFill>
                  <a:srgbClr val="34495E"/>
                </a:solidFill>
                <a:latin typeface="Source Sans Pro" panose="020B0503030403020204" pitchFamily="34" charset="0"/>
              </a:rPr>
              <a:t>Vuex</a:t>
            </a:r>
            <a:r>
              <a:rPr lang="en-US" sz="2400" dirty="0">
                <a:solidFill>
                  <a:srgbClr val="34495E"/>
                </a:solidFill>
                <a:latin typeface="Source Sans Pro" panose="020B0503030403020204" pitchFamily="34" charset="0"/>
              </a:rPr>
              <a:t> allows us to divide our store into modules. Each module can contain its own state, mutations, actions, getters</a:t>
            </a:r>
          </a:p>
        </p:txBody>
      </p:sp>
    </p:spTree>
    <p:extLst>
      <p:ext uri="{BB962C8B-B14F-4D97-AF65-F5344CB8AC3E}">
        <p14:creationId xmlns:p14="http://schemas.microsoft.com/office/powerpoint/2010/main" val="7217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err="1">
                <a:solidFill>
                  <a:srgbClr val="34495E"/>
                </a:solidFill>
              </a:rPr>
              <a:t>Vuex</a:t>
            </a:r>
            <a:r>
              <a:rPr lang="en-US" dirty="0">
                <a:solidFill>
                  <a:srgbClr val="34495E"/>
                </a:solidFill>
              </a:rPr>
              <a:t>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Content Placeholder 16">
            <a:extLst>
              <a:ext uri="{FF2B5EF4-FFF2-40B4-BE49-F238E27FC236}">
                <a16:creationId xmlns:a16="http://schemas.microsoft.com/office/drawing/2014/main" id="{F4A38A14-C1E2-4ED0-99D2-CDD533584C8B}"/>
              </a:ext>
            </a:extLst>
          </p:cNvPr>
          <p:cNvPicPr>
            <a:picLocks noGrp="1" noChangeAspect="1"/>
          </p:cNvPicPr>
          <p:nvPr>
            <p:ph idx="1"/>
          </p:nvPr>
        </p:nvPicPr>
        <p:blipFill>
          <a:blip r:embed="rId4"/>
          <a:stretch>
            <a:fillRect/>
          </a:stretch>
        </p:blipFill>
        <p:spPr>
          <a:xfrm>
            <a:off x="1926345" y="1138255"/>
            <a:ext cx="8182910" cy="5372390"/>
          </a:xfrm>
          <a:prstGeom prst="rect">
            <a:avLst/>
          </a:prstGeom>
        </p:spPr>
      </p:pic>
    </p:spTree>
    <p:extLst>
      <p:ext uri="{BB962C8B-B14F-4D97-AF65-F5344CB8AC3E}">
        <p14:creationId xmlns:p14="http://schemas.microsoft.com/office/powerpoint/2010/main" val="310924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Localization is process of adopting the software to support multiple languages or translations.</a:t>
            </a:r>
          </a:p>
          <a:p>
            <a:pPr marL="0" indent="0">
              <a:buClr>
                <a:srgbClr val="41B883"/>
              </a:buClr>
              <a:buNone/>
            </a:pPr>
            <a:r>
              <a:rPr lang="en-IN" sz="2400" dirty="0"/>
              <a:t>To localize a Vue application we need ‘vue-i18n’ library</a:t>
            </a:r>
          </a:p>
          <a:p>
            <a:pPr marL="0" indent="0">
              <a:buClr>
                <a:srgbClr val="41B883"/>
              </a:buClr>
              <a:buNone/>
            </a:pPr>
            <a:endParaRPr lang="en-IN" sz="2400" dirty="0"/>
          </a:p>
          <a:p>
            <a:pPr marL="0" indent="0">
              <a:buClr>
                <a:srgbClr val="41B883"/>
              </a:buClr>
              <a:buNone/>
            </a:pPr>
            <a:r>
              <a:rPr lang="en-IN" sz="2400" b="1" i="1" dirty="0"/>
              <a:t>	</a:t>
            </a:r>
            <a:r>
              <a:rPr lang="en-IN" sz="2400" b="1" i="1" dirty="0" err="1"/>
              <a:t>Npm</a:t>
            </a:r>
            <a:r>
              <a:rPr lang="en-IN" sz="2400" b="1" i="1" dirty="0"/>
              <a:t> install --save vue-i18n </a:t>
            </a:r>
          </a:p>
        </p:txBody>
      </p:sp>
    </p:spTree>
    <p:extLst>
      <p:ext uri="{BB962C8B-B14F-4D97-AF65-F5344CB8AC3E}">
        <p14:creationId xmlns:p14="http://schemas.microsoft.com/office/powerpoint/2010/main" val="1586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We need to have </a:t>
            </a:r>
            <a:r>
              <a:rPr lang="en-IN" sz="2400" b="1" i="1" dirty="0" err="1"/>
              <a:t>src</a:t>
            </a:r>
            <a:r>
              <a:rPr lang="en-IN" sz="2400" b="1" i="1" dirty="0"/>
              <a:t>/locales </a:t>
            </a:r>
            <a:r>
              <a:rPr lang="en-IN" sz="2400" dirty="0"/>
              <a:t>folder in which we add our </a:t>
            </a:r>
            <a:r>
              <a:rPr lang="en-IN" sz="2400" b="1" dirty="0"/>
              <a:t>JSON</a:t>
            </a:r>
            <a:r>
              <a:rPr lang="en-IN" sz="2400" dirty="0"/>
              <a:t> files.</a:t>
            </a:r>
          </a:p>
        </p:txBody>
      </p:sp>
      <p:pic>
        <p:nvPicPr>
          <p:cNvPr id="6" name="Picture 5">
            <a:extLst>
              <a:ext uri="{FF2B5EF4-FFF2-40B4-BE49-F238E27FC236}">
                <a16:creationId xmlns:a16="http://schemas.microsoft.com/office/drawing/2014/main" id="{AEE495F3-582F-4743-AD88-794FDA06241C}"/>
              </a:ext>
            </a:extLst>
          </p:cNvPr>
          <p:cNvPicPr>
            <a:picLocks noChangeAspect="1"/>
          </p:cNvPicPr>
          <p:nvPr/>
        </p:nvPicPr>
        <p:blipFill>
          <a:blip r:embed="rId4"/>
          <a:stretch>
            <a:fillRect/>
          </a:stretch>
        </p:blipFill>
        <p:spPr>
          <a:xfrm>
            <a:off x="1452926" y="2362199"/>
            <a:ext cx="7478344" cy="2534265"/>
          </a:xfrm>
          <a:prstGeom prst="rect">
            <a:avLst/>
          </a:prstGeom>
        </p:spPr>
      </p:pic>
    </p:spTree>
    <p:extLst>
      <p:ext uri="{BB962C8B-B14F-4D97-AF65-F5344CB8AC3E}">
        <p14:creationId xmlns:p14="http://schemas.microsoft.com/office/powerpoint/2010/main" val="333831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 - setup</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9E81295C-2CC6-4D81-A326-3DBB63A3499A}"/>
              </a:ext>
            </a:extLst>
          </p:cNvPr>
          <p:cNvPicPr>
            <a:picLocks noGrp="1" noChangeAspect="1"/>
          </p:cNvPicPr>
          <p:nvPr>
            <p:ph idx="1"/>
          </p:nvPr>
        </p:nvPicPr>
        <p:blipFill>
          <a:blip r:embed="rId4"/>
          <a:stretch>
            <a:fillRect/>
          </a:stretch>
        </p:blipFill>
        <p:spPr>
          <a:xfrm>
            <a:off x="2848214" y="1382474"/>
            <a:ext cx="6228949" cy="4514742"/>
          </a:xfrm>
        </p:spPr>
      </p:pic>
    </p:spTree>
    <p:extLst>
      <p:ext uri="{BB962C8B-B14F-4D97-AF65-F5344CB8AC3E}">
        <p14:creationId xmlns:p14="http://schemas.microsoft.com/office/powerpoint/2010/main" val="25115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the locale strings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CCD299A-94BD-4FC8-A1C8-D0883183A0B1}"/>
              </a:ext>
            </a:extLst>
          </p:cNvPr>
          <p:cNvPicPr>
            <a:picLocks noChangeAspect="1"/>
          </p:cNvPicPr>
          <p:nvPr/>
        </p:nvPicPr>
        <p:blipFill>
          <a:blip r:embed="rId4"/>
          <a:stretch>
            <a:fillRect/>
          </a:stretch>
        </p:blipFill>
        <p:spPr>
          <a:xfrm>
            <a:off x="1288380" y="4042966"/>
            <a:ext cx="8292662" cy="2046923"/>
          </a:xfrm>
          <a:prstGeom prst="rect">
            <a:avLst/>
          </a:prstGeom>
        </p:spPr>
      </p:pic>
      <p:pic>
        <p:nvPicPr>
          <p:cNvPr id="8" name="Picture 7">
            <a:extLst>
              <a:ext uri="{FF2B5EF4-FFF2-40B4-BE49-F238E27FC236}">
                <a16:creationId xmlns:a16="http://schemas.microsoft.com/office/drawing/2014/main" id="{3B6E19BA-710D-472E-914F-F3EBD3CEEF78}"/>
              </a:ext>
            </a:extLst>
          </p:cNvPr>
          <p:cNvPicPr>
            <a:picLocks noChangeAspect="1"/>
          </p:cNvPicPr>
          <p:nvPr/>
        </p:nvPicPr>
        <p:blipFill>
          <a:blip r:embed="rId5"/>
          <a:stretch>
            <a:fillRect/>
          </a:stretch>
        </p:blipFill>
        <p:spPr>
          <a:xfrm>
            <a:off x="1295400" y="1274730"/>
            <a:ext cx="7801533" cy="2560306"/>
          </a:xfrm>
          <a:prstGeom prst="rect">
            <a:avLst/>
          </a:prstGeom>
        </p:spPr>
      </p:pic>
    </p:spTree>
    <p:extLst>
      <p:ext uri="{BB962C8B-B14F-4D97-AF65-F5344CB8AC3E}">
        <p14:creationId xmlns:p14="http://schemas.microsoft.com/office/powerpoint/2010/main" val="3366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2</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Setting up project from CLI (node.js, </a:t>
            </a:r>
            <a:r>
              <a:rPr lang="en-US" sz="2800" dirty="0" err="1"/>
              <a:t>vue</a:t>
            </a:r>
            <a:r>
              <a:rPr lang="en-US" sz="2800" dirty="0"/>
              <a:t>-cli)</a:t>
            </a:r>
          </a:p>
          <a:p>
            <a:pPr>
              <a:buClr>
                <a:srgbClr val="41B883"/>
              </a:buClr>
            </a:pPr>
            <a:r>
              <a:rPr lang="en-US" sz="2800" dirty="0"/>
              <a:t>Folder Architecture</a:t>
            </a:r>
          </a:p>
          <a:p>
            <a:pPr>
              <a:buClr>
                <a:srgbClr val="41B883"/>
              </a:buClr>
            </a:pPr>
            <a:r>
              <a:rPr lang="en-US" sz="2800" dirty="0"/>
              <a:t>Lifecycle hooks</a:t>
            </a:r>
          </a:p>
          <a:p>
            <a:pPr>
              <a:buClr>
                <a:srgbClr val="41B883"/>
              </a:buClr>
            </a:pPr>
            <a:r>
              <a:rPr lang="en-US" sz="2800" dirty="0"/>
              <a:t>Component communication	 (props and emit)</a:t>
            </a:r>
          </a:p>
          <a:p>
            <a:pPr>
              <a:buClr>
                <a:srgbClr val="41B883"/>
              </a:buClr>
            </a:pPr>
            <a:r>
              <a:rPr lang="en-US" sz="2800" dirty="0"/>
              <a:t>Event Bus (Deprecated)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4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423270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Vue-i18n will inject the property </a:t>
            </a:r>
            <a:r>
              <a:rPr lang="en-US" sz="2400" b="1" i="1" dirty="0"/>
              <a:t>$i18n </a:t>
            </a:r>
            <a:r>
              <a:rPr lang="en-US" sz="2400" dirty="0"/>
              <a:t>we can access that using</a:t>
            </a:r>
          </a:p>
          <a:p>
            <a:pPr marL="0" indent="0">
              <a:buClr>
                <a:srgbClr val="41B883"/>
              </a:buClr>
              <a:buNone/>
            </a:pPr>
            <a:r>
              <a:rPr lang="en-US" sz="2400" b="1" i="1" dirty="0"/>
              <a:t>this.$i18n </a:t>
            </a:r>
            <a:r>
              <a:rPr lang="en-US" sz="2400" dirty="0"/>
              <a:t>in JavaScript or directly </a:t>
            </a:r>
            <a:r>
              <a:rPr lang="en-US" sz="2400" b="1" i="1" dirty="0"/>
              <a:t>$i18n</a:t>
            </a:r>
            <a:r>
              <a:rPr lang="en-US" sz="2400" dirty="0"/>
              <a:t> on our &lt;template&gt;</a:t>
            </a:r>
          </a:p>
          <a:p>
            <a:pPr marL="0" indent="0">
              <a:buClr>
                <a:srgbClr val="41B883"/>
              </a:buClr>
              <a:buNone/>
            </a:pPr>
            <a:endParaRPr lang="en-US" sz="2400" b="1" i="1" dirty="0"/>
          </a:p>
          <a:p>
            <a:pPr marL="0" indent="0">
              <a:buClr>
                <a:srgbClr val="41B883"/>
              </a:buClr>
              <a:buNone/>
            </a:pPr>
            <a:r>
              <a:rPr lang="en-US" sz="2400" b="1" i="1" dirty="0"/>
              <a:t>$i18n.locale -&gt; </a:t>
            </a:r>
            <a:r>
              <a:rPr lang="en-US" sz="2400" dirty="0"/>
              <a:t>Gives the currently selected locale</a:t>
            </a:r>
            <a:endParaRPr lang="en-IN" sz="2400" b="1" i="1" dirty="0"/>
          </a:p>
        </p:txBody>
      </p:sp>
    </p:spTree>
    <p:extLst>
      <p:ext uri="{BB962C8B-B14F-4D97-AF65-F5344CB8AC3E}">
        <p14:creationId xmlns:p14="http://schemas.microsoft.com/office/powerpoint/2010/main" val="173562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0242D6FE-39DF-43A0-AC05-DA17C6F03A9F}"/>
              </a:ext>
            </a:extLst>
          </p:cNvPr>
          <p:cNvPicPr>
            <a:picLocks noGrp="1" noChangeAspect="1"/>
          </p:cNvPicPr>
          <p:nvPr>
            <p:ph idx="1"/>
          </p:nvPr>
        </p:nvPicPr>
        <p:blipFill>
          <a:blip r:embed="rId4"/>
          <a:stretch>
            <a:fillRect/>
          </a:stretch>
        </p:blipFill>
        <p:spPr>
          <a:xfrm>
            <a:off x="1435853" y="1355549"/>
            <a:ext cx="8839003" cy="4517029"/>
          </a:xfrm>
        </p:spPr>
      </p:pic>
    </p:spTree>
    <p:extLst>
      <p:ext uri="{BB962C8B-B14F-4D97-AF65-F5344CB8AC3E}">
        <p14:creationId xmlns:p14="http://schemas.microsoft.com/office/powerpoint/2010/main" val="296053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2484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It is oftentimes difficult to predict quantity without actual data. To achieve Pluralization, we can pass the quantity value, and the package will send the appropriate translation.</a:t>
            </a:r>
          </a:p>
          <a:p>
            <a:pPr marL="0" indent="0">
              <a:buClr>
                <a:srgbClr val="41B883"/>
              </a:buClr>
              <a:buNone/>
            </a:pPr>
            <a:r>
              <a:rPr lang="en-US" sz="2400" dirty="0"/>
              <a:t>We have to use </a:t>
            </a:r>
            <a:r>
              <a:rPr lang="en-US" sz="2400" b="1" i="1" dirty="0"/>
              <a:t>$</a:t>
            </a:r>
            <a:r>
              <a:rPr lang="en-US" sz="2400" b="1" i="1" dirty="0" err="1"/>
              <a:t>tc</a:t>
            </a:r>
            <a:r>
              <a:rPr lang="en-US" sz="2400" b="1" i="1" dirty="0"/>
              <a:t>() </a:t>
            </a:r>
            <a:r>
              <a:rPr lang="en-US" sz="2400" dirty="0"/>
              <a:t>method </a:t>
            </a:r>
            <a:endParaRPr lang="en-IN" sz="2400" b="1" i="1" dirty="0"/>
          </a:p>
        </p:txBody>
      </p:sp>
    </p:spTree>
    <p:extLst>
      <p:ext uri="{BB962C8B-B14F-4D97-AF65-F5344CB8AC3E}">
        <p14:creationId xmlns:p14="http://schemas.microsoft.com/office/powerpoint/2010/main" val="115460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A4421EEF-0B01-458E-B151-054328D32897}"/>
              </a:ext>
            </a:extLst>
          </p:cNvPr>
          <p:cNvPicPr>
            <a:picLocks noGrp="1" noChangeAspect="1"/>
          </p:cNvPicPr>
          <p:nvPr>
            <p:ph idx="1"/>
          </p:nvPr>
        </p:nvPicPr>
        <p:blipFill>
          <a:blip r:embed="rId4"/>
          <a:stretch>
            <a:fillRect/>
          </a:stretch>
        </p:blipFill>
        <p:spPr>
          <a:xfrm>
            <a:off x="2681883" y="1735138"/>
            <a:ext cx="6828234" cy="3810000"/>
          </a:xfrm>
        </p:spPr>
      </p:pic>
    </p:spTree>
    <p:extLst>
      <p:ext uri="{BB962C8B-B14F-4D97-AF65-F5344CB8AC3E}">
        <p14:creationId xmlns:p14="http://schemas.microsoft.com/office/powerpoint/2010/main" val="168594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numbers in different ways.</a:t>
            </a:r>
          </a:p>
          <a:p>
            <a:pPr>
              <a:buClr>
                <a:srgbClr val="41B883"/>
              </a:buClr>
            </a:pPr>
            <a:r>
              <a:rPr lang="en-US" sz="2400" b="0" i="0" dirty="0">
                <a:solidFill>
                  <a:srgbClr val="242424"/>
                </a:solidFill>
                <a:effectLst/>
                <a:latin typeface="Source Sans Pro" panose="020B0503030403020204" pitchFamily="34" charset="0"/>
              </a:rPr>
              <a:t>Currency</a:t>
            </a:r>
          </a:p>
          <a:p>
            <a:pPr>
              <a:buClr>
                <a:srgbClr val="41B883"/>
              </a:buClr>
            </a:pPr>
            <a:r>
              <a:rPr lang="en-US" sz="2400" dirty="0">
                <a:solidFill>
                  <a:srgbClr val="242424"/>
                </a:solidFill>
                <a:latin typeface="Source Sans Pro" panose="020B0503030403020204" pitchFamily="34" charset="0"/>
              </a:rPr>
              <a:t>Date-time</a:t>
            </a:r>
          </a:p>
          <a:p>
            <a:pPr>
              <a:buClr>
                <a:srgbClr val="41B883"/>
              </a:buClr>
            </a:pP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err="1"/>
              <a:t>numberFormats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$n() </a:t>
            </a:r>
            <a:r>
              <a:rPr lang="en-US" sz="2400" i="1" dirty="0"/>
              <a:t>method</a:t>
            </a:r>
            <a:endParaRPr lang="en-IN" sz="2400" b="1" i="1" dirty="0"/>
          </a:p>
        </p:txBody>
      </p:sp>
    </p:spTree>
    <p:extLst>
      <p:ext uri="{BB962C8B-B14F-4D97-AF65-F5344CB8AC3E}">
        <p14:creationId xmlns:p14="http://schemas.microsoft.com/office/powerpoint/2010/main" val="10934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 - Currency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32EA5B1-443C-4F3F-A3F2-454B9B1FD063}"/>
              </a:ext>
            </a:extLst>
          </p:cNvPr>
          <p:cNvPicPr>
            <a:picLocks noChangeAspect="1"/>
          </p:cNvPicPr>
          <p:nvPr/>
        </p:nvPicPr>
        <p:blipFill>
          <a:blip r:embed="rId4"/>
          <a:stretch>
            <a:fillRect/>
          </a:stretch>
        </p:blipFill>
        <p:spPr>
          <a:xfrm>
            <a:off x="3943350" y="1314757"/>
            <a:ext cx="4305300" cy="4057650"/>
          </a:xfrm>
          <a:prstGeom prst="rect">
            <a:avLst/>
          </a:prstGeom>
        </p:spPr>
      </p:pic>
      <p:pic>
        <p:nvPicPr>
          <p:cNvPr id="8" name="Picture 7">
            <a:extLst>
              <a:ext uri="{FF2B5EF4-FFF2-40B4-BE49-F238E27FC236}">
                <a16:creationId xmlns:a16="http://schemas.microsoft.com/office/drawing/2014/main" id="{92A6DFD4-78AB-46B5-89C6-400859B99DA6}"/>
              </a:ext>
            </a:extLst>
          </p:cNvPr>
          <p:cNvPicPr>
            <a:picLocks noChangeAspect="1"/>
          </p:cNvPicPr>
          <p:nvPr/>
        </p:nvPicPr>
        <p:blipFill>
          <a:blip r:embed="rId5"/>
          <a:stretch>
            <a:fillRect/>
          </a:stretch>
        </p:blipFill>
        <p:spPr>
          <a:xfrm>
            <a:off x="3109912" y="5619748"/>
            <a:ext cx="5972175" cy="704850"/>
          </a:xfrm>
          <a:prstGeom prst="rect">
            <a:avLst/>
          </a:prstGeom>
        </p:spPr>
      </p:pic>
    </p:spTree>
    <p:extLst>
      <p:ext uri="{BB962C8B-B14F-4D97-AF65-F5344CB8AC3E}">
        <p14:creationId xmlns:p14="http://schemas.microsoft.com/office/powerpoint/2010/main" val="219361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date and time in different ways. </a:t>
            </a: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err="1"/>
              <a:t>dateTimeFormats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$d() </a:t>
            </a:r>
            <a:r>
              <a:rPr lang="en-US" sz="2400" i="1" dirty="0"/>
              <a:t>method</a:t>
            </a:r>
            <a:endParaRPr lang="en-IN" sz="2400" b="1" i="1" dirty="0"/>
          </a:p>
        </p:txBody>
      </p:sp>
    </p:spTree>
    <p:extLst>
      <p:ext uri="{BB962C8B-B14F-4D97-AF65-F5344CB8AC3E}">
        <p14:creationId xmlns:p14="http://schemas.microsoft.com/office/powerpoint/2010/main" val="181158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504ACED8-88E3-4A5E-A3B8-F4BBEAFF2351}"/>
              </a:ext>
            </a:extLst>
          </p:cNvPr>
          <p:cNvPicPr>
            <a:picLocks noGrp="1" noChangeAspect="1"/>
          </p:cNvPicPr>
          <p:nvPr>
            <p:ph idx="1"/>
          </p:nvPr>
        </p:nvPicPr>
        <p:blipFill>
          <a:blip r:embed="rId4"/>
          <a:stretch>
            <a:fillRect/>
          </a:stretch>
        </p:blipFill>
        <p:spPr>
          <a:xfrm>
            <a:off x="3207705" y="1243923"/>
            <a:ext cx="5614242" cy="4791843"/>
          </a:xfrm>
        </p:spPr>
      </p:pic>
    </p:spTree>
    <p:extLst>
      <p:ext uri="{BB962C8B-B14F-4D97-AF65-F5344CB8AC3E}">
        <p14:creationId xmlns:p14="http://schemas.microsoft.com/office/powerpoint/2010/main" val="229670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3</a:t>
            </a:r>
          </a:p>
        </p:txBody>
      </p:sp>
      <p:sp>
        <p:nvSpPr>
          <p:cNvPr id="3" name="Content Placeholder 2"/>
          <p:cNvSpPr>
            <a:spLocks noGrp="1"/>
          </p:cNvSpPr>
          <p:nvPr>
            <p:ph idx="1"/>
          </p:nvPr>
        </p:nvSpPr>
        <p:spPr>
          <a:xfrm>
            <a:off x="1295400" y="1350848"/>
            <a:ext cx="9601200" cy="4435948"/>
          </a:xfrm>
        </p:spPr>
        <p:txBody>
          <a:bodyPr>
            <a:noAutofit/>
          </a:bodyPr>
          <a:lstStyle/>
          <a:p>
            <a:pPr>
              <a:buClr>
                <a:srgbClr val="41B883"/>
              </a:buClr>
            </a:pPr>
            <a:r>
              <a:rPr lang="en-US" sz="2800" dirty="0"/>
              <a:t>Dynamic components</a:t>
            </a:r>
          </a:p>
          <a:p>
            <a:pPr>
              <a:buClr>
                <a:srgbClr val="41B883"/>
              </a:buClr>
            </a:pPr>
            <a:r>
              <a:rPr lang="en-US" sz="2800" dirty="0"/>
              <a:t>Slots and named Slots</a:t>
            </a:r>
          </a:p>
          <a:p>
            <a:pPr>
              <a:buClr>
                <a:srgbClr val="41B883"/>
              </a:buClr>
            </a:pPr>
            <a:r>
              <a:rPr lang="en-US" sz="2800" dirty="0"/>
              <a:t>Binding classes and styles (CSS) </a:t>
            </a:r>
          </a:p>
          <a:p>
            <a:pPr>
              <a:buClr>
                <a:srgbClr val="41B883"/>
              </a:buClr>
            </a:pPr>
            <a:r>
              <a:rPr lang="en-US" sz="2800" dirty="0"/>
              <a:t>Form input binding (Radio, Checkbox </a:t>
            </a:r>
            <a:r>
              <a:rPr lang="en-US" sz="2800" dirty="0" err="1"/>
              <a:t>etc</a:t>
            </a:r>
            <a:r>
              <a:rPr lang="en-US" sz="2800" dirty="0"/>
              <a:t>) </a:t>
            </a:r>
          </a:p>
          <a:p>
            <a:pPr>
              <a:buClr>
                <a:srgbClr val="41B883"/>
              </a:buClr>
            </a:pPr>
            <a:r>
              <a:rPr lang="en-US" sz="2800" dirty="0"/>
              <a:t>Events and event modifiers</a:t>
            </a:r>
          </a:p>
          <a:p>
            <a:pPr>
              <a:buClr>
                <a:srgbClr val="41B883"/>
              </a:buClr>
            </a:pPr>
            <a:r>
              <a:rPr lang="en-US" sz="2800" dirty="0"/>
              <a:t>Keyboard events and modifiers</a:t>
            </a:r>
          </a:p>
          <a:p>
            <a:pPr>
              <a:buClr>
                <a:srgbClr val="41B883"/>
              </a:buClr>
            </a:pPr>
            <a:endParaRPr lang="en-US" sz="2800" dirty="0"/>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6992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1" i="0" dirty="0">
                <a:solidFill>
                  <a:srgbClr val="242424"/>
                </a:solidFill>
                <a:effectLst/>
                <a:latin typeface="Source Sans Pro" panose="020B0503030403020204" pitchFamily="34" charset="0"/>
              </a:rPr>
              <a:t>UNIT TESTING </a:t>
            </a:r>
            <a:r>
              <a:rPr lang="en-US" sz="2400" b="0" i="0" dirty="0">
                <a:solidFill>
                  <a:srgbClr val="242424"/>
                </a:solidFill>
                <a:effectLst/>
                <a:latin typeface="Source Sans Pro" panose="020B0503030403020204" pitchFamily="34" charset="0"/>
              </a:rPr>
              <a:t>is a type of software testing where individual units or components of a software are tested. The purpose is to validate that each unit of the software code performs as expected. </a:t>
            </a:r>
          </a:p>
          <a:p>
            <a:pPr marL="0" indent="0">
              <a:buNone/>
            </a:pPr>
            <a:r>
              <a:rPr lang="en-US" sz="2400" dirty="0"/>
              <a:t>Testing is done during the development (coding phase) of an application by the developers.</a:t>
            </a:r>
            <a:endParaRPr lang="en-IN" sz="2400" dirty="0"/>
          </a:p>
        </p:txBody>
      </p:sp>
    </p:spTree>
    <p:extLst>
      <p:ext uri="{BB962C8B-B14F-4D97-AF65-F5344CB8AC3E}">
        <p14:creationId xmlns:p14="http://schemas.microsoft.com/office/powerpoint/2010/main" val="368719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Purpose of writing Unit Tests</a:t>
            </a:r>
          </a:p>
        </p:txBody>
      </p:sp>
      <p:sp>
        <p:nvSpPr>
          <p:cNvPr id="3" name="Content Placeholder 2"/>
          <p:cNvSpPr>
            <a:spLocks noGrp="1"/>
          </p:cNvSpPr>
          <p:nvPr>
            <p:ph idx="1"/>
          </p:nvPr>
        </p:nvSpPr>
        <p:spPr>
          <a:xfrm>
            <a:off x="1295400" y="1998617"/>
            <a:ext cx="9601200" cy="3579223"/>
          </a:xfrm>
        </p:spPr>
        <p:txBody>
          <a:bodyPr>
            <a:normAutofit/>
          </a:bodyPr>
          <a:lstStyle/>
          <a:p>
            <a:pPr>
              <a:buClr>
                <a:srgbClr val="41B883"/>
              </a:buClr>
            </a:pPr>
            <a:r>
              <a:rPr lang="en-US" sz="2400" dirty="0"/>
              <a:t>Unit test is written to verify expected behavior</a:t>
            </a:r>
          </a:p>
          <a:p>
            <a:pPr>
              <a:buClr>
                <a:srgbClr val="41B883"/>
              </a:buClr>
            </a:pPr>
            <a:r>
              <a:rPr lang="en-US" sz="2400" dirty="0"/>
              <a:t>It avoids breaking existing functionalities.</a:t>
            </a:r>
          </a:p>
          <a:p>
            <a:pPr>
              <a:buClr>
                <a:srgbClr val="41B883"/>
              </a:buClr>
              <a:buFont typeface="Wingdings" panose="05000000000000000000" pitchFamily="2" charset="2"/>
              <a:buChar char="§"/>
            </a:pPr>
            <a:r>
              <a:rPr lang="en-US" sz="2400" dirty="0"/>
              <a:t>Unit tests act as documentation </a:t>
            </a:r>
          </a:p>
          <a:p>
            <a:pPr>
              <a:buClr>
                <a:srgbClr val="41B883"/>
              </a:buClr>
              <a:buFont typeface="Wingdings" panose="05000000000000000000" pitchFamily="2" charset="2"/>
              <a:buChar char="§"/>
            </a:pPr>
            <a:r>
              <a:rPr lang="en-US" sz="2400" dirty="0"/>
              <a:t>Improves Confidence of developers</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111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Knowing What to Test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348759" y="1294658"/>
            <a:ext cx="9601200" cy="3809999"/>
          </a:xfrm>
        </p:spPr>
        <p:txBody>
          <a:bodyPr>
            <a:normAutofit/>
          </a:bodyPr>
          <a:lstStyle/>
          <a:p>
            <a:pPr>
              <a:buClr>
                <a:srgbClr val="41B883"/>
              </a:buClr>
            </a:pPr>
            <a:r>
              <a:rPr lang="en-US" b="1" dirty="0"/>
              <a:t>Black Box Testing </a:t>
            </a:r>
            <a:r>
              <a:rPr lang="en-US" dirty="0"/>
              <a:t>is a software testing method in which the functionalities of software applications are tested without having knowledge of internal code structure.</a:t>
            </a:r>
            <a:br>
              <a:rPr lang="en-US" dirty="0"/>
            </a:br>
            <a:r>
              <a:rPr lang="en-US" b="1" i="1" dirty="0"/>
              <a:t>We only test for the output rather the internal implementation</a:t>
            </a:r>
            <a:endParaRPr lang="en-IN" b="1" i="1" dirty="0"/>
          </a:p>
        </p:txBody>
      </p:sp>
      <p:pic>
        <p:nvPicPr>
          <p:cNvPr id="4" name="Picture 3">
            <a:extLst>
              <a:ext uri="{FF2B5EF4-FFF2-40B4-BE49-F238E27FC236}">
                <a16:creationId xmlns:a16="http://schemas.microsoft.com/office/drawing/2014/main" id="{740FA4EE-7819-4BE1-B37C-FD9F73AE0EAF}"/>
              </a:ext>
            </a:extLst>
          </p:cNvPr>
          <p:cNvPicPr>
            <a:picLocks noChangeAspect="1"/>
          </p:cNvPicPr>
          <p:nvPr/>
        </p:nvPicPr>
        <p:blipFill>
          <a:blip r:embed="rId4"/>
          <a:stretch>
            <a:fillRect/>
          </a:stretch>
        </p:blipFill>
        <p:spPr>
          <a:xfrm>
            <a:off x="2424497" y="2810522"/>
            <a:ext cx="7607039" cy="3809999"/>
          </a:xfrm>
          <a:prstGeom prst="rect">
            <a:avLst/>
          </a:prstGeom>
        </p:spPr>
      </p:pic>
    </p:spTree>
    <p:extLst>
      <p:ext uri="{BB962C8B-B14F-4D97-AF65-F5344CB8AC3E}">
        <p14:creationId xmlns:p14="http://schemas.microsoft.com/office/powerpoint/2010/main" val="19156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r>
              <a:rPr lang="en-US" sz="2800" dirty="0"/>
              <a:t>We test using the concept of a </a:t>
            </a:r>
            <a:r>
              <a:rPr lang="en-US" sz="2800" b="1" dirty="0"/>
              <a:t>component contract </a:t>
            </a:r>
            <a:r>
              <a:rPr lang="en-US" sz="2800" dirty="0"/>
              <a:t>( </a:t>
            </a:r>
            <a:r>
              <a:rPr lang="en-US" sz="2800" dirty="0" err="1"/>
              <a:t>a.k.a</a:t>
            </a:r>
            <a:r>
              <a:rPr lang="en-US" sz="2800" dirty="0"/>
              <a:t> Blackbox testing )</a:t>
            </a:r>
          </a:p>
          <a:p>
            <a:pPr marL="0" indent="0">
              <a:buClr>
                <a:srgbClr val="41B883"/>
              </a:buClr>
              <a:buNone/>
            </a:pPr>
            <a:endParaRPr lang="en-US" sz="2800" dirty="0"/>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99F6ADC-8290-47DB-8617-D3CF8E4386C4}"/>
              </a:ext>
            </a:extLst>
          </p:cNvPr>
          <p:cNvPicPr>
            <a:picLocks noChangeAspect="1"/>
          </p:cNvPicPr>
          <p:nvPr/>
        </p:nvPicPr>
        <p:blipFill>
          <a:blip r:embed="rId4"/>
          <a:stretch>
            <a:fillRect/>
          </a:stretch>
        </p:blipFill>
        <p:spPr>
          <a:xfrm>
            <a:off x="3207705" y="3218155"/>
            <a:ext cx="5410200" cy="2924175"/>
          </a:xfrm>
          <a:prstGeom prst="rect">
            <a:avLst/>
          </a:prstGeom>
        </p:spPr>
      </p:pic>
      <p:sp>
        <p:nvSpPr>
          <p:cNvPr id="6" name="Rectangle 5">
            <a:extLst>
              <a:ext uri="{FF2B5EF4-FFF2-40B4-BE49-F238E27FC236}">
                <a16:creationId xmlns:a16="http://schemas.microsoft.com/office/drawing/2014/main" id="{6E6FA09E-16C5-4ABF-B2C5-B576623A2573}"/>
              </a:ext>
            </a:extLst>
          </p:cNvPr>
          <p:cNvSpPr/>
          <p:nvPr/>
        </p:nvSpPr>
        <p:spPr>
          <a:xfrm>
            <a:off x="3657600" y="3750415"/>
            <a:ext cx="3998068" cy="15122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49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Installing Packages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023152" y="1445342"/>
            <a:ext cx="9926807" cy="4050890"/>
          </a:xfrm>
        </p:spPr>
        <p:txBody>
          <a:bodyPr>
            <a:normAutofit lnSpcReduction="10000"/>
          </a:bodyPr>
          <a:lstStyle/>
          <a:p>
            <a:pPr marL="0" indent="0">
              <a:buClr>
                <a:srgbClr val="41B883"/>
              </a:buClr>
              <a:buNone/>
            </a:pPr>
            <a:r>
              <a:rPr lang="en-IN" b="1" i="1" dirty="0">
                <a:solidFill>
                  <a:srgbClr val="34495E"/>
                </a:solidFill>
                <a:latin typeface="+mj-lt"/>
              </a:rPr>
              <a:t>Vue-test-utils: </a:t>
            </a:r>
            <a:r>
              <a:rPr lang="en-US" b="0" i="0" dirty="0">
                <a:solidFill>
                  <a:srgbClr val="34495E"/>
                </a:solidFill>
                <a:effectLst/>
                <a:latin typeface="+mj-lt"/>
              </a:rPr>
              <a:t>Vue Test Utils is the official unit testing utility library for Vue.js. This library gives us Vue specific helper functions.</a:t>
            </a:r>
            <a:endParaRPr lang="en-US" dirty="0">
              <a:solidFill>
                <a:srgbClr val="34495E"/>
              </a:solidFill>
              <a:effectLst/>
              <a:latin typeface="+mj-lt"/>
            </a:endParaRPr>
          </a:p>
          <a:p>
            <a:pPr marL="0" indent="0">
              <a:buClr>
                <a:srgbClr val="41B883"/>
              </a:buClr>
              <a:buNone/>
            </a:pPr>
            <a:r>
              <a:rPr lang="en-US" b="1" i="1" dirty="0">
                <a:solidFill>
                  <a:srgbClr val="34495E"/>
                </a:solidFill>
                <a:latin typeface="+mj-lt"/>
              </a:rPr>
              <a:t>Jest: </a:t>
            </a:r>
            <a:r>
              <a:rPr lang="en-US" dirty="0">
                <a:solidFill>
                  <a:srgbClr val="34495E"/>
                </a:solidFill>
                <a:latin typeface="+mj-lt"/>
              </a:rPr>
              <a:t>JavaScript Testing Framework that gives us useful generic built-in functions such as assertions, matchers etc.</a:t>
            </a:r>
          </a:p>
          <a:p>
            <a:pPr marL="0" indent="0">
              <a:buClr>
                <a:srgbClr val="41B883"/>
              </a:buClr>
              <a:buNone/>
            </a:pPr>
            <a:endParaRPr lang="en-US" dirty="0">
              <a:solidFill>
                <a:srgbClr val="34495E"/>
              </a:solidFill>
              <a:latin typeface="+mj-lt"/>
            </a:endParaRPr>
          </a:p>
          <a:p>
            <a:pPr marL="0" indent="0">
              <a:buClr>
                <a:srgbClr val="41B883"/>
              </a:buClr>
              <a:buNone/>
            </a:pPr>
            <a:r>
              <a:rPr lang="en-US" b="1" i="1" dirty="0">
                <a:solidFill>
                  <a:srgbClr val="34495E"/>
                </a:solidFill>
                <a:latin typeface="+mj-lt"/>
              </a:rPr>
              <a:t>	</a:t>
            </a:r>
            <a:r>
              <a:rPr lang="en-US" b="1" i="1" dirty="0" err="1">
                <a:solidFill>
                  <a:srgbClr val="34495E"/>
                </a:solidFill>
                <a:latin typeface="+mj-lt"/>
              </a:rPr>
              <a:t>npm</a:t>
            </a:r>
            <a:r>
              <a:rPr lang="en-US" b="1" i="1" dirty="0">
                <a:solidFill>
                  <a:srgbClr val="34495E"/>
                </a:solidFill>
                <a:latin typeface="+mj-lt"/>
              </a:rPr>
              <a:t> install --save-dev jest @vue/test-utils</a:t>
            </a:r>
          </a:p>
          <a:p>
            <a:pPr marL="0" indent="0">
              <a:buClr>
                <a:srgbClr val="41B883"/>
              </a:buClr>
              <a:buNone/>
            </a:pPr>
            <a:endParaRPr lang="en-US" b="1" dirty="0">
              <a:solidFill>
                <a:srgbClr val="34495E"/>
              </a:solidFill>
              <a:latin typeface="+mj-lt"/>
            </a:endParaRPr>
          </a:p>
          <a:p>
            <a:pPr marL="0" indent="0">
              <a:buClr>
                <a:srgbClr val="41B883"/>
              </a:buClr>
              <a:buNone/>
            </a:pPr>
            <a:r>
              <a:rPr lang="en-US" b="1" dirty="0">
                <a:solidFill>
                  <a:srgbClr val="34495E"/>
                </a:solidFill>
                <a:latin typeface="+mj-lt"/>
              </a:rPr>
              <a:t>Additional Packages: </a:t>
            </a:r>
            <a:r>
              <a:rPr lang="en-US" dirty="0">
                <a:solidFill>
                  <a:srgbClr val="34495E"/>
                </a:solidFill>
                <a:latin typeface="+mj-lt"/>
              </a:rPr>
              <a:t>babel-jest, vue-jest@4.0.0, jest-transform-stub, </a:t>
            </a:r>
            <a:r>
              <a:rPr lang="en-US" dirty="0" err="1">
                <a:solidFill>
                  <a:srgbClr val="34495E"/>
                </a:solidFill>
                <a:latin typeface="+mj-lt"/>
              </a:rPr>
              <a:t>axios</a:t>
            </a:r>
            <a:r>
              <a:rPr lang="en-US" dirty="0">
                <a:solidFill>
                  <a:srgbClr val="34495E"/>
                </a:solidFill>
                <a:latin typeface="+mj-lt"/>
              </a:rPr>
              <a:t>-mock-adapter, </a:t>
            </a:r>
            <a:r>
              <a:rPr lang="pl-PL" dirty="0">
                <a:solidFill>
                  <a:srgbClr val="34495E"/>
                </a:solidFill>
                <a:latin typeface="+mj-lt"/>
              </a:rPr>
              <a:t>@babel/core</a:t>
            </a:r>
            <a:r>
              <a:rPr lang="en-IN" dirty="0">
                <a:solidFill>
                  <a:srgbClr val="34495E"/>
                </a:solidFill>
                <a:latin typeface="+mj-lt"/>
              </a:rPr>
              <a:t>,</a:t>
            </a:r>
            <a:r>
              <a:rPr lang="pl-PL" dirty="0">
                <a:solidFill>
                  <a:srgbClr val="34495E"/>
                </a:solidFill>
                <a:latin typeface="+mj-lt"/>
              </a:rPr>
              <a:t> @babel/preset-env</a:t>
            </a:r>
            <a:endParaRPr lang="en-US" dirty="0">
              <a:solidFill>
                <a:srgbClr val="34495E"/>
              </a:solidFill>
              <a:latin typeface="+mj-lt"/>
            </a:endParaRPr>
          </a:p>
          <a:p>
            <a:pPr marL="0" indent="0">
              <a:buClr>
                <a:srgbClr val="41B883"/>
              </a:buClr>
              <a:buNone/>
            </a:pPr>
            <a:r>
              <a:rPr lang="en-US" b="1" dirty="0">
                <a:solidFill>
                  <a:srgbClr val="34495E"/>
                </a:solidFill>
                <a:latin typeface="+mj-lt"/>
              </a:rPr>
              <a:t>VS-Code extensions: </a:t>
            </a:r>
            <a:r>
              <a:rPr lang="en-US" dirty="0">
                <a:solidFill>
                  <a:srgbClr val="34495E"/>
                </a:solidFill>
                <a:latin typeface="+mj-lt"/>
              </a:rPr>
              <a:t>Jest, Jest Runner</a:t>
            </a:r>
          </a:p>
          <a:p>
            <a:pPr marL="0" indent="0">
              <a:buClr>
                <a:srgbClr val="41B883"/>
              </a:buClr>
              <a:buNone/>
            </a:pPr>
            <a:endParaRPr lang="en-US" dirty="0">
              <a:solidFill>
                <a:srgbClr val="34495E"/>
              </a:solidFill>
              <a:latin typeface="+mj-lt"/>
            </a:endParaRPr>
          </a:p>
          <a:p>
            <a:pPr marL="0" indent="0">
              <a:buClr>
                <a:srgbClr val="41B883"/>
              </a:buClr>
              <a:buNone/>
            </a:pPr>
            <a:endParaRPr lang="en-IN" dirty="0">
              <a:solidFill>
                <a:srgbClr val="34495E"/>
              </a:solidFill>
              <a:latin typeface="+mj-lt"/>
            </a:endParaRPr>
          </a:p>
        </p:txBody>
      </p:sp>
    </p:spTree>
    <p:extLst>
      <p:ext uri="{BB962C8B-B14F-4D97-AF65-F5344CB8AC3E}">
        <p14:creationId xmlns:p14="http://schemas.microsoft.com/office/powerpoint/2010/main" val="86196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does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1B0CFC8-9117-4676-B6BF-F896519CBA50}"/>
              </a:ext>
            </a:extLst>
          </p:cNvPr>
          <p:cNvPicPr>
            <a:picLocks noChangeAspect="1"/>
          </p:cNvPicPr>
          <p:nvPr/>
        </p:nvPicPr>
        <p:blipFill>
          <a:blip r:embed="rId4"/>
          <a:stretch>
            <a:fillRect/>
          </a:stretch>
        </p:blipFill>
        <p:spPr>
          <a:xfrm>
            <a:off x="1783543" y="3891733"/>
            <a:ext cx="8624913" cy="2280844"/>
          </a:xfrm>
          <a:prstGeom prst="rect">
            <a:avLst/>
          </a:prstGeom>
        </p:spPr>
      </p:pic>
      <p:pic>
        <p:nvPicPr>
          <p:cNvPr id="4" name="Picture 3">
            <a:extLst>
              <a:ext uri="{FF2B5EF4-FFF2-40B4-BE49-F238E27FC236}">
                <a16:creationId xmlns:a16="http://schemas.microsoft.com/office/drawing/2014/main" id="{13CC4462-FD3A-482B-8235-6DABCE1C0437}"/>
              </a:ext>
            </a:extLst>
          </p:cNvPr>
          <p:cNvPicPr>
            <a:picLocks noChangeAspect="1"/>
          </p:cNvPicPr>
          <p:nvPr/>
        </p:nvPicPr>
        <p:blipFill>
          <a:blip r:embed="rId5"/>
          <a:stretch>
            <a:fillRect/>
          </a:stretch>
        </p:blipFill>
        <p:spPr>
          <a:xfrm>
            <a:off x="2700311" y="1570653"/>
            <a:ext cx="6224176" cy="2102574"/>
          </a:xfrm>
          <a:prstGeom prst="rect">
            <a:avLst/>
          </a:prstGeom>
        </p:spPr>
      </p:pic>
    </p:spTree>
    <p:extLst>
      <p:ext uri="{BB962C8B-B14F-4D97-AF65-F5344CB8AC3E}">
        <p14:creationId xmlns:p14="http://schemas.microsoft.com/office/powerpoint/2010/main" val="424595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518B83E6-CF2E-46E5-A72C-512E787D5FAD}"/>
              </a:ext>
            </a:extLst>
          </p:cNvPr>
          <p:cNvPicPr>
            <a:picLocks noChangeAspect="1"/>
          </p:cNvPicPr>
          <p:nvPr/>
        </p:nvPicPr>
        <p:blipFill>
          <a:blip r:embed="rId4"/>
          <a:stretch>
            <a:fillRect/>
          </a:stretch>
        </p:blipFill>
        <p:spPr>
          <a:xfrm>
            <a:off x="2576761" y="3974883"/>
            <a:ext cx="6591300" cy="2124075"/>
          </a:xfrm>
          <a:prstGeom prst="rect">
            <a:avLst/>
          </a:prstGeom>
        </p:spPr>
      </p:pic>
      <p:pic>
        <p:nvPicPr>
          <p:cNvPr id="6" name="Picture 5">
            <a:extLst>
              <a:ext uri="{FF2B5EF4-FFF2-40B4-BE49-F238E27FC236}">
                <a16:creationId xmlns:a16="http://schemas.microsoft.com/office/drawing/2014/main" id="{433C9708-20E9-4BFE-91F5-7F5B0F788455}"/>
              </a:ext>
            </a:extLst>
          </p:cNvPr>
          <p:cNvPicPr>
            <a:picLocks noChangeAspect="1"/>
          </p:cNvPicPr>
          <p:nvPr/>
        </p:nvPicPr>
        <p:blipFill>
          <a:blip r:embed="rId5"/>
          <a:stretch>
            <a:fillRect/>
          </a:stretch>
        </p:blipFill>
        <p:spPr>
          <a:xfrm>
            <a:off x="3354663" y="1570653"/>
            <a:ext cx="4581525" cy="2076450"/>
          </a:xfrm>
          <a:prstGeom prst="rect">
            <a:avLst/>
          </a:prstGeom>
        </p:spPr>
      </p:pic>
    </p:spTree>
    <p:extLst>
      <p:ext uri="{BB962C8B-B14F-4D97-AF65-F5344CB8AC3E}">
        <p14:creationId xmlns:p14="http://schemas.microsoft.com/office/powerpoint/2010/main" val="398282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code Coverage?</a:t>
            </a:r>
          </a:p>
        </p:txBody>
      </p:sp>
      <p:pic>
        <p:nvPicPr>
          <p:cNvPr id="6" name="Content Placeholder 5">
            <a:extLst>
              <a:ext uri="{FF2B5EF4-FFF2-40B4-BE49-F238E27FC236}">
                <a16:creationId xmlns:a16="http://schemas.microsoft.com/office/drawing/2014/main" id="{917E44DE-D391-4315-BB9D-25029AE1FCE9}"/>
              </a:ext>
            </a:extLst>
          </p:cNvPr>
          <p:cNvPicPr>
            <a:picLocks noGrp="1" noChangeAspect="1"/>
          </p:cNvPicPr>
          <p:nvPr>
            <p:ph idx="1"/>
          </p:nvPr>
        </p:nvPicPr>
        <p:blipFill>
          <a:blip r:embed="rId3"/>
          <a:stretch>
            <a:fillRect/>
          </a:stretch>
        </p:blipFill>
        <p:spPr>
          <a:xfrm>
            <a:off x="3057852" y="1570653"/>
            <a:ext cx="5741591" cy="4308682"/>
          </a:xfrm>
        </p:spPr>
      </p:pic>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4"/>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288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Code Coverage Gotchas</a:t>
            </a:r>
          </a:p>
        </p:txBody>
      </p:sp>
      <p:sp>
        <p:nvSpPr>
          <p:cNvPr id="3" name="Content Placeholder 2"/>
          <p:cNvSpPr>
            <a:spLocks noGrp="1"/>
          </p:cNvSpPr>
          <p:nvPr>
            <p:ph idx="1"/>
          </p:nvPr>
        </p:nvSpPr>
        <p:spPr/>
        <p:txBody>
          <a:bodyPr>
            <a:normAutofit/>
          </a:bodyPr>
          <a:lstStyle/>
          <a:p>
            <a:pPr>
              <a:buClr>
                <a:srgbClr val="41B883"/>
              </a:buClr>
              <a:buFont typeface="Wingdings" panose="05000000000000000000" pitchFamily="2" charset="2"/>
              <a:buChar char="§"/>
            </a:pPr>
            <a:r>
              <a:rPr lang="en-US" sz="2400" dirty="0"/>
              <a:t>Coverage just says that x % of lines in test document is covered in your unit test scripts.</a:t>
            </a:r>
          </a:p>
          <a:p>
            <a:pPr>
              <a:buClr>
                <a:srgbClr val="41B883"/>
              </a:buClr>
              <a:buFont typeface="Wingdings" panose="05000000000000000000" pitchFamily="2" charset="2"/>
              <a:buChar char="§"/>
            </a:pPr>
            <a:r>
              <a:rPr lang="en-US" sz="2400" dirty="0"/>
              <a:t>A 100% coverage doesn’t mean it’s 100% bug free</a:t>
            </a:r>
          </a:p>
          <a:p>
            <a:pPr>
              <a:buClr>
                <a:srgbClr val="41B883"/>
              </a:buClr>
              <a:buFont typeface="Wingdings" panose="05000000000000000000" pitchFamily="2" charset="2"/>
              <a:buChar char="§"/>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284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endParaRPr lang="en-US" sz="2800" dirty="0"/>
          </a:p>
          <a:p>
            <a:pPr marL="0" indent="0">
              <a:buClr>
                <a:srgbClr val="41B883"/>
              </a:buClr>
              <a:buNone/>
            </a:pPr>
            <a:r>
              <a:rPr lang="en-US" sz="2800" b="1" dirty="0"/>
              <a:t>Possible Inputs: </a:t>
            </a:r>
            <a:r>
              <a:rPr lang="en-US" sz="2800" dirty="0"/>
              <a:t>props, store, user actions</a:t>
            </a:r>
          </a:p>
          <a:p>
            <a:pPr marL="0" indent="0">
              <a:buClr>
                <a:srgbClr val="41B883"/>
              </a:buClr>
              <a:buNone/>
            </a:pPr>
            <a:endParaRPr lang="en-US" sz="2800" dirty="0"/>
          </a:p>
          <a:p>
            <a:pPr marL="0" indent="0">
              <a:buClr>
                <a:srgbClr val="41B883"/>
              </a:buClr>
              <a:buNone/>
            </a:pPr>
            <a:r>
              <a:rPr lang="en-US" sz="2800" b="1" dirty="0"/>
              <a:t>Possible Outputs: </a:t>
            </a:r>
            <a:r>
              <a:rPr lang="en-US" sz="2800" dirty="0"/>
              <a:t>state, action ( function call etc.), UI Change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28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4</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Making API Calls</a:t>
            </a:r>
          </a:p>
          <a:p>
            <a:pPr>
              <a:buClr>
                <a:srgbClr val="41B883"/>
              </a:buClr>
            </a:pPr>
            <a:r>
              <a:rPr lang="en-US" sz="2800" dirty="0"/>
              <a:t>Introduction to </a:t>
            </a:r>
            <a:r>
              <a:rPr lang="en-US" sz="2800" dirty="0" err="1"/>
              <a:t>Mixins</a:t>
            </a:r>
            <a:r>
              <a:rPr lang="en-US" sz="2800" dirty="0"/>
              <a:t> and code sharing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109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 Mount method renders the entire component all with all of its child and all the nested components.</a:t>
            </a:r>
          </a:p>
          <a:p>
            <a:pPr marL="0" indent="0">
              <a:buClr>
                <a:srgbClr val="41B883"/>
              </a:buClr>
              <a:buNone/>
            </a:pPr>
            <a:r>
              <a:rPr lang="en-US" sz="2400" b="1" dirty="0" err="1"/>
              <a:t>shallowMount</a:t>
            </a:r>
            <a:r>
              <a:rPr lang="en-US" sz="2400" b="1" dirty="0"/>
              <a:t>() </a:t>
            </a:r>
            <a:r>
              <a:rPr lang="en-US" sz="2400" dirty="0"/>
              <a:t>-&gt; </a:t>
            </a:r>
            <a:r>
              <a:rPr lang="en-US" sz="2400" dirty="0" err="1"/>
              <a:t>shallowMount</a:t>
            </a:r>
            <a:r>
              <a:rPr lang="en-US" sz="2400" dirty="0"/>
              <a:t> method only renders the component and its 1</a:t>
            </a:r>
            <a:r>
              <a:rPr lang="en-US" sz="2400" baseline="30000" dirty="0"/>
              <a:t>st</a:t>
            </a:r>
            <a:r>
              <a:rPr lang="en-US" sz="2400" dirty="0"/>
              <a:t> level child component only</a:t>
            </a:r>
          </a:p>
          <a:p>
            <a:pPr marL="0" indent="0">
              <a:buClr>
                <a:srgbClr val="41B883"/>
              </a:buClr>
              <a:buNone/>
            </a:pPr>
            <a:endParaRPr lang="en-US" sz="2400" dirty="0"/>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47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402A30-F0F5-487A-9612-6D72A9EC4F01}"/>
              </a:ext>
            </a:extLst>
          </p:cNvPr>
          <p:cNvPicPr>
            <a:picLocks noChangeAspect="1"/>
          </p:cNvPicPr>
          <p:nvPr/>
        </p:nvPicPr>
        <p:blipFill>
          <a:blip r:embed="rId4"/>
          <a:stretch>
            <a:fillRect/>
          </a:stretch>
        </p:blipFill>
        <p:spPr>
          <a:xfrm>
            <a:off x="3814915" y="1476536"/>
            <a:ext cx="6238414" cy="4568346"/>
          </a:xfrm>
          <a:prstGeom prst="rect">
            <a:avLst/>
          </a:prstGeom>
        </p:spPr>
      </p:pic>
    </p:spTree>
    <p:extLst>
      <p:ext uri="{BB962C8B-B14F-4D97-AF65-F5344CB8AC3E}">
        <p14:creationId xmlns:p14="http://schemas.microsoft.com/office/powerpoint/2010/main" val="2590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err="1"/>
              <a:t>shallowMount</a:t>
            </a:r>
            <a:r>
              <a:rPr lang="en-US" sz="2400" b="1" dirty="0"/>
              <a: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42491A7-24A2-449E-AEB6-6D464CD6A93F}"/>
              </a:ext>
            </a:extLst>
          </p:cNvPr>
          <p:cNvPicPr>
            <a:picLocks noChangeAspect="1"/>
          </p:cNvPicPr>
          <p:nvPr/>
        </p:nvPicPr>
        <p:blipFill>
          <a:blip r:embed="rId4"/>
          <a:stretch>
            <a:fillRect/>
          </a:stretch>
        </p:blipFill>
        <p:spPr>
          <a:xfrm>
            <a:off x="1288380" y="2298135"/>
            <a:ext cx="8639175" cy="2886075"/>
          </a:xfrm>
          <a:prstGeom prst="rect">
            <a:avLst/>
          </a:prstGeom>
        </p:spPr>
      </p:pic>
    </p:spTree>
    <p:extLst>
      <p:ext uri="{BB962C8B-B14F-4D97-AF65-F5344CB8AC3E}">
        <p14:creationId xmlns:p14="http://schemas.microsoft.com/office/powerpoint/2010/main" val="238857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Things to Note</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sz="2400" dirty="0"/>
              <a:t>Test have to be independent of each other</a:t>
            </a:r>
          </a:p>
          <a:p>
            <a:pPr>
              <a:buClr>
                <a:srgbClr val="41B883"/>
              </a:buClr>
            </a:pPr>
            <a:r>
              <a:rPr lang="en-US" sz="2400" dirty="0"/>
              <a:t>Use local Vue instance mount your test components</a:t>
            </a:r>
          </a:p>
          <a:p>
            <a:pPr>
              <a:buClr>
                <a:srgbClr val="41B883"/>
              </a:buClr>
            </a:pPr>
            <a:r>
              <a:rPr lang="en-US" sz="2400" dirty="0"/>
              <a:t>Never Make API or Web Service calls in Unit Tests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114077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 terms</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b="1" dirty="0"/>
              <a:t>Mocks: </a:t>
            </a:r>
            <a:r>
              <a:rPr lang="en-US" b="0" i="0" dirty="0">
                <a:solidFill>
                  <a:srgbClr val="242729"/>
                </a:solidFill>
                <a:effectLst/>
              </a:rPr>
              <a:t>A mock is concerned with create a fake object/item which has almost all the properties or methods like the real one.</a:t>
            </a:r>
          </a:p>
          <a:p>
            <a:pPr>
              <a:buClr>
                <a:srgbClr val="41B883"/>
              </a:buClr>
            </a:pPr>
            <a:r>
              <a:rPr lang="en-US" b="1" dirty="0">
                <a:solidFill>
                  <a:srgbClr val="242729"/>
                </a:solidFill>
              </a:rPr>
              <a:t>Stub: </a:t>
            </a:r>
            <a:r>
              <a:rPr lang="en-US" dirty="0">
                <a:solidFill>
                  <a:srgbClr val="242729"/>
                </a:solidFill>
              </a:rPr>
              <a:t>Stub is like mock, but can only have what is required instead of the whole object</a:t>
            </a:r>
          </a:p>
          <a:p>
            <a:pPr>
              <a:buClr>
                <a:srgbClr val="41B883"/>
              </a:buClr>
            </a:pPr>
            <a:r>
              <a:rPr lang="en-US" b="1" dirty="0">
                <a:solidFill>
                  <a:srgbClr val="242729"/>
                </a:solidFill>
              </a:rPr>
              <a:t>Spy: </a:t>
            </a:r>
            <a:r>
              <a:rPr lang="en-US" dirty="0">
                <a:solidFill>
                  <a:srgbClr val="242729"/>
                </a:solidFill>
              </a:rPr>
              <a:t>A Spy is a object that generally wraps your original object or your fake object and give out some useful methods where you can access the behavior such as if the spy was called, how many times, </a:t>
            </a:r>
            <a:r>
              <a:rPr lang="en-US" dirty="0" err="1">
                <a:solidFill>
                  <a:srgbClr val="242729"/>
                </a:solidFill>
              </a:rPr>
              <a:t>etc</a:t>
            </a:r>
            <a:endParaRPr lang="en-US"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2609339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18021</TotalTime>
  <Words>3168</Words>
  <Application>Microsoft Office PowerPoint</Application>
  <PresentationFormat>Widescreen</PresentationFormat>
  <Paragraphs>451</Paragraphs>
  <Slides>94</Slides>
  <Notes>94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94</vt:i4>
      </vt:variant>
    </vt:vector>
  </HeadingPairs>
  <TitlesOfParts>
    <vt:vector size="98" baseType="lpstr">
      <vt:lpstr>Arial</vt:lpstr>
      <vt:lpstr>Source Sans Pro</vt:lpstr>
      <vt:lpstr>Wingdings</vt:lpstr>
      <vt:lpstr>Diamond Grid 16x9</vt:lpstr>
      <vt:lpstr>An overview of Vue.js</vt:lpstr>
      <vt:lpstr>What is Vue.js</vt:lpstr>
      <vt:lpstr>Pre-requisites?</vt:lpstr>
      <vt:lpstr>Supporting libraries</vt:lpstr>
      <vt:lpstr>Installation</vt:lpstr>
      <vt:lpstr>Course Contents - Day 1</vt:lpstr>
      <vt:lpstr>Course Contents - Day 2</vt:lpstr>
      <vt:lpstr>Course Contents - Day 3</vt:lpstr>
      <vt:lpstr>Course Contents - Day 4</vt:lpstr>
      <vt:lpstr>Course Contents - Day 5</vt:lpstr>
      <vt:lpstr>Course Contents - Day 6</vt:lpstr>
      <vt:lpstr>Course Contents - Day 7</vt:lpstr>
      <vt:lpstr>Course Contents - Day 7 - 8</vt:lpstr>
      <vt:lpstr>PowerPoint Presentation</vt:lpstr>
      <vt:lpstr>Dynamic Components</vt:lpstr>
      <vt:lpstr>Slots</vt:lpstr>
      <vt:lpstr>Slots</vt:lpstr>
      <vt:lpstr>Slots</vt:lpstr>
      <vt:lpstr>Named Slots</vt:lpstr>
      <vt:lpstr>Named Slots</vt:lpstr>
      <vt:lpstr>Named Slots</vt:lpstr>
      <vt:lpstr>Scoped Slots</vt:lpstr>
      <vt:lpstr>Scoped Slots</vt:lpstr>
      <vt:lpstr>Class Binding</vt:lpstr>
      <vt:lpstr>Class Binding</vt:lpstr>
      <vt:lpstr>Style Binding</vt:lpstr>
      <vt:lpstr>Style Binding</vt:lpstr>
      <vt:lpstr>Form Binding</vt:lpstr>
      <vt:lpstr>Event Modifiers</vt:lpstr>
      <vt:lpstr>Key Modifiers</vt:lpstr>
      <vt:lpstr>Mixins</vt:lpstr>
      <vt:lpstr>Mixins</vt:lpstr>
      <vt:lpstr>Mixins</vt:lpstr>
      <vt:lpstr>Mixins</vt:lpstr>
      <vt:lpstr>API Calls</vt:lpstr>
      <vt:lpstr>GET Request</vt:lpstr>
      <vt:lpstr>Passing Body to Requests</vt:lpstr>
      <vt:lpstr>Passing Query Params</vt:lpstr>
      <vt:lpstr>Custom Axios Instance</vt:lpstr>
      <vt:lpstr>Axios Interceptors</vt:lpstr>
      <vt:lpstr>Axios Interceptors</vt:lpstr>
      <vt:lpstr>Vue Router</vt:lpstr>
      <vt:lpstr>Importing Vue Router to our Project</vt:lpstr>
      <vt:lpstr>Importing Vue Router to our Project</vt:lpstr>
      <vt:lpstr>Importing Vue Router to our Project</vt:lpstr>
      <vt:lpstr>Router Entry point</vt:lpstr>
      <vt:lpstr>Router Links</vt:lpstr>
      <vt:lpstr>Dynamic Routing</vt:lpstr>
      <vt:lpstr>Accessing Router Data in Components</vt:lpstr>
      <vt:lpstr>404 route</vt:lpstr>
      <vt:lpstr>Child Routes</vt:lpstr>
      <vt:lpstr>Route / Navigation Guards</vt:lpstr>
      <vt:lpstr>Navigation Guards - Components</vt:lpstr>
      <vt:lpstr>Navigation Guards - Global</vt:lpstr>
      <vt:lpstr>Vuex</vt:lpstr>
      <vt:lpstr>Vuex</vt:lpstr>
      <vt:lpstr>Vuex - State</vt:lpstr>
      <vt:lpstr>Vuex - Getters</vt:lpstr>
      <vt:lpstr>Vuex - Mutations</vt:lpstr>
      <vt:lpstr>Vuex - Actions</vt:lpstr>
      <vt:lpstr>Vuex </vt:lpstr>
      <vt:lpstr>Using Vuex in Components</vt:lpstr>
      <vt:lpstr>Vuex</vt:lpstr>
      <vt:lpstr>Vuex - Modules</vt:lpstr>
      <vt:lpstr>Vuex - Modules</vt:lpstr>
      <vt:lpstr>Vue Localization</vt:lpstr>
      <vt:lpstr>Vue Localization</vt:lpstr>
      <vt:lpstr>Vue Localization - setup</vt:lpstr>
      <vt:lpstr>Using the locale strings in Components</vt:lpstr>
      <vt:lpstr>Named Formatting</vt:lpstr>
      <vt:lpstr>Building locale switcher</vt:lpstr>
      <vt:lpstr>Building locale switcher</vt:lpstr>
      <vt:lpstr>Named Formatting</vt:lpstr>
      <vt:lpstr>Pluralization</vt:lpstr>
      <vt:lpstr>Pluralization</vt:lpstr>
      <vt:lpstr>Number localization</vt:lpstr>
      <vt:lpstr>Number localization - Currency</vt:lpstr>
      <vt:lpstr>Date localization</vt:lpstr>
      <vt:lpstr>Date localization</vt:lpstr>
      <vt:lpstr>Unit Testing</vt:lpstr>
      <vt:lpstr>Purpose of writing Unit Tests</vt:lpstr>
      <vt:lpstr>Knowing What to Test</vt:lpstr>
      <vt:lpstr>How to approach Unit Testing in Vue</vt:lpstr>
      <vt:lpstr>Installing Packages</vt:lpstr>
      <vt:lpstr>How does a Unit Test looks like?</vt:lpstr>
      <vt:lpstr>How a Unit Test looks like?</vt:lpstr>
      <vt:lpstr>What is code Coverage?</vt:lpstr>
      <vt:lpstr>Code Coverage Gotchas</vt:lpstr>
      <vt:lpstr>How to approach Unit Testing in Vue</vt:lpstr>
      <vt:lpstr>Vue test utils</vt:lpstr>
      <vt:lpstr>Vue test utils</vt:lpstr>
      <vt:lpstr>Vue test utils</vt:lpstr>
      <vt:lpstr>Things to Note</vt:lpstr>
      <vt:lpstr>Unit Test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Approach Unit Testing in Vue</dc:title>
  <dc:creator>Preetish</dc:creator>
  <cp:lastModifiedBy>Preetish HS</cp:lastModifiedBy>
  <cp:revision>154</cp:revision>
  <dcterms:created xsi:type="dcterms:W3CDTF">2019-04-26T23:04:05Z</dcterms:created>
  <dcterms:modified xsi:type="dcterms:W3CDTF">2021-04-01T09:08:50Z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