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59" r:id="rId5"/>
    <p:sldId id="260" r:id="rId6"/>
    <p:sldId id="264" r:id="rId7"/>
    <p:sldId id="265" r:id="rId8"/>
    <p:sldId id="266" r:id="rId9"/>
    <p:sldId id="262" r:id="rId10"/>
    <p:sldId id="267" r:id="rId11"/>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41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CCD61-643D-44A5-A450-3A42A50CBC1E}" type="datetimeFigureOut">
              <a:rPr lang="en-US" smtClean="0"/>
              <a:t>7/13/2021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629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29688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87035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79237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96285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6778"/>
            <a:ext cx="9144000"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a:t> Click to add title</a:t>
            </a:r>
            <a:endParaRPr lang="ko-KR" altLang="en-US" dirty="0"/>
          </a:p>
        </p:txBody>
      </p:sp>
      <p:sp>
        <p:nvSpPr>
          <p:cNvPr id="3" name="Content Placeholder 2"/>
          <p:cNvSpPr>
            <a:spLocks noGrp="1"/>
          </p:cNvSpPr>
          <p:nvPr>
            <p:ph idx="1"/>
          </p:nvPr>
        </p:nvSpPr>
        <p:spPr>
          <a:xfrm>
            <a:off x="457200" y="1268760"/>
            <a:ext cx="8229600"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a:t>Click to edit Master text styles</a:t>
            </a:r>
          </a:p>
        </p:txBody>
      </p:sp>
      <p:sp>
        <p:nvSpPr>
          <p:cNvPr id="4" name="Content Placeholder 2"/>
          <p:cNvSpPr>
            <a:spLocks noGrp="1"/>
          </p:cNvSpPr>
          <p:nvPr>
            <p:ph idx="10"/>
          </p:nvPr>
        </p:nvSpPr>
        <p:spPr>
          <a:xfrm>
            <a:off x="467544" y="1945431"/>
            <a:ext cx="8229600" cy="3600400"/>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3694015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a:t> Click to add title</a:t>
            </a:r>
            <a:endParaRPr lang="ko-KR" altLang="en-US" dirty="0"/>
          </a:p>
        </p:txBody>
      </p:sp>
      <p:sp>
        <p:nvSpPr>
          <p:cNvPr id="4" name="Content Placeholder 2"/>
          <p:cNvSpPr>
            <a:spLocks noGrp="1"/>
          </p:cNvSpPr>
          <p:nvPr>
            <p:ph idx="1"/>
          </p:nvPr>
        </p:nvSpPr>
        <p:spPr>
          <a:xfrm>
            <a:off x="2123728" y="1268760"/>
            <a:ext cx="6563072"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2134072" y="1844824"/>
            <a:ext cx="6563072" cy="4147865"/>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232681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8DCCD61-643D-44A5-A450-3A42A50CBC1E}"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656086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2428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DCCD61-643D-44A5-A450-3A42A50CBC1E}"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27793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DCCD61-643D-44A5-A450-3A42A50CBC1E}" type="datetimeFigureOut">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77879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DCCD61-643D-44A5-A450-3A42A50CBC1E}" type="datetimeFigureOut">
              <a:rPr lang="en-US" smtClean="0"/>
              <a:t>7/13/2021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1981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DCCD61-643D-44A5-A450-3A42A50CBC1E}" type="datetimeFigureOut">
              <a:rPr lang="en-US" smtClean="0"/>
              <a:t>7/13/2021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8181198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33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l" defTabSz="914400" rtl="0" eaLnBrk="1" latinLnBrk="1" hangingPunct="1">
        <a:spcBef>
          <a:spcPct val="0"/>
        </a:spcBef>
        <a:buNone/>
        <a:defRPr sz="40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CCD61-643D-44A5-A450-3A42A50CBC1E}" type="datetimeFigureOut">
              <a:rPr lang="en-US" smtClean="0"/>
              <a:t>7/13/2021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832-F084-422D-97D1-AF848F4F2C34}" type="slidenum">
              <a:rPr lang="en-US" smtClean="0"/>
              <a:t>‹#›</a:t>
            </a:fld>
            <a:endParaRPr lang="en-US"/>
          </a:p>
        </p:txBody>
      </p:sp>
    </p:spTree>
    <p:extLst>
      <p:ext uri="{BB962C8B-B14F-4D97-AF65-F5344CB8AC3E}">
        <p14:creationId xmlns:p14="http://schemas.microsoft.com/office/powerpoint/2010/main" val="3286357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4109824" y="620688"/>
            <a:ext cx="4283968" cy="2308324"/>
          </a:xfrm>
          <a:prstGeom prst="rect">
            <a:avLst/>
          </a:prstGeom>
          <a:noFill/>
          <a:ln w="9525">
            <a:noFill/>
            <a:miter lim="800000"/>
            <a:headEnd/>
            <a:tailEnd/>
          </a:ln>
        </p:spPr>
        <p:txBody>
          <a:bodyPr wrap="square">
            <a:spAutoFit/>
          </a:bodyPr>
          <a:lstStyle/>
          <a:p>
            <a:pPr algn="r"/>
            <a:r>
              <a:rPr lang="en-US" altLang="ko-KR" sz="3600" b="1" dirty="0">
                <a:solidFill>
                  <a:schemeClr val="bg1"/>
                </a:solidFill>
                <a:latin typeface="Arial" pitchFamily="34" charset="0"/>
                <a:ea typeface="맑은 고딕" pitchFamily="50" charset="-127"/>
                <a:cs typeface="Arial" pitchFamily="34" charset="0"/>
              </a:rPr>
              <a:t>Finding a Better Place in Scarborough, Toronto</a:t>
            </a:r>
          </a:p>
        </p:txBody>
      </p:sp>
      <p:sp>
        <p:nvSpPr>
          <p:cNvPr id="7" name="TextBox 6">
            <a:hlinkClick r:id="rId2"/>
          </p:cNvPr>
          <p:cNvSpPr txBox="1"/>
          <p:nvPr/>
        </p:nvSpPr>
        <p:spPr>
          <a:xfrm>
            <a:off x="0" y="6597932"/>
            <a:ext cx="9144000" cy="215444"/>
          </a:xfrm>
          <a:prstGeom prst="rect">
            <a:avLst/>
          </a:prstGeom>
          <a:noFill/>
        </p:spPr>
        <p:txBody>
          <a:bodyPr wrap="square" rtlCol="0">
            <a:spAutoFit/>
          </a:bodyPr>
          <a:lstStyle/>
          <a:p>
            <a:pPr algn="ctr"/>
            <a:r>
              <a:rPr lang="en-US" altLang="ko-KR" sz="800" dirty="0">
                <a:solidFill>
                  <a:schemeClr val="tx1">
                    <a:lumMod val="75000"/>
                    <a:lumOff val="25000"/>
                  </a:schemeClr>
                </a:solidFill>
                <a:latin typeface="Arial" pitchFamily="34" charset="0"/>
                <a:cs typeface="Arial" pitchFamily="34" charset="0"/>
              </a:rPr>
              <a:t>ALLPPT.com _ Free PowerPoint Templates, Diagrams and Charts</a:t>
            </a:r>
            <a:endParaRPr lang="ko-KR" altLang="en-US" sz="800" dirty="0">
              <a:solidFill>
                <a:schemeClr val="tx1">
                  <a:lumMod val="75000"/>
                  <a:lumOff val="25000"/>
                </a:schemeClr>
              </a:solidFill>
              <a:latin typeface="Arial" pitchFamily="34" charset="0"/>
              <a:cs typeface="Arial" pitchFamily="34" charset="0"/>
            </a:endParaRPr>
          </a:p>
        </p:txBody>
      </p:sp>
    </p:spTree>
    <p:extLst>
      <p:ext uri="{BB962C8B-B14F-4D97-AF65-F5344CB8AC3E}">
        <p14:creationId xmlns:p14="http://schemas.microsoft.com/office/powerpoint/2010/main" val="1941221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552" y="0"/>
            <a:ext cx="9144000" cy="1069514"/>
          </a:xfrm>
        </p:spPr>
        <p:txBody>
          <a:bodyPr/>
          <a:lstStyle/>
          <a:p>
            <a:r>
              <a:rPr lang="en-US" altLang="ko-KR" dirty="0"/>
              <a:t> Introduction :</a:t>
            </a:r>
            <a:endParaRPr lang="ko-KR" altLang="en-US" dirty="0"/>
          </a:p>
        </p:txBody>
      </p:sp>
      <p:sp>
        <p:nvSpPr>
          <p:cNvPr id="7" name="Content Placeholder 6"/>
          <p:cNvSpPr>
            <a:spLocks noGrp="1"/>
          </p:cNvSpPr>
          <p:nvPr>
            <p:ph idx="10"/>
          </p:nvPr>
        </p:nvSpPr>
        <p:spPr>
          <a:xfrm>
            <a:off x="251520" y="1340768"/>
            <a:ext cx="8229600" cy="3600400"/>
          </a:xfrm>
        </p:spPr>
        <p:txBody>
          <a:bodyPr/>
          <a:lstStyle/>
          <a:p>
            <a:pPr marL="285750" indent="-285750">
              <a:buFont typeface="Arial" panose="020B0604020202020204" pitchFamily="34" charset="0"/>
              <a:buChar char="•"/>
            </a:pPr>
            <a:r>
              <a:rPr lang="en-US" b="0" i="0" dirty="0">
                <a:effectLst/>
                <a:latin typeface="Arial" panose="020B0604020202020204" pitchFamily="34" charset="0"/>
              </a:rPr>
              <a:t>This Capstone Project aim to create an analysis of features for a people migrating to Scarborough to search a best neighborhood as a comparative analysis between neighborhoods</a:t>
            </a:r>
          </a:p>
          <a:p>
            <a:pPr marL="285750" indent="-285750">
              <a:buFont typeface="Arial" panose="020B0604020202020204" pitchFamily="34" charset="0"/>
              <a:buChar char="•"/>
            </a:pPr>
            <a:endParaRPr lang="en-US" altLang="ko-KR" dirty="0">
              <a:latin typeface="Arial" pitchFamily="34" charset="0"/>
              <a:cs typeface="Arial" pitchFamily="34" charset="0"/>
            </a:endParaRPr>
          </a:p>
          <a:p>
            <a:pPr marL="285750" indent="-285750">
              <a:buFont typeface="Arial" panose="020B0604020202020204" pitchFamily="34" charset="0"/>
              <a:buChar char="•"/>
            </a:pPr>
            <a:endParaRPr lang="en-US" altLang="ko-KR" dirty="0">
              <a:latin typeface="Arial" pitchFamily="34" charset="0"/>
              <a:cs typeface="Arial" pitchFamily="34" charset="0"/>
            </a:endParaRPr>
          </a:p>
          <a:p>
            <a:endParaRPr lang="en-US" altLang="ko-KR" dirty="0">
              <a:latin typeface="Arial" pitchFamily="34" charset="0"/>
              <a:cs typeface="Arial" pitchFamily="34" charset="0"/>
            </a:endParaRPr>
          </a:p>
          <a:p>
            <a:pPr marL="285750" indent="-285750">
              <a:buFont typeface="Arial" panose="020B0604020202020204" pitchFamily="34" charset="0"/>
              <a:buChar char="•"/>
            </a:pPr>
            <a:r>
              <a:rPr lang="en-US" b="0" i="0" dirty="0">
                <a:effectLst/>
                <a:latin typeface="Arial" panose="020B0604020202020204" pitchFamily="34" charset="0"/>
              </a:rPr>
              <a:t>The features include median housing price and better school according to ratings, crime rates of that area, road connectivity, weather conditions, good management for emergency, water resources both fresh and wastewater and excrement conveyed in sewers and recreational facilities.</a:t>
            </a:r>
          </a:p>
          <a:p>
            <a:pPr marL="285750" indent="-285750">
              <a:buFont typeface="Arial" panose="020B0604020202020204" pitchFamily="34" charset="0"/>
              <a:buChar char="•"/>
            </a:pPr>
            <a:endParaRPr lang="en-US" altLang="ko-KR" dirty="0">
              <a:latin typeface="Arial" pitchFamily="34" charset="0"/>
              <a:cs typeface="Arial" pitchFamily="34" charset="0"/>
            </a:endParaRPr>
          </a:p>
          <a:p>
            <a:pPr marL="285750" indent="-285750">
              <a:buFont typeface="Arial" panose="020B0604020202020204" pitchFamily="34" charset="0"/>
              <a:buChar char="•"/>
            </a:pPr>
            <a:endParaRPr lang="en-US" altLang="ko-KR" dirty="0">
              <a:latin typeface="Arial" pitchFamily="34" charset="0"/>
              <a:cs typeface="Arial" pitchFamily="34" charset="0"/>
            </a:endParaRPr>
          </a:p>
          <a:p>
            <a:endParaRPr lang="en-US" altLang="ko-KR" dirty="0">
              <a:latin typeface="Arial" pitchFamily="34" charset="0"/>
              <a:cs typeface="Arial" pitchFamily="34" charset="0"/>
            </a:endParaRPr>
          </a:p>
          <a:p>
            <a:pPr marL="285750" indent="-285750">
              <a:buFont typeface="Arial" panose="020B0604020202020204" pitchFamily="34" charset="0"/>
              <a:buChar char="•"/>
            </a:pPr>
            <a:r>
              <a:rPr lang="en-US" b="0" i="0" dirty="0">
                <a:effectLst/>
                <a:latin typeface="Arial" panose="020B0604020202020204" pitchFamily="34" charset="0"/>
              </a:rPr>
              <a:t>It will help people to get awareness of the area and neighborhood before moving to a new city, state, country or place for their work or to start a new fresh life</a:t>
            </a:r>
          </a:p>
          <a:p>
            <a:pPr marL="285750" indent="-285750">
              <a:buFont typeface="Arial" panose="020B0604020202020204" pitchFamily="34" charset="0"/>
              <a:buChar char="•"/>
            </a:pPr>
            <a:endParaRPr lang="en-US" altLang="ko-KR" dirty="0">
              <a:latin typeface="Arial" pitchFamily="34" charset="0"/>
              <a:cs typeface="Arial" pitchFamily="34" charset="0"/>
            </a:endParaRPr>
          </a:p>
        </p:txBody>
      </p:sp>
    </p:spTree>
    <p:extLst>
      <p:ext uri="{BB962C8B-B14F-4D97-AF65-F5344CB8AC3E}">
        <p14:creationId xmlns:p14="http://schemas.microsoft.com/office/powerpoint/2010/main" val="891763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a:t> Data Section</a:t>
            </a:r>
            <a:endParaRPr lang="ko-KR" altLang="en-US" dirty="0"/>
          </a:p>
        </p:txBody>
      </p:sp>
      <p:sp>
        <p:nvSpPr>
          <p:cNvPr id="12" name="Content Placeholder 11"/>
          <p:cNvSpPr>
            <a:spLocks noGrp="1"/>
          </p:cNvSpPr>
          <p:nvPr>
            <p:ph idx="1"/>
          </p:nvPr>
        </p:nvSpPr>
        <p:spPr>
          <a:xfrm>
            <a:off x="1838077" y="1239530"/>
            <a:ext cx="7308304" cy="460648"/>
          </a:xfrm>
        </p:spPr>
        <p:txBody>
          <a:bodyPr/>
          <a:lstStyle/>
          <a:p>
            <a:r>
              <a:rPr lang="en-US" sz="1400" b="1" dirty="0"/>
              <a:t>Data Link: https://en.wikipedia.org/wiki/List_of_postal_codes_of_Canada:_M</a:t>
            </a:r>
            <a:endParaRPr lang="en-US" altLang="ko-KR" sz="1400" b="1" dirty="0">
              <a:latin typeface="Arial" pitchFamily="34" charset="0"/>
              <a:cs typeface="Arial" pitchFamily="34" charset="0"/>
            </a:endParaRPr>
          </a:p>
        </p:txBody>
      </p:sp>
      <p:sp>
        <p:nvSpPr>
          <p:cNvPr id="13" name="Content Placeholder 12"/>
          <p:cNvSpPr>
            <a:spLocks noGrp="1"/>
          </p:cNvSpPr>
          <p:nvPr>
            <p:ph idx="10"/>
          </p:nvPr>
        </p:nvSpPr>
        <p:spPr>
          <a:xfrm>
            <a:off x="1585541" y="1844824"/>
            <a:ext cx="7102513" cy="4896544"/>
          </a:xfrm>
        </p:spPr>
        <p:txBody>
          <a:bodyPr/>
          <a:lstStyle/>
          <a:p>
            <a:pPr marL="285750" indent="-285750">
              <a:buFont typeface="Arial" panose="020B0604020202020204" pitchFamily="34" charset="0"/>
              <a:buChar char="•"/>
            </a:pPr>
            <a:r>
              <a:rPr lang="en-US" altLang="ko-KR" dirty="0">
                <a:latin typeface="Arial" pitchFamily="34" charset="0"/>
                <a:cs typeface="Arial" pitchFamily="34" charset="0"/>
              </a:rPr>
              <a:t>Foursquare API Data: We will need data about different venues in different neighborhoods of that specific </a:t>
            </a:r>
            <a:r>
              <a:rPr lang="en-US" altLang="ko-KR" dirty="0" err="1">
                <a:latin typeface="Arial" pitchFamily="34" charset="0"/>
                <a:cs typeface="Arial" pitchFamily="34" charset="0"/>
              </a:rPr>
              <a:t>borough.In</a:t>
            </a:r>
            <a:r>
              <a:rPr lang="en-US" altLang="ko-KR" dirty="0">
                <a:latin typeface="Arial" pitchFamily="34" charset="0"/>
                <a:cs typeface="Arial" pitchFamily="34" charset="0"/>
              </a:rPr>
              <a:t> order to gain that information we will use “Foursquare” locational information.</a:t>
            </a:r>
          </a:p>
          <a:p>
            <a:pPr marL="285750" indent="-285750">
              <a:buFont typeface="Arial" panose="020B0604020202020204" pitchFamily="34" charset="0"/>
              <a:buChar char="•"/>
            </a:pPr>
            <a:endParaRPr lang="en-US" altLang="ko-KR" dirty="0">
              <a:latin typeface="Arial" pitchFamily="34" charset="0"/>
              <a:cs typeface="Arial" pitchFamily="34" charset="0"/>
            </a:endParaRPr>
          </a:p>
          <a:p>
            <a:pPr marL="285750" indent="-285750">
              <a:buFont typeface="Arial" panose="020B0604020202020204" pitchFamily="34" charset="0"/>
              <a:buChar char="•"/>
            </a:pPr>
            <a:r>
              <a:rPr lang="en-US" b="0" i="0" dirty="0">
                <a:effectLst/>
                <a:latin typeface="Arial" panose="020B0604020202020204" pitchFamily="34" charset="0"/>
              </a:rPr>
              <a:t>After finding the list of neighborhoods, we then connect to the Foursquare API to gather information about venues inside each and every neighborhood. For each neighborhood, we have chosen the radius to be 100 meter.</a:t>
            </a:r>
          </a:p>
          <a:p>
            <a:endParaRPr lang="en-US" altLang="ko-KR" dirty="0">
              <a:latin typeface="Arial" pitchFamily="34" charset="0"/>
              <a:cs typeface="Arial" pitchFamily="34" charset="0"/>
            </a:endParaRPr>
          </a:p>
          <a:p>
            <a:pPr marL="285750" indent="-285750">
              <a:buFont typeface="Arial" panose="020B0604020202020204" pitchFamily="34" charset="0"/>
              <a:buChar char="•"/>
            </a:pPr>
            <a:r>
              <a:rPr lang="en-US" b="0" i="0" dirty="0">
                <a:effectLst/>
                <a:latin typeface="Arial" panose="020B0604020202020204" pitchFamily="34" charset="0"/>
              </a:rPr>
              <a:t>The data retrieved from Foursquare contained information of venues within a specified distance of the longitude and latitude of the postcodes. The information obtained per venue as follows:</a:t>
            </a:r>
            <a:r>
              <a:rPr lang="en-US" altLang="ko-KR" dirty="0">
                <a:latin typeface="Arial" pitchFamily="34" charset="0"/>
                <a:cs typeface="Arial" pitchFamily="34" charset="0"/>
              </a:rPr>
              <a:t>. </a:t>
            </a:r>
          </a:p>
          <a:p>
            <a:pPr marL="285750" indent="-285750">
              <a:buFont typeface="Arial" panose="020B0604020202020204" pitchFamily="34" charset="0"/>
              <a:buChar char="•"/>
            </a:pPr>
            <a:endParaRPr lang="en-US" altLang="ko-KR" dirty="0">
              <a:latin typeface="Arial" pitchFamily="34" charset="0"/>
              <a:cs typeface="Arial" pitchFamily="34" charset="0"/>
            </a:endParaRPr>
          </a:p>
        </p:txBody>
      </p:sp>
      <p:sp>
        <p:nvSpPr>
          <p:cNvPr id="5" name="Rectangle 3">
            <a:extLst>
              <a:ext uri="{FF2B5EF4-FFF2-40B4-BE49-F238E27FC236}">
                <a16:creationId xmlns:a16="http://schemas.microsoft.com/office/drawing/2014/main" id="{BCE1C628-36F4-483F-AFFC-CEBA6AAF8833}"/>
              </a:ext>
            </a:extLst>
          </p:cNvPr>
          <p:cNvSpPr>
            <a:spLocks noChangeArrowheads="1"/>
          </p:cNvSpPr>
          <p:nvPr/>
        </p:nvSpPr>
        <p:spPr bwMode="auto">
          <a:xfrm>
            <a:off x="2339752" y="4685655"/>
            <a:ext cx="5616624"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0" i="0" u="none" strike="noStrike" cap="none" normalizeH="0" baseline="0" dirty="0">
                <a:ln>
                  <a:noFill/>
                </a:ln>
                <a:solidFill>
                  <a:srgbClr val="23282D"/>
                </a:solidFill>
                <a:effectLst/>
                <a:latin typeface="Menlo"/>
              </a:rPr>
              <a:t>Neighborhood </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0" i="0" u="none" strike="noStrike" cap="none" normalizeH="0" baseline="0" dirty="0">
                <a:ln>
                  <a:noFill/>
                </a:ln>
                <a:solidFill>
                  <a:srgbClr val="23282D"/>
                </a:solidFill>
                <a:effectLst/>
                <a:latin typeface="Menlo"/>
              </a:rPr>
              <a:t>Neighborhood Latitude </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0" i="0" u="none" strike="noStrike" cap="none" normalizeH="0" baseline="0" dirty="0">
                <a:ln>
                  <a:noFill/>
                </a:ln>
                <a:solidFill>
                  <a:srgbClr val="23282D"/>
                </a:solidFill>
                <a:effectLst/>
                <a:latin typeface="Menlo"/>
              </a:rPr>
              <a:t>Neighborhood Longitude </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0" i="0" u="none" strike="noStrike" cap="none" normalizeH="0" baseline="0" dirty="0">
                <a:ln>
                  <a:noFill/>
                </a:ln>
                <a:solidFill>
                  <a:srgbClr val="23282D"/>
                </a:solidFill>
                <a:effectLst/>
                <a:latin typeface="Menlo"/>
              </a:rPr>
              <a:t>Venue </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0" i="0" u="none" strike="noStrike" cap="none" normalizeH="0" baseline="0" dirty="0">
                <a:ln>
                  <a:noFill/>
                </a:ln>
                <a:solidFill>
                  <a:srgbClr val="23282D"/>
                </a:solidFill>
                <a:effectLst/>
                <a:latin typeface="Menlo"/>
              </a:rPr>
              <a:t>Name of the venue e.g. the name of a store or restaurant </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0" i="0" u="none" strike="noStrike" cap="none" normalizeH="0" baseline="0" dirty="0">
                <a:ln>
                  <a:noFill/>
                </a:ln>
                <a:solidFill>
                  <a:srgbClr val="23282D"/>
                </a:solidFill>
                <a:effectLst/>
                <a:latin typeface="Menlo"/>
              </a:rPr>
              <a:t>Venue Latitude </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0" i="0" u="none" strike="noStrike" cap="none" normalizeH="0" baseline="0" dirty="0">
                <a:ln>
                  <a:noFill/>
                </a:ln>
                <a:solidFill>
                  <a:srgbClr val="23282D"/>
                </a:solidFill>
                <a:effectLst/>
                <a:latin typeface="Menlo"/>
              </a:rPr>
              <a:t>Venue Longitude </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0" i="0" u="none" strike="noStrike" cap="none" normalizeH="0" baseline="0" dirty="0">
                <a:ln>
                  <a:noFill/>
                </a:ln>
                <a:solidFill>
                  <a:srgbClr val="23282D"/>
                </a:solidFill>
                <a:effectLst/>
                <a:latin typeface="Menlo"/>
              </a:rPr>
              <a:t>Venue Category</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9674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628649" y="585268"/>
            <a:ext cx="7886699" cy="638510"/>
          </a:xfrm>
        </p:spPr>
        <p:txBody>
          <a:bodyPr vert="horz" lIns="91440" tIns="45720" rIns="91440" bIns="45720" rtlCol="0" anchor="b">
            <a:normAutofit/>
          </a:bodyPr>
          <a:lstStyle/>
          <a:p>
            <a:pPr latinLnBrk="0">
              <a:lnSpc>
                <a:spcPct val="90000"/>
              </a:lnSpc>
            </a:pPr>
            <a:r>
              <a:rPr lang="en-IN" sz="2400" b="1" i="0" dirty="0">
                <a:effectLst/>
                <a:latin typeface="Arial" panose="020B0604020202020204" pitchFamily="34" charset="0"/>
              </a:rPr>
              <a:t>Map of Scarborough:</a:t>
            </a:r>
            <a:endParaRPr lang="en-US" altLang="ko-KR" sz="4700" kern="1200" dirty="0">
              <a:solidFill>
                <a:schemeClr val="tx1"/>
              </a:solidFill>
              <a:latin typeface="+mj-lt"/>
              <a:ea typeface="+mj-ea"/>
              <a:cs typeface="+mj-cs"/>
            </a:endParaRPr>
          </a:p>
        </p:txBody>
      </p:sp>
      <p:pic>
        <p:nvPicPr>
          <p:cNvPr id="6" name="Content Placeholder 5" descr="Map&#10;&#10;Description automatically generated">
            <a:extLst>
              <a:ext uri="{FF2B5EF4-FFF2-40B4-BE49-F238E27FC236}">
                <a16:creationId xmlns:a16="http://schemas.microsoft.com/office/drawing/2014/main" id="{6192EF41-7032-4A4B-BA89-57283095C33D}"/>
              </a:ext>
            </a:extLst>
          </p:cNvPr>
          <p:cNvPicPr>
            <a:picLocks noGrp="1" noChangeAspect="1"/>
          </p:cNvPicPr>
          <p:nvPr>
            <p:ph idx="10"/>
          </p:nvPr>
        </p:nvPicPr>
        <p:blipFill>
          <a:blip r:embed="rId2"/>
          <a:stretch>
            <a:fillRect/>
          </a:stretch>
        </p:blipFill>
        <p:spPr>
          <a:xfrm>
            <a:off x="628650" y="1895615"/>
            <a:ext cx="7886699" cy="4377117"/>
          </a:xfrm>
          <a:prstGeom prst="rect">
            <a:avLst/>
          </a:prstGeom>
        </p:spPr>
      </p:pic>
    </p:spTree>
    <p:extLst>
      <p:ext uri="{BB962C8B-B14F-4D97-AF65-F5344CB8AC3E}">
        <p14:creationId xmlns:p14="http://schemas.microsoft.com/office/powerpoint/2010/main" val="1071708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8048" y="548680"/>
            <a:ext cx="8250287" cy="1080120"/>
          </a:xfrm>
        </p:spPr>
        <p:txBody>
          <a:bodyPr vert="horz" lIns="91440" tIns="45720" rIns="91440" bIns="45720" rtlCol="0" anchor="b">
            <a:normAutofit/>
          </a:bodyPr>
          <a:lstStyle/>
          <a:p>
            <a:pPr latinLnBrk="0">
              <a:lnSpc>
                <a:spcPct val="90000"/>
              </a:lnSpc>
            </a:pPr>
            <a:r>
              <a:rPr lang="en-IN" sz="2400" b="1" i="0" dirty="0">
                <a:effectLst/>
                <a:latin typeface="Arial" panose="020B0604020202020204" pitchFamily="34" charset="0"/>
              </a:rPr>
              <a:t>Methodology Section:</a:t>
            </a:r>
            <a:br>
              <a:rPr lang="en-IN" sz="2400" b="1" i="0" dirty="0">
                <a:effectLst/>
                <a:latin typeface="Arial" panose="020B0604020202020204" pitchFamily="34" charset="0"/>
              </a:rPr>
            </a:br>
            <a:r>
              <a:rPr lang="en-US" sz="1000" b="0" i="0" dirty="0">
                <a:effectLst/>
                <a:latin typeface="-apple-system"/>
              </a:rPr>
              <a:t>Clustering Approach: To</a:t>
            </a:r>
            <a:r>
              <a:rPr lang="en-US" sz="1000" b="0" i="0" dirty="0">
                <a:effectLst/>
                <a:latin typeface="Arial" panose="020B0604020202020204" pitchFamily="34" charset="0"/>
              </a:rPr>
              <a:t>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endParaRPr lang="en-US" altLang="ko-KR" sz="4700" kern="120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E0FA4EF7-4EF2-45EA-8707-CB929EA91E4F}"/>
              </a:ext>
            </a:extLst>
          </p:cNvPr>
          <p:cNvSpPr>
            <a:spLocks noGrp="1"/>
          </p:cNvSpPr>
          <p:nvPr>
            <p:ph idx="10"/>
          </p:nvPr>
        </p:nvSpPr>
        <p:spPr/>
        <p:txBody>
          <a:bodyPr/>
          <a:lstStyle/>
          <a:p>
            <a:endParaRPr lang="en-IN"/>
          </a:p>
        </p:txBody>
      </p:sp>
      <p:pic>
        <p:nvPicPr>
          <p:cNvPr id="7" name="Picture 6">
            <a:extLst>
              <a:ext uri="{FF2B5EF4-FFF2-40B4-BE49-F238E27FC236}">
                <a16:creationId xmlns:a16="http://schemas.microsoft.com/office/drawing/2014/main" id="{1189B1BD-8892-4951-821D-261E1832FB30}"/>
              </a:ext>
            </a:extLst>
          </p:cNvPr>
          <p:cNvPicPr>
            <a:picLocks noChangeAspect="1"/>
          </p:cNvPicPr>
          <p:nvPr/>
        </p:nvPicPr>
        <p:blipFill>
          <a:blip r:embed="rId2"/>
          <a:stretch>
            <a:fillRect/>
          </a:stretch>
        </p:blipFill>
        <p:spPr>
          <a:xfrm>
            <a:off x="446856" y="1881188"/>
            <a:ext cx="8250288" cy="3664644"/>
          </a:xfrm>
          <a:prstGeom prst="rect">
            <a:avLst/>
          </a:prstGeom>
        </p:spPr>
      </p:pic>
    </p:spTree>
    <p:extLst>
      <p:ext uri="{BB962C8B-B14F-4D97-AF65-F5344CB8AC3E}">
        <p14:creationId xmlns:p14="http://schemas.microsoft.com/office/powerpoint/2010/main" val="2374039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3312871"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16" name="Freeform: Shape 15">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3204588"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18" name="Freeform: Shape 17">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3312871"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p:cNvSpPr>
            <a:spLocks noGrp="1"/>
          </p:cNvSpPr>
          <p:nvPr>
            <p:ph type="title"/>
          </p:nvPr>
        </p:nvSpPr>
        <p:spPr>
          <a:xfrm>
            <a:off x="342900" y="723406"/>
            <a:ext cx="2425514" cy="3826728"/>
          </a:xfrm>
        </p:spPr>
        <p:txBody>
          <a:bodyPr vert="horz" lIns="91440" tIns="45720" rIns="91440" bIns="45720" rtlCol="0" anchor="b">
            <a:normAutofit/>
          </a:bodyPr>
          <a:lstStyle/>
          <a:p>
            <a:pPr algn="ctr" latinLnBrk="0">
              <a:lnSpc>
                <a:spcPct val="90000"/>
              </a:lnSpc>
            </a:pPr>
            <a:r>
              <a:rPr lang="en-US" sz="2700" b="1" i="0" kern="1200" dirty="0">
                <a:solidFill>
                  <a:schemeClr val="tx1"/>
                </a:solidFill>
                <a:effectLst/>
                <a:latin typeface="+mj-lt"/>
                <a:ea typeface="+mj-ea"/>
                <a:cs typeface="+mj-cs"/>
              </a:rPr>
              <a:t>Map of Clusters in Scarborough</a:t>
            </a:r>
            <a:endParaRPr lang="en-US" altLang="ko-KR" sz="2700" kern="1200" dirty="0">
              <a:solidFill>
                <a:schemeClr val="tx1"/>
              </a:solidFill>
              <a:latin typeface="+mj-lt"/>
              <a:ea typeface="+mj-ea"/>
              <a:cs typeface="+mj-cs"/>
            </a:endParaRPr>
          </a:p>
        </p:txBody>
      </p:sp>
      <p:pic>
        <p:nvPicPr>
          <p:cNvPr id="7" name="Content Placeholder 6">
            <a:extLst>
              <a:ext uri="{FF2B5EF4-FFF2-40B4-BE49-F238E27FC236}">
                <a16:creationId xmlns:a16="http://schemas.microsoft.com/office/drawing/2014/main" id="{DD92352C-6ACC-4F00-8D9E-D5D1316A002E}"/>
              </a:ext>
            </a:extLst>
          </p:cNvPr>
          <p:cNvPicPr>
            <a:picLocks noGrp="1" noChangeAspect="1"/>
          </p:cNvPicPr>
          <p:nvPr>
            <p:ph idx="10"/>
          </p:nvPr>
        </p:nvPicPr>
        <p:blipFill>
          <a:blip r:embed="rId2"/>
          <a:stretch>
            <a:fillRect/>
          </a:stretch>
        </p:blipFill>
        <p:spPr>
          <a:xfrm>
            <a:off x="3547488" y="1412776"/>
            <a:ext cx="5489008" cy="3960440"/>
          </a:xfrm>
          <a:prstGeom prst="rect">
            <a:avLst/>
          </a:prstGeom>
        </p:spPr>
      </p:pic>
    </p:spTree>
    <p:extLst>
      <p:ext uri="{BB962C8B-B14F-4D97-AF65-F5344CB8AC3E}">
        <p14:creationId xmlns:p14="http://schemas.microsoft.com/office/powerpoint/2010/main" val="3804995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2">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3312871"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27" name="Freeform: Shape 26">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3204588"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29" name="Freeform: Shape 28">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3312871"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p:cNvSpPr>
            <a:spLocks noGrp="1"/>
          </p:cNvSpPr>
          <p:nvPr>
            <p:ph type="title"/>
          </p:nvPr>
        </p:nvSpPr>
        <p:spPr>
          <a:xfrm>
            <a:off x="342900" y="723406"/>
            <a:ext cx="2425514" cy="3826728"/>
          </a:xfrm>
        </p:spPr>
        <p:txBody>
          <a:bodyPr vert="horz" lIns="91440" tIns="45720" rIns="91440" bIns="45720" rtlCol="0" anchor="b">
            <a:normAutofit/>
          </a:bodyPr>
          <a:lstStyle/>
          <a:p>
            <a:pPr algn="ctr" latinLnBrk="0">
              <a:lnSpc>
                <a:spcPct val="90000"/>
              </a:lnSpc>
            </a:pPr>
            <a:r>
              <a:rPr lang="en-US" sz="2400" b="1" i="0" dirty="0">
                <a:effectLst/>
                <a:latin typeface="+mj-lt"/>
              </a:rPr>
              <a:t>School Ratings by Clusters in Scarborough</a:t>
            </a:r>
            <a:endParaRPr lang="en-US" altLang="ko-KR" sz="2400" kern="1200" dirty="0">
              <a:solidFill>
                <a:schemeClr val="tx1"/>
              </a:solidFill>
              <a:latin typeface="+mj-lt"/>
              <a:ea typeface="+mj-ea"/>
              <a:cs typeface="+mj-cs"/>
            </a:endParaRPr>
          </a:p>
        </p:txBody>
      </p:sp>
      <p:pic>
        <p:nvPicPr>
          <p:cNvPr id="6" name="Content Placeholder 5" descr="Chart, bar chart&#10;&#10;Description automatically generated">
            <a:extLst>
              <a:ext uri="{FF2B5EF4-FFF2-40B4-BE49-F238E27FC236}">
                <a16:creationId xmlns:a16="http://schemas.microsoft.com/office/drawing/2014/main" id="{A6849764-A983-4B77-AA5C-AEE4FAD811B5}"/>
              </a:ext>
            </a:extLst>
          </p:cNvPr>
          <p:cNvPicPr>
            <a:picLocks noGrp="1" noChangeAspect="1"/>
          </p:cNvPicPr>
          <p:nvPr>
            <p:ph idx="10"/>
          </p:nvPr>
        </p:nvPicPr>
        <p:blipFill>
          <a:blip r:embed="rId2"/>
          <a:stretch>
            <a:fillRect/>
          </a:stretch>
        </p:blipFill>
        <p:spPr>
          <a:xfrm>
            <a:off x="3687188" y="1240657"/>
            <a:ext cx="4973506" cy="4376685"/>
          </a:xfrm>
          <a:prstGeom prst="rect">
            <a:avLst/>
          </a:prstGeom>
        </p:spPr>
      </p:pic>
    </p:spTree>
    <p:extLst>
      <p:ext uri="{BB962C8B-B14F-4D97-AF65-F5344CB8AC3E}">
        <p14:creationId xmlns:p14="http://schemas.microsoft.com/office/powerpoint/2010/main" val="314434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0"/>
          </p:nvPr>
        </p:nvSpPr>
        <p:spPr>
          <a:xfrm>
            <a:off x="251520" y="476672"/>
            <a:ext cx="8712968" cy="4824536"/>
          </a:xfrm>
        </p:spPr>
        <p:txBody>
          <a:bodyPr/>
          <a:lstStyle/>
          <a:p>
            <a:pPr algn="l" fontAlgn="base"/>
            <a:r>
              <a:rPr lang="en-US" sz="2400" b="0" i="0" dirty="0">
                <a:effectLst/>
                <a:latin typeface="+mj-lt"/>
              </a:rPr>
              <a:t>The Location:</a:t>
            </a:r>
          </a:p>
          <a:p>
            <a:pPr algn="l" fontAlgn="base"/>
            <a:endParaRPr lang="en-US" sz="2400" b="0" i="0" dirty="0">
              <a:effectLst/>
              <a:latin typeface="+mj-lt"/>
            </a:endParaRPr>
          </a:p>
          <a:p>
            <a:pPr algn="l" fontAlgn="base"/>
            <a:r>
              <a:rPr lang="en-US" sz="1600" b="0" i="0" dirty="0">
                <a:effectLst/>
                <a:latin typeface="Arial" panose="020B0604020202020204" pitchFamily="34" charset="0"/>
                <a:cs typeface="Arial" panose="020B0604020202020204" pitchFamily="34" charset="0"/>
              </a:rPr>
              <a:t>Scarborough 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one of on the rise.</a:t>
            </a:r>
          </a:p>
          <a:p>
            <a:pPr algn="l" fontAlgn="base"/>
            <a:endParaRPr lang="en-US" dirty="0"/>
          </a:p>
          <a:p>
            <a:pPr algn="l" fontAlgn="base"/>
            <a:endParaRPr lang="en-US" b="0" i="0" dirty="0">
              <a:effectLst/>
            </a:endParaRPr>
          </a:p>
          <a:p>
            <a:pPr algn="l" fontAlgn="base"/>
            <a:r>
              <a:rPr lang="en-US" sz="2400" b="0" i="0" dirty="0">
                <a:effectLst/>
                <a:latin typeface="+mj-lt"/>
              </a:rPr>
              <a:t>Foursquare API:</a:t>
            </a:r>
          </a:p>
          <a:p>
            <a:pPr algn="l" fontAlgn="base"/>
            <a:endParaRPr lang="en-US" sz="2400" b="0" i="0" dirty="0">
              <a:effectLst/>
              <a:latin typeface="+mj-lt"/>
            </a:endParaRPr>
          </a:p>
          <a:p>
            <a:pPr algn="l" fontAlgn="base"/>
            <a:r>
              <a:rPr lang="en-US" sz="1600" b="0" i="0" dirty="0">
                <a:effectLst/>
                <a:latin typeface="Arial" panose="020B0604020202020204" pitchFamily="34" charset="0"/>
              </a:rPr>
              <a:t>This Capstone project have used Four-square API as its prime data gathering source as it has a database of millions of places, especially their places API which provides the ability to perform location search, location sharing and details about a business.</a:t>
            </a:r>
          </a:p>
          <a:p>
            <a:pPr marL="285750" indent="-285750">
              <a:buFont typeface="Arial" panose="020B0604020202020204" pitchFamily="34" charset="0"/>
              <a:buChar char="•"/>
            </a:pPr>
            <a:endParaRPr lang="en-US" altLang="ko-KR" dirty="0">
              <a:latin typeface="Arial" pitchFamily="34" charset="0"/>
              <a:cs typeface="Arial" pitchFamily="34" charset="0"/>
            </a:endParaRPr>
          </a:p>
        </p:txBody>
      </p:sp>
    </p:spTree>
    <p:extLst>
      <p:ext uri="{BB962C8B-B14F-4D97-AF65-F5344CB8AC3E}">
        <p14:creationId xmlns:p14="http://schemas.microsoft.com/office/powerpoint/2010/main" val="4176814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552" y="0"/>
            <a:ext cx="9144000" cy="1069514"/>
          </a:xfrm>
        </p:spPr>
        <p:txBody>
          <a:bodyPr/>
          <a:lstStyle/>
          <a:p>
            <a:r>
              <a:rPr lang="en-US" altLang="ko-KR" dirty="0"/>
              <a:t> Conclusion Section:</a:t>
            </a:r>
            <a:endParaRPr lang="ko-KR" altLang="en-US" dirty="0"/>
          </a:p>
        </p:txBody>
      </p:sp>
      <p:sp>
        <p:nvSpPr>
          <p:cNvPr id="7" name="Content Placeholder 6"/>
          <p:cNvSpPr>
            <a:spLocks noGrp="1"/>
          </p:cNvSpPr>
          <p:nvPr>
            <p:ph idx="10"/>
          </p:nvPr>
        </p:nvSpPr>
        <p:spPr>
          <a:xfrm>
            <a:off x="251520" y="1340768"/>
            <a:ext cx="8712968" cy="3600400"/>
          </a:xfrm>
        </p:spPr>
        <p:txBody>
          <a:bodyPr/>
          <a:lstStyle/>
          <a:p>
            <a:pPr marL="285750" indent="-285750">
              <a:buFont typeface="Arial" panose="020B0604020202020204" pitchFamily="34" charset="0"/>
              <a:buChar char="•"/>
            </a:pPr>
            <a:r>
              <a:rPr lang="en-US" b="0" i="0" dirty="0">
                <a:effectLst/>
                <a:latin typeface="Arial" panose="020B0604020202020204" pitchFamily="34" charset="0"/>
              </a:rPr>
              <a:t>In this Capstone project, using k-means cluster algorithm I separated the neighborhood into 10(Ten) different clusters and for 103 different </a:t>
            </a:r>
            <a:r>
              <a:rPr lang="en-US" b="0" i="0" dirty="0" err="1">
                <a:effectLst/>
                <a:latin typeface="Arial" panose="020B0604020202020204" pitchFamily="34" charset="0"/>
              </a:rPr>
              <a:t>lattitude</a:t>
            </a:r>
            <a:r>
              <a:rPr lang="en-US" b="0" i="0" dirty="0">
                <a:effectLst/>
                <a:latin typeface="Arial" panose="020B0604020202020204" pitchFamily="34" charset="0"/>
              </a:rPr>
              <a:t> and </a:t>
            </a:r>
            <a:r>
              <a:rPr lang="en-US" b="0" i="0" dirty="0" err="1">
                <a:effectLst/>
                <a:latin typeface="Arial" panose="020B0604020202020204" pitchFamily="34" charset="0"/>
              </a:rPr>
              <a:t>logitude</a:t>
            </a:r>
            <a:r>
              <a:rPr lang="en-US" b="0" i="0" dirty="0">
                <a:effectLst/>
                <a:latin typeface="Arial" panose="020B0604020202020204" pitchFamily="34" charset="0"/>
              </a:rPr>
              <a:t> from dataset, which have very-similar neighborhoods around them</a:t>
            </a:r>
            <a:endParaRPr lang="en-US" altLang="ko-KR" dirty="0">
              <a:latin typeface="Arial" pitchFamily="34" charset="0"/>
              <a:cs typeface="Arial" pitchFamily="34" charset="0"/>
            </a:endParaRPr>
          </a:p>
          <a:p>
            <a:pPr marL="285750" indent="-285750">
              <a:buFont typeface="Arial" panose="020B0604020202020204" pitchFamily="34" charset="0"/>
              <a:buChar char="•"/>
            </a:pPr>
            <a:endParaRPr lang="en-US" altLang="ko-KR" dirty="0">
              <a:latin typeface="Arial" pitchFamily="34" charset="0"/>
              <a:cs typeface="Arial" pitchFamily="34" charset="0"/>
            </a:endParaRPr>
          </a:p>
          <a:p>
            <a:endParaRPr lang="en-US" altLang="ko-KR" dirty="0">
              <a:latin typeface="Arial" pitchFamily="34" charset="0"/>
              <a:cs typeface="Arial" pitchFamily="34" charset="0"/>
            </a:endParaRPr>
          </a:p>
          <a:p>
            <a:pPr marL="285750" indent="-285750">
              <a:buFont typeface="Arial" panose="020B0604020202020204" pitchFamily="34" charset="0"/>
              <a:buChar char="•"/>
            </a:pPr>
            <a:r>
              <a:rPr lang="en-US" b="0" i="0" dirty="0">
                <a:effectLst/>
                <a:latin typeface="Arial" panose="020B0604020202020204" pitchFamily="34" charset="0"/>
              </a:rPr>
              <a:t>Using the charts above results presented to a particular neighborhood based on average house prices and school rating have been made.</a:t>
            </a:r>
            <a:endParaRPr lang="en-US" altLang="ko-KR" dirty="0">
              <a:latin typeface="Arial" pitchFamily="34" charset="0"/>
              <a:cs typeface="Arial" pitchFamily="34" charset="0"/>
            </a:endParaRPr>
          </a:p>
          <a:p>
            <a:pPr marL="285750" indent="-285750">
              <a:buFont typeface="Arial" panose="020B0604020202020204" pitchFamily="34" charset="0"/>
              <a:buChar char="•"/>
            </a:pPr>
            <a:endParaRPr lang="en-US" altLang="ko-KR" dirty="0">
              <a:latin typeface="Arial" pitchFamily="34" charset="0"/>
              <a:cs typeface="Arial" pitchFamily="34" charset="0"/>
            </a:endParaRPr>
          </a:p>
          <a:p>
            <a:endParaRPr lang="en-US" altLang="ko-KR" dirty="0">
              <a:latin typeface="Arial" pitchFamily="34" charset="0"/>
              <a:cs typeface="Arial" pitchFamily="34" charset="0"/>
            </a:endParaRPr>
          </a:p>
          <a:p>
            <a:pPr marL="285750" indent="-285750">
              <a:buFont typeface="Arial" panose="020B0604020202020204" pitchFamily="34" charset="0"/>
              <a:buChar char="•"/>
            </a:pPr>
            <a:r>
              <a:rPr lang="en-US" b="0" i="0" dirty="0">
                <a:effectLst/>
                <a:latin typeface="Arial" panose="020B0604020202020204" pitchFamily="34" charset="0"/>
              </a:rPr>
              <a:t>This Capstone project can be continued for making it more precise in terms to find best house in Scarborough. Best means on the basis of all required things(daily needs or things we need to live a better life) around and also in terms of cost effective.</a:t>
            </a:r>
            <a:endParaRPr lang="en-US" altLang="ko-KR" dirty="0">
              <a:latin typeface="Arial" pitchFamily="34" charset="0"/>
              <a:cs typeface="Arial" pitchFamily="34" charset="0"/>
            </a:endParaRPr>
          </a:p>
        </p:txBody>
      </p:sp>
    </p:spTree>
    <p:extLst>
      <p:ext uri="{BB962C8B-B14F-4D97-AF65-F5344CB8AC3E}">
        <p14:creationId xmlns:p14="http://schemas.microsoft.com/office/powerpoint/2010/main" val="21479073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512</TotalTime>
  <Words>615</Words>
  <Application>Microsoft Office PowerPoint</Application>
  <PresentationFormat>On-screen Show (4:3)</PresentationFormat>
  <Paragraphs>47</Paragraphs>
  <Slides>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Malgun Gothic</vt:lpstr>
      <vt:lpstr>-apple-system</vt:lpstr>
      <vt:lpstr>Arial</vt:lpstr>
      <vt:lpstr>Calibri</vt:lpstr>
      <vt:lpstr>Menlo</vt:lpstr>
      <vt:lpstr>Office Theme</vt:lpstr>
      <vt:lpstr>Custom Design</vt:lpstr>
      <vt:lpstr>PowerPoint Presentation</vt:lpstr>
      <vt:lpstr> Introduction :</vt:lpstr>
      <vt:lpstr> Data Section</vt:lpstr>
      <vt:lpstr>Map of Scarborough:</vt:lpstr>
      <vt:lpstr>Methodology Section: Clustering Approach: 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vt:lpstr>
      <vt:lpstr>Map of Clusters in Scarborough</vt:lpstr>
      <vt:lpstr>School Ratings by Clusters in Scarborough</vt:lpstr>
      <vt:lpstr>PowerPoint Presentation</vt:lpstr>
      <vt:lpstr> Conclusion Section: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Preeti Singh</cp:lastModifiedBy>
  <cp:revision>30</cp:revision>
  <dcterms:created xsi:type="dcterms:W3CDTF">2014-04-01T16:35:38Z</dcterms:created>
  <dcterms:modified xsi:type="dcterms:W3CDTF">2021-07-12T19:43:45Z</dcterms:modified>
</cp:coreProperties>
</file>