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2"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B6747F-5897-4CB5-A553-6591B9511D67}" v="405" dt="2024-01-10T17:33:13.3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5" d="100"/>
          <a:sy n="75" d="100"/>
        </p:scale>
        <p:origin x="135" y="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 Id="rId9" Type="http://schemas.openxmlformats.org/officeDocument/2006/relationships/image" Target="../media/image9.jpe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men in sports uniforms&#10;&#10;Description automatically generated">
            <a:extLst>
              <a:ext uri="{FF2B5EF4-FFF2-40B4-BE49-F238E27FC236}">
                <a16:creationId xmlns:a16="http://schemas.microsoft.com/office/drawing/2014/main" id="{85502D4D-AF68-D4CF-B017-89892F2CCAB5}"/>
              </a:ext>
            </a:extLst>
          </p:cNvPr>
          <p:cNvPicPr>
            <a:picLocks noChangeAspect="1"/>
          </p:cNvPicPr>
          <p:nvPr/>
        </p:nvPicPr>
        <p:blipFill>
          <a:blip r:embed="rId2"/>
          <a:stretch>
            <a:fillRect/>
          </a:stretch>
        </p:blipFill>
        <p:spPr>
          <a:xfrm>
            <a:off x="775872" y="2139350"/>
            <a:ext cx="7951690" cy="4534618"/>
          </a:xfrm>
          <a:prstGeom prst="rect">
            <a:avLst/>
          </a:prstGeom>
        </p:spPr>
      </p:pic>
      <p:pic>
        <p:nvPicPr>
          <p:cNvPr id="5" name="Picture 4" descr="A blue logo with text&#10;&#10;Description automatically generated">
            <a:extLst>
              <a:ext uri="{FF2B5EF4-FFF2-40B4-BE49-F238E27FC236}">
                <a16:creationId xmlns:a16="http://schemas.microsoft.com/office/drawing/2014/main" id="{6422058D-91EE-0F4C-DF18-37B4CB663845}"/>
              </a:ext>
            </a:extLst>
          </p:cNvPr>
          <p:cNvPicPr>
            <a:picLocks noChangeAspect="1"/>
          </p:cNvPicPr>
          <p:nvPr/>
        </p:nvPicPr>
        <p:blipFill>
          <a:blip r:embed="rId3"/>
          <a:stretch>
            <a:fillRect/>
          </a:stretch>
        </p:blipFill>
        <p:spPr>
          <a:xfrm>
            <a:off x="9287773" y="131573"/>
            <a:ext cx="2688567" cy="1677798"/>
          </a:xfrm>
          <a:prstGeom prst="rect">
            <a:avLst/>
          </a:prstGeom>
        </p:spPr>
      </p:pic>
      <p:sp>
        <p:nvSpPr>
          <p:cNvPr id="6" name="TextBox 5">
            <a:extLst>
              <a:ext uri="{FF2B5EF4-FFF2-40B4-BE49-F238E27FC236}">
                <a16:creationId xmlns:a16="http://schemas.microsoft.com/office/drawing/2014/main" id="{ABEA3A90-D48B-D5F9-5A23-5043BF32B4E5}"/>
              </a:ext>
            </a:extLst>
          </p:cNvPr>
          <p:cNvSpPr txBox="1"/>
          <p:nvPr/>
        </p:nvSpPr>
        <p:spPr>
          <a:xfrm>
            <a:off x="461353" y="515347"/>
            <a:ext cx="834046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i="1" dirty="0">
                <a:cs typeface="Calibri"/>
              </a:rPr>
              <a:t>IPL-DATA-ANALYSIS PROJECT</a:t>
            </a:r>
            <a:endParaRPr lang="en-US" sz="5400" b="1" i="1"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74A2D3-339D-2378-7F33-C4964ACCB46E}"/>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529EB-723E-5A3A-CF08-CEB0D42D4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9E0F23-9799-83FC-B1C9-7EC0EFF7DD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65DF98-16E8-1ED5-10B8-974BAD0A0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9D60AA8-B4E7-11A2-D155-9DB51B570C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logo with text&#10;&#10;Description automatically generated">
            <a:extLst>
              <a:ext uri="{FF2B5EF4-FFF2-40B4-BE49-F238E27FC236}">
                <a16:creationId xmlns:a16="http://schemas.microsoft.com/office/drawing/2014/main" id="{52A04630-6094-06C9-FF46-9F15A72D66DE}"/>
              </a:ext>
            </a:extLst>
          </p:cNvPr>
          <p:cNvPicPr>
            <a:picLocks noChangeAspect="1"/>
          </p:cNvPicPr>
          <p:nvPr/>
        </p:nvPicPr>
        <p:blipFill>
          <a:blip r:embed="rId2"/>
          <a:stretch>
            <a:fillRect/>
          </a:stretch>
        </p:blipFill>
        <p:spPr>
          <a:xfrm>
            <a:off x="9287773" y="131573"/>
            <a:ext cx="2688567" cy="1677798"/>
          </a:xfrm>
          <a:prstGeom prst="rect">
            <a:avLst/>
          </a:prstGeom>
          <a:ln>
            <a:noFill/>
          </a:ln>
          <a:effectLst>
            <a:softEdge rad="112500"/>
          </a:effectLst>
        </p:spPr>
      </p:pic>
      <p:sp>
        <p:nvSpPr>
          <p:cNvPr id="7" name="Rectangle: Rounded Corners 6">
            <a:extLst>
              <a:ext uri="{FF2B5EF4-FFF2-40B4-BE49-F238E27FC236}">
                <a16:creationId xmlns:a16="http://schemas.microsoft.com/office/drawing/2014/main" id="{093B6143-4969-0C77-2790-6C545795B61E}"/>
              </a:ext>
            </a:extLst>
          </p:cNvPr>
          <p:cNvSpPr/>
          <p:nvPr/>
        </p:nvSpPr>
        <p:spPr>
          <a:xfrm>
            <a:off x="1724976" y="2041890"/>
            <a:ext cx="7102415" cy="7907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cs typeface="Calibri"/>
              </a:rPr>
              <a:t>INTRODUCTION</a:t>
            </a:r>
          </a:p>
        </p:txBody>
      </p:sp>
      <p:sp>
        <p:nvSpPr>
          <p:cNvPr id="8" name="Rectangle: Rounded Corners 7">
            <a:extLst>
              <a:ext uri="{FF2B5EF4-FFF2-40B4-BE49-F238E27FC236}">
                <a16:creationId xmlns:a16="http://schemas.microsoft.com/office/drawing/2014/main" id="{509071C1-2F64-50B8-1812-0EC80444EACD}"/>
              </a:ext>
            </a:extLst>
          </p:cNvPr>
          <p:cNvSpPr/>
          <p:nvPr/>
        </p:nvSpPr>
        <p:spPr>
          <a:xfrm>
            <a:off x="1724975" y="3033927"/>
            <a:ext cx="7102415" cy="7907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dirty="0">
                <a:cs typeface="Calibri"/>
              </a:rPr>
              <a:t>PROJECT DETAILS</a:t>
            </a:r>
          </a:p>
        </p:txBody>
      </p:sp>
      <p:sp>
        <p:nvSpPr>
          <p:cNvPr id="10" name="Rectangle: Rounded Corners 9">
            <a:extLst>
              <a:ext uri="{FF2B5EF4-FFF2-40B4-BE49-F238E27FC236}">
                <a16:creationId xmlns:a16="http://schemas.microsoft.com/office/drawing/2014/main" id="{6F5102E0-7D06-A2B2-31A4-85D22275C5E4}"/>
              </a:ext>
            </a:extLst>
          </p:cNvPr>
          <p:cNvSpPr/>
          <p:nvPr/>
        </p:nvSpPr>
        <p:spPr>
          <a:xfrm>
            <a:off x="1724976" y="4126607"/>
            <a:ext cx="7102415" cy="7907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dirty="0">
                <a:cs typeface="Calibri"/>
              </a:rPr>
              <a:t>CONCLUSION</a:t>
            </a:r>
            <a:endParaRPr lang="en-US" dirty="0"/>
          </a:p>
        </p:txBody>
      </p:sp>
      <p:sp>
        <p:nvSpPr>
          <p:cNvPr id="12" name="Rectangle: Rounded Corners 11">
            <a:extLst>
              <a:ext uri="{FF2B5EF4-FFF2-40B4-BE49-F238E27FC236}">
                <a16:creationId xmlns:a16="http://schemas.microsoft.com/office/drawing/2014/main" id="{1B5C1485-A13A-A62D-6B61-6AF19F73AEA9}"/>
              </a:ext>
            </a:extLst>
          </p:cNvPr>
          <p:cNvSpPr/>
          <p:nvPr/>
        </p:nvSpPr>
        <p:spPr>
          <a:xfrm>
            <a:off x="1724975" y="5248040"/>
            <a:ext cx="7102415" cy="7907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dirty="0">
                <a:cs typeface="Calibri"/>
              </a:rPr>
              <a:t>FUTURE ENHANCEMENT</a:t>
            </a:r>
            <a:endParaRPr lang="en-US" dirty="0"/>
          </a:p>
        </p:txBody>
      </p:sp>
      <p:sp>
        <p:nvSpPr>
          <p:cNvPr id="14" name="Oval 13">
            <a:extLst>
              <a:ext uri="{FF2B5EF4-FFF2-40B4-BE49-F238E27FC236}">
                <a16:creationId xmlns:a16="http://schemas.microsoft.com/office/drawing/2014/main" id="{9311EC79-7FF9-2B95-D1DB-6978BB398103}"/>
              </a:ext>
            </a:extLst>
          </p:cNvPr>
          <p:cNvSpPr/>
          <p:nvPr/>
        </p:nvSpPr>
        <p:spPr>
          <a:xfrm>
            <a:off x="858838" y="2205038"/>
            <a:ext cx="488950" cy="460375"/>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9906105-D0FF-3CAD-97E9-A70CDD342567}"/>
              </a:ext>
            </a:extLst>
          </p:cNvPr>
          <p:cNvSpPr/>
          <p:nvPr/>
        </p:nvSpPr>
        <p:spPr>
          <a:xfrm>
            <a:off x="858838" y="3273425"/>
            <a:ext cx="488950" cy="460375"/>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ECF95EF-DD30-5339-9B01-B00C33D18EB8}"/>
              </a:ext>
            </a:extLst>
          </p:cNvPr>
          <p:cNvSpPr/>
          <p:nvPr/>
        </p:nvSpPr>
        <p:spPr>
          <a:xfrm>
            <a:off x="858838" y="4341813"/>
            <a:ext cx="488950" cy="460375"/>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F285B26-01E2-269A-A0CB-AD0A9C99FF8B}"/>
              </a:ext>
            </a:extLst>
          </p:cNvPr>
          <p:cNvSpPr/>
          <p:nvPr/>
        </p:nvSpPr>
        <p:spPr>
          <a:xfrm>
            <a:off x="858838" y="5410200"/>
            <a:ext cx="488950" cy="460375"/>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tar: 5 Points 18">
            <a:extLst>
              <a:ext uri="{FF2B5EF4-FFF2-40B4-BE49-F238E27FC236}">
                <a16:creationId xmlns:a16="http://schemas.microsoft.com/office/drawing/2014/main" id="{0D2B78ED-0B6B-477B-8ABC-1A59E71B9893}"/>
              </a:ext>
            </a:extLst>
          </p:cNvPr>
          <p:cNvSpPr/>
          <p:nvPr/>
        </p:nvSpPr>
        <p:spPr>
          <a:xfrm>
            <a:off x="890478" y="2266422"/>
            <a:ext cx="460075" cy="345056"/>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tar: 5 Points 19">
            <a:extLst>
              <a:ext uri="{FF2B5EF4-FFF2-40B4-BE49-F238E27FC236}">
                <a16:creationId xmlns:a16="http://schemas.microsoft.com/office/drawing/2014/main" id="{69033C5A-7B8E-0122-2258-D8AFD80AC36D}"/>
              </a:ext>
            </a:extLst>
          </p:cNvPr>
          <p:cNvSpPr/>
          <p:nvPr/>
        </p:nvSpPr>
        <p:spPr>
          <a:xfrm>
            <a:off x="890477" y="3330346"/>
            <a:ext cx="460075" cy="345056"/>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tar: 5 Points 20">
            <a:extLst>
              <a:ext uri="{FF2B5EF4-FFF2-40B4-BE49-F238E27FC236}">
                <a16:creationId xmlns:a16="http://schemas.microsoft.com/office/drawing/2014/main" id="{FA528584-FA4A-3AA9-5172-9674AACBD015}"/>
              </a:ext>
            </a:extLst>
          </p:cNvPr>
          <p:cNvSpPr/>
          <p:nvPr/>
        </p:nvSpPr>
        <p:spPr>
          <a:xfrm>
            <a:off x="890478" y="4351139"/>
            <a:ext cx="460075" cy="345056"/>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tar: 5 Points 21">
            <a:extLst>
              <a:ext uri="{FF2B5EF4-FFF2-40B4-BE49-F238E27FC236}">
                <a16:creationId xmlns:a16="http://schemas.microsoft.com/office/drawing/2014/main" id="{DF361E98-D399-94AC-55EF-76E90A167E75}"/>
              </a:ext>
            </a:extLst>
          </p:cNvPr>
          <p:cNvSpPr/>
          <p:nvPr/>
        </p:nvSpPr>
        <p:spPr>
          <a:xfrm>
            <a:off x="890477" y="5415063"/>
            <a:ext cx="460075" cy="345056"/>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logo of a sports team&#10;&#10;Description automatically generated">
            <a:extLst>
              <a:ext uri="{FF2B5EF4-FFF2-40B4-BE49-F238E27FC236}">
                <a16:creationId xmlns:a16="http://schemas.microsoft.com/office/drawing/2014/main" id="{F2FD455D-B1FC-3505-E5F9-02A536CA045B}"/>
              </a:ext>
            </a:extLst>
          </p:cNvPr>
          <p:cNvPicPr>
            <a:picLocks noChangeAspect="1"/>
          </p:cNvPicPr>
          <p:nvPr/>
        </p:nvPicPr>
        <p:blipFill>
          <a:blip r:embed="rId3"/>
          <a:stretch>
            <a:fillRect/>
          </a:stretch>
        </p:blipFill>
        <p:spPr>
          <a:xfrm>
            <a:off x="46007" y="-23004"/>
            <a:ext cx="2596551" cy="1972574"/>
          </a:xfrm>
          <a:prstGeom prst="rect">
            <a:avLst/>
          </a:prstGeom>
        </p:spPr>
      </p:pic>
      <p:pic>
        <p:nvPicPr>
          <p:cNvPr id="27" name="Picture 26" descr="A logo with a swirl of colors&#10;&#10;Description automatically generated">
            <a:extLst>
              <a:ext uri="{FF2B5EF4-FFF2-40B4-BE49-F238E27FC236}">
                <a16:creationId xmlns:a16="http://schemas.microsoft.com/office/drawing/2014/main" id="{F554908E-644E-4E24-2CD0-587705624CEC}"/>
              </a:ext>
            </a:extLst>
          </p:cNvPr>
          <p:cNvPicPr>
            <a:picLocks noChangeAspect="1"/>
          </p:cNvPicPr>
          <p:nvPr/>
        </p:nvPicPr>
        <p:blipFill>
          <a:blip r:embed="rId4"/>
          <a:stretch>
            <a:fillRect/>
          </a:stretch>
        </p:blipFill>
        <p:spPr>
          <a:xfrm>
            <a:off x="10228771" y="5990326"/>
            <a:ext cx="1164567" cy="711886"/>
          </a:xfrm>
          <a:prstGeom prst="rect">
            <a:avLst/>
          </a:prstGeom>
        </p:spPr>
      </p:pic>
      <p:pic>
        <p:nvPicPr>
          <p:cNvPr id="28" name="Picture 27" descr="A logo with a ball and flames&#10;&#10;Description automatically generated">
            <a:extLst>
              <a:ext uri="{FF2B5EF4-FFF2-40B4-BE49-F238E27FC236}">
                <a16:creationId xmlns:a16="http://schemas.microsoft.com/office/drawing/2014/main" id="{ECEC8FA2-C7E0-6B0F-B5B7-29A6C52FBE6F}"/>
              </a:ext>
            </a:extLst>
          </p:cNvPr>
          <p:cNvPicPr>
            <a:picLocks noChangeAspect="1"/>
          </p:cNvPicPr>
          <p:nvPr/>
        </p:nvPicPr>
        <p:blipFill>
          <a:blip r:embed="rId5"/>
          <a:stretch>
            <a:fillRect/>
          </a:stretch>
        </p:blipFill>
        <p:spPr>
          <a:xfrm>
            <a:off x="10548669" y="1939505"/>
            <a:ext cx="1563212" cy="1095556"/>
          </a:xfrm>
          <a:prstGeom prst="rect">
            <a:avLst/>
          </a:prstGeom>
        </p:spPr>
      </p:pic>
      <p:pic>
        <p:nvPicPr>
          <p:cNvPr id="29" name="Picture 28" descr="A gold and red circle with a silver and gold emblem&#10;&#10;Description automatically generated">
            <a:extLst>
              <a:ext uri="{FF2B5EF4-FFF2-40B4-BE49-F238E27FC236}">
                <a16:creationId xmlns:a16="http://schemas.microsoft.com/office/drawing/2014/main" id="{17162500-7940-6333-C0FC-EB28404BA9EC}"/>
              </a:ext>
            </a:extLst>
          </p:cNvPr>
          <p:cNvPicPr>
            <a:picLocks noChangeAspect="1"/>
          </p:cNvPicPr>
          <p:nvPr/>
        </p:nvPicPr>
        <p:blipFill>
          <a:blip r:embed="rId6"/>
          <a:stretch>
            <a:fillRect/>
          </a:stretch>
        </p:blipFill>
        <p:spPr>
          <a:xfrm>
            <a:off x="9517092" y="3165175"/>
            <a:ext cx="2072895" cy="2590802"/>
          </a:xfrm>
          <a:prstGeom prst="rect">
            <a:avLst/>
          </a:prstGeom>
        </p:spPr>
      </p:pic>
      <p:pic>
        <p:nvPicPr>
          <p:cNvPr id="30" name="Picture 29" descr="A purple and yellow logo&#10;&#10;Description automatically generated">
            <a:extLst>
              <a:ext uri="{FF2B5EF4-FFF2-40B4-BE49-F238E27FC236}">
                <a16:creationId xmlns:a16="http://schemas.microsoft.com/office/drawing/2014/main" id="{78D9C676-C101-0251-9964-6A7EE649DD00}"/>
              </a:ext>
            </a:extLst>
          </p:cNvPr>
          <p:cNvPicPr>
            <a:picLocks noChangeAspect="1"/>
          </p:cNvPicPr>
          <p:nvPr/>
        </p:nvPicPr>
        <p:blipFill>
          <a:blip r:embed="rId7"/>
          <a:stretch>
            <a:fillRect/>
          </a:stretch>
        </p:blipFill>
        <p:spPr>
          <a:xfrm>
            <a:off x="9060611" y="1961072"/>
            <a:ext cx="1489496" cy="1066801"/>
          </a:xfrm>
          <a:prstGeom prst="rect">
            <a:avLst/>
          </a:prstGeom>
        </p:spPr>
      </p:pic>
      <p:pic>
        <p:nvPicPr>
          <p:cNvPr id="31" name="Picture 30" descr="A logo on a red background&#10;&#10;Description automatically generated">
            <a:extLst>
              <a:ext uri="{FF2B5EF4-FFF2-40B4-BE49-F238E27FC236}">
                <a16:creationId xmlns:a16="http://schemas.microsoft.com/office/drawing/2014/main" id="{8A68DAA9-785C-96B7-6C99-B8773139E2C5}"/>
              </a:ext>
            </a:extLst>
          </p:cNvPr>
          <p:cNvPicPr>
            <a:picLocks noChangeAspect="1"/>
          </p:cNvPicPr>
          <p:nvPr/>
        </p:nvPicPr>
        <p:blipFill>
          <a:blip r:embed="rId8"/>
          <a:stretch>
            <a:fillRect/>
          </a:stretch>
        </p:blipFill>
        <p:spPr>
          <a:xfrm>
            <a:off x="2651903" y="-19410"/>
            <a:ext cx="2869722" cy="2058839"/>
          </a:xfrm>
          <a:prstGeom prst="rect">
            <a:avLst/>
          </a:prstGeom>
        </p:spPr>
      </p:pic>
      <p:pic>
        <p:nvPicPr>
          <p:cNvPr id="32" name="Picture 31" descr="A logo of a lion&#10;&#10;Description automatically generated">
            <a:extLst>
              <a:ext uri="{FF2B5EF4-FFF2-40B4-BE49-F238E27FC236}">
                <a16:creationId xmlns:a16="http://schemas.microsoft.com/office/drawing/2014/main" id="{2E2A884B-7CA9-68B5-1BFE-EFA82B91869E}"/>
              </a:ext>
            </a:extLst>
          </p:cNvPr>
          <p:cNvPicPr>
            <a:picLocks noChangeAspect="1"/>
          </p:cNvPicPr>
          <p:nvPr/>
        </p:nvPicPr>
        <p:blipFill>
          <a:blip r:embed="rId9"/>
          <a:stretch>
            <a:fillRect/>
          </a:stretch>
        </p:blipFill>
        <p:spPr>
          <a:xfrm>
            <a:off x="5530971" y="-1437"/>
            <a:ext cx="3536830" cy="1984734"/>
          </a:xfrm>
          <a:prstGeom prst="rect">
            <a:avLst/>
          </a:prstGeom>
        </p:spPr>
      </p:pic>
    </p:spTree>
    <p:extLst>
      <p:ext uri="{BB962C8B-B14F-4D97-AF65-F5344CB8AC3E}">
        <p14:creationId xmlns:p14="http://schemas.microsoft.com/office/powerpoint/2010/main" val="3196465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07E5A9-3A7A-2452-6050-355E469040D6}"/>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5600BB-C810-84E0-73BE-2B239479D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B884C98-0546-CC53-AC00-F83705021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46D80A-E9F7-8B44-1FB8-01E6C80FE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E0E33AF-C104-0D8A-E864-2ECDBA0E6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logo with text&#10;&#10;Description automatically generated">
            <a:extLst>
              <a:ext uri="{FF2B5EF4-FFF2-40B4-BE49-F238E27FC236}">
                <a16:creationId xmlns:a16="http://schemas.microsoft.com/office/drawing/2014/main" id="{E7F72DF2-178E-53D8-EE9A-3F746C25288D}"/>
              </a:ext>
            </a:extLst>
          </p:cNvPr>
          <p:cNvPicPr>
            <a:picLocks noChangeAspect="1"/>
          </p:cNvPicPr>
          <p:nvPr/>
        </p:nvPicPr>
        <p:blipFill>
          <a:blip r:embed="rId2"/>
          <a:stretch>
            <a:fillRect/>
          </a:stretch>
        </p:blipFill>
        <p:spPr>
          <a:xfrm>
            <a:off x="9287773" y="131573"/>
            <a:ext cx="2688567" cy="1677798"/>
          </a:xfrm>
          <a:prstGeom prst="rect">
            <a:avLst/>
          </a:prstGeom>
          <a:ln>
            <a:noFill/>
          </a:ln>
          <a:effectLst>
            <a:softEdge rad="112500"/>
          </a:effectLst>
        </p:spPr>
      </p:pic>
      <p:sp>
        <p:nvSpPr>
          <p:cNvPr id="2" name="TextBox 1">
            <a:extLst>
              <a:ext uri="{FF2B5EF4-FFF2-40B4-BE49-F238E27FC236}">
                <a16:creationId xmlns:a16="http://schemas.microsoft.com/office/drawing/2014/main" id="{18C5EBB2-B2D2-906A-7B17-47D245FC8F13}"/>
              </a:ext>
            </a:extLst>
          </p:cNvPr>
          <p:cNvSpPr txBox="1"/>
          <p:nvPr/>
        </p:nvSpPr>
        <p:spPr>
          <a:xfrm>
            <a:off x="223614" y="275616"/>
            <a:ext cx="11834400" cy="73558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1" dirty="0">
                <a:solidFill>
                  <a:srgbClr val="FFFFFF"/>
                </a:solidFill>
                <a:latin typeface="Segoe UI"/>
                <a:cs typeface="Segoe UI"/>
              </a:rPr>
              <a:t>                                   Submitted By </a:t>
            </a:r>
          </a:p>
          <a:p>
            <a:r>
              <a:rPr lang="en-US" sz="2800" b="1" i="1" dirty="0">
                <a:solidFill>
                  <a:srgbClr val="FFFFFF"/>
                </a:solidFill>
                <a:latin typeface="Segoe UI"/>
                <a:cs typeface="Segoe UI"/>
              </a:rPr>
              <a:t>                                     </a:t>
            </a:r>
            <a:r>
              <a:rPr lang="en-US" sz="2800" b="1" i="1">
                <a:solidFill>
                  <a:srgbClr val="FFFFFF"/>
                </a:solidFill>
                <a:latin typeface="Segoe UI"/>
                <a:cs typeface="Segoe UI"/>
              </a:rPr>
              <a:t>Preeti Tikku</a:t>
            </a:r>
          </a:p>
          <a:p>
            <a:endParaRPr lang="en-US" sz="2800" b="1" i="1" dirty="0">
              <a:solidFill>
                <a:srgbClr val="FFFFFF"/>
              </a:solidFill>
              <a:latin typeface="Segoe UI"/>
              <a:cs typeface="Segoe UI"/>
            </a:endParaRPr>
          </a:p>
          <a:p>
            <a:r>
              <a:rPr lang="en-US" sz="2800" b="1" i="1" dirty="0">
                <a:solidFill>
                  <a:srgbClr val="FFFFFF"/>
                </a:solidFill>
                <a:latin typeface="Segoe UI"/>
                <a:cs typeface="Segoe UI"/>
              </a:rPr>
              <a:t>INTRODUCTION:</a:t>
            </a:r>
            <a:endParaRPr lang="en-US" sz="2800" dirty="0">
              <a:solidFill>
                <a:srgbClr val="FFFFFF"/>
              </a:solidFill>
              <a:latin typeface="Segoe UI"/>
              <a:cs typeface="Segoe UI"/>
            </a:endParaRPr>
          </a:p>
          <a:p>
            <a:endParaRPr lang="en-US" sz="2400" b="1" i="1" dirty="0">
              <a:solidFill>
                <a:srgbClr val="FFFFFF"/>
              </a:solidFill>
              <a:latin typeface="Segoe UI"/>
              <a:cs typeface="Segoe UI"/>
            </a:endParaRPr>
          </a:p>
          <a:p>
            <a:endParaRPr lang="en-US" sz="2400" b="1" dirty="0">
              <a:solidFill>
                <a:srgbClr val="FFFFFF"/>
              </a:solidFill>
              <a:latin typeface="Segoe UI"/>
              <a:cs typeface="Segoe UI"/>
            </a:endParaRPr>
          </a:p>
          <a:p>
            <a:r>
              <a:rPr lang="en-US" sz="2400" b="1" dirty="0">
                <a:solidFill>
                  <a:srgbClr val="FFFFFF"/>
                </a:solidFill>
                <a:latin typeface="Segoe UI"/>
                <a:cs typeface="Segoe UI"/>
              </a:rPr>
              <a:t>Analyzing IPL Data Using SQL</a:t>
            </a:r>
            <a:endParaRPr lang="en-US" sz="2400" dirty="0">
              <a:solidFill>
                <a:srgbClr val="FFFFFF"/>
              </a:solidFill>
              <a:latin typeface="Segoe UI"/>
              <a:cs typeface="Segoe UI"/>
            </a:endParaRPr>
          </a:p>
          <a:p>
            <a:r>
              <a:rPr lang="en-US" sz="2400" dirty="0">
                <a:solidFill>
                  <a:srgbClr val="D1D5DB"/>
                </a:solidFill>
                <a:latin typeface="Segoe UI"/>
                <a:cs typeface="Segoe UI"/>
              </a:rPr>
              <a:t>Cricket enthusiasts and data enthusiasts alike, welcome to the journey of unraveling insights from the Indian Premier League (IPL) dataset through the lens of SQL. The IPL, a globally acclaimed Twenty20 cricket league, has not only redefined the game but also generated a wealth of data, ripe for exploration.</a:t>
            </a:r>
            <a:endParaRPr lang="en-US" sz="2400" b="1" dirty="0">
              <a:solidFill>
                <a:srgbClr val="FFFFFF"/>
              </a:solidFill>
              <a:latin typeface="Segoe UI"/>
              <a:cs typeface="Segoe UI"/>
            </a:endParaRPr>
          </a:p>
          <a:p>
            <a:r>
              <a:rPr lang="en-US" sz="2400" b="1" dirty="0">
                <a:solidFill>
                  <a:srgbClr val="FFFFFF"/>
                </a:solidFill>
                <a:latin typeface="Segoe UI"/>
                <a:cs typeface="Segoe UI"/>
              </a:rPr>
              <a:t>Objective:</a:t>
            </a:r>
            <a:r>
              <a:rPr lang="en-US" sz="2400" dirty="0">
                <a:solidFill>
                  <a:srgbClr val="D1D5DB"/>
                </a:solidFill>
                <a:latin typeface="Segoe UI"/>
                <a:cs typeface="Segoe UI"/>
              </a:rPr>
              <a:t> Our goal is to leverage SQL queries to dissect the dataset, unveiling patterns, and extracting meaningful insights. By delving into match statistics, player performances, and team dynamics, we aim to extract valuable information that sheds light on the nuances of this thrilling cricket league.</a:t>
            </a:r>
          </a:p>
          <a:p>
            <a:r>
              <a:rPr lang="en-US" sz="2400" b="1" dirty="0">
                <a:solidFill>
                  <a:srgbClr val="FFFFFF"/>
                </a:solidFill>
                <a:latin typeface="Segoe UI"/>
                <a:cs typeface="Segoe UI"/>
              </a:rPr>
              <a:t>Dataset Overview:</a:t>
            </a:r>
            <a:r>
              <a:rPr lang="en-US" sz="2400" dirty="0">
                <a:solidFill>
                  <a:srgbClr val="D1D5DB"/>
                </a:solidFill>
                <a:latin typeface="Segoe UI"/>
                <a:cs typeface="Segoe UI"/>
              </a:rPr>
              <a:t> Sourced from [mention the source], the dataset comprises tables detailing matches, deliveries, players, and teams. Each table offers a unique perspective, allowing us to draw connections and uncover hidden trends within the data</a:t>
            </a:r>
            <a:endParaRPr lang="en-US" sz="2400" dirty="0">
              <a:cs typeface="Calibri"/>
            </a:endParaRPr>
          </a:p>
        </p:txBody>
      </p:sp>
    </p:spTree>
    <p:extLst>
      <p:ext uri="{BB962C8B-B14F-4D97-AF65-F5344CB8AC3E}">
        <p14:creationId xmlns:p14="http://schemas.microsoft.com/office/powerpoint/2010/main" val="1634050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9F4E81-4A74-F56F-0E9B-C8F8D51B78F3}"/>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B68DBC-C2BC-C435-E53D-E59142FFC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CCAB0F6-1213-5E71-629B-048E23F55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C0BA3EB-1D08-3E4C-1E00-532930362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A4B18EF-2ADD-BB29-7CE5-DE7B4611E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logo with text&#10;&#10;Description automatically generated">
            <a:extLst>
              <a:ext uri="{FF2B5EF4-FFF2-40B4-BE49-F238E27FC236}">
                <a16:creationId xmlns:a16="http://schemas.microsoft.com/office/drawing/2014/main" id="{519F0602-1B81-3CBB-90BF-A5FA33AE2371}"/>
              </a:ext>
            </a:extLst>
          </p:cNvPr>
          <p:cNvPicPr>
            <a:picLocks noChangeAspect="1"/>
          </p:cNvPicPr>
          <p:nvPr/>
        </p:nvPicPr>
        <p:blipFill>
          <a:blip r:embed="rId2"/>
          <a:stretch>
            <a:fillRect/>
          </a:stretch>
        </p:blipFill>
        <p:spPr>
          <a:xfrm>
            <a:off x="9287773" y="131573"/>
            <a:ext cx="2688567" cy="1677798"/>
          </a:xfrm>
          <a:prstGeom prst="rect">
            <a:avLst/>
          </a:prstGeom>
          <a:ln>
            <a:noFill/>
          </a:ln>
          <a:effectLst>
            <a:softEdge rad="112500"/>
          </a:effectLst>
        </p:spPr>
      </p:pic>
      <p:sp>
        <p:nvSpPr>
          <p:cNvPr id="2" name="TextBox 1">
            <a:extLst>
              <a:ext uri="{FF2B5EF4-FFF2-40B4-BE49-F238E27FC236}">
                <a16:creationId xmlns:a16="http://schemas.microsoft.com/office/drawing/2014/main" id="{AEE0A2B9-457E-0733-E4A1-82D31D03CFCD}"/>
              </a:ext>
            </a:extLst>
          </p:cNvPr>
          <p:cNvSpPr txBox="1"/>
          <p:nvPr/>
        </p:nvSpPr>
        <p:spPr>
          <a:xfrm>
            <a:off x="304800" y="304800"/>
            <a:ext cx="11582400" cy="68326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a:solidFill>
                  <a:srgbClr val="FFFFFF"/>
                </a:solidFill>
                <a:latin typeface="Segoe UI"/>
                <a:cs typeface="Segoe UI"/>
              </a:rPr>
              <a:t>PROJECT DETAILS :</a:t>
            </a:r>
            <a:endParaRPr lang="en-US" sz="2400">
              <a:solidFill>
                <a:srgbClr val="FFFFFF"/>
              </a:solidFill>
              <a:latin typeface="Segoe UI"/>
              <a:cs typeface="Segoe UI"/>
            </a:endParaRPr>
          </a:p>
          <a:p>
            <a:r>
              <a:rPr lang="en-US" sz="2200" b="1">
                <a:solidFill>
                  <a:srgbClr val="FFFFFF"/>
                </a:solidFill>
                <a:cs typeface="Calibri"/>
              </a:rPr>
              <a:t>Dataset Overview</a:t>
            </a:r>
            <a:endParaRPr lang="en-US" sz="2200">
              <a:solidFill>
                <a:srgbClr val="FFFFFF"/>
              </a:solidFill>
              <a:cs typeface="Calibri"/>
            </a:endParaRPr>
          </a:p>
          <a:p>
            <a:pPr marL="285750" indent="-285750">
              <a:buFont typeface="Arial,Sans-Serif"/>
              <a:buChar char="•"/>
            </a:pPr>
            <a:r>
              <a:rPr lang="en-US" sz="2200" b="1">
                <a:solidFill>
                  <a:srgbClr val="FFFFFF"/>
                </a:solidFill>
                <a:cs typeface="Calibri"/>
              </a:rPr>
              <a:t>Source:</a:t>
            </a:r>
            <a:r>
              <a:rPr lang="en-US" sz="2200">
                <a:solidFill>
                  <a:srgbClr val="D1D5DB"/>
                </a:solidFill>
                <a:cs typeface="Calibri"/>
              </a:rPr>
              <a:t> Obtained from [mention the source].</a:t>
            </a:r>
          </a:p>
          <a:p>
            <a:pPr marL="285750" indent="-285750">
              <a:buFont typeface="Arial,Sans-Serif"/>
              <a:buChar char="•"/>
            </a:pPr>
            <a:r>
              <a:rPr lang="en-US" sz="2200" b="1" dirty="0">
                <a:solidFill>
                  <a:srgbClr val="FFFFFF"/>
                </a:solidFill>
                <a:cs typeface="Calibri"/>
              </a:rPr>
              <a:t>Structure:</a:t>
            </a:r>
            <a:r>
              <a:rPr lang="en-US" sz="2200" dirty="0">
                <a:solidFill>
                  <a:srgbClr val="D1D5DB"/>
                </a:solidFill>
                <a:cs typeface="Calibri"/>
              </a:rPr>
              <a:t> Key tables include matches, deliveries, players, and teams.</a:t>
            </a:r>
          </a:p>
          <a:p>
            <a:pPr marL="285750" indent="-285750">
              <a:buFont typeface="Arial,Sans-Serif"/>
              <a:buChar char="•"/>
            </a:pPr>
            <a:r>
              <a:rPr lang="en-US" sz="2200" b="1" dirty="0">
                <a:solidFill>
                  <a:srgbClr val="FFFFFF"/>
                </a:solidFill>
                <a:cs typeface="Calibri"/>
              </a:rPr>
              <a:t>Scope:</a:t>
            </a:r>
            <a:r>
              <a:rPr lang="en-US" sz="2200" dirty="0">
                <a:solidFill>
                  <a:srgbClr val="D1D5DB"/>
                </a:solidFill>
                <a:cs typeface="Calibri"/>
              </a:rPr>
              <a:t> Focus on match-related data, player statistics, and team performance.</a:t>
            </a:r>
          </a:p>
          <a:p>
            <a:r>
              <a:rPr lang="en-US" sz="2200" b="1" dirty="0">
                <a:solidFill>
                  <a:srgbClr val="FFFFFF"/>
                </a:solidFill>
                <a:cs typeface="Calibri"/>
              </a:rPr>
              <a:t>SQL Technologies Used</a:t>
            </a:r>
            <a:endParaRPr lang="en-US" sz="2200" dirty="0">
              <a:solidFill>
                <a:srgbClr val="FFFFFF"/>
              </a:solidFill>
              <a:cs typeface="Calibri"/>
            </a:endParaRPr>
          </a:p>
          <a:p>
            <a:pPr marL="285750" indent="-285750">
              <a:buFont typeface="Arial,Sans-Serif"/>
              <a:buChar char="•"/>
            </a:pPr>
            <a:r>
              <a:rPr lang="en-US" sz="2200" b="1" dirty="0">
                <a:solidFill>
                  <a:srgbClr val="FFFFFF"/>
                </a:solidFill>
                <a:cs typeface="Calibri"/>
              </a:rPr>
              <a:t>Database:</a:t>
            </a:r>
            <a:r>
              <a:rPr lang="en-US" sz="2200" dirty="0">
                <a:solidFill>
                  <a:srgbClr val="D1D5DB"/>
                </a:solidFill>
                <a:cs typeface="Calibri"/>
              </a:rPr>
              <a:t> [Specify the database management system, e.g., MySQL.]</a:t>
            </a:r>
          </a:p>
          <a:p>
            <a:pPr marL="285750" indent="-285750">
              <a:buFont typeface="Arial,Sans-Serif"/>
              <a:buChar char="•"/>
            </a:pPr>
            <a:r>
              <a:rPr lang="en-US" sz="2200" b="1" dirty="0">
                <a:solidFill>
                  <a:srgbClr val="FFFFFF"/>
                </a:solidFill>
                <a:cs typeface="Calibri"/>
              </a:rPr>
              <a:t>Tools:</a:t>
            </a:r>
            <a:r>
              <a:rPr lang="en-US" sz="2200" dirty="0">
                <a:solidFill>
                  <a:srgbClr val="D1D5DB"/>
                </a:solidFill>
                <a:cs typeface="Calibri"/>
              </a:rPr>
              <a:t> [List specific SQL tools or environments used, e.g., MySQL Workbench, POWER BI, etc.]</a:t>
            </a:r>
          </a:p>
          <a:p>
            <a:r>
              <a:rPr lang="en-US" sz="2200" b="1" dirty="0">
                <a:solidFill>
                  <a:srgbClr val="FFFFFF"/>
                </a:solidFill>
                <a:cs typeface="Calibri"/>
              </a:rPr>
              <a:t>Project Workflow</a:t>
            </a:r>
            <a:endParaRPr lang="en-US" sz="2200" dirty="0">
              <a:solidFill>
                <a:srgbClr val="FFFFFF"/>
              </a:solidFill>
              <a:cs typeface="Calibri"/>
            </a:endParaRPr>
          </a:p>
          <a:p>
            <a:r>
              <a:rPr lang="en-US" sz="2200" b="1" dirty="0">
                <a:solidFill>
                  <a:srgbClr val="FFFFFF"/>
                </a:solidFill>
                <a:cs typeface="Calibri"/>
              </a:rPr>
              <a:t>Data Exploration:</a:t>
            </a:r>
            <a:r>
              <a:rPr lang="en-US" sz="2200" dirty="0">
                <a:solidFill>
                  <a:srgbClr val="D1D5DB"/>
                </a:solidFill>
                <a:cs typeface="Calibri"/>
              </a:rPr>
              <a:t> Understand dataset structure and relationships between tables.</a:t>
            </a:r>
          </a:p>
          <a:p>
            <a:r>
              <a:rPr lang="en-US" sz="2200" b="1" dirty="0">
                <a:solidFill>
                  <a:srgbClr val="FFFFFF"/>
                </a:solidFill>
                <a:cs typeface="Calibri"/>
              </a:rPr>
              <a:t>Query Design:</a:t>
            </a:r>
            <a:r>
              <a:rPr lang="en-US" sz="2200" dirty="0">
                <a:solidFill>
                  <a:srgbClr val="D1D5DB"/>
                </a:solidFill>
                <a:cs typeface="Calibri"/>
              </a:rPr>
              <a:t> Formulate SQL queries for relevant information.</a:t>
            </a:r>
          </a:p>
          <a:p>
            <a:r>
              <a:rPr lang="en-US" sz="2200" b="1" dirty="0">
                <a:solidFill>
                  <a:srgbClr val="FFFFFF"/>
                </a:solidFill>
                <a:cs typeface="Calibri"/>
              </a:rPr>
              <a:t>Analysis:</a:t>
            </a:r>
            <a:r>
              <a:rPr lang="en-US" sz="2200" dirty="0">
                <a:solidFill>
                  <a:srgbClr val="D1D5DB"/>
                </a:solidFill>
                <a:cs typeface="Calibri"/>
              </a:rPr>
              <a:t> Derive insights and patterns from the dataset.</a:t>
            </a:r>
          </a:p>
          <a:p>
            <a:r>
              <a:rPr lang="en-US" sz="2200" b="1" dirty="0">
                <a:solidFill>
                  <a:srgbClr val="FFFFFF"/>
                </a:solidFill>
                <a:cs typeface="Calibri"/>
              </a:rPr>
              <a:t>Visualization:</a:t>
            </a:r>
            <a:r>
              <a:rPr lang="en-US" sz="2200" dirty="0">
                <a:solidFill>
                  <a:srgbClr val="D1D5DB"/>
                </a:solidFill>
                <a:cs typeface="Calibri"/>
              </a:rPr>
              <a:t> Use charts and graphs to present findings.</a:t>
            </a:r>
          </a:p>
          <a:p>
            <a:r>
              <a:rPr lang="en-US" sz="2200" b="1" dirty="0">
                <a:solidFill>
                  <a:srgbClr val="FFFFFF"/>
                </a:solidFill>
                <a:cs typeface="Calibri"/>
              </a:rPr>
              <a:t>Sample SQL Queries</a:t>
            </a:r>
            <a:endParaRPr lang="en-US" sz="2200" dirty="0">
              <a:solidFill>
                <a:srgbClr val="FFFFFF"/>
              </a:solidFill>
              <a:cs typeface="Calibri"/>
            </a:endParaRPr>
          </a:p>
          <a:p>
            <a:pPr marL="285750" indent="-285750">
              <a:buFont typeface="Arial,Sans-Serif"/>
              <a:buChar char="•"/>
            </a:pPr>
            <a:r>
              <a:rPr lang="en-US" sz="2200" dirty="0">
                <a:solidFill>
                  <a:srgbClr val="D1D5DB"/>
                </a:solidFill>
                <a:cs typeface="Calibri"/>
              </a:rPr>
              <a:t>Showcase a few queries:</a:t>
            </a:r>
          </a:p>
          <a:p>
            <a:pPr marL="742950" lvl="1" indent="-285750">
              <a:buFont typeface="Arial,Sans-Serif"/>
              <a:buChar char="•"/>
            </a:pPr>
            <a:r>
              <a:rPr lang="en-US" sz="2200" dirty="0">
                <a:solidFill>
                  <a:srgbClr val="D1D5DB"/>
                </a:solidFill>
                <a:cs typeface="Calibri"/>
              </a:rPr>
              <a:t>Retrieve total runs scored by each team.</a:t>
            </a:r>
          </a:p>
          <a:p>
            <a:pPr marL="742950" lvl="1" indent="-285750">
              <a:buFont typeface="Arial,Sans-Serif"/>
              <a:buChar char="•"/>
            </a:pPr>
            <a:r>
              <a:rPr lang="en-US" sz="2200" dirty="0">
                <a:solidFill>
                  <a:srgbClr val="D1D5DB"/>
                </a:solidFill>
                <a:cs typeface="Calibri"/>
              </a:rPr>
              <a:t>Find the highest individual score in a match.</a:t>
            </a:r>
          </a:p>
          <a:p>
            <a:pPr marL="742950" lvl="1" indent="-285750">
              <a:buFont typeface="Arial,Sans-Serif"/>
              <a:buChar char="•"/>
            </a:pPr>
            <a:r>
              <a:rPr lang="en-US" sz="2200" dirty="0">
                <a:solidFill>
                  <a:srgbClr val="D1D5DB"/>
                </a:solidFill>
                <a:cs typeface="Calibri"/>
              </a:rPr>
              <a:t>The number of matches won by each team batting first versus batting second.</a:t>
            </a:r>
          </a:p>
          <a:p>
            <a:endParaRPr lang="en-US" sz="2200" dirty="0">
              <a:solidFill>
                <a:srgbClr val="FFFFFF"/>
              </a:solidFill>
              <a:cs typeface="Calibri"/>
            </a:endParaRPr>
          </a:p>
          <a:p>
            <a:pPr algn="l"/>
            <a:endParaRPr lang="en-US" dirty="0">
              <a:cs typeface="Calibri"/>
            </a:endParaRPr>
          </a:p>
        </p:txBody>
      </p:sp>
    </p:spTree>
    <p:extLst>
      <p:ext uri="{BB962C8B-B14F-4D97-AF65-F5344CB8AC3E}">
        <p14:creationId xmlns:p14="http://schemas.microsoft.com/office/powerpoint/2010/main" val="3600411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99398E-CFB2-96BC-6496-A6CF3C5308CE}"/>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95AC91-AE6C-A065-178B-CB4480C75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D9AB09-8709-5AED-380E-27FE8E36D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31653D-D941-4A35-EAE0-ED60EBB4F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96D414E-D839-BAB1-844D-B162D5F0EC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logo with text&#10;&#10;Description automatically generated">
            <a:extLst>
              <a:ext uri="{FF2B5EF4-FFF2-40B4-BE49-F238E27FC236}">
                <a16:creationId xmlns:a16="http://schemas.microsoft.com/office/drawing/2014/main" id="{C6CDC862-F02E-64C2-1016-41AF1916EBFB}"/>
              </a:ext>
            </a:extLst>
          </p:cNvPr>
          <p:cNvPicPr>
            <a:picLocks noChangeAspect="1"/>
          </p:cNvPicPr>
          <p:nvPr/>
        </p:nvPicPr>
        <p:blipFill>
          <a:blip r:embed="rId2"/>
          <a:stretch>
            <a:fillRect/>
          </a:stretch>
        </p:blipFill>
        <p:spPr>
          <a:xfrm>
            <a:off x="9287773" y="131573"/>
            <a:ext cx="2688567" cy="1677798"/>
          </a:xfrm>
          <a:prstGeom prst="rect">
            <a:avLst/>
          </a:prstGeom>
          <a:ln>
            <a:noFill/>
          </a:ln>
          <a:effectLst>
            <a:softEdge rad="112500"/>
          </a:effectLst>
        </p:spPr>
      </p:pic>
      <p:sp>
        <p:nvSpPr>
          <p:cNvPr id="2" name="TextBox 1">
            <a:extLst>
              <a:ext uri="{FF2B5EF4-FFF2-40B4-BE49-F238E27FC236}">
                <a16:creationId xmlns:a16="http://schemas.microsoft.com/office/drawing/2014/main" id="{C5B87C13-E501-9C80-5B80-CEF952C3EB86}"/>
              </a:ext>
            </a:extLst>
          </p:cNvPr>
          <p:cNvSpPr txBox="1"/>
          <p:nvPr/>
        </p:nvSpPr>
        <p:spPr>
          <a:xfrm>
            <a:off x="186266" y="169333"/>
            <a:ext cx="11853333" cy="68326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a:solidFill>
                  <a:srgbClr val="FFFFFF"/>
                </a:solidFill>
                <a:latin typeface="Segoe UI"/>
                <a:cs typeface="Segoe UI"/>
              </a:rPr>
              <a:t>CONCLUSION:</a:t>
            </a:r>
            <a:endParaRPr lang="en-US" sz="2400">
              <a:solidFill>
                <a:srgbClr val="FFFFFF"/>
              </a:solidFill>
              <a:latin typeface="Segoe UI"/>
              <a:cs typeface="Segoe UI"/>
            </a:endParaRPr>
          </a:p>
          <a:p>
            <a:endParaRPr lang="en-US" sz="2200" b="1" dirty="0">
              <a:solidFill>
                <a:srgbClr val="FFFFFF"/>
              </a:solidFill>
              <a:latin typeface="Segoe UI"/>
              <a:cs typeface="Segoe UI"/>
            </a:endParaRPr>
          </a:p>
          <a:p>
            <a:r>
              <a:rPr lang="en-US" sz="2200" b="1" dirty="0">
                <a:solidFill>
                  <a:srgbClr val="FFFFFF"/>
                </a:solidFill>
                <a:latin typeface="Segoe UI"/>
                <a:cs typeface="Segoe UI"/>
              </a:rPr>
              <a:t>Challenges Faced :</a:t>
            </a:r>
            <a:endParaRPr lang="en-US" sz="2200" dirty="0">
              <a:solidFill>
                <a:srgbClr val="FFFFFF"/>
              </a:solidFill>
              <a:latin typeface="Segoe UI"/>
              <a:cs typeface="Segoe UI"/>
            </a:endParaRPr>
          </a:p>
          <a:p>
            <a:r>
              <a:rPr lang="en-US" sz="2200" b="1" dirty="0">
                <a:solidFill>
                  <a:srgbClr val="FFFFFF"/>
                </a:solidFill>
                <a:latin typeface="Segoe UI"/>
                <a:cs typeface="Segoe UI"/>
              </a:rPr>
              <a:t>1.Data Quality and Consistency</a:t>
            </a:r>
            <a:endParaRPr lang="en-US" sz="2200" dirty="0">
              <a:solidFill>
                <a:srgbClr val="FFFFFF"/>
              </a:solidFill>
              <a:latin typeface="Segoe UI"/>
              <a:cs typeface="Segoe UI"/>
            </a:endParaRPr>
          </a:p>
          <a:p>
            <a:r>
              <a:rPr lang="en-US" sz="2200" b="1" dirty="0">
                <a:solidFill>
                  <a:srgbClr val="FFFFFF"/>
                </a:solidFill>
                <a:latin typeface="Segoe UI"/>
                <a:cs typeface="Segoe UI"/>
              </a:rPr>
              <a:t>2.Complex Data Relationships</a:t>
            </a:r>
            <a:endParaRPr lang="en-US" sz="2200" dirty="0">
              <a:solidFill>
                <a:srgbClr val="FFFFFF"/>
              </a:solidFill>
              <a:latin typeface="Segoe UI"/>
              <a:cs typeface="Segoe UI"/>
            </a:endParaRPr>
          </a:p>
          <a:p>
            <a:r>
              <a:rPr lang="en-US" sz="2200" b="1" dirty="0">
                <a:solidFill>
                  <a:srgbClr val="FFFFFF"/>
                </a:solidFill>
                <a:latin typeface="Segoe UI"/>
                <a:cs typeface="Segoe UI"/>
              </a:rPr>
              <a:t>3.Performance Optimization</a:t>
            </a:r>
            <a:endParaRPr lang="en-US" sz="2200" dirty="0">
              <a:solidFill>
                <a:srgbClr val="FFFFFF"/>
              </a:solidFill>
              <a:latin typeface="Segoe UI"/>
              <a:cs typeface="Segoe UI"/>
            </a:endParaRPr>
          </a:p>
          <a:p>
            <a:r>
              <a:rPr lang="en-US" sz="2200" b="1" dirty="0">
                <a:solidFill>
                  <a:srgbClr val="FFFFFF"/>
                </a:solidFill>
                <a:latin typeface="Segoe UI"/>
                <a:cs typeface="Segoe UI"/>
              </a:rPr>
              <a:t>4.Handling Null Values</a:t>
            </a:r>
            <a:endParaRPr lang="en-US" sz="2200" dirty="0">
              <a:solidFill>
                <a:srgbClr val="FFFFFF"/>
              </a:solidFill>
              <a:latin typeface="Segoe UI"/>
              <a:cs typeface="Segoe UI"/>
            </a:endParaRPr>
          </a:p>
          <a:p>
            <a:endParaRPr lang="en-US" sz="1200" dirty="0">
              <a:solidFill>
                <a:srgbClr val="FFFFFF"/>
              </a:solidFill>
              <a:latin typeface="Segoe UI"/>
              <a:cs typeface="Segoe UI"/>
            </a:endParaRPr>
          </a:p>
          <a:p>
            <a:r>
              <a:rPr lang="en-US" sz="2200" b="1">
                <a:solidFill>
                  <a:srgbClr val="FFFFFF"/>
                </a:solidFill>
                <a:latin typeface="Segoe UI"/>
                <a:cs typeface="Segoe UI"/>
              </a:rPr>
              <a:t>Insights and Discoveries :</a:t>
            </a:r>
            <a:endParaRPr lang="en-US" sz="2200">
              <a:solidFill>
                <a:srgbClr val="FFFFFF"/>
              </a:solidFill>
              <a:latin typeface="Segoe UI"/>
              <a:cs typeface="Segoe UI"/>
            </a:endParaRPr>
          </a:p>
          <a:p>
            <a:pPr marL="285750" indent="-285750">
              <a:buFont typeface="Arial,Sans-Serif"/>
              <a:buChar char="•"/>
            </a:pPr>
            <a:r>
              <a:rPr lang="en-US" sz="2200" b="1" dirty="0">
                <a:solidFill>
                  <a:srgbClr val="FFFFFF"/>
                </a:solidFill>
                <a:latin typeface="Arial"/>
                <a:cs typeface="Arial"/>
              </a:rPr>
              <a:t>Top Performers:</a:t>
            </a:r>
            <a:r>
              <a:rPr lang="en-US" sz="2200" dirty="0">
                <a:solidFill>
                  <a:srgbClr val="D1D5DB"/>
                </a:solidFill>
                <a:latin typeface="Arial"/>
                <a:cs typeface="Arial"/>
              </a:rPr>
              <a:t> Highlight players with most runs, wickets, or impressive strike rates.</a:t>
            </a:r>
          </a:p>
          <a:p>
            <a:pPr marL="285750" indent="-285750">
              <a:buFont typeface="Arial,Sans-Serif"/>
              <a:buChar char="•"/>
            </a:pPr>
            <a:r>
              <a:rPr lang="en-US" sz="2200" b="1" dirty="0">
                <a:solidFill>
                  <a:srgbClr val="FFFFFF"/>
                </a:solidFill>
                <a:latin typeface="Arial"/>
                <a:cs typeface="Arial"/>
              </a:rPr>
              <a:t>Team Dominance:</a:t>
            </a:r>
            <a:r>
              <a:rPr lang="en-US" sz="2200" dirty="0">
                <a:solidFill>
                  <a:srgbClr val="D1D5DB"/>
                </a:solidFill>
                <a:latin typeface="Arial"/>
                <a:cs typeface="Arial"/>
              </a:rPr>
              <a:t> Showcase teams with the highest win percentages.</a:t>
            </a:r>
          </a:p>
          <a:p>
            <a:pPr marL="285750" indent="-285750">
              <a:buFont typeface="Arial,Sans-Serif"/>
              <a:buChar char="•"/>
            </a:pPr>
            <a:r>
              <a:rPr lang="en-US" sz="2200" b="1" dirty="0">
                <a:solidFill>
                  <a:srgbClr val="FFFFFF"/>
                </a:solidFill>
                <a:latin typeface="Arial"/>
                <a:cs typeface="Arial"/>
              </a:rPr>
              <a:t>Match Patterns:</a:t>
            </a:r>
            <a:r>
              <a:rPr lang="en-US" sz="2200" dirty="0">
                <a:solidFill>
                  <a:srgbClr val="D1D5DB"/>
                </a:solidFill>
                <a:latin typeface="Arial"/>
                <a:cs typeface="Arial"/>
              </a:rPr>
              <a:t> Explore trends like batting first vs. batting second.</a:t>
            </a:r>
          </a:p>
          <a:p>
            <a:endParaRPr lang="en-US" sz="1200" dirty="0">
              <a:solidFill>
                <a:srgbClr val="FFFFFF"/>
              </a:solidFill>
              <a:latin typeface="Segoe UI"/>
              <a:cs typeface="Segoe UI"/>
            </a:endParaRPr>
          </a:p>
          <a:p>
            <a:r>
              <a:rPr lang="en-US" sz="2200" b="1" dirty="0">
                <a:solidFill>
                  <a:srgbClr val="FFFFFF"/>
                </a:solidFill>
                <a:latin typeface="Segoe UI"/>
                <a:cs typeface="Segoe UI"/>
              </a:rPr>
              <a:t>Learnings and Takeaways :</a:t>
            </a:r>
            <a:endParaRPr lang="en-US" sz="2200" dirty="0">
              <a:solidFill>
                <a:srgbClr val="FFFFFF"/>
              </a:solidFill>
              <a:latin typeface="Segoe UI"/>
              <a:cs typeface="Segoe UI"/>
            </a:endParaRPr>
          </a:p>
          <a:p>
            <a:r>
              <a:rPr lang="en-US" sz="2000" dirty="0">
                <a:solidFill>
                  <a:srgbClr val="D1D5DB"/>
                </a:solidFill>
                <a:latin typeface="Segoe UI"/>
                <a:cs typeface="Segoe UI"/>
              </a:rPr>
              <a:t>Throughout the IPL dataset analysis project, several key learnings and takeaways have emerged</a:t>
            </a:r>
          </a:p>
          <a:p>
            <a:r>
              <a:rPr lang="en-US" sz="2200" dirty="0">
                <a:solidFill>
                  <a:srgbClr val="D1D5DB"/>
                </a:solidFill>
                <a:latin typeface="Segoe UI"/>
                <a:cs typeface="Segoe UI"/>
              </a:rPr>
              <a:t>1.</a:t>
            </a:r>
            <a:r>
              <a:rPr lang="en-US" sz="2200" b="1" dirty="0">
                <a:solidFill>
                  <a:srgbClr val="D1D5DB"/>
                </a:solidFill>
                <a:latin typeface="Segoe UI"/>
                <a:cs typeface="Segoe UI"/>
              </a:rPr>
              <a:t>Enhanced SQL Proficiency</a:t>
            </a:r>
            <a:endParaRPr lang="en-US" sz="2200" dirty="0">
              <a:solidFill>
                <a:srgbClr val="D1D5DB"/>
              </a:solidFill>
              <a:latin typeface="Segoe UI"/>
              <a:cs typeface="Segoe UI"/>
            </a:endParaRPr>
          </a:p>
          <a:p>
            <a:r>
              <a:rPr lang="en-US" sz="2200" b="1" dirty="0">
                <a:solidFill>
                  <a:srgbClr val="D1D5DB"/>
                </a:solidFill>
                <a:latin typeface="Segoe UI"/>
                <a:cs typeface="Segoe UI"/>
              </a:rPr>
              <a:t>2.Data Exploration Techniques</a:t>
            </a:r>
            <a:endParaRPr lang="en-US" sz="2200" dirty="0">
              <a:solidFill>
                <a:srgbClr val="D1D5DB"/>
              </a:solidFill>
              <a:latin typeface="Segoe UI"/>
              <a:cs typeface="Segoe UI"/>
            </a:endParaRPr>
          </a:p>
          <a:p>
            <a:r>
              <a:rPr lang="en-US" sz="2200" b="1" dirty="0">
                <a:solidFill>
                  <a:srgbClr val="D1D5DB"/>
                </a:solidFill>
                <a:latin typeface="Segoe UI"/>
                <a:cs typeface="Segoe UI"/>
              </a:rPr>
              <a:t>3.Problem-Solving in Real-world Scenarios</a:t>
            </a:r>
            <a:endParaRPr lang="en-US" sz="2200" dirty="0">
              <a:solidFill>
                <a:srgbClr val="D1D5DB"/>
              </a:solidFill>
              <a:latin typeface="Segoe UI"/>
              <a:cs typeface="Segoe UI"/>
            </a:endParaRPr>
          </a:p>
          <a:p>
            <a:r>
              <a:rPr lang="en-US" sz="2200" b="1" dirty="0">
                <a:solidFill>
                  <a:srgbClr val="D1D5DB"/>
                </a:solidFill>
                <a:latin typeface="Segoe UI"/>
                <a:cs typeface="Segoe UI"/>
              </a:rPr>
              <a:t>4.Insight Generation and Interpretation</a:t>
            </a:r>
            <a:endParaRPr lang="en-US" sz="2200" dirty="0">
              <a:solidFill>
                <a:srgbClr val="D1D5DB"/>
              </a:solidFill>
              <a:latin typeface="Segoe UI"/>
              <a:cs typeface="Segoe UI"/>
            </a:endParaRPr>
          </a:p>
          <a:p>
            <a:r>
              <a:rPr lang="en-US" sz="2200" b="1" dirty="0">
                <a:solidFill>
                  <a:srgbClr val="D1D5DB"/>
                </a:solidFill>
                <a:latin typeface="Segoe UI"/>
                <a:cs typeface="Segoe UI"/>
              </a:rPr>
              <a:t>5.Interdisciplinary Collaboration</a:t>
            </a:r>
            <a:endParaRPr lang="en-US" sz="2200" dirty="0">
              <a:solidFill>
                <a:srgbClr val="D1D5DB"/>
              </a:solidFill>
              <a:latin typeface="Segoe UI"/>
              <a:cs typeface="Segoe UI"/>
            </a:endParaRPr>
          </a:p>
          <a:p>
            <a:pPr algn="l"/>
            <a:endParaRPr lang="en-US" dirty="0">
              <a:cs typeface="Calibri"/>
            </a:endParaRPr>
          </a:p>
        </p:txBody>
      </p:sp>
    </p:spTree>
    <p:extLst>
      <p:ext uri="{BB962C8B-B14F-4D97-AF65-F5344CB8AC3E}">
        <p14:creationId xmlns:p14="http://schemas.microsoft.com/office/powerpoint/2010/main" val="2881697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01E0C29-61A6-714B-9B73-54C496C17AC6}"/>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5DDCF5-3713-B764-BEFA-E5112D52C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91625C-84D2-62B6-9D79-50CEDC3CD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A4F603D-A6D3-3818-7FDA-149F23C97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EED81F8-2012-119D-13D0-00D3B440E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logo with text&#10;&#10;Description automatically generated">
            <a:extLst>
              <a:ext uri="{FF2B5EF4-FFF2-40B4-BE49-F238E27FC236}">
                <a16:creationId xmlns:a16="http://schemas.microsoft.com/office/drawing/2014/main" id="{41F1D13D-A2D8-D89C-286A-66603D734F8D}"/>
              </a:ext>
            </a:extLst>
          </p:cNvPr>
          <p:cNvPicPr>
            <a:picLocks noChangeAspect="1"/>
          </p:cNvPicPr>
          <p:nvPr/>
        </p:nvPicPr>
        <p:blipFill>
          <a:blip r:embed="rId2"/>
          <a:stretch>
            <a:fillRect/>
          </a:stretch>
        </p:blipFill>
        <p:spPr>
          <a:xfrm>
            <a:off x="9287773" y="131573"/>
            <a:ext cx="2688567" cy="1677798"/>
          </a:xfrm>
          <a:prstGeom prst="rect">
            <a:avLst/>
          </a:prstGeom>
          <a:ln>
            <a:noFill/>
          </a:ln>
          <a:effectLst>
            <a:softEdge rad="112500"/>
          </a:effectLst>
        </p:spPr>
      </p:pic>
      <p:sp>
        <p:nvSpPr>
          <p:cNvPr id="2" name="TextBox 1">
            <a:extLst>
              <a:ext uri="{FF2B5EF4-FFF2-40B4-BE49-F238E27FC236}">
                <a16:creationId xmlns:a16="http://schemas.microsoft.com/office/drawing/2014/main" id="{A72CDD37-62C7-6F86-AB8F-ECD304A65BDE}"/>
              </a:ext>
            </a:extLst>
          </p:cNvPr>
          <p:cNvSpPr txBox="1"/>
          <p:nvPr/>
        </p:nvSpPr>
        <p:spPr>
          <a:xfrm>
            <a:off x="210766" y="243191"/>
            <a:ext cx="11770468" cy="68018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dirty="0">
                <a:solidFill>
                  <a:srgbClr val="FFFFFF"/>
                </a:solidFill>
                <a:latin typeface="Calibri"/>
                <a:cs typeface="Arial"/>
              </a:rPr>
              <a:t>FUTURE </a:t>
            </a:r>
            <a:r>
              <a:rPr lang="en-US" sz="2400" b="1" i="1" dirty="0">
                <a:solidFill>
                  <a:srgbClr val="FFFFFF"/>
                </a:solidFill>
                <a:latin typeface="Calibri"/>
                <a:cs typeface="Calibri"/>
              </a:rPr>
              <a:t>ENHANCEMENT</a:t>
            </a:r>
            <a:r>
              <a:rPr lang="en-US" sz="2400" b="1" i="1" dirty="0">
                <a:solidFill>
                  <a:srgbClr val="FFFFFF"/>
                </a:solidFill>
                <a:latin typeface="Calibri"/>
                <a:cs typeface="Arial"/>
              </a:rPr>
              <a:t>:</a:t>
            </a:r>
            <a:endParaRPr lang="en-US" sz="2400" dirty="0">
              <a:solidFill>
                <a:srgbClr val="FFFFFF"/>
              </a:solidFill>
              <a:latin typeface="Calibri"/>
              <a:cs typeface="Arial"/>
            </a:endParaRPr>
          </a:p>
          <a:p>
            <a:r>
              <a:rPr lang="en-US" sz="1700" dirty="0">
                <a:solidFill>
                  <a:srgbClr val="D1D5DB"/>
                </a:solidFill>
                <a:latin typeface="Arial"/>
                <a:cs typeface="Arial"/>
              </a:rPr>
              <a:t>Looking ahead, there are several avenues for future enhancements and expansions</a:t>
            </a:r>
          </a:p>
          <a:p>
            <a:r>
              <a:rPr lang="en-US" sz="1700" dirty="0">
                <a:solidFill>
                  <a:srgbClr val="D1D5DB"/>
                </a:solidFill>
                <a:latin typeface="Arial"/>
                <a:cs typeface="Arial"/>
              </a:rPr>
              <a:t> of our IPL dataset analysis project</a:t>
            </a:r>
            <a:endParaRPr lang="en-US" dirty="0"/>
          </a:p>
          <a:p>
            <a:r>
              <a:rPr lang="en-US" sz="2000" b="1" dirty="0">
                <a:solidFill>
                  <a:srgbClr val="FFFFFF"/>
                </a:solidFill>
                <a:latin typeface="Arial"/>
                <a:cs typeface="Arial"/>
              </a:rPr>
              <a:t>Incorporate Machine Learning Models:</a:t>
            </a:r>
            <a:endParaRPr lang="en-US" sz="2000" dirty="0">
              <a:solidFill>
                <a:srgbClr val="FFFFFF"/>
              </a:solidFill>
              <a:latin typeface="Arial"/>
              <a:cs typeface="Arial"/>
            </a:endParaRPr>
          </a:p>
          <a:p>
            <a:pPr marL="742950" lvl="1" indent="-285750">
              <a:buFont typeface="Arial,Sans-Serif"/>
              <a:buChar char="•"/>
            </a:pPr>
            <a:r>
              <a:rPr lang="en-US" sz="2000" dirty="0">
                <a:solidFill>
                  <a:srgbClr val="D1D5DB"/>
                </a:solidFill>
                <a:latin typeface="Arial"/>
                <a:cs typeface="Arial"/>
              </a:rPr>
              <a:t>Explore the integration of machine learning algorithms to predict match  </a:t>
            </a:r>
            <a:r>
              <a:rPr lang="en-US" sz="2000" dirty="0" err="1">
                <a:solidFill>
                  <a:srgbClr val="D1D5DB"/>
                </a:solidFill>
                <a:latin typeface="Arial"/>
                <a:cs typeface="Arial"/>
              </a:rPr>
              <a:t>outcomes,player</a:t>
            </a:r>
            <a:r>
              <a:rPr lang="en-US" sz="2000" dirty="0">
                <a:solidFill>
                  <a:srgbClr val="D1D5DB"/>
                </a:solidFill>
                <a:latin typeface="Arial"/>
                <a:cs typeface="Arial"/>
              </a:rPr>
              <a:t> performances, or team strategies based on historical data.</a:t>
            </a:r>
          </a:p>
          <a:p>
            <a:r>
              <a:rPr lang="en-US" sz="2000" b="1" dirty="0">
                <a:solidFill>
                  <a:srgbClr val="FFFFFF"/>
                </a:solidFill>
                <a:latin typeface="Arial"/>
                <a:cs typeface="Arial"/>
              </a:rPr>
              <a:t>Real-time Data Analysis:</a:t>
            </a:r>
            <a:endParaRPr lang="en-US" sz="2000" dirty="0">
              <a:solidFill>
                <a:srgbClr val="FFFFFF"/>
              </a:solidFill>
              <a:latin typeface="Arial"/>
              <a:cs typeface="Arial"/>
            </a:endParaRPr>
          </a:p>
          <a:p>
            <a:pPr marL="742950" lvl="1" indent="-285750">
              <a:buFont typeface="Arial,Sans-Serif"/>
              <a:buChar char="•"/>
            </a:pPr>
            <a:r>
              <a:rPr lang="en-US" sz="2000" dirty="0">
                <a:solidFill>
                  <a:srgbClr val="D1D5DB"/>
                </a:solidFill>
                <a:latin typeface="Arial"/>
                <a:cs typeface="Arial"/>
              </a:rPr>
              <a:t>Develop capabilities for real-time data analysis, enabling timely insights during ongoing IPL seasons and adapting to dynamic match scenarios.</a:t>
            </a:r>
          </a:p>
          <a:p>
            <a:r>
              <a:rPr lang="en-US" sz="2000" b="1" dirty="0">
                <a:solidFill>
                  <a:srgbClr val="FFFFFF"/>
                </a:solidFill>
                <a:latin typeface="Arial"/>
                <a:cs typeface="Arial"/>
              </a:rPr>
              <a:t>Sentiment Analysis:</a:t>
            </a:r>
            <a:endParaRPr lang="en-US" sz="2000" dirty="0">
              <a:solidFill>
                <a:srgbClr val="FFFFFF"/>
              </a:solidFill>
              <a:latin typeface="Arial"/>
              <a:cs typeface="Arial"/>
            </a:endParaRPr>
          </a:p>
          <a:p>
            <a:pPr marL="742950" lvl="1" indent="-285750">
              <a:buFont typeface="Arial,Sans-Serif"/>
              <a:buChar char="•"/>
            </a:pPr>
            <a:r>
              <a:rPr lang="en-US" sz="2000" dirty="0">
                <a:solidFill>
                  <a:srgbClr val="D1D5DB"/>
                </a:solidFill>
                <a:latin typeface="Arial"/>
                <a:cs typeface="Arial"/>
              </a:rPr>
              <a:t>Introduce sentiment analysis on social media or news data to gauge public reactions and sentiments during IPL matches.</a:t>
            </a:r>
          </a:p>
          <a:p>
            <a:r>
              <a:rPr lang="en-US" sz="2000" b="1" dirty="0">
                <a:solidFill>
                  <a:srgbClr val="FFFFFF"/>
                </a:solidFill>
                <a:latin typeface="Arial"/>
                <a:cs typeface="Arial"/>
              </a:rPr>
              <a:t>Interactive Data Visualization:</a:t>
            </a:r>
            <a:endParaRPr lang="en-US" sz="2000" dirty="0">
              <a:solidFill>
                <a:srgbClr val="FFFFFF"/>
              </a:solidFill>
              <a:latin typeface="Arial"/>
              <a:cs typeface="Arial"/>
            </a:endParaRPr>
          </a:p>
          <a:p>
            <a:pPr marL="742950" lvl="1" indent="-285750">
              <a:buFont typeface="Arial,Sans-Serif"/>
              <a:buChar char="•"/>
            </a:pPr>
            <a:r>
              <a:rPr lang="en-US" sz="2000" dirty="0">
                <a:solidFill>
                  <a:srgbClr val="D1D5DB"/>
                </a:solidFill>
                <a:latin typeface="Arial"/>
                <a:cs typeface="Arial"/>
              </a:rPr>
              <a:t>Enhance user engagement by implementing interactive dashboards and visualizations, providing stakeholders with dynamic and user-friendly insights.</a:t>
            </a:r>
          </a:p>
          <a:p>
            <a:r>
              <a:rPr lang="en-US" sz="2000" b="1" dirty="0">
                <a:solidFill>
                  <a:srgbClr val="FFFFFF"/>
                </a:solidFill>
                <a:latin typeface="Arial"/>
                <a:cs typeface="Arial"/>
              </a:rPr>
              <a:t>Expand Dataset with Additional Features:</a:t>
            </a:r>
            <a:endParaRPr lang="en-US" sz="2000" dirty="0">
              <a:solidFill>
                <a:srgbClr val="FFFFFF"/>
              </a:solidFill>
              <a:latin typeface="Arial"/>
              <a:cs typeface="Arial"/>
            </a:endParaRPr>
          </a:p>
          <a:p>
            <a:pPr marL="742950" lvl="1" indent="-285750">
              <a:buFont typeface="Arial,Sans-Serif"/>
              <a:buChar char="•"/>
            </a:pPr>
            <a:r>
              <a:rPr lang="en-US" sz="2000" dirty="0">
                <a:solidFill>
                  <a:srgbClr val="D1D5DB"/>
                </a:solidFill>
                <a:latin typeface="Arial"/>
                <a:cs typeface="Arial"/>
              </a:rPr>
              <a:t>Augment the dataset with additional features such as weather conditions, player fitness data, or venue-specific characteristics to enrich the analysis.</a:t>
            </a:r>
          </a:p>
          <a:p>
            <a:r>
              <a:rPr lang="en-US" sz="2000" b="1" dirty="0">
                <a:solidFill>
                  <a:srgbClr val="FFFFFF"/>
                </a:solidFill>
                <a:latin typeface="Arial"/>
                <a:cs typeface="Arial"/>
              </a:rPr>
              <a:t>Collaborate with Cricket Analysts:</a:t>
            </a:r>
            <a:endParaRPr lang="en-US" sz="2000" dirty="0">
              <a:solidFill>
                <a:srgbClr val="FFFFFF"/>
              </a:solidFill>
              <a:latin typeface="Arial"/>
              <a:cs typeface="Arial"/>
            </a:endParaRPr>
          </a:p>
          <a:p>
            <a:pPr marL="742950" lvl="1" indent="-285750">
              <a:buFont typeface="Arial,Sans-Serif"/>
              <a:buChar char="•"/>
            </a:pPr>
            <a:r>
              <a:rPr lang="en-US" sz="2000" dirty="0">
                <a:solidFill>
                  <a:srgbClr val="D1D5DB"/>
                </a:solidFill>
                <a:latin typeface="Arial"/>
                <a:cs typeface="Arial"/>
              </a:rPr>
              <a:t>Collaborate with cricket analysts to incorporate domain expertise, ensuring a more nuanced understanding of the data and its implications.</a:t>
            </a:r>
          </a:p>
          <a:p>
            <a:pPr algn="l"/>
            <a:endParaRPr lang="en-US" dirty="0">
              <a:cs typeface="Calibri"/>
            </a:endParaRPr>
          </a:p>
        </p:txBody>
      </p:sp>
    </p:spTree>
    <p:extLst>
      <p:ext uri="{BB962C8B-B14F-4D97-AF65-F5344CB8AC3E}">
        <p14:creationId xmlns:p14="http://schemas.microsoft.com/office/powerpoint/2010/main" val="21159498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626</Words>
  <Application>Microsoft Office PowerPoint</Application>
  <PresentationFormat>Widescreen</PresentationFormat>
  <Paragraphs>68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Arial,Sans-Serif</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preeti tikku</cp:lastModifiedBy>
  <cp:revision>183</cp:revision>
  <dcterms:created xsi:type="dcterms:W3CDTF">2024-01-10T16:44:47Z</dcterms:created>
  <dcterms:modified xsi:type="dcterms:W3CDTF">2024-01-11T09:34:10Z</dcterms:modified>
</cp:coreProperties>
</file>