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Montserrat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C765368-FC6A-4D24-8B94-D166CF2B2D08}">
  <a:tblStyle styleId="{0C765368-FC6A-4D24-8B94-D166CF2B2D08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font" Target="fonts/Montserrat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font" Target="fonts/Montserrat-italic.fntdata"/><Relationship Id="rId14" Type="http://schemas.openxmlformats.org/officeDocument/2006/relationships/font" Target="fonts/Montserrat-bold.fntdata"/><Relationship Id="rId17" Type="http://schemas.openxmlformats.org/officeDocument/2006/relationships/font" Target="fonts/Lato-regular.fntdata"/><Relationship Id="rId16" Type="http://schemas.openxmlformats.org/officeDocument/2006/relationships/font" Target="fonts/Montserrat-boldItalic.fntdata"/><Relationship Id="rId5" Type="http://schemas.openxmlformats.org/officeDocument/2006/relationships/slideMaster" Target="slideMasters/slideMaster1.xml"/><Relationship Id="rId19" Type="http://schemas.openxmlformats.org/officeDocument/2006/relationships/font" Target="fonts/Lato-italic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Lato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c4f73ae4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c4f73ae4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c347eff27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7c347eff27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7c4f73ae4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7c4f73ae4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c70244fb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7c70244fb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7c70244fb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7c70244fb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2383225" y="604025"/>
            <a:ext cx="5969400" cy="9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800">
                <a:latin typeface="Verdana"/>
                <a:ea typeface="Verdana"/>
                <a:cs typeface="Verdana"/>
                <a:sym typeface="Verdana"/>
              </a:rPr>
              <a:t>TRANSFORMERS</a:t>
            </a:r>
            <a:endParaRPr b="1" sz="4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5557000" y="3683225"/>
            <a:ext cx="3470700" cy="126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just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000"/>
              <a:buFont typeface="Verdana"/>
              <a:buChar char="-"/>
            </a:pPr>
            <a:r>
              <a:rPr b="1" lang="en" sz="1000">
                <a:latin typeface="Verdana"/>
                <a:ea typeface="Verdana"/>
                <a:cs typeface="Verdana"/>
                <a:sym typeface="Verdana"/>
              </a:rPr>
              <a:t>Team Members:</a:t>
            </a:r>
            <a:endParaRPr b="1" sz="1000">
              <a:latin typeface="Verdana"/>
              <a:ea typeface="Verdana"/>
              <a:cs typeface="Verdana"/>
              <a:sym typeface="Verdana"/>
            </a:endParaRPr>
          </a:p>
          <a:p>
            <a:pPr indent="-292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Char char="-"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Preet Raval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-292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Char char="-"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Yana Batsuk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-292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Char char="-"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Jack Helmer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-292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Char char="-"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Dany Babikerali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  <a:p>
            <a:pPr indent="-292100" lvl="1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000"/>
              <a:buFont typeface="Verdana"/>
              <a:buChar char="-"/>
            </a:pPr>
            <a:r>
              <a:rPr lang="en" sz="1000">
                <a:latin typeface="Verdana"/>
                <a:ea typeface="Verdana"/>
                <a:cs typeface="Verdana"/>
                <a:sym typeface="Verdana"/>
              </a:rPr>
              <a:t>Carlota Najera Alvarez</a:t>
            </a:r>
            <a:endParaRPr sz="10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idx="1" type="body"/>
          </p:nvPr>
        </p:nvSpPr>
        <p:spPr>
          <a:xfrm>
            <a:off x="1297500" y="977300"/>
            <a:ext cx="3602400" cy="382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latin typeface="Verdana"/>
                <a:ea typeface="Verdana"/>
                <a:cs typeface="Verdana"/>
                <a:sym typeface="Verdana"/>
              </a:rPr>
              <a:t>Project Overview</a:t>
            </a:r>
            <a:endParaRPr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Content (high-level):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Purpose: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Centralized inventory and packing slip management system for clients and engineering teams.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Frontend: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HTML, CSS → 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Next JS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(as needed)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Backend: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Python (FastAPI), PostgreSQL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Char char="●"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Deployment:</a:t>
            </a: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 Docker Containers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latin typeface="Verdana"/>
                <a:ea typeface="Verdana"/>
                <a:cs typeface="Verdana"/>
                <a:sym typeface="Verdana"/>
              </a:rPr>
              <a:t>Core Deliverables:</a:t>
            </a:r>
            <a:endParaRPr b="1"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Password-protected links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Audit logs for upload/edit/access events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n" sz="1200">
                <a:latin typeface="Verdana"/>
                <a:ea typeface="Verdana"/>
                <a:cs typeface="Verdana"/>
                <a:sym typeface="Verdana"/>
              </a:rPr>
              <a:t>Role-based access (client, engineer, manager)</a:t>
            </a:r>
            <a:endParaRPr sz="1200">
              <a:latin typeface="Verdana"/>
              <a:ea typeface="Verdana"/>
              <a:cs typeface="Verdana"/>
              <a:sym typeface="Verdana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1" name="Google Shape;141;p14"/>
          <p:cNvSpPr txBox="1"/>
          <p:nvPr>
            <p:ph type="title"/>
          </p:nvPr>
        </p:nvSpPr>
        <p:spPr>
          <a:xfrm>
            <a:off x="1297500" y="238900"/>
            <a:ext cx="4500600" cy="58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Verdana"/>
                <a:ea typeface="Verdana"/>
                <a:cs typeface="Verdana"/>
                <a:sym typeface="Verdana"/>
              </a:rPr>
              <a:t> Project Description</a:t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42" name="Google Shape;142;p14"/>
          <p:cNvSpPr txBox="1"/>
          <p:nvPr/>
        </p:nvSpPr>
        <p:spPr>
          <a:xfrm>
            <a:off x="5263300" y="1414400"/>
            <a:ext cx="3412200" cy="30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Client Side:</a:t>
            </a:r>
            <a:endParaRPr b="1"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Order Submission Portal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Auto-generate tracking links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Engineering Team:</a:t>
            </a:r>
            <a:endParaRPr b="1"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Pack Slip Repository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Incoming Inventory Tracker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Stretch Goals (if time permits):</a:t>
            </a:r>
            <a:endParaRPr b="1"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Shipment Status Dashboard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Low-Stock &amp; Reorder Alert</a:t>
            </a:r>
            <a:endParaRPr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Verdana"/>
              <a:buChar char="●"/>
            </a:pPr>
            <a:r>
              <a:rPr lang="en" sz="120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Barcode Scanning &amp; Tagging</a:t>
            </a:r>
            <a:endParaRPr b="1" sz="120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"/>
          <p:cNvSpPr txBox="1"/>
          <p:nvPr>
            <p:ph type="title"/>
          </p:nvPr>
        </p:nvSpPr>
        <p:spPr>
          <a:xfrm>
            <a:off x="1239125" y="302950"/>
            <a:ext cx="3122700" cy="59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Verdana"/>
                <a:ea typeface="Verdana"/>
                <a:cs typeface="Verdana"/>
                <a:sym typeface="Verdana"/>
              </a:rPr>
              <a:t>GANTT CHART</a:t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48" name="Google Shape;14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2975" y="1502850"/>
            <a:ext cx="8278027" cy="31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6"/>
          <p:cNvSpPr txBox="1"/>
          <p:nvPr>
            <p:ph type="title"/>
          </p:nvPr>
        </p:nvSpPr>
        <p:spPr>
          <a:xfrm>
            <a:off x="1297500" y="393750"/>
            <a:ext cx="4001700" cy="67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800">
                <a:latin typeface="Verdana"/>
                <a:ea typeface="Verdana"/>
                <a:cs typeface="Verdana"/>
                <a:sym typeface="Verdana"/>
              </a:rPr>
              <a:t>Risk Management</a:t>
            </a:r>
            <a:endParaRPr b="1" sz="28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4" name="Google Shape;154;p16"/>
          <p:cNvSpPr txBox="1"/>
          <p:nvPr>
            <p:ph idx="1" type="body"/>
          </p:nvPr>
        </p:nvSpPr>
        <p:spPr>
          <a:xfrm>
            <a:off x="1254500" y="1541750"/>
            <a:ext cx="7038900" cy="279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" sz="1235">
                <a:latin typeface="Verdana"/>
                <a:ea typeface="Verdana"/>
                <a:cs typeface="Verdana"/>
                <a:sym typeface="Verdana"/>
              </a:rPr>
              <a:t>Top 3 Risks &amp; Mitigation</a:t>
            </a:r>
            <a:endParaRPr sz="1235">
              <a:latin typeface="Verdana"/>
              <a:ea typeface="Verdana"/>
              <a:cs typeface="Verdana"/>
              <a:sym typeface="Verdana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235"/>
              <a:buFont typeface="Verdana"/>
              <a:buAutoNum type="arabicPeriod"/>
            </a:pPr>
            <a:r>
              <a:rPr lang="en" sz="1235">
                <a:latin typeface="Verdana"/>
                <a:ea typeface="Verdana"/>
                <a:cs typeface="Verdana"/>
                <a:sym typeface="Verdana"/>
              </a:rPr>
              <a:t>Scope Creep &amp; Feature Overload</a:t>
            </a:r>
            <a:endParaRPr sz="1235">
              <a:latin typeface="Verdana"/>
              <a:ea typeface="Verdana"/>
              <a:cs typeface="Verdana"/>
              <a:sym typeface="Verdana"/>
            </a:endParaRPr>
          </a:p>
          <a:p>
            <a:pPr indent="-3070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5"/>
              <a:buFont typeface="Verdana"/>
              <a:buChar char="○"/>
            </a:pPr>
            <a:r>
              <a:rPr lang="en" sz="1235">
                <a:latin typeface="Verdana"/>
                <a:ea typeface="Verdana"/>
                <a:cs typeface="Verdana"/>
                <a:sym typeface="Verdana"/>
              </a:rPr>
              <a:t>Monitor in Trello weekly; prioritize core features.</a:t>
            </a:r>
            <a:endParaRPr sz="1235">
              <a:latin typeface="Verdana"/>
              <a:ea typeface="Verdana"/>
              <a:cs typeface="Verdana"/>
              <a:sym typeface="Verdana"/>
            </a:endParaRPr>
          </a:p>
          <a:p>
            <a:pPr indent="-3070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5"/>
              <a:buFont typeface="Verdana"/>
              <a:buChar char="○"/>
            </a:pPr>
            <a:r>
              <a:rPr lang="en" sz="1235">
                <a:latin typeface="Verdana"/>
                <a:ea typeface="Verdana"/>
                <a:cs typeface="Verdana"/>
                <a:sym typeface="Verdana"/>
              </a:rPr>
              <a:t>Push stretch goals to final sprint if time allows.</a:t>
            </a:r>
            <a:br>
              <a:rPr lang="en" sz="1235">
                <a:latin typeface="Verdana"/>
                <a:ea typeface="Verdana"/>
                <a:cs typeface="Verdana"/>
                <a:sym typeface="Verdana"/>
              </a:rPr>
            </a:br>
            <a:endParaRPr sz="1235">
              <a:latin typeface="Verdana"/>
              <a:ea typeface="Verdana"/>
              <a:cs typeface="Verdana"/>
              <a:sym typeface="Verdana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5"/>
              <a:buFont typeface="Verdana"/>
              <a:buAutoNum type="arabicPeriod"/>
            </a:pPr>
            <a:r>
              <a:rPr lang="en" sz="1235">
                <a:latin typeface="Verdana"/>
                <a:ea typeface="Verdana"/>
                <a:cs typeface="Verdana"/>
                <a:sym typeface="Verdana"/>
              </a:rPr>
              <a:t>Integration &amp; System Reliability Issues</a:t>
            </a:r>
            <a:endParaRPr sz="1235">
              <a:latin typeface="Verdana"/>
              <a:ea typeface="Verdana"/>
              <a:cs typeface="Verdana"/>
              <a:sym typeface="Verdana"/>
            </a:endParaRPr>
          </a:p>
          <a:p>
            <a:pPr indent="-3070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5"/>
              <a:buFont typeface="Verdana"/>
              <a:buChar char="○"/>
            </a:pPr>
            <a:r>
              <a:rPr lang="en" sz="1235">
                <a:latin typeface="Verdana"/>
                <a:ea typeface="Verdana"/>
                <a:cs typeface="Verdana"/>
                <a:sym typeface="Verdana"/>
              </a:rPr>
              <a:t>Monitor API connections and database queries.</a:t>
            </a:r>
            <a:endParaRPr sz="1235">
              <a:latin typeface="Verdana"/>
              <a:ea typeface="Verdana"/>
              <a:cs typeface="Verdana"/>
              <a:sym typeface="Verdana"/>
            </a:endParaRPr>
          </a:p>
          <a:p>
            <a:pPr indent="-3070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5"/>
              <a:buFont typeface="Verdana"/>
              <a:buChar char="○"/>
            </a:pPr>
            <a:r>
              <a:rPr lang="en" sz="1235">
                <a:latin typeface="Verdana"/>
                <a:ea typeface="Verdana"/>
                <a:cs typeface="Verdana"/>
                <a:sym typeface="Verdana"/>
              </a:rPr>
              <a:t>Develop mock APIs for frontend testing.</a:t>
            </a:r>
            <a:br>
              <a:rPr lang="en" sz="1235">
                <a:latin typeface="Verdana"/>
                <a:ea typeface="Verdana"/>
                <a:cs typeface="Verdana"/>
                <a:sym typeface="Verdana"/>
              </a:rPr>
            </a:br>
            <a:endParaRPr sz="1235">
              <a:latin typeface="Verdana"/>
              <a:ea typeface="Verdana"/>
              <a:cs typeface="Verdana"/>
              <a:sym typeface="Verdana"/>
            </a:endParaRPr>
          </a:p>
          <a:p>
            <a:pPr indent="-307022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5"/>
              <a:buFont typeface="Verdana"/>
              <a:buAutoNum type="arabicPeriod"/>
            </a:pPr>
            <a:r>
              <a:rPr lang="en" sz="1235">
                <a:latin typeface="Verdana"/>
                <a:ea typeface="Verdana"/>
                <a:cs typeface="Verdana"/>
                <a:sym typeface="Verdana"/>
              </a:rPr>
              <a:t>Team Coordination &amp; Time Constraints</a:t>
            </a:r>
            <a:endParaRPr sz="1235">
              <a:latin typeface="Verdana"/>
              <a:ea typeface="Verdana"/>
              <a:cs typeface="Verdana"/>
              <a:sym typeface="Verdana"/>
            </a:endParaRPr>
          </a:p>
          <a:p>
            <a:pPr indent="-3070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5"/>
              <a:buFont typeface="Verdana"/>
              <a:buChar char="○"/>
            </a:pPr>
            <a:r>
              <a:rPr lang="en" sz="1235">
                <a:latin typeface="Verdana"/>
                <a:ea typeface="Verdana"/>
                <a:cs typeface="Verdana"/>
                <a:sym typeface="Verdana"/>
              </a:rPr>
              <a:t>Weekly stand-ups; clear task assignments.</a:t>
            </a:r>
            <a:endParaRPr sz="1235">
              <a:latin typeface="Verdana"/>
              <a:ea typeface="Verdana"/>
              <a:cs typeface="Verdana"/>
              <a:sym typeface="Verdana"/>
            </a:endParaRPr>
          </a:p>
          <a:p>
            <a:pPr indent="-307022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35"/>
              <a:buFont typeface="Verdana"/>
              <a:buChar char="○"/>
            </a:pPr>
            <a:r>
              <a:rPr lang="en" sz="1235">
                <a:latin typeface="Verdana"/>
                <a:ea typeface="Verdana"/>
                <a:cs typeface="Verdana"/>
                <a:sym typeface="Verdana"/>
              </a:rPr>
              <a:t>Reallocate tasks if a member falls behind; simplify non-essential features.</a:t>
            </a:r>
            <a:endParaRPr sz="1235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056675" y="324925"/>
            <a:ext cx="79926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820">
                <a:latin typeface="Verdana"/>
                <a:ea typeface="Verdana"/>
                <a:cs typeface="Verdana"/>
                <a:sym typeface="Verdana"/>
              </a:rPr>
              <a:t>Team Member Roles &amp; Responsibilities</a:t>
            </a:r>
            <a:endParaRPr b="1" sz="2820">
              <a:latin typeface="Verdana"/>
              <a:ea typeface="Verdana"/>
              <a:cs typeface="Verdana"/>
              <a:sym typeface="Verdana"/>
            </a:endParaRPr>
          </a:p>
        </p:txBody>
      </p:sp>
      <p:graphicFrame>
        <p:nvGraphicFramePr>
          <p:cNvPr id="160" name="Google Shape;160;p17"/>
          <p:cNvGraphicFramePr/>
          <p:nvPr/>
        </p:nvGraphicFramePr>
        <p:xfrm>
          <a:off x="1121075" y="10583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{0C765368-FC6A-4D24-8B94-D166CF2B2D08}</a:tableStyleId>
              </a:tblPr>
              <a:tblGrid>
                <a:gridCol w="1519650"/>
                <a:gridCol w="5017875"/>
                <a:gridCol w="1142275"/>
              </a:tblGrid>
              <a:tr h="96997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Member</a:t>
                      </a:r>
                      <a:endParaRPr b="1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Role &amp; Responsibilities</a:t>
                      </a:r>
                      <a:endParaRPr b="1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%  Contribution</a:t>
                      </a:r>
                      <a:endParaRPr b="1"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63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Preet Raval</a:t>
                      </a:r>
                      <a:endParaRPr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Docker &amp; Deployment, Backend (FastAPI + Postgres), Project Management</a:t>
                      </a:r>
                      <a:endParaRPr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20%</a:t>
                      </a:r>
                      <a:endParaRPr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63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Yana Batsuk</a:t>
                      </a:r>
                      <a:endParaRPr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Frontend Development (HTML, CSS, NextJS), UX/UI Design, Testing</a:t>
                      </a:r>
                      <a:endParaRPr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20%</a:t>
                      </a:r>
                      <a:endParaRPr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4111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Jack Helmer</a:t>
                      </a:r>
                      <a:endParaRPr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Documentation, Frontend Support, QA &amp; Testing</a:t>
                      </a:r>
                      <a:endParaRPr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20%</a:t>
                      </a:r>
                      <a:endParaRPr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63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Dany Babikerali</a:t>
                      </a:r>
                      <a:endParaRPr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Backend Programming, Debugging, API Integration</a:t>
                      </a:r>
                      <a:endParaRPr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20%</a:t>
                      </a:r>
                      <a:endParaRPr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  <a:tr h="6306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Carlota Najera Alvarez</a:t>
                      </a:r>
                      <a:endParaRPr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Database Management, Security &amp; Access Features, Stretch Features</a:t>
                      </a:r>
                      <a:endParaRPr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1"/>
                          </a:solidFill>
                          <a:latin typeface="Verdana"/>
                          <a:ea typeface="Verdana"/>
                          <a:cs typeface="Verdana"/>
                          <a:sym typeface="Verdana"/>
                        </a:rPr>
                        <a:t>20%</a:t>
                      </a:r>
                      <a:endParaRPr>
                        <a:solidFill>
                          <a:schemeClr val="lt1"/>
                        </a:solidFill>
                        <a:latin typeface="Verdana"/>
                        <a:ea typeface="Verdana"/>
                        <a:cs typeface="Verdana"/>
                        <a:sym typeface="Verdan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000">
                <a:latin typeface="Verdana"/>
                <a:ea typeface="Verdana"/>
                <a:cs typeface="Verdana"/>
                <a:sym typeface="Verdana"/>
              </a:rPr>
              <a:t>Next Steps / Deliverables</a:t>
            </a:r>
            <a:endParaRPr b="1" sz="3000"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66" name="Google Shape;166;p18"/>
          <p:cNvSpPr txBox="1"/>
          <p:nvPr>
            <p:ph idx="1" type="body"/>
          </p:nvPr>
        </p:nvSpPr>
        <p:spPr>
          <a:xfrm>
            <a:off x="1297500" y="1567550"/>
            <a:ext cx="7038900" cy="153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Complete detailed design &amp; API endpoints (Week 2-3)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Start development for core features (Week 4-6)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Integration &amp; Testing (Week 6-8)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Stretch features (Week 7-9)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Verdana"/>
              <a:buChar char="●"/>
            </a:pPr>
            <a:r>
              <a:rPr lang="en" sz="1400">
                <a:latin typeface="Verdana"/>
                <a:ea typeface="Verdana"/>
                <a:cs typeface="Verdana"/>
                <a:sym typeface="Verdana"/>
              </a:rPr>
              <a:t>Deployment &amp; final review (Week 9-10)</a:t>
            </a:r>
            <a:endParaRPr sz="1400">
              <a:latin typeface="Verdana"/>
              <a:ea typeface="Verdana"/>
              <a:cs typeface="Verdana"/>
              <a:sym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