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4000" b="1" dirty="0">
                <a:solidFill>
                  <a:srgbClr val="FFFFFF"/>
                </a:solidFill>
              </a:rPr>
              <a:t>Predicting </a:t>
            </a:r>
            <a:r>
              <a:rPr lang="en-US" sz="4000" b="1" dirty="0">
                <a:solidFill>
                  <a:srgbClr val="FFFFFF"/>
                </a:solidFill>
              </a:rPr>
              <a:t>Capstone Studio </a:t>
            </a:r>
            <a:r>
              <a:rPr sz="4000" b="1" dirty="0">
                <a:solidFill>
                  <a:srgbClr val="FFFFFF"/>
                </a:solidFill>
              </a:rPr>
              <a:t>Success with Machine Learning</a:t>
            </a:r>
            <a:r>
              <a:rPr lang="en-US" sz="4000" b="1" dirty="0">
                <a:solidFill>
                  <a:srgbClr val="FFFFFF"/>
                </a:solidFill>
              </a:rPr>
              <a:t>	</a:t>
            </a:r>
            <a:endParaRPr sz="40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400" b="0" dirty="0">
                <a:solidFill>
                  <a:srgbClr val="C8C8C8"/>
                </a:solidFill>
              </a:rPr>
              <a:t>A Data-Driven Approach for </a:t>
            </a:r>
            <a:r>
              <a:rPr lang="en-US" sz="2400" b="0" dirty="0">
                <a:solidFill>
                  <a:srgbClr val="C8C8C8"/>
                </a:solidFill>
              </a:rPr>
              <a:t>Capstone</a:t>
            </a:r>
            <a:r>
              <a:rPr sz="2400" b="0" dirty="0">
                <a:solidFill>
                  <a:srgbClr val="C8C8C8"/>
                </a:solidFill>
              </a:rPr>
              <a:t> Studio</a:t>
            </a:r>
          </a:p>
          <a:p>
            <a:pPr algn="l"/>
            <a:r>
              <a:rPr lang="en-US" sz="2400" dirty="0">
                <a:solidFill>
                  <a:srgbClr val="C8C8C8"/>
                </a:solidFill>
              </a:rPr>
              <a:t>Preet Tejani</a:t>
            </a:r>
            <a:r>
              <a:rPr sz="2400" b="0" dirty="0">
                <a:solidFill>
                  <a:srgbClr val="C8C8C8"/>
                </a:solidFill>
              </a:rPr>
              <a:t> |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>
                <a:solidFill>
                  <a:srgbClr val="000000"/>
                </a:solidFill>
              </a:rPr>
              <a:t>Data-driven revenue prediction is possible with machine learning.</a:t>
            </a:r>
          </a:p>
          <a:p>
            <a:pPr algn="l"/>
            <a:r>
              <a:rPr sz="2400" b="0">
                <a:solidFill>
                  <a:srgbClr val="000000"/>
                </a:solidFill>
              </a:rPr>
              <a:t>Budget, popularity, and vote count are strong predictors.</a:t>
            </a:r>
          </a:p>
          <a:p>
            <a:pPr algn="l"/>
            <a:r>
              <a:rPr sz="2400" b="0">
                <a:solidFill>
                  <a:srgbClr val="000000"/>
                </a:solidFill>
              </a:rPr>
              <a:t>Business Recommendations: Optimize marketing spend and use predictive models to guide investments.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7330"/>
          </a:xfrm>
        </p:spPr>
        <p:txBody>
          <a:bodyPr/>
          <a:lstStyle/>
          <a:p>
            <a:r>
              <a:rPr sz="3200" b="1" dirty="0">
                <a:solidFill>
                  <a:srgbClr val="003366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>
                <a:solidFill>
                  <a:srgbClr val="000000"/>
                </a:solidFill>
              </a:rPr>
              <a:t>Predicting a movie’s revenue before release is challenging.</a:t>
            </a:r>
          </a:p>
          <a:p>
            <a:pPr algn="l"/>
            <a:r>
              <a:rPr sz="2400" b="0">
                <a:solidFill>
                  <a:srgbClr val="000000"/>
                </a:solidFill>
              </a:rPr>
              <a:t>Studios need data-driven insights to optimize investments.</a:t>
            </a:r>
          </a:p>
          <a:p>
            <a:pPr algn="l"/>
            <a:r>
              <a:rPr sz="2400" b="0">
                <a:solidFill>
                  <a:srgbClr val="000000"/>
                </a:solidFill>
              </a:rPr>
              <a:t>Objective: Use machine learning to predict movie revenue based on key attributes.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 dirty="0">
                <a:solidFill>
                  <a:srgbClr val="000000"/>
                </a:solidFill>
              </a:rPr>
              <a:t>Dataset: Movies Metadata from TMDB.</a:t>
            </a:r>
          </a:p>
          <a:p>
            <a:pPr algn="l"/>
            <a:r>
              <a:rPr sz="2400" b="0" dirty="0">
                <a:solidFill>
                  <a:srgbClr val="000000"/>
                </a:solidFill>
              </a:rPr>
              <a:t>Features: Budget, runtime, vote average, vote count, popularity, release year, genre.</a:t>
            </a:r>
          </a:p>
          <a:p>
            <a:pPr algn="l"/>
            <a:r>
              <a:rPr sz="2400" b="0" dirty="0">
                <a:solidFill>
                  <a:srgbClr val="000000"/>
                </a:solidFill>
              </a:rPr>
              <a:t>Target Variable: Revenue.</a:t>
            </a:r>
          </a:p>
          <a:p>
            <a:pPr algn="l"/>
            <a:r>
              <a:rPr sz="2400" b="0" dirty="0">
                <a:solidFill>
                  <a:srgbClr val="000000"/>
                </a:solidFill>
              </a:rPr>
              <a:t>Data Cleaning: Removed missing values, one-hot encoded genres, filtered unrealistic budgets.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 dirty="0">
                <a:solidFill>
                  <a:srgbClr val="003366"/>
                </a:solidFill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 dirty="0">
                <a:solidFill>
                  <a:srgbClr val="000000"/>
                </a:solidFill>
              </a:rPr>
              <a:t>High-budget movies tend to have higher revenue.</a:t>
            </a:r>
          </a:p>
          <a:p>
            <a:pPr algn="l"/>
            <a:r>
              <a:rPr sz="2400" b="0" dirty="0">
                <a:solidFill>
                  <a:srgbClr val="000000"/>
                </a:solidFill>
              </a:rPr>
              <a:t>Popularity and vote count correlate with revenue.</a:t>
            </a:r>
          </a:p>
          <a:p>
            <a:pPr algn="l"/>
            <a:r>
              <a:rPr sz="2400" b="0" dirty="0">
                <a:solidFill>
                  <a:srgbClr val="000000"/>
                </a:solidFill>
              </a:rPr>
              <a:t>Visualizations: </a:t>
            </a:r>
            <a:r>
              <a:rPr lang="en-US" sz="2400" b="0" dirty="0">
                <a:solidFill>
                  <a:srgbClr val="000000"/>
                </a:solidFill>
              </a:rPr>
              <a:t>Scatter Plot chart </a:t>
            </a:r>
            <a:r>
              <a:rPr sz="2400" b="0" dirty="0">
                <a:solidFill>
                  <a:srgbClr val="000000"/>
                </a:solidFill>
              </a:rPr>
              <a:t> &amp; </a:t>
            </a:r>
            <a:r>
              <a:rPr lang="en-US" sz="2400" dirty="0">
                <a:solidFill>
                  <a:srgbClr val="000000"/>
                </a:solidFill>
              </a:rPr>
              <a:t>Bar Chart</a:t>
            </a:r>
            <a:r>
              <a:rPr sz="2400" b="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 dirty="0">
                <a:solidFill>
                  <a:srgbClr val="000000"/>
                </a:solidFill>
              </a:rPr>
              <a:t>Chosen Model: Random Forest Regressor.</a:t>
            </a:r>
          </a:p>
          <a:p>
            <a:pPr algn="l"/>
            <a:r>
              <a:rPr sz="2400" b="0" dirty="0">
                <a:solidFill>
                  <a:srgbClr val="000000"/>
                </a:solidFill>
              </a:rPr>
              <a:t>Why</a:t>
            </a:r>
            <a:r>
              <a:rPr lang="en-US" sz="2400" dirty="0">
                <a:solidFill>
                  <a:srgbClr val="000000"/>
                </a:solidFill>
              </a:rPr>
              <a:t> did  you choose Random Forest Regressor?</a:t>
            </a:r>
          </a:p>
          <a:p>
            <a:pPr lvl="1"/>
            <a:r>
              <a:rPr lang="en-US" sz="2400" dirty="0"/>
              <a:t>Handles Non-Linear Relationships Well</a:t>
            </a:r>
          </a:p>
          <a:p>
            <a:pPr lvl="1"/>
            <a:r>
              <a:rPr lang="en-US" sz="2400" dirty="0"/>
              <a:t>Works Well with Mixed Data Types</a:t>
            </a:r>
          </a:p>
          <a:p>
            <a:pPr lvl="1"/>
            <a:r>
              <a:rPr lang="en-US" sz="2400" dirty="0"/>
              <a:t>less sensitive to missing values</a:t>
            </a:r>
          </a:p>
          <a:p>
            <a:pPr lvl="1"/>
            <a:r>
              <a:rPr lang="en-US" sz="2400" dirty="0"/>
              <a:t>Reduces Overfitting with Ensemble Learning</a:t>
            </a:r>
          </a:p>
          <a:p>
            <a:pPr lvl="1"/>
            <a:r>
              <a:rPr lang="en-US" sz="2400" dirty="0"/>
              <a:t>High Accuracy Compared to Other Models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>
                <a:solidFill>
                  <a:srgbClr val="000000"/>
                </a:solidFill>
              </a:rPr>
              <a:t>Train-Test Split: 80% training, 20% testing.</a:t>
            </a:r>
          </a:p>
          <a:p>
            <a:pPr algn="l"/>
            <a:r>
              <a:rPr sz="2400" b="0">
                <a:solidFill>
                  <a:srgbClr val="000000"/>
                </a:solidFill>
              </a:rPr>
              <a:t>Metrics: R-Squared, Mean Absolute Error, Mean Squared Error.</a:t>
            </a:r>
          </a:p>
          <a:p>
            <a:pPr algn="l"/>
            <a:r>
              <a:rPr sz="2400" b="0">
                <a:solidFill>
                  <a:srgbClr val="000000"/>
                </a:solidFill>
              </a:rPr>
              <a:t>Findings: Model captures revenue factors but has room for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 dirty="0">
                <a:solidFill>
                  <a:srgbClr val="000000"/>
                </a:solidFill>
              </a:rPr>
              <a:t>Top</a:t>
            </a:r>
            <a:r>
              <a:rPr lang="en-US" sz="2400" b="0" dirty="0">
                <a:solidFill>
                  <a:srgbClr val="000000"/>
                </a:solidFill>
              </a:rPr>
              <a:t> 5</a:t>
            </a:r>
            <a:r>
              <a:rPr sz="2400" b="0" dirty="0">
                <a:solidFill>
                  <a:srgbClr val="000000"/>
                </a:solidFill>
              </a:rPr>
              <a:t> Factors Influencing Revenue:</a:t>
            </a:r>
          </a:p>
          <a:p>
            <a:pPr marL="857250" lvl="1" indent="-457200">
              <a:buFont typeface="+mj-lt"/>
              <a:buAutoNum type="arabicPeriod"/>
            </a:pPr>
            <a:r>
              <a:rPr sz="2400" b="0" dirty="0">
                <a:solidFill>
                  <a:srgbClr val="000000"/>
                </a:solidFill>
              </a:rPr>
              <a:t>Budget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b="0" dirty="0">
                <a:solidFill>
                  <a:srgbClr val="000000"/>
                </a:solidFill>
              </a:rPr>
              <a:t>Vote Count</a:t>
            </a:r>
            <a:endParaRPr sz="2400" b="0" dirty="0">
              <a:solidFill>
                <a:srgbClr val="00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ROI</a:t>
            </a:r>
            <a:endParaRPr sz="2400" b="0" dirty="0">
              <a:solidFill>
                <a:srgbClr val="00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400" b="0" dirty="0">
                <a:solidFill>
                  <a:srgbClr val="000000"/>
                </a:solidFill>
              </a:rPr>
              <a:t>Popularity</a:t>
            </a:r>
          </a:p>
          <a:p>
            <a:pPr marL="857250" lvl="1" indent="-457200">
              <a:buFont typeface="+mj-lt"/>
              <a:buAutoNum type="arabicPeriod"/>
            </a:pPr>
            <a:r>
              <a:rPr sz="2400" b="0" dirty="0">
                <a:solidFill>
                  <a:srgbClr val="000000"/>
                </a:solidFill>
              </a:rPr>
              <a:t>Primary Genre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Streamlit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 dirty="0">
                <a:solidFill>
                  <a:srgbClr val="000000"/>
                </a:solidFill>
              </a:rPr>
              <a:t>Developed an interactive </a:t>
            </a:r>
            <a:r>
              <a:rPr sz="2400" b="0" dirty="0" err="1">
                <a:solidFill>
                  <a:srgbClr val="000000"/>
                </a:solidFill>
              </a:rPr>
              <a:t>Streamlit</a:t>
            </a:r>
            <a:r>
              <a:rPr sz="2400" b="0" dirty="0">
                <a:solidFill>
                  <a:srgbClr val="000000"/>
                </a:solidFill>
              </a:rPr>
              <a:t> app for revenue prediction.</a:t>
            </a:r>
          </a:p>
          <a:p>
            <a:pPr algn="l"/>
            <a:r>
              <a:rPr sz="2400" b="0" dirty="0">
                <a:solidFill>
                  <a:srgbClr val="000000"/>
                </a:solidFill>
              </a:rPr>
              <a:t>Users input budget, runtime, genre, etc.</a:t>
            </a:r>
          </a:p>
          <a:p>
            <a:pPr algn="l"/>
            <a:r>
              <a:rPr sz="2400" b="0" dirty="0">
                <a:solidFill>
                  <a:srgbClr val="000000"/>
                </a:solidFill>
              </a:rPr>
              <a:t>Model predicts expected revenue &amp; ROI.</a:t>
            </a:r>
          </a:p>
          <a:p>
            <a:pPr algn="l"/>
            <a:r>
              <a:rPr sz="2400" b="0" dirty="0">
                <a:solidFill>
                  <a:srgbClr val="000000"/>
                </a:solidFill>
              </a:rPr>
              <a:t>Live visualization and user-friendly interface.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3366"/>
                </a:solidFill>
              </a:rP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>
                <a:solidFill>
                  <a:srgbClr val="000000"/>
                </a:solidFill>
              </a:rPr>
              <a:t>Potential Biases: Model trained on past data, may not generalize to future trends.</a:t>
            </a:r>
          </a:p>
          <a:p>
            <a:pPr algn="l"/>
            <a:r>
              <a:rPr sz="2400" b="0">
                <a:solidFill>
                  <a:srgbClr val="000000"/>
                </a:solidFill>
              </a:rPr>
              <a:t>Next Steps: Improve feature engineering, experiment with deep learning, and use real-time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335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Predicting Capstone Studio Success with Machine Learning </vt:lpstr>
      <vt:lpstr>Introduction</vt:lpstr>
      <vt:lpstr>Dataset Overview</vt:lpstr>
      <vt:lpstr>Exploratory Data Analysis</vt:lpstr>
      <vt:lpstr>Model Selection</vt:lpstr>
      <vt:lpstr>Model Training &amp; Evaluation</vt:lpstr>
      <vt:lpstr>Feature Importance</vt:lpstr>
      <vt:lpstr>Streamlit Web App</vt:lpstr>
      <vt:lpstr>Limitations &amp; Future Work</vt:lpstr>
      <vt:lpstr>Conclusion &amp; Recommendations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Preet Tejani</cp:lastModifiedBy>
  <cp:revision>4</cp:revision>
  <dcterms:created xsi:type="dcterms:W3CDTF">2013-01-27T09:14:16Z</dcterms:created>
  <dcterms:modified xsi:type="dcterms:W3CDTF">2025-03-26T03:45:53Z</dcterms:modified>
  <cp:category/>
</cp:coreProperties>
</file>