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2" r:id="rId2"/>
    <p:sldId id="257" r:id="rId3"/>
    <p:sldId id="272" r:id="rId4"/>
    <p:sldId id="271" r:id="rId5"/>
    <p:sldId id="261" r:id="rId6"/>
    <p:sldId id="284" r:id="rId7"/>
    <p:sldId id="270" r:id="rId8"/>
    <p:sldId id="273" r:id="rId9"/>
    <p:sldId id="274" r:id="rId10"/>
    <p:sldId id="275" r:id="rId11"/>
    <p:sldId id="278" r:id="rId12"/>
    <p:sldId id="279" r:id="rId13"/>
    <p:sldId id="276" r:id="rId14"/>
    <p:sldId id="280" r:id="rId15"/>
    <p:sldId id="277" r:id="rId16"/>
    <p:sldId id="281" r:id="rId17"/>
    <p:sldId id="282"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78ED66-E1BA-4F55-9A85-AF059FC5F084}">
          <p14:sldIdLst>
            <p14:sldId id="262"/>
            <p14:sldId id="257"/>
            <p14:sldId id="272"/>
            <p14:sldId id="271"/>
            <p14:sldId id="261"/>
            <p14:sldId id="284"/>
            <p14:sldId id="270"/>
            <p14:sldId id="273"/>
            <p14:sldId id="274"/>
            <p14:sldId id="275"/>
            <p14:sldId id="278"/>
            <p14:sldId id="279"/>
          </p14:sldIdLst>
        </p14:section>
        <p14:section name="Untitled Section" id="{A97A2107-96E2-419D-BC6D-0AB8BFCF754C}">
          <p14:sldIdLst>
            <p14:sldId id="276"/>
            <p14:sldId id="280"/>
            <p14:sldId id="277"/>
            <p14:sldId id="281"/>
            <p14:sldId id="282"/>
            <p14:sldId id="283"/>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17B"/>
    <a:srgbClr val="8A7C76"/>
    <a:srgbClr val="8C8079"/>
    <a:srgbClr val="E7E8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8" autoAdjust="0"/>
    <p:restoredTop sz="94706" autoAdjust="0"/>
  </p:normalViewPr>
  <p:slideViewPr>
    <p:cSldViewPr snapToGrid="0">
      <p:cViewPr varScale="1">
        <p:scale>
          <a:sx n="63" d="100"/>
          <a:sy n="63" d="100"/>
        </p:scale>
        <p:origin x="90" y="324"/>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8B805-9DE7-4CEB-948A-3DAF5E21446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48F09C3-E72F-4342-980F-9CB20794F63B}">
      <dgm:prSet/>
      <dgm:spPr/>
      <dgm:t>
        <a:bodyPr/>
        <a:lstStyle/>
        <a:p>
          <a:r>
            <a:rPr lang="en-US">
              <a:solidFill>
                <a:srgbClr val="002060"/>
              </a:solidFill>
            </a:rPr>
            <a:t>Coverage Details</a:t>
          </a:r>
        </a:p>
      </dgm:t>
    </dgm:pt>
    <dgm:pt modelId="{7B7067D3-8706-4B28-BCC2-F7A687F8B1E5}" type="parTrans" cxnId="{922B3002-46E7-49F2-96D5-1B5FCDE4A30A}">
      <dgm:prSet/>
      <dgm:spPr/>
      <dgm:t>
        <a:bodyPr/>
        <a:lstStyle/>
        <a:p>
          <a:endParaRPr lang="en-US">
            <a:solidFill>
              <a:srgbClr val="002060"/>
            </a:solidFill>
          </a:endParaRPr>
        </a:p>
      </dgm:t>
    </dgm:pt>
    <dgm:pt modelId="{2D0D1F37-B672-444E-ADC1-B2D47B9F4E43}" type="sibTrans" cxnId="{922B3002-46E7-49F2-96D5-1B5FCDE4A30A}">
      <dgm:prSet/>
      <dgm:spPr/>
      <dgm:t>
        <a:bodyPr/>
        <a:lstStyle/>
        <a:p>
          <a:endParaRPr lang="en-US">
            <a:solidFill>
              <a:srgbClr val="002060"/>
            </a:solidFill>
          </a:endParaRPr>
        </a:p>
      </dgm:t>
    </dgm:pt>
    <dgm:pt modelId="{EBBEE405-24F2-45F5-BB99-51F06C2D2F5F}">
      <dgm:prSet/>
      <dgm:spPr/>
      <dgm:t>
        <a:bodyPr/>
        <a:lstStyle/>
        <a:p>
          <a:r>
            <a:rPr lang="en-US" dirty="0">
              <a:solidFill>
                <a:srgbClr val="002060"/>
              </a:solidFill>
            </a:rPr>
            <a:t>Covered Expenses Details</a:t>
          </a:r>
        </a:p>
      </dgm:t>
    </dgm:pt>
    <dgm:pt modelId="{9A108120-4EB3-4B28-830F-E541E6AF77B7}" type="parTrans" cxnId="{AF81F6FF-33A9-434B-938B-8C13D69EF78F}">
      <dgm:prSet/>
      <dgm:spPr/>
      <dgm:t>
        <a:bodyPr/>
        <a:lstStyle/>
        <a:p>
          <a:endParaRPr lang="en-US">
            <a:solidFill>
              <a:srgbClr val="002060"/>
            </a:solidFill>
          </a:endParaRPr>
        </a:p>
      </dgm:t>
    </dgm:pt>
    <dgm:pt modelId="{6AD5718E-2CAA-4916-892B-CAD291758232}" type="sibTrans" cxnId="{AF81F6FF-33A9-434B-938B-8C13D69EF78F}">
      <dgm:prSet/>
      <dgm:spPr/>
      <dgm:t>
        <a:bodyPr/>
        <a:lstStyle/>
        <a:p>
          <a:endParaRPr lang="en-US">
            <a:solidFill>
              <a:srgbClr val="002060"/>
            </a:solidFill>
          </a:endParaRPr>
        </a:p>
      </dgm:t>
    </dgm:pt>
    <dgm:pt modelId="{D3A8B406-1B39-4C4B-A0DE-F36F3384E982}">
      <dgm:prSet/>
      <dgm:spPr/>
      <dgm:t>
        <a:bodyPr/>
        <a:lstStyle/>
        <a:p>
          <a:r>
            <a:rPr lang="en-US" dirty="0">
              <a:solidFill>
                <a:srgbClr val="002060"/>
              </a:solidFill>
            </a:rPr>
            <a:t>Exclusions Details</a:t>
          </a:r>
        </a:p>
      </dgm:t>
    </dgm:pt>
    <dgm:pt modelId="{9ABC5DC4-7C23-4290-98D8-1E7B2E3295C3}" type="parTrans" cxnId="{D4993453-CF8A-4472-A64D-D935011F2E08}">
      <dgm:prSet/>
      <dgm:spPr/>
      <dgm:t>
        <a:bodyPr/>
        <a:lstStyle/>
        <a:p>
          <a:endParaRPr lang="en-US">
            <a:solidFill>
              <a:srgbClr val="002060"/>
            </a:solidFill>
          </a:endParaRPr>
        </a:p>
      </dgm:t>
    </dgm:pt>
    <dgm:pt modelId="{D69BCB20-A0D0-4F2B-A5B0-73ABD00D522B}" type="sibTrans" cxnId="{D4993453-CF8A-4472-A64D-D935011F2E08}">
      <dgm:prSet/>
      <dgm:spPr/>
      <dgm:t>
        <a:bodyPr/>
        <a:lstStyle/>
        <a:p>
          <a:endParaRPr lang="en-US">
            <a:solidFill>
              <a:srgbClr val="002060"/>
            </a:solidFill>
          </a:endParaRPr>
        </a:p>
      </dgm:t>
    </dgm:pt>
    <dgm:pt modelId="{631C3AFE-DF97-47F3-9E69-61CDE194694C}">
      <dgm:prSet/>
      <dgm:spPr/>
      <dgm:t>
        <a:bodyPr/>
        <a:lstStyle/>
        <a:p>
          <a:r>
            <a:rPr lang="en-US">
              <a:solidFill>
                <a:srgbClr val="002060"/>
              </a:solidFill>
            </a:rPr>
            <a:t>Definition of Hospital</a:t>
          </a:r>
        </a:p>
      </dgm:t>
    </dgm:pt>
    <dgm:pt modelId="{938E5DEB-DCD6-415C-BF91-581C86883A77}" type="parTrans" cxnId="{97CC79A6-F504-4935-B282-430BD3E94FAE}">
      <dgm:prSet/>
      <dgm:spPr/>
      <dgm:t>
        <a:bodyPr/>
        <a:lstStyle/>
        <a:p>
          <a:endParaRPr lang="en-US">
            <a:solidFill>
              <a:srgbClr val="002060"/>
            </a:solidFill>
          </a:endParaRPr>
        </a:p>
      </dgm:t>
    </dgm:pt>
    <dgm:pt modelId="{EF0BA705-478C-48ED-A98D-F20CC05822BC}" type="sibTrans" cxnId="{97CC79A6-F504-4935-B282-430BD3E94FAE}">
      <dgm:prSet/>
      <dgm:spPr/>
      <dgm:t>
        <a:bodyPr/>
        <a:lstStyle/>
        <a:p>
          <a:endParaRPr lang="en-US">
            <a:solidFill>
              <a:srgbClr val="002060"/>
            </a:solidFill>
          </a:endParaRPr>
        </a:p>
      </dgm:t>
    </dgm:pt>
    <dgm:pt modelId="{BD5A297E-4D03-4971-B76D-EC9E1442623D}">
      <dgm:prSet/>
      <dgm:spPr/>
      <dgm:t>
        <a:bodyPr/>
        <a:lstStyle/>
        <a:p>
          <a:r>
            <a:rPr lang="en-US" dirty="0">
              <a:solidFill>
                <a:srgbClr val="002060"/>
              </a:solidFill>
            </a:rPr>
            <a:t>Cashless Process</a:t>
          </a:r>
        </a:p>
      </dgm:t>
    </dgm:pt>
    <dgm:pt modelId="{20F07B77-DF48-4F3C-99C2-A79450B92DAA}" type="parTrans" cxnId="{32B7D792-17F3-4C14-9E5B-9AD12569E3C4}">
      <dgm:prSet/>
      <dgm:spPr/>
      <dgm:t>
        <a:bodyPr/>
        <a:lstStyle/>
        <a:p>
          <a:endParaRPr lang="en-US">
            <a:solidFill>
              <a:srgbClr val="002060"/>
            </a:solidFill>
          </a:endParaRPr>
        </a:p>
      </dgm:t>
    </dgm:pt>
    <dgm:pt modelId="{290F08CB-37EE-4388-A709-13A3F835791A}" type="sibTrans" cxnId="{32B7D792-17F3-4C14-9E5B-9AD12569E3C4}">
      <dgm:prSet/>
      <dgm:spPr/>
      <dgm:t>
        <a:bodyPr/>
        <a:lstStyle/>
        <a:p>
          <a:endParaRPr lang="en-US">
            <a:solidFill>
              <a:srgbClr val="002060"/>
            </a:solidFill>
          </a:endParaRPr>
        </a:p>
      </dgm:t>
    </dgm:pt>
    <dgm:pt modelId="{8EE52354-6E94-4E09-ADF8-320C049A15CE}">
      <dgm:prSet/>
      <dgm:spPr/>
      <dgm:t>
        <a:bodyPr/>
        <a:lstStyle/>
        <a:p>
          <a:r>
            <a:rPr lang="en-US" dirty="0">
              <a:solidFill>
                <a:srgbClr val="002060"/>
              </a:solidFill>
            </a:rPr>
            <a:t>Reimbursement Process</a:t>
          </a:r>
        </a:p>
      </dgm:t>
    </dgm:pt>
    <dgm:pt modelId="{BECDD455-BF39-4012-9059-37143267CFEC}" type="parTrans" cxnId="{BEB15A14-C1D9-4652-969C-91CDE9898480}">
      <dgm:prSet/>
      <dgm:spPr/>
      <dgm:t>
        <a:bodyPr/>
        <a:lstStyle/>
        <a:p>
          <a:endParaRPr lang="en-US">
            <a:solidFill>
              <a:srgbClr val="002060"/>
            </a:solidFill>
          </a:endParaRPr>
        </a:p>
      </dgm:t>
    </dgm:pt>
    <dgm:pt modelId="{0DE2D657-BFED-4BDB-AF25-DF654A42410D}" type="sibTrans" cxnId="{BEB15A14-C1D9-4652-969C-91CDE9898480}">
      <dgm:prSet/>
      <dgm:spPr/>
      <dgm:t>
        <a:bodyPr/>
        <a:lstStyle/>
        <a:p>
          <a:endParaRPr lang="en-US">
            <a:solidFill>
              <a:srgbClr val="002060"/>
            </a:solidFill>
          </a:endParaRPr>
        </a:p>
      </dgm:t>
    </dgm:pt>
    <dgm:pt modelId="{8BFEA8BC-6C14-48D2-AEA6-77C2B8CE8BF7}">
      <dgm:prSet custT="1"/>
      <dgm:spPr/>
      <dgm:t>
        <a:bodyPr/>
        <a:lstStyle/>
        <a:p>
          <a:r>
            <a:rPr lang="en-US" sz="2600" b="0" dirty="0">
              <a:solidFill>
                <a:srgbClr val="002060"/>
              </a:solidFill>
            </a:rPr>
            <a:t>Claim Documents Checklist for Reimbursement </a:t>
          </a:r>
        </a:p>
      </dgm:t>
    </dgm:pt>
    <dgm:pt modelId="{AC2ED097-848F-42CE-9A83-B617A47795B6}" type="parTrans" cxnId="{FB03BD16-0CB1-4999-B937-198B2A4286D5}">
      <dgm:prSet/>
      <dgm:spPr/>
      <dgm:t>
        <a:bodyPr/>
        <a:lstStyle/>
        <a:p>
          <a:endParaRPr lang="en-US">
            <a:solidFill>
              <a:srgbClr val="002060"/>
            </a:solidFill>
          </a:endParaRPr>
        </a:p>
      </dgm:t>
    </dgm:pt>
    <dgm:pt modelId="{5BC8EB71-8985-4FE0-8657-E9BD0459196C}" type="sibTrans" cxnId="{FB03BD16-0CB1-4999-B937-198B2A4286D5}">
      <dgm:prSet/>
      <dgm:spPr/>
      <dgm:t>
        <a:bodyPr/>
        <a:lstStyle/>
        <a:p>
          <a:endParaRPr lang="en-US">
            <a:solidFill>
              <a:srgbClr val="002060"/>
            </a:solidFill>
          </a:endParaRPr>
        </a:p>
      </dgm:t>
    </dgm:pt>
    <dgm:pt modelId="{76B87EF7-D454-46EA-B995-7EE848A31C30}">
      <dgm:prSet/>
      <dgm:spPr/>
      <dgm:t>
        <a:bodyPr/>
        <a:lstStyle/>
        <a:p>
          <a:r>
            <a:rPr lang="en-US" b="0" dirty="0">
              <a:solidFill>
                <a:srgbClr val="002060"/>
              </a:solidFill>
            </a:rPr>
            <a:t>Claim Reimbursement Process</a:t>
          </a:r>
        </a:p>
      </dgm:t>
    </dgm:pt>
    <dgm:pt modelId="{03C8E742-7993-4EBA-9D2C-093D88470B7A}" type="parTrans" cxnId="{9CA5B39D-131D-4988-A236-A9439CEA6F67}">
      <dgm:prSet/>
      <dgm:spPr/>
      <dgm:t>
        <a:bodyPr/>
        <a:lstStyle/>
        <a:p>
          <a:endParaRPr lang="en-US">
            <a:solidFill>
              <a:srgbClr val="002060"/>
            </a:solidFill>
          </a:endParaRPr>
        </a:p>
      </dgm:t>
    </dgm:pt>
    <dgm:pt modelId="{FD1C0B8F-772E-4D9E-A66D-9390AB5A56DD}" type="sibTrans" cxnId="{9CA5B39D-131D-4988-A236-A9439CEA6F67}">
      <dgm:prSet/>
      <dgm:spPr/>
      <dgm:t>
        <a:bodyPr/>
        <a:lstStyle/>
        <a:p>
          <a:endParaRPr lang="en-US">
            <a:solidFill>
              <a:srgbClr val="002060"/>
            </a:solidFill>
          </a:endParaRPr>
        </a:p>
      </dgm:t>
    </dgm:pt>
    <dgm:pt modelId="{E483C5EF-2175-457D-A26E-EBBF5C394805}">
      <dgm:prSet/>
      <dgm:spPr/>
      <dgm:t>
        <a:bodyPr/>
        <a:lstStyle/>
        <a:p>
          <a:r>
            <a:rPr lang="en-US" b="0" dirty="0">
              <a:solidFill>
                <a:srgbClr val="002060"/>
              </a:solidFill>
            </a:rPr>
            <a:t>Hospital locator &amp; Claim Form</a:t>
          </a:r>
        </a:p>
      </dgm:t>
    </dgm:pt>
    <dgm:pt modelId="{3DF23C17-CB25-4684-BBE9-BE859C58D770}" type="parTrans" cxnId="{D836A069-8851-49F3-8C00-48E0BC8EBF44}">
      <dgm:prSet/>
      <dgm:spPr/>
      <dgm:t>
        <a:bodyPr/>
        <a:lstStyle/>
        <a:p>
          <a:endParaRPr lang="en-US">
            <a:solidFill>
              <a:srgbClr val="002060"/>
            </a:solidFill>
          </a:endParaRPr>
        </a:p>
      </dgm:t>
    </dgm:pt>
    <dgm:pt modelId="{DC4C35F2-AD9B-4575-928E-6D244347AE7C}" type="sibTrans" cxnId="{D836A069-8851-49F3-8C00-48E0BC8EBF44}">
      <dgm:prSet/>
      <dgm:spPr/>
      <dgm:t>
        <a:bodyPr/>
        <a:lstStyle/>
        <a:p>
          <a:endParaRPr lang="en-US">
            <a:solidFill>
              <a:srgbClr val="002060"/>
            </a:solidFill>
          </a:endParaRPr>
        </a:p>
      </dgm:t>
    </dgm:pt>
    <dgm:pt modelId="{31A0911F-962E-4C89-A67C-2990A56E8DB5}">
      <dgm:prSet/>
      <dgm:spPr/>
      <dgm:t>
        <a:bodyPr/>
        <a:lstStyle/>
        <a:p>
          <a:r>
            <a:rPr lang="en-US" dirty="0">
              <a:solidFill>
                <a:srgbClr val="002060"/>
              </a:solidFill>
            </a:rPr>
            <a:t>Escalation Matrix</a:t>
          </a:r>
        </a:p>
      </dgm:t>
    </dgm:pt>
    <dgm:pt modelId="{02177B03-6F65-44C7-A02D-ED4F3F11538D}" type="parTrans" cxnId="{CAD65572-E116-411A-B89D-5D3A77700662}">
      <dgm:prSet/>
      <dgm:spPr/>
      <dgm:t>
        <a:bodyPr/>
        <a:lstStyle/>
        <a:p>
          <a:endParaRPr lang="en-US">
            <a:solidFill>
              <a:srgbClr val="002060"/>
            </a:solidFill>
          </a:endParaRPr>
        </a:p>
      </dgm:t>
    </dgm:pt>
    <dgm:pt modelId="{35AC8194-29C6-43F9-B023-FE96D0AA9FD4}" type="sibTrans" cxnId="{CAD65572-E116-411A-B89D-5D3A77700662}">
      <dgm:prSet/>
      <dgm:spPr/>
      <dgm:t>
        <a:bodyPr/>
        <a:lstStyle/>
        <a:p>
          <a:endParaRPr lang="en-US">
            <a:solidFill>
              <a:srgbClr val="002060"/>
            </a:solidFill>
          </a:endParaRPr>
        </a:p>
      </dgm:t>
    </dgm:pt>
    <dgm:pt modelId="{5027CA0F-94FB-4F63-8787-A8B9E85658E4}" type="pres">
      <dgm:prSet presAssocID="{5B58B805-9DE7-4CEB-948A-3DAF5E214466}" presName="vert0" presStyleCnt="0">
        <dgm:presLayoutVars>
          <dgm:dir/>
          <dgm:animOne val="branch"/>
          <dgm:animLvl val="lvl"/>
        </dgm:presLayoutVars>
      </dgm:prSet>
      <dgm:spPr/>
    </dgm:pt>
    <dgm:pt modelId="{5DE81C7C-D690-4038-97B1-3F380D3389EF}" type="pres">
      <dgm:prSet presAssocID="{848F09C3-E72F-4342-980F-9CB20794F63B}" presName="thickLine" presStyleLbl="alignNode1" presStyleIdx="0" presStyleCnt="10"/>
      <dgm:spPr/>
    </dgm:pt>
    <dgm:pt modelId="{8921D42D-1711-4178-877E-231616B8B413}" type="pres">
      <dgm:prSet presAssocID="{848F09C3-E72F-4342-980F-9CB20794F63B}" presName="horz1" presStyleCnt="0"/>
      <dgm:spPr/>
    </dgm:pt>
    <dgm:pt modelId="{FFD9BA80-7B00-48C0-8BAC-0BE151E25698}" type="pres">
      <dgm:prSet presAssocID="{848F09C3-E72F-4342-980F-9CB20794F63B}" presName="tx1" presStyleLbl="revTx" presStyleIdx="0" presStyleCnt="10"/>
      <dgm:spPr/>
    </dgm:pt>
    <dgm:pt modelId="{AB896A64-E6A7-4A69-B213-FE6F56828EBF}" type="pres">
      <dgm:prSet presAssocID="{848F09C3-E72F-4342-980F-9CB20794F63B}" presName="vert1" presStyleCnt="0"/>
      <dgm:spPr/>
    </dgm:pt>
    <dgm:pt modelId="{F52D6F1E-EC42-46B2-B7AF-3E5D95BC953C}" type="pres">
      <dgm:prSet presAssocID="{EBBEE405-24F2-45F5-BB99-51F06C2D2F5F}" presName="thickLine" presStyleLbl="alignNode1" presStyleIdx="1" presStyleCnt="10"/>
      <dgm:spPr/>
    </dgm:pt>
    <dgm:pt modelId="{DB44A37F-4658-4AEB-8DC8-2C84361D057A}" type="pres">
      <dgm:prSet presAssocID="{EBBEE405-24F2-45F5-BB99-51F06C2D2F5F}" presName="horz1" presStyleCnt="0"/>
      <dgm:spPr/>
    </dgm:pt>
    <dgm:pt modelId="{C834CA5A-C49B-4275-94AC-1EFAA29754BD}" type="pres">
      <dgm:prSet presAssocID="{EBBEE405-24F2-45F5-BB99-51F06C2D2F5F}" presName="tx1" presStyleLbl="revTx" presStyleIdx="1" presStyleCnt="10"/>
      <dgm:spPr/>
    </dgm:pt>
    <dgm:pt modelId="{1CE5FE4F-6448-4BC9-89CB-E50F5C7B382E}" type="pres">
      <dgm:prSet presAssocID="{EBBEE405-24F2-45F5-BB99-51F06C2D2F5F}" presName="vert1" presStyleCnt="0"/>
      <dgm:spPr/>
    </dgm:pt>
    <dgm:pt modelId="{0C6259C1-3AF0-444C-8909-2C6C98B8240C}" type="pres">
      <dgm:prSet presAssocID="{D3A8B406-1B39-4C4B-A0DE-F36F3384E982}" presName="thickLine" presStyleLbl="alignNode1" presStyleIdx="2" presStyleCnt="10"/>
      <dgm:spPr/>
    </dgm:pt>
    <dgm:pt modelId="{EF1E6DF9-329A-476F-B015-993C96645C33}" type="pres">
      <dgm:prSet presAssocID="{D3A8B406-1B39-4C4B-A0DE-F36F3384E982}" presName="horz1" presStyleCnt="0"/>
      <dgm:spPr/>
    </dgm:pt>
    <dgm:pt modelId="{484C14E8-3D5E-451E-A691-3B634BA94C21}" type="pres">
      <dgm:prSet presAssocID="{D3A8B406-1B39-4C4B-A0DE-F36F3384E982}" presName="tx1" presStyleLbl="revTx" presStyleIdx="2" presStyleCnt="10"/>
      <dgm:spPr/>
    </dgm:pt>
    <dgm:pt modelId="{EA410F04-D3C6-4755-9C1C-14FEDBE4D696}" type="pres">
      <dgm:prSet presAssocID="{D3A8B406-1B39-4C4B-A0DE-F36F3384E982}" presName="vert1" presStyleCnt="0"/>
      <dgm:spPr/>
    </dgm:pt>
    <dgm:pt modelId="{CF0D93FF-05C9-4A1C-BBFA-ACE062D6C68E}" type="pres">
      <dgm:prSet presAssocID="{631C3AFE-DF97-47F3-9E69-61CDE194694C}" presName="thickLine" presStyleLbl="alignNode1" presStyleIdx="3" presStyleCnt="10"/>
      <dgm:spPr/>
    </dgm:pt>
    <dgm:pt modelId="{DFF0051D-4666-4451-8763-4706984B0CA9}" type="pres">
      <dgm:prSet presAssocID="{631C3AFE-DF97-47F3-9E69-61CDE194694C}" presName="horz1" presStyleCnt="0"/>
      <dgm:spPr/>
    </dgm:pt>
    <dgm:pt modelId="{21C5680E-334C-472A-B00E-3A4417D7A1E8}" type="pres">
      <dgm:prSet presAssocID="{631C3AFE-DF97-47F3-9E69-61CDE194694C}" presName="tx1" presStyleLbl="revTx" presStyleIdx="3" presStyleCnt="10"/>
      <dgm:spPr/>
    </dgm:pt>
    <dgm:pt modelId="{683C5910-D30A-491A-AB4C-79DE8A40E22D}" type="pres">
      <dgm:prSet presAssocID="{631C3AFE-DF97-47F3-9E69-61CDE194694C}" presName="vert1" presStyleCnt="0"/>
      <dgm:spPr/>
    </dgm:pt>
    <dgm:pt modelId="{FE67613B-7E9B-48C2-B6AC-4C88F1CD5448}" type="pres">
      <dgm:prSet presAssocID="{BD5A297E-4D03-4971-B76D-EC9E1442623D}" presName="thickLine" presStyleLbl="alignNode1" presStyleIdx="4" presStyleCnt="10"/>
      <dgm:spPr/>
    </dgm:pt>
    <dgm:pt modelId="{E57D992A-72D4-468C-B1CA-2559280D3F92}" type="pres">
      <dgm:prSet presAssocID="{BD5A297E-4D03-4971-B76D-EC9E1442623D}" presName="horz1" presStyleCnt="0"/>
      <dgm:spPr/>
    </dgm:pt>
    <dgm:pt modelId="{24911EC9-43D4-447E-A268-C1216A8D7732}" type="pres">
      <dgm:prSet presAssocID="{BD5A297E-4D03-4971-B76D-EC9E1442623D}" presName="tx1" presStyleLbl="revTx" presStyleIdx="4" presStyleCnt="10"/>
      <dgm:spPr/>
    </dgm:pt>
    <dgm:pt modelId="{52C45A91-8422-4F19-A811-F73CF3DE70A1}" type="pres">
      <dgm:prSet presAssocID="{BD5A297E-4D03-4971-B76D-EC9E1442623D}" presName="vert1" presStyleCnt="0"/>
      <dgm:spPr/>
    </dgm:pt>
    <dgm:pt modelId="{7B7A4286-2418-430A-9279-3914EF680209}" type="pres">
      <dgm:prSet presAssocID="{8EE52354-6E94-4E09-ADF8-320C049A15CE}" presName="thickLine" presStyleLbl="alignNode1" presStyleIdx="5" presStyleCnt="10"/>
      <dgm:spPr/>
    </dgm:pt>
    <dgm:pt modelId="{922553F1-4B69-4BE6-A7B9-F824EABB6547}" type="pres">
      <dgm:prSet presAssocID="{8EE52354-6E94-4E09-ADF8-320C049A15CE}" presName="horz1" presStyleCnt="0"/>
      <dgm:spPr/>
    </dgm:pt>
    <dgm:pt modelId="{D9A5F22C-6F0D-4D0B-89FE-A5E5861682D4}" type="pres">
      <dgm:prSet presAssocID="{8EE52354-6E94-4E09-ADF8-320C049A15CE}" presName="tx1" presStyleLbl="revTx" presStyleIdx="5" presStyleCnt="10"/>
      <dgm:spPr/>
    </dgm:pt>
    <dgm:pt modelId="{F3B44B6E-1048-4358-8757-A4FA2C5EC251}" type="pres">
      <dgm:prSet presAssocID="{8EE52354-6E94-4E09-ADF8-320C049A15CE}" presName="vert1" presStyleCnt="0"/>
      <dgm:spPr/>
    </dgm:pt>
    <dgm:pt modelId="{C19B989D-520D-4BE7-8F77-BCB782AE0F49}" type="pres">
      <dgm:prSet presAssocID="{8BFEA8BC-6C14-48D2-AEA6-77C2B8CE8BF7}" presName="thickLine" presStyleLbl="alignNode1" presStyleIdx="6" presStyleCnt="10"/>
      <dgm:spPr/>
    </dgm:pt>
    <dgm:pt modelId="{5E291518-D507-4903-ADCB-EE53DFF6695C}" type="pres">
      <dgm:prSet presAssocID="{8BFEA8BC-6C14-48D2-AEA6-77C2B8CE8BF7}" presName="horz1" presStyleCnt="0"/>
      <dgm:spPr/>
    </dgm:pt>
    <dgm:pt modelId="{4C6414EE-AE38-41C8-82BC-13F54E17EABF}" type="pres">
      <dgm:prSet presAssocID="{8BFEA8BC-6C14-48D2-AEA6-77C2B8CE8BF7}" presName="tx1" presStyleLbl="revTx" presStyleIdx="6" presStyleCnt="10"/>
      <dgm:spPr/>
    </dgm:pt>
    <dgm:pt modelId="{AC5E1962-0A25-4682-B78B-288614E403D6}" type="pres">
      <dgm:prSet presAssocID="{8BFEA8BC-6C14-48D2-AEA6-77C2B8CE8BF7}" presName="vert1" presStyleCnt="0"/>
      <dgm:spPr/>
    </dgm:pt>
    <dgm:pt modelId="{33C27215-1C05-470A-83CB-398A9BAC2D33}" type="pres">
      <dgm:prSet presAssocID="{76B87EF7-D454-46EA-B995-7EE848A31C30}" presName="thickLine" presStyleLbl="alignNode1" presStyleIdx="7" presStyleCnt="10"/>
      <dgm:spPr/>
    </dgm:pt>
    <dgm:pt modelId="{6EDD1456-A01D-4C58-A3AC-431EA949B27E}" type="pres">
      <dgm:prSet presAssocID="{76B87EF7-D454-46EA-B995-7EE848A31C30}" presName="horz1" presStyleCnt="0"/>
      <dgm:spPr/>
    </dgm:pt>
    <dgm:pt modelId="{90990B3D-2E18-4754-9897-35A9979612D8}" type="pres">
      <dgm:prSet presAssocID="{76B87EF7-D454-46EA-B995-7EE848A31C30}" presName="tx1" presStyleLbl="revTx" presStyleIdx="7" presStyleCnt="10"/>
      <dgm:spPr/>
    </dgm:pt>
    <dgm:pt modelId="{23C76835-C665-4ADC-AAC5-B5B2F346B20A}" type="pres">
      <dgm:prSet presAssocID="{76B87EF7-D454-46EA-B995-7EE848A31C30}" presName="vert1" presStyleCnt="0"/>
      <dgm:spPr/>
    </dgm:pt>
    <dgm:pt modelId="{DC38E076-DEDC-478F-875B-0A41B6C41C29}" type="pres">
      <dgm:prSet presAssocID="{E483C5EF-2175-457D-A26E-EBBF5C394805}" presName="thickLine" presStyleLbl="alignNode1" presStyleIdx="8" presStyleCnt="10"/>
      <dgm:spPr/>
    </dgm:pt>
    <dgm:pt modelId="{0D358C9E-AFAD-4614-A7BB-234123BAE906}" type="pres">
      <dgm:prSet presAssocID="{E483C5EF-2175-457D-A26E-EBBF5C394805}" presName="horz1" presStyleCnt="0"/>
      <dgm:spPr/>
    </dgm:pt>
    <dgm:pt modelId="{6BCB65AC-0E16-45D4-9FE2-E29EE26561D8}" type="pres">
      <dgm:prSet presAssocID="{E483C5EF-2175-457D-A26E-EBBF5C394805}" presName="tx1" presStyleLbl="revTx" presStyleIdx="8" presStyleCnt="10"/>
      <dgm:spPr/>
    </dgm:pt>
    <dgm:pt modelId="{4DEE023B-B212-45CF-8BC7-EEF116CA03FE}" type="pres">
      <dgm:prSet presAssocID="{E483C5EF-2175-457D-A26E-EBBF5C394805}" presName="vert1" presStyleCnt="0"/>
      <dgm:spPr/>
    </dgm:pt>
    <dgm:pt modelId="{1B309277-0207-40BB-818C-3B5C199CF6A5}" type="pres">
      <dgm:prSet presAssocID="{31A0911F-962E-4C89-A67C-2990A56E8DB5}" presName="thickLine" presStyleLbl="alignNode1" presStyleIdx="9" presStyleCnt="10"/>
      <dgm:spPr/>
    </dgm:pt>
    <dgm:pt modelId="{2A036FC1-13B9-4D73-AE8E-856AB93C062E}" type="pres">
      <dgm:prSet presAssocID="{31A0911F-962E-4C89-A67C-2990A56E8DB5}" presName="horz1" presStyleCnt="0"/>
      <dgm:spPr/>
    </dgm:pt>
    <dgm:pt modelId="{83E301AE-4D28-4D5C-A522-B01C6FA65BFE}" type="pres">
      <dgm:prSet presAssocID="{31A0911F-962E-4C89-A67C-2990A56E8DB5}" presName="tx1" presStyleLbl="revTx" presStyleIdx="9" presStyleCnt="10"/>
      <dgm:spPr/>
    </dgm:pt>
    <dgm:pt modelId="{8A739C34-A022-4F5E-8686-FB970807D173}" type="pres">
      <dgm:prSet presAssocID="{31A0911F-962E-4C89-A67C-2990A56E8DB5}" presName="vert1" presStyleCnt="0"/>
      <dgm:spPr/>
    </dgm:pt>
  </dgm:ptLst>
  <dgm:cxnLst>
    <dgm:cxn modelId="{922B3002-46E7-49F2-96D5-1B5FCDE4A30A}" srcId="{5B58B805-9DE7-4CEB-948A-3DAF5E214466}" destId="{848F09C3-E72F-4342-980F-9CB20794F63B}" srcOrd="0" destOrd="0" parTransId="{7B7067D3-8706-4B28-BCC2-F7A687F8B1E5}" sibTransId="{2D0D1F37-B672-444E-ADC1-B2D47B9F4E43}"/>
    <dgm:cxn modelId="{FFD32006-9043-4D4C-82E8-3F0F2F23082D}" type="presOf" srcId="{631C3AFE-DF97-47F3-9E69-61CDE194694C}" destId="{21C5680E-334C-472A-B00E-3A4417D7A1E8}" srcOrd="0" destOrd="0" presId="urn:microsoft.com/office/officeart/2008/layout/LinedList"/>
    <dgm:cxn modelId="{BEB15A14-C1D9-4652-969C-91CDE9898480}" srcId="{5B58B805-9DE7-4CEB-948A-3DAF5E214466}" destId="{8EE52354-6E94-4E09-ADF8-320C049A15CE}" srcOrd="5" destOrd="0" parTransId="{BECDD455-BF39-4012-9059-37143267CFEC}" sibTransId="{0DE2D657-BFED-4BDB-AF25-DF654A42410D}"/>
    <dgm:cxn modelId="{FB03BD16-0CB1-4999-B937-198B2A4286D5}" srcId="{5B58B805-9DE7-4CEB-948A-3DAF5E214466}" destId="{8BFEA8BC-6C14-48D2-AEA6-77C2B8CE8BF7}" srcOrd="6" destOrd="0" parTransId="{AC2ED097-848F-42CE-9A83-B617A47795B6}" sibTransId="{5BC8EB71-8985-4FE0-8657-E9BD0459196C}"/>
    <dgm:cxn modelId="{B429E516-8A26-4EE3-8DDB-18B307BEACD4}" type="presOf" srcId="{8EE52354-6E94-4E09-ADF8-320C049A15CE}" destId="{D9A5F22C-6F0D-4D0B-89FE-A5E5861682D4}" srcOrd="0" destOrd="0" presId="urn:microsoft.com/office/officeart/2008/layout/LinedList"/>
    <dgm:cxn modelId="{8DE58E35-DA3B-41F2-8040-8B5FC96834BB}" type="presOf" srcId="{8BFEA8BC-6C14-48D2-AEA6-77C2B8CE8BF7}" destId="{4C6414EE-AE38-41C8-82BC-13F54E17EABF}" srcOrd="0" destOrd="0" presId="urn:microsoft.com/office/officeart/2008/layout/LinedList"/>
    <dgm:cxn modelId="{14A65140-A919-4D70-9FFB-698B17A24C9E}" type="presOf" srcId="{848F09C3-E72F-4342-980F-9CB20794F63B}" destId="{FFD9BA80-7B00-48C0-8BAC-0BE151E25698}" srcOrd="0" destOrd="0" presId="urn:microsoft.com/office/officeart/2008/layout/LinedList"/>
    <dgm:cxn modelId="{95483644-EC86-48B9-A391-2B100761AE18}" type="presOf" srcId="{76B87EF7-D454-46EA-B995-7EE848A31C30}" destId="{90990B3D-2E18-4754-9897-35A9979612D8}" srcOrd="0" destOrd="0" presId="urn:microsoft.com/office/officeart/2008/layout/LinedList"/>
    <dgm:cxn modelId="{D836A069-8851-49F3-8C00-48E0BC8EBF44}" srcId="{5B58B805-9DE7-4CEB-948A-3DAF5E214466}" destId="{E483C5EF-2175-457D-A26E-EBBF5C394805}" srcOrd="8" destOrd="0" parTransId="{3DF23C17-CB25-4684-BBE9-BE859C58D770}" sibTransId="{DC4C35F2-AD9B-4575-928E-6D244347AE7C}"/>
    <dgm:cxn modelId="{24DCA64B-948C-46C4-AB5C-4800418E498F}" type="presOf" srcId="{5B58B805-9DE7-4CEB-948A-3DAF5E214466}" destId="{5027CA0F-94FB-4F63-8787-A8B9E85658E4}" srcOrd="0" destOrd="0" presId="urn:microsoft.com/office/officeart/2008/layout/LinedList"/>
    <dgm:cxn modelId="{CAD65572-E116-411A-B89D-5D3A77700662}" srcId="{5B58B805-9DE7-4CEB-948A-3DAF5E214466}" destId="{31A0911F-962E-4C89-A67C-2990A56E8DB5}" srcOrd="9" destOrd="0" parTransId="{02177B03-6F65-44C7-A02D-ED4F3F11538D}" sibTransId="{35AC8194-29C6-43F9-B023-FE96D0AA9FD4}"/>
    <dgm:cxn modelId="{D4993453-CF8A-4472-A64D-D935011F2E08}" srcId="{5B58B805-9DE7-4CEB-948A-3DAF5E214466}" destId="{D3A8B406-1B39-4C4B-A0DE-F36F3384E982}" srcOrd="2" destOrd="0" parTransId="{9ABC5DC4-7C23-4290-98D8-1E7B2E3295C3}" sibTransId="{D69BCB20-A0D0-4F2B-A5B0-73ABD00D522B}"/>
    <dgm:cxn modelId="{32B7D792-17F3-4C14-9E5B-9AD12569E3C4}" srcId="{5B58B805-9DE7-4CEB-948A-3DAF5E214466}" destId="{BD5A297E-4D03-4971-B76D-EC9E1442623D}" srcOrd="4" destOrd="0" parTransId="{20F07B77-DF48-4F3C-99C2-A79450B92DAA}" sibTransId="{290F08CB-37EE-4388-A709-13A3F835791A}"/>
    <dgm:cxn modelId="{9CA5B39D-131D-4988-A236-A9439CEA6F67}" srcId="{5B58B805-9DE7-4CEB-948A-3DAF5E214466}" destId="{76B87EF7-D454-46EA-B995-7EE848A31C30}" srcOrd="7" destOrd="0" parTransId="{03C8E742-7993-4EBA-9D2C-093D88470B7A}" sibTransId="{FD1C0B8F-772E-4D9E-A66D-9390AB5A56DD}"/>
    <dgm:cxn modelId="{C10161A3-6047-49F4-9F00-AF00591CB1CF}" type="presOf" srcId="{E483C5EF-2175-457D-A26E-EBBF5C394805}" destId="{6BCB65AC-0E16-45D4-9FE2-E29EE26561D8}" srcOrd="0" destOrd="0" presId="urn:microsoft.com/office/officeart/2008/layout/LinedList"/>
    <dgm:cxn modelId="{D83AFDA3-F5B4-422A-B981-7E1B28D9E6A1}" type="presOf" srcId="{31A0911F-962E-4C89-A67C-2990A56E8DB5}" destId="{83E301AE-4D28-4D5C-A522-B01C6FA65BFE}" srcOrd="0" destOrd="0" presId="urn:microsoft.com/office/officeart/2008/layout/LinedList"/>
    <dgm:cxn modelId="{97CC79A6-F504-4935-B282-430BD3E94FAE}" srcId="{5B58B805-9DE7-4CEB-948A-3DAF5E214466}" destId="{631C3AFE-DF97-47F3-9E69-61CDE194694C}" srcOrd="3" destOrd="0" parTransId="{938E5DEB-DCD6-415C-BF91-581C86883A77}" sibTransId="{EF0BA705-478C-48ED-A98D-F20CC05822BC}"/>
    <dgm:cxn modelId="{968748D2-08BF-417F-8653-F279E1AE7942}" type="presOf" srcId="{EBBEE405-24F2-45F5-BB99-51F06C2D2F5F}" destId="{C834CA5A-C49B-4275-94AC-1EFAA29754BD}" srcOrd="0" destOrd="0" presId="urn:microsoft.com/office/officeart/2008/layout/LinedList"/>
    <dgm:cxn modelId="{C1D053D8-3D0D-473B-8B17-BAB105C2BBA7}" type="presOf" srcId="{BD5A297E-4D03-4971-B76D-EC9E1442623D}" destId="{24911EC9-43D4-447E-A268-C1216A8D7732}" srcOrd="0" destOrd="0" presId="urn:microsoft.com/office/officeart/2008/layout/LinedList"/>
    <dgm:cxn modelId="{5C2370F1-7589-47B0-8650-87D765849534}" type="presOf" srcId="{D3A8B406-1B39-4C4B-A0DE-F36F3384E982}" destId="{484C14E8-3D5E-451E-A691-3B634BA94C21}" srcOrd="0" destOrd="0" presId="urn:microsoft.com/office/officeart/2008/layout/LinedList"/>
    <dgm:cxn modelId="{AF81F6FF-33A9-434B-938B-8C13D69EF78F}" srcId="{5B58B805-9DE7-4CEB-948A-3DAF5E214466}" destId="{EBBEE405-24F2-45F5-BB99-51F06C2D2F5F}" srcOrd="1" destOrd="0" parTransId="{9A108120-4EB3-4B28-830F-E541E6AF77B7}" sibTransId="{6AD5718E-2CAA-4916-892B-CAD291758232}"/>
    <dgm:cxn modelId="{243284D4-3DA4-4E79-AA4F-57E38AD20A39}" type="presParOf" srcId="{5027CA0F-94FB-4F63-8787-A8B9E85658E4}" destId="{5DE81C7C-D690-4038-97B1-3F380D3389EF}" srcOrd="0" destOrd="0" presId="urn:microsoft.com/office/officeart/2008/layout/LinedList"/>
    <dgm:cxn modelId="{F9C75691-1AA1-4AEF-969D-79C48769D220}" type="presParOf" srcId="{5027CA0F-94FB-4F63-8787-A8B9E85658E4}" destId="{8921D42D-1711-4178-877E-231616B8B413}" srcOrd="1" destOrd="0" presId="urn:microsoft.com/office/officeart/2008/layout/LinedList"/>
    <dgm:cxn modelId="{1ED35375-5590-4EF1-81CB-CF2087BE4CA7}" type="presParOf" srcId="{8921D42D-1711-4178-877E-231616B8B413}" destId="{FFD9BA80-7B00-48C0-8BAC-0BE151E25698}" srcOrd="0" destOrd="0" presId="urn:microsoft.com/office/officeart/2008/layout/LinedList"/>
    <dgm:cxn modelId="{A22DB977-9777-4366-829F-32545B0B74D2}" type="presParOf" srcId="{8921D42D-1711-4178-877E-231616B8B413}" destId="{AB896A64-E6A7-4A69-B213-FE6F56828EBF}" srcOrd="1" destOrd="0" presId="urn:microsoft.com/office/officeart/2008/layout/LinedList"/>
    <dgm:cxn modelId="{A0D8213F-5057-474F-9FF0-C8605BB1AE19}" type="presParOf" srcId="{5027CA0F-94FB-4F63-8787-A8B9E85658E4}" destId="{F52D6F1E-EC42-46B2-B7AF-3E5D95BC953C}" srcOrd="2" destOrd="0" presId="urn:microsoft.com/office/officeart/2008/layout/LinedList"/>
    <dgm:cxn modelId="{4B48568B-E9CC-4786-858B-70A723C0B54F}" type="presParOf" srcId="{5027CA0F-94FB-4F63-8787-A8B9E85658E4}" destId="{DB44A37F-4658-4AEB-8DC8-2C84361D057A}" srcOrd="3" destOrd="0" presId="urn:microsoft.com/office/officeart/2008/layout/LinedList"/>
    <dgm:cxn modelId="{6E482A9F-8276-4BF3-A60E-4941C8E865EC}" type="presParOf" srcId="{DB44A37F-4658-4AEB-8DC8-2C84361D057A}" destId="{C834CA5A-C49B-4275-94AC-1EFAA29754BD}" srcOrd="0" destOrd="0" presId="urn:microsoft.com/office/officeart/2008/layout/LinedList"/>
    <dgm:cxn modelId="{EE34889D-95F3-464E-8E85-6A02A97A3070}" type="presParOf" srcId="{DB44A37F-4658-4AEB-8DC8-2C84361D057A}" destId="{1CE5FE4F-6448-4BC9-89CB-E50F5C7B382E}" srcOrd="1" destOrd="0" presId="urn:microsoft.com/office/officeart/2008/layout/LinedList"/>
    <dgm:cxn modelId="{CE3D534C-3C38-45DA-A401-F3156151E85D}" type="presParOf" srcId="{5027CA0F-94FB-4F63-8787-A8B9E85658E4}" destId="{0C6259C1-3AF0-444C-8909-2C6C98B8240C}" srcOrd="4" destOrd="0" presId="urn:microsoft.com/office/officeart/2008/layout/LinedList"/>
    <dgm:cxn modelId="{CE9F55BA-A3FF-4716-BE64-62C6E06BBA63}" type="presParOf" srcId="{5027CA0F-94FB-4F63-8787-A8B9E85658E4}" destId="{EF1E6DF9-329A-476F-B015-993C96645C33}" srcOrd="5" destOrd="0" presId="urn:microsoft.com/office/officeart/2008/layout/LinedList"/>
    <dgm:cxn modelId="{5C293D08-3F70-48AF-8828-032F8D03BDAF}" type="presParOf" srcId="{EF1E6DF9-329A-476F-B015-993C96645C33}" destId="{484C14E8-3D5E-451E-A691-3B634BA94C21}" srcOrd="0" destOrd="0" presId="urn:microsoft.com/office/officeart/2008/layout/LinedList"/>
    <dgm:cxn modelId="{51487DAF-4362-4E48-8800-D3E764C208F9}" type="presParOf" srcId="{EF1E6DF9-329A-476F-B015-993C96645C33}" destId="{EA410F04-D3C6-4755-9C1C-14FEDBE4D696}" srcOrd="1" destOrd="0" presId="urn:microsoft.com/office/officeart/2008/layout/LinedList"/>
    <dgm:cxn modelId="{3D66BDFC-B7DD-4358-9DBA-4090255C201F}" type="presParOf" srcId="{5027CA0F-94FB-4F63-8787-A8B9E85658E4}" destId="{CF0D93FF-05C9-4A1C-BBFA-ACE062D6C68E}" srcOrd="6" destOrd="0" presId="urn:microsoft.com/office/officeart/2008/layout/LinedList"/>
    <dgm:cxn modelId="{4E6FDD81-9D82-4140-A248-E79E2F10A1A6}" type="presParOf" srcId="{5027CA0F-94FB-4F63-8787-A8B9E85658E4}" destId="{DFF0051D-4666-4451-8763-4706984B0CA9}" srcOrd="7" destOrd="0" presId="urn:microsoft.com/office/officeart/2008/layout/LinedList"/>
    <dgm:cxn modelId="{FB0DEABE-391A-4502-8FD9-CE9AEA8F846A}" type="presParOf" srcId="{DFF0051D-4666-4451-8763-4706984B0CA9}" destId="{21C5680E-334C-472A-B00E-3A4417D7A1E8}" srcOrd="0" destOrd="0" presId="urn:microsoft.com/office/officeart/2008/layout/LinedList"/>
    <dgm:cxn modelId="{31453D69-B3C5-4975-A806-F650DBCD7A8A}" type="presParOf" srcId="{DFF0051D-4666-4451-8763-4706984B0CA9}" destId="{683C5910-D30A-491A-AB4C-79DE8A40E22D}" srcOrd="1" destOrd="0" presId="urn:microsoft.com/office/officeart/2008/layout/LinedList"/>
    <dgm:cxn modelId="{5A4B115C-2BDD-4051-B6D0-4C0E3C073B29}" type="presParOf" srcId="{5027CA0F-94FB-4F63-8787-A8B9E85658E4}" destId="{FE67613B-7E9B-48C2-B6AC-4C88F1CD5448}" srcOrd="8" destOrd="0" presId="urn:microsoft.com/office/officeart/2008/layout/LinedList"/>
    <dgm:cxn modelId="{A4ACC5AF-CFCF-44FA-815B-AFE9E993B24A}" type="presParOf" srcId="{5027CA0F-94FB-4F63-8787-A8B9E85658E4}" destId="{E57D992A-72D4-468C-B1CA-2559280D3F92}" srcOrd="9" destOrd="0" presId="urn:microsoft.com/office/officeart/2008/layout/LinedList"/>
    <dgm:cxn modelId="{960C52A2-F218-482F-BC5E-6BAE14C4DB03}" type="presParOf" srcId="{E57D992A-72D4-468C-B1CA-2559280D3F92}" destId="{24911EC9-43D4-447E-A268-C1216A8D7732}" srcOrd="0" destOrd="0" presId="urn:microsoft.com/office/officeart/2008/layout/LinedList"/>
    <dgm:cxn modelId="{238B2775-114D-4FBF-A401-107ED1756C53}" type="presParOf" srcId="{E57D992A-72D4-468C-B1CA-2559280D3F92}" destId="{52C45A91-8422-4F19-A811-F73CF3DE70A1}" srcOrd="1" destOrd="0" presId="urn:microsoft.com/office/officeart/2008/layout/LinedList"/>
    <dgm:cxn modelId="{0048E1ED-BD9A-40EA-8CD6-86506CA2718D}" type="presParOf" srcId="{5027CA0F-94FB-4F63-8787-A8B9E85658E4}" destId="{7B7A4286-2418-430A-9279-3914EF680209}" srcOrd="10" destOrd="0" presId="urn:microsoft.com/office/officeart/2008/layout/LinedList"/>
    <dgm:cxn modelId="{8C12FDD5-4EB9-4C1F-899D-0803566EC3DC}" type="presParOf" srcId="{5027CA0F-94FB-4F63-8787-A8B9E85658E4}" destId="{922553F1-4B69-4BE6-A7B9-F824EABB6547}" srcOrd="11" destOrd="0" presId="urn:microsoft.com/office/officeart/2008/layout/LinedList"/>
    <dgm:cxn modelId="{4A9221B2-7BE4-4230-999B-30E8684FE088}" type="presParOf" srcId="{922553F1-4B69-4BE6-A7B9-F824EABB6547}" destId="{D9A5F22C-6F0D-4D0B-89FE-A5E5861682D4}" srcOrd="0" destOrd="0" presId="urn:microsoft.com/office/officeart/2008/layout/LinedList"/>
    <dgm:cxn modelId="{9B357A5B-99EB-4010-93D5-E7DE8A9DFDA6}" type="presParOf" srcId="{922553F1-4B69-4BE6-A7B9-F824EABB6547}" destId="{F3B44B6E-1048-4358-8757-A4FA2C5EC251}" srcOrd="1" destOrd="0" presId="urn:microsoft.com/office/officeart/2008/layout/LinedList"/>
    <dgm:cxn modelId="{82009A8F-BE95-44A4-BDD6-B57FB7B37982}" type="presParOf" srcId="{5027CA0F-94FB-4F63-8787-A8B9E85658E4}" destId="{C19B989D-520D-4BE7-8F77-BCB782AE0F49}" srcOrd="12" destOrd="0" presId="urn:microsoft.com/office/officeart/2008/layout/LinedList"/>
    <dgm:cxn modelId="{C37151B1-B49B-4FAB-9085-2DD7687BDC53}" type="presParOf" srcId="{5027CA0F-94FB-4F63-8787-A8B9E85658E4}" destId="{5E291518-D507-4903-ADCB-EE53DFF6695C}" srcOrd="13" destOrd="0" presId="urn:microsoft.com/office/officeart/2008/layout/LinedList"/>
    <dgm:cxn modelId="{2D987F69-D10E-4676-8A35-9CC150A845B1}" type="presParOf" srcId="{5E291518-D507-4903-ADCB-EE53DFF6695C}" destId="{4C6414EE-AE38-41C8-82BC-13F54E17EABF}" srcOrd="0" destOrd="0" presId="urn:microsoft.com/office/officeart/2008/layout/LinedList"/>
    <dgm:cxn modelId="{C420CCE1-DB0D-452F-BB23-1D3093539CA2}" type="presParOf" srcId="{5E291518-D507-4903-ADCB-EE53DFF6695C}" destId="{AC5E1962-0A25-4682-B78B-288614E403D6}" srcOrd="1" destOrd="0" presId="urn:microsoft.com/office/officeart/2008/layout/LinedList"/>
    <dgm:cxn modelId="{13157B86-BA16-4FC0-8580-8EBB43FFA68E}" type="presParOf" srcId="{5027CA0F-94FB-4F63-8787-A8B9E85658E4}" destId="{33C27215-1C05-470A-83CB-398A9BAC2D33}" srcOrd="14" destOrd="0" presId="urn:microsoft.com/office/officeart/2008/layout/LinedList"/>
    <dgm:cxn modelId="{7D96150C-0B16-4DEA-94FD-FD3E92441224}" type="presParOf" srcId="{5027CA0F-94FB-4F63-8787-A8B9E85658E4}" destId="{6EDD1456-A01D-4C58-A3AC-431EA949B27E}" srcOrd="15" destOrd="0" presId="urn:microsoft.com/office/officeart/2008/layout/LinedList"/>
    <dgm:cxn modelId="{C2DEF507-208E-4E69-B8D6-3BB7E885F6AB}" type="presParOf" srcId="{6EDD1456-A01D-4C58-A3AC-431EA949B27E}" destId="{90990B3D-2E18-4754-9897-35A9979612D8}" srcOrd="0" destOrd="0" presId="urn:microsoft.com/office/officeart/2008/layout/LinedList"/>
    <dgm:cxn modelId="{77322EF7-53BA-42B2-B29A-A78E179D5508}" type="presParOf" srcId="{6EDD1456-A01D-4C58-A3AC-431EA949B27E}" destId="{23C76835-C665-4ADC-AAC5-B5B2F346B20A}" srcOrd="1" destOrd="0" presId="urn:microsoft.com/office/officeart/2008/layout/LinedList"/>
    <dgm:cxn modelId="{85D14B65-F164-4A4C-9AAA-ECEE211275C3}" type="presParOf" srcId="{5027CA0F-94FB-4F63-8787-A8B9E85658E4}" destId="{DC38E076-DEDC-478F-875B-0A41B6C41C29}" srcOrd="16" destOrd="0" presId="urn:microsoft.com/office/officeart/2008/layout/LinedList"/>
    <dgm:cxn modelId="{D541D84E-0118-4673-965F-A9D64DDA0EEC}" type="presParOf" srcId="{5027CA0F-94FB-4F63-8787-A8B9E85658E4}" destId="{0D358C9E-AFAD-4614-A7BB-234123BAE906}" srcOrd="17" destOrd="0" presId="urn:microsoft.com/office/officeart/2008/layout/LinedList"/>
    <dgm:cxn modelId="{84410835-C069-4203-B68C-013987FA8CCD}" type="presParOf" srcId="{0D358C9E-AFAD-4614-A7BB-234123BAE906}" destId="{6BCB65AC-0E16-45D4-9FE2-E29EE26561D8}" srcOrd="0" destOrd="0" presId="urn:microsoft.com/office/officeart/2008/layout/LinedList"/>
    <dgm:cxn modelId="{B55BE7AF-29DA-4927-A83E-82F0CDE9FCA9}" type="presParOf" srcId="{0D358C9E-AFAD-4614-A7BB-234123BAE906}" destId="{4DEE023B-B212-45CF-8BC7-EEF116CA03FE}" srcOrd="1" destOrd="0" presId="urn:microsoft.com/office/officeart/2008/layout/LinedList"/>
    <dgm:cxn modelId="{F6CF5CE3-03DF-428B-88C5-0D29E2B21C53}" type="presParOf" srcId="{5027CA0F-94FB-4F63-8787-A8B9E85658E4}" destId="{1B309277-0207-40BB-818C-3B5C199CF6A5}" srcOrd="18" destOrd="0" presId="urn:microsoft.com/office/officeart/2008/layout/LinedList"/>
    <dgm:cxn modelId="{8C542EB2-F0A4-46D4-B134-BD6DC4957E2B}" type="presParOf" srcId="{5027CA0F-94FB-4F63-8787-A8B9E85658E4}" destId="{2A036FC1-13B9-4D73-AE8E-856AB93C062E}" srcOrd="19" destOrd="0" presId="urn:microsoft.com/office/officeart/2008/layout/LinedList"/>
    <dgm:cxn modelId="{05378D59-DC67-43E2-A55C-70F9F138D9C2}" type="presParOf" srcId="{2A036FC1-13B9-4D73-AE8E-856AB93C062E}" destId="{83E301AE-4D28-4D5C-A522-B01C6FA65BFE}" srcOrd="0" destOrd="0" presId="urn:microsoft.com/office/officeart/2008/layout/LinedList"/>
    <dgm:cxn modelId="{26E2742D-1612-46B6-8197-06A451909547}" type="presParOf" srcId="{2A036FC1-13B9-4D73-AE8E-856AB93C062E}" destId="{8A739C34-A022-4F5E-8686-FB970807D1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F28FC-9EE1-478F-8D98-4B00D6C571A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B2796AD-BC08-4DEC-9BFE-D8AB8096D866}">
      <dgm:prSet custT="1"/>
      <dgm:spPr/>
      <dgm:t>
        <a:bodyPr/>
        <a:lstStyle/>
        <a:p>
          <a:r>
            <a:rPr lang="en-US" sz="1600" b="0" i="0" baseline="0" dirty="0"/>
            <a:t>Insurer</a:t>
          </a:r>
          <a:endParaRPr lang="en-IN" sz="1600" b="0" dirty="0"/>
        </a:p>
      </dgm:t>
    </dgm:pt>
    <dgm:pt modelId="{486BBF09-2ED4-48E7-9DDB-7EF3B6A16D7D}" type="parTrans" cxnId="{1ADD7B39-CC62-4CE1-A584-B43D76473C55}">
      <dgm:prSet/>
      <dgm:spPr/>
      <dgm:t>
        <a:bodyPr/>
        <a:lstStyle/>
        <a:p>
          <a:endParaRPr lang="en-IN"/>
        </a:p>
      </dgm:t>
    </dgm:pt>
    <dgm:pt modelId="{20976031-09F6-46E1-90E3-0C34B3C274E2}" type="sibTrans" cxnId="{1ADD7B39-CC62-4CE1-A584-B43D76473C55}">
      <dgm:prSet/>
      <dgm:spPr/>
      <dgm:t>
        <a:bodyPr/>
        <a:lstStyle/>
        <a:p>
          <a:endParaRPr lang="en-IN"/>
        </a:p>
      </dgm:t>
    </dgm:pt>
    <dgm:pt modelId="{8A58F4EC-B0BB-40B1-BAEB-6776F9A18D16}">
      <dgm:prSet custT="1"/>
      <dgm:spPr/>
      <dgm:t>
        <a:bodyPr/>
        <a:lstStyle/>
        <a:p>
          <a:r>
            <a:rPr lang="en-IN" sz="1600" kern="1200" dirty="0">
              <a:solidFill>
                <a:srgbClr val="002060"/>
              </a:solidFill>
              <a:latin typeface="+mn-lt"/>
              <a:ea typeface="+mn-ea"/>
              <a:cs typeface="+mn-cs"/>
            </a:rPr>
            <a:t>Star Group Health Insurance</a:t>
          </a:r>
        </a:p>
      </dgm:t>
    </dgm:pt>
    <dgm:pt modelId="{0A69A139-B011-4797-AA15-A5229CEC3928}" type="parTrans" cxnId="{018CF072-7E13-4FF2-B6FF-0AA5C150CED6}">
      <dgm:prSet/>
      <dgm:spPr/>
      <dgm:t>
        <a:bodyPr/>
        <a:lstStyle/>
        <a:p>
          <a:endParaRPr lang="en-IN"/>
        </a:p>
      </dgm:t>
    </dgm:pt>
    <dgm:pt modelId="{D4ED227A-B469-488C-A72A-49F5AFDCF1D0}" type="sibTrans" cxnId="{018CF072-7E13-4FF2-B6FF-0AA5C150CED6}">
      <dgm:prSet/>
      <dgm:spPr/>
      <dgm:t>
        <a:bodyPr/>
        <a:lstStyle/>
        <a:p>
          <a:endParaRPr lang="en-IN"/>
        </a:p>
      </dgm:t>
    </dgm:pt>
    <dgm:pt modelId="{DB08ABBF-E642-46D4-9128-75AE1597EF3C}">
      <dgm:prSet custT="1"/>
      <dgm:spPr/>
      <dgm:t>
        <a:bodyPr/>
        <a:lstStyle/>
        <a:p>
          <a:r>
            <a:rPr lang="en-US" sz="1600" b="0" i="0" baseline="0" dirty="0"/>
            <a:t>TPA</a:t>
          </a:r>
          <a:endParaRPr lang="en-IN" sz="1600" b="0" dirty="0"/>
        </a:p>
      </dgm:t>
    </dgm:pt>
    <dgm:pt modelId="{341BC780-4524-4F7C-84FE-6C8AAC2578E6}" type="parTrans" cxnId="{4518EBA1-13E6-4DDC-93F8-2DAF0B5A6B3F}">
      <dgm:prSet/>
      <dgm:spPr/>
      <dgm:t>
        <a:bodyPr/>
        <a:lstStyle/>
        <a:p>
          <a:endParaRPr lang="en-IN"/>
        </a:p>
      </dgm:t>
    </dgm:pt>
    <dgm:pt modelId="{ECAE5EBA-2826-4382-A516-5A15879D04A8}" type="sibTrans" cxnId="{4518EBA1-13E6-4DDC-93F8-2DAF0B5A6B3F}">
      <dgm:prSet/>
      <dgm:spPr/>
      <dgm:t>
        <a:bodyPr/>
        <a:lstStyle/>
        <a:p>
          <a:endParaRPr lang="en-IN"/>
        </a:p>
      </dgm:t>
    </dgm:pt>
    <dgm:pt modelId="{46469D66-FBCE-4361-8610-AA38A2ED3DD5}">
      <dgm:prSet custT="1"/>
      <dgm:spPr/>
      <dgm: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libri"/>
              <a:ea typeface="+mn-ea"/>
              <a:cs typeface="+mn-cs"/>
            </a:rPr>
            <a:t>In House( Star Health Insurance)</a:t>
          </a:r>
          <a:endParaRPr lang="en-IN" sz="1600" kern="1200" dirty="0">
            <a:solidFill>
              <a:srgbClr val="002060"/>
            </a:solidFill>
            <a:latin typeface="Calibri"/>
            <a:ea typeface="+mn-ea"/>
            <a:cs typeface="+mn-cs"/>
          </a:endParaRPr>
        </a:p>
      </dgm:t>
    </dgm:pt>
    <dgm:pt modelId="{B2DB02A8-D601-4155-91E1-5FFC3D741D3E}" type="parTrans" cxnId="{B807AD23-E035-4289-842C-B46C008A30BA}">
      <dgm:prSet/>
      <dgm:spPr/>
      <dgm:t>
        <a:bodyPr/>
        <a:lstStyle/>
        <a:p>
          <a:endParaRPr lang="en-IN"/>
        </a:p>
      </dgm:t>
    </dgm:pt>
    <dgm:pt modelId="{DEB40379-EC24-411A-BC21-4A0F62E97290}" type="sibTrans" cxnId="{B807AD23-E035-4289-842C-B46C008A30BA}">
      <dgm:prSet/>
      <dgm:spPr/>
      <dgm:t>
        <a:bodyPr/>
        <a:lstStyle/>
        <a:p>
          <a:endParaRPr lang="en-IN"/>
        </a:p>
      </dgm:t>
    </dgm:pt>
    <dgm:pt modelId="{AF96B7EF-8115-492B-8199-54E383BF5F59}">
      <dgm:prSet custT="1"/>
      <dgm:spPr/>
      <dgm:t>
        <a:bodyPr/>
        <a:lstStyle/>
        <a:p>
          <a:r>
            <a:rPr lang="en-US" sz="1600" b="0" i="0" baseline="0" dirty="0"/>
            <a:t>Family definition</a:t>
          </a:r>
          <a:endParaRPr lang="en-IN" sz="1600" b="0" dirty="0"/>
        </a:p>
      </dgm:t>
    </dgm:pt>
    <dgm:pt modelId="{2BB074F1-4AB9-4A95-9558-181743AAD36E}" type="parTrans" cxnId="{62A546FB-90A3-412F-AA75-4E833EB85E2C}">
      <dgm:prSet/>
      <dgm:spPr/>
      <dgm:t>
        <a:bodyPr/>
        <a:lstStyle/>
        <a:p>
          <a:endParaRPr lang="en-IN"/>
        </a:p>
      </dgm:t>
    </dgm:pt>
    <dgm:pt modelId="{631D8827-F50A-4D28-B4D1-2AB2B117C66B}" type="sibTrans" cxnId="{62A546FB-90A3-412F-AA75-4E833EB85E2C}">
      <dgm:prSet/>
      <dgm:spPr/>
      <dgm:t>
        <a:bodyPr/>
        <a:lstStyle/>
        <a:p>
          <a:endParaRPr lang="en-IN"/>
        </a:p>
      </dgm:t>
    </dgm:pt>
    <dgm:pt modelId="{119BDC53-BC38-48FD-A956-A1C52955F32B}">
      <dgm:prSet custT="1"/>
      <dgm:spPr/>
      <dgm:t>
        <a:bodyPr/>
        <a:lstStyle/>
        <a:p>
          <a:r>
            <a:rPr lang="en-IN" sz="1600" kern="1200" dirty="0">
              <a:solidFill>
                <a:srgbClr val="002060"/>
              </a:solidFill>
              <a:latin typeface="Calibri"/>
              <a:ea typeface="+mn-ea"/>
              <a:cs typeface="+mn-cs"/>
            </a:rPr>
            <a:t>Family Floater Self + Spouse + Children only </a:t>
          </a:r>
        </a:p>
      </dgm:t>
    </dgm:pt>
    <dgm:pt modelId="{E8D9FE12-D8DC-4B37-B075-57CD47A2D5F5}" type="parTrans" cxnId="{01CA72CE-344A-469A-ABCC-8F2F130C77B0}">
      <dgm:prSet/>
      <dgm:spPr/>
      <dgm:t>
        <a:bodyPr/>
        <a:lstStyle/>
        <a:p>
          <a:endParaRPr lang="en-IN"/>
        </a:p>
      </dgm:t>
    </dgm:pt>
    <dgm:pt modelId="{15650C5C-AFED-4D28-AF6F-30728A636733}" type="sibTrans" cxnId="{01CA72CE-344A-469A-ABCC-8F2F130C77B0}">
      <dgm:prSet/>
      <dgm:spPr/>
      <dgm:t>
        <a:bodyPr/>
        <a:lstStyle/>
        <a:p>
          <a:endParaRPr lang="en-IN"/>
        </a:p>
      </dgm:t>
    </dgm:pt>
    <dgm:pt modelId="{EDD5C9EC-6CFC-4668-950A-FBDFB687195A}">
      <dgm:prSet custT="1"/>
      <dgm:spPr/>
      <dgm:t>
        <a:bodyPr/>
        <a:lstStyle/>
        <a:p>
          <a:r>
            <a:rPr lang="en-US" sz="1600" b="0" i="0" baseline="0" dirty="0"/>
            <a:t>Policy Start &amp; End date</a:t>
          </a:r>
          <a:endParaRPr lang="en-IN" sz="1600" b="0" dirty="0"/>
        </a:p>
      </dgm:t>
    </dgm:pt>
    <dgm:pt modelId="{13D1B4F8-5EE9-49C1-8CCB-C0B76539534E}" type="parTrans" cxnId="{E1E18A76-D24A-44AD-9347-628357FE0052}">
      <dgm:prSet/>
      <dgm:spPr/>
      <dgm:t>
        <a:bodyPr/>
        <a:lstStyle/>
        <a:p>
          <a:endParaRPr lang="en-IN"/>
        </a:p>
      </dgm:t>
    </dgm:pt>
    <dgm:pt modelId="{5962592E-35E4-4FDC-BE29-0443B26E21E5}" type="sibTrans" cxnId="{E1E18A76-D24A-44AD-9347-628357FE0052}">
      <dgm:prSet/>
      <dgm:spPr/>
      <dgm:t>
        <a:bodyPr/>
        <a:lstStyle/>
        <a:p>
          <a:endParaRPr lang="en-IN"/>
        </a:p>
      </dgm:t>
    </dgm:pt>
    <dgm:pt modelId="{23408E0F-B541-4668-B908-B7FCFE4107F4}">
      <dgm:prSet custT="1"/>
      <dgm:spPr/>
      <dgm: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14-sep-2020 To 15-sep-2021</a:t>
          </a:r>
        </a:p>
      </dgm:t>
    </dgm:pt>
    <dgm:pt modelId="{9821C60A-7294-4F3A-B2E1-8F20E87D75F1}" type="parTrans" cxnId="{162DFD41-DC02-4594-B5FC-1E07B9AE599A}">
      <dgm:prSet/>
      <dgm:spPr/>
      <dgm:t>
        <a:bodyPr/>
        <a:lstStyle/>
        <a:p>
          <a:endParaRPr lang="en-IN"/>
        </a:p>
      </dgm:t>
    </dgm:pt>
    <dgm:pt modelId="{F7704B73-78A3-4B20-AD3D-933458093740}" type="sibTrans" cxnId="{162DFD41-DC02-4594-B5FC-1E07B9AE599A}">
      <dgm:prSet/>
      <dgm:spPr/>
      <dgm:t>
        <a:bodyPr/>
        <a:lstStyle/>
        <a:p>
          <a:endParaRPr lang="en-IN"/>
        </a:p>
      </dgm:t>
    </dgm:pt>
    <dgm:pt modelId="{9E4CA877-9203-4D9F-A978-89B595EF5ED9}">
      <dgm:prSet custT="1"/>
      <dgm:spPr/>
      <dgm:t>
        <a:bodyPr/>
        <a:lstStyle/>
        <a:p>
          <a:r>
            <a:rPr lang="en-US" sz="1600" b="0" i="0" baseline="0" dirty="0"/>
            <a:t>Sum Insured</a:t>
          </a:r>
          <a:endParaRPr lang="en-IN" sz="1600" b="0" dirty="0"/>
        </a:p>
      </dgm:t>
    </dgm:pt>
    <dgm:pt modelId="{D0B969BB-F2DC-4264-A749-16917D27341A}" type="parTrans" cxnId="{E468D44C-3B68-41AC-B20D-D02653A3B99A}">
      <dgm:prSet/>
      <dgm:spPr/>
      <dgm:t>
        <a:bodyPr/>
        <a:lstStyle/>
        <a:p>
          <a:endParaRPr lang="en-IN"/>
        </a:p>
      </dgm:t>
    </dgm:pt>
    <dgm:pt modelId="{86659887-8CE1-4CFD-8CF1-8AE025BDA4E2}" type="sibTrans" cxnId="{E468D44C-3B68-41AC-B20D-D02653A3B99A}">
      <dgm:prSet/>
      <dgm:spPr/>
      <dgm:t>
        <a:bodyPr/>
        <a:lstStyle/>
        <a:p>
          <a:endParaRPr lang="en-IN"/>
        </a:p>
      </dgm:t>
    </dgm:pt>
    <dgm:pt modelId="{7D74E8C5-C840-4806-BC96-600260399871}">
      <dgm:prSet custT="1"/>
      <dgm:spPr/>
      <dgm: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libri"/>
              <a:ea typeface="+mn-ea"/>
              <a:cs typeface="+mn-cs"/>
            </a:rPr>
            <a:t>Sum Insured: INR 2 Lac Only</a:t>
          </a:r>
          <a:endParaRPr lang="en-IN" sz="1600" kern="1200" dirty="0">
            <a:solidFill>
              <a:srgbClr val="002060"/>
            </a:solidFill>
            <a:latin typeface="Calibri"/>
            <a:ea typeface="+mn-ea"/>
            <a:cs typeface="+mn-cs"/>
          </a:endParaRPr>
        </a:p>
      </dgm:t>
    </dgm:pt>
    <dgm:pt modelId="{0CA3C23A-AC6D-47FA-B034-58C2B0FF54F9}" type="parTrans" cxnId="{B1B3D663-1673-4877-B9A8-FA6151F9F760}">
      <dgm:prSet/>
      <dgm:spPr/>
      <dgm:t>
        <a:bodyPr/>
        <a:lstStyle/>
        <a:p>
          <a:endParaRPr lang="en-IN"/>
        </a:p>
      </dgm:t>
    </dgm:pt>
    <dgm:pt modelId="{84363AC6-60D6-4094-8256-E4F934D942C7}" type="sibTrans" cxnId="{B1B3D663-1673-4877-B9A8-FA6151F9F760}">
      <dgm:prSet/>
      <dgm:spPr/>
      <dgm:t>
        <a:bodyPr/>
        <a:lstStyle/>
        <a:p>
          <a:endParaRPr lang="en-IN"/>
        </a:p>
      </dgm:t>
    </dgm:pt>
    <dgm:pt modelId="{2D8A1C0F-090C-4602-B1F6-2DA1198ECB94}">
      <dgm:prSet custT="1"/>
      <dgm:spPr/>
      <dgm:t>
        <a:bodyPr/>
        <a:lstStyle/>
        <a:p>
          <a:r>
            <a:rPr lang="en-US" sz="1600" b="0" i="0" baseline="0" dirty="0"/>
            <a:t>Pre existing diseases </a:t>
          </a:r>
          <a:endParaRPr lang="en-IN" sz="1600" b="0" dirty="0"/>
        </a:p>
      </dgm:t>
    </dgm:pt>
    <dgm:pt modelId="{136CCFB3-F1F5-48BC-8574-7640F78E6A30}" type="parTrans" cxnId="{E0AB4652-1A53-4194-AA21-793993CE45F6}">
      <dgm:prSet/>
      <dgm:spPr/>
      <dgm:t>
        <a:bodyPr/>
        <a:lstStyle/>
        <a:p>
          <a:endParaRPr lang="en-IN"/>
        </a:p>
      </dgm:t>
    </dgm:pt>
    <dgm:pt modelId="{4BC628BB-9869-4A5A-9139-4BCCC63BBC88}" type="sibTrans" cxnId="{E0AB4652-1A53-4194-AA21-793993CE45F6}">
      <dgm:prSet/>
      <dgm:spPr/>
      <dgm:t>
        <a:bodyPr/>
        <a:lstStyle/>
        <a:p>
          <a:endParaRPr lang="en-IN"/>
        </a:p>
      </dgm:t>
    </dgm:pt>
    <dgm:pt modelId="{A93B76D5-974B-40E3-A836-1B428B8B5B4C}">
      <dgm:prSet custT="1"/>
      <dgm:spPr/>
      <dgm: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libri"/>
              <a:ea typeface="+mn-ea"/>
              <a:cs typeface="+mn-cs"/>
            </a:rPr>
            <a:t>Covered</a:t>
          </a:r>
          <a:endParaRPr lang="en-IN" sz="1600" kern="1200" dirty="0">
            <a:solidFill>
              <a:srgbClr val="002060"/>
            </a:solidFill>
            <a:latin typeface="Calibri"/>
            <a:ea typeface="+mn-ea"/>
            <a:cs typeface="+mn-cs"/>
          </a:endParaRPr>
        </a:p>
      </dgm:t>
    </dgm:pt>
    <dgm:pt modelId="{B4843B1B-3BAB-41CA-95D5-282206BF6C46}" type="parTrans" cxnId="{E9F0A99F-95D7-4435-8760-32AF1E981D20}">
      <dgm:prSet/>
      <dgm:spPr/>
      <dgm:t>
        <a:bodyPr/>
        <a:lstStyle/>
        <a:p>
          <a:endParaRPr lang="en-IN"/>
        </a:p>
      </dgm:t>
    </dgm:pt>
    <dgm:pt modelId="{18185F6E-8831-41C7-A3A8-572FCAE78FE8}" type="sibTrans" cxnId="{E9F0A99F-95D7-4435-8760-32AF1E981D20}">
      <dgm:prSet/>
      <dgm:spPr/>
      <dgm:t>
        <a:bodyPr/>
        <a:lstStyle/>
        <a:p>
          <a:endParaRPr lang="en-IN"/>
        </a:p>
      </dgm:t>
    </dgm:pt>
    <dgm:pt modelId="{02E45F7F-D80E-4F04-ADB8-0FB932C3237C}">
      <dgm:prSet custT="1"/>
      <dgm:spPr/>
      <dgm:t>
        <a:bodyPr/>
        <a:lstStyle/>
        <a:p>
          <a:r>
            <a:rPr lang="en-IN" sz="1600" b="1" i="0" u="none" dirty="0"/>
            <a:t>Mid Term Inclusion of dependents</a:t>
          </a:r>
          <a:endParaRPr lang="en-IN" sz="1600" b="0" dirty="0"/>
        </a:p>
      </dgm:t>
    </dgm:pt>
    <dgm:pt modelId="{6EA73860-3F59-4F2A-B388-7193EA1850AF}" type="parTrans" cxnId="{58C17946-9703-4D44-AEB5-4502CF543190}">
      <dgm:prSet/>
      <dgm:spPr/>
      <dgm:t>
        <a:bodyPr/>
        <a:lstStyle/>
        <a:p>
          <a:endParaRPr lang="en-IN"/>
        </a:p>
      </dgm:t>
    </dgm:pt>
    <dgm:pt modelId="{DD683A99-C716-4B77-9ACF-E6B52A02DEBD}" type="sibTrans" cxnId="{58C17946-9703-4D44-AEB5-4502CF543190}">
      <dgm:prSet/>
      <dgm:spPr/>
      <dgm:t>
        <a:bodyPr/>
        <a:lstStyle/>
        <a:p>
          <a:endParaRPr lang="en-IN"/>
        </a:p>
      </dgm:t>
    </dgm:pt>
    <dgm:pt modelId="{804FB504-1941-4291-8AC2-D06081E8A959}">
      <dgm:prSet custT="1"/>
      <dgm:spPr/>
      <dgm:t>
        <a:bodyPr/>
        <a:lstStyle/>
        <a:p>
          <a:pPr marL="171450" lvl="1" indent="-171450" algn="l" defTabSz="711200">
            <a:lnSpc>
              <a:spcPct val="90000"/>
            </a:lnSpc>
            <a:spcBef>
              <a:spcPct val="0"/>
            </a:spcBef>
            <a:spcAft>
              <a:spcPct val="15000"/>
            </a:spcAft>
          </a:pPr>
          <a:r>
            <a:rPr lang="en-IN" sz="1600" b="0" i="0" u="none" kern="1200" dirty="0">
              <a:solidFill>
                <a:srgbClr val="002060"/>
              </a:solidFill>
            </a:rPr>
            <a:t>Only in case of new born baby and newly wedded spouse WITH IN 25 DAYS</a:t>
          </a:r>
          <a:endParaRPr lang="en-IN" sz="1600" b="0" kern="1200" dirty="0">
            <a:solidFill>
              <a:srgbClr val="002060"/>
            </a:solidFill>
            <a:latin typeface="Calibri"/>
            <a:ea typeface="+mn-ea"/>
            <a:cs typeface="+mn-cs"/>
          </a:endParaRPr>
        </a:p>
      </dgm:t>
    </dgm:pt>
    <dgm:pt modelId="{49BB8CA2-5379-459D-BCB9-F23DA6DAAE7F}" type="sibTrans" cxnId="{A1BB5F52-B02E-4187-93DF-14555560A64C}">
      <dgm:prSet/>
      <dgm:spPr/>
      <dgm:t>
        <a:bodyPr/>
        <a:lstStyle/>
        <a:p>
          <a:endParaRPr lang="en-IN"/>
        </a:p>
      </dgm:t>
    </dgm:pt>
    <dgm:pt modelId="{0F4BCEC5-723E-4C99-B2AD-E41ABC08B086}" type="parTrans" cxnId="{A1BB5F52-B02E-4187-93DF-14555560A64C}">
      <dgm:prSet/>
      <dgm:spPr/>
      <dgm:t>
        <a:bodyPr/>
        <a:lstStyle/>
        <a:p>
          <a:endParaRPr lang="en-IN"/>
        </a:p>
      </dgm:t>
    </dgm:pt>
    <dgm:pt modelId="{36C95F37-682C-4A4F-820A-458E75E14560}" type="pres">
      <dgm:prSet presAssocID="{858F28FC-9EE1-478F-8D98-4B00D6C571AC}" presName="Name0" presStyleCnt="0">
        <dgm:presLayoutVars>
          <dgm:dir/>
          <dgm:animLvl val="lvl"/>
          <dgm:resizeHandles val="exact"/>
        </dgm:presLayoutVars>
      </dgm:prSet>
      <dgm:spPr/>
    </dgm:pt>
    <dgm:pt modelId="{7A6BABDD-59C1-4C17-9F15-EE03E4EADC44}" type="pres">
      <dgm:prSet presAssocID="{4B2796AD-BC08-4DEC-9BFE-D8AB8096D866}" presName="linNode" presStyleCnt="0"/>
      <dgm:spPr/>
    </dgm:pt>
    <dgm:pt modelId="{B16DB6FF-A0D4-4809-9852-348DC5558A7E}" type="pres">
      <dgm:prSet presAssocID="{4B2796AD-BC08-4DEC-9BFE-D8AB8096D866}" presName="parentText" presStyleLbl="node1" presStyleIdx="0" presStyleCnt="7">
        <dgm:presLayoutVars>
          <dgm:chMax val="1"/>
          <dgm:bulletEnabled val="1"/>
        </dgm:presLayoutVars>
      </dgm:prSet>
      <dgm:spPr/>
    </dgm:pt>
    <dgm:pt modelId="{6195DEF4-4F24-4A7F-9B11-BA989368E3F5}" type="pres">
      <dgm:prSet presAssocID="{4B2796AD-BC08-4DEC-9BFE-D8AB8096D866}" presName="descendantText" presStyleLbl="alignAccFollowNode1" presStyleIdx="0" presStyleCnt="7">
        <dgm:presLayoutVars>
          <dgm:bulletEnabled val="1"/>
        </dgm:presLayoutVars>
      </dgm:prSet>
      <dgm:spPr/>
    </dgm:pt>
    <dgm:pt modelId="{BA25FBE8-439A-4D27-A512-89C7F801DAC7}" type="pres">
      <dgm:prSet presAssocID="{20976031-09F6-46E1-90E3-0C34B3C274E2}" presName="sp" presStyleCnt="0"/>
      <dgm:spPr/>
    </dgm:pt>
    <dgm:pt modelId="{404D5393-D200-4E70-A137-F7198B39BC3C}" type="pres">
      <dgm:prSet presAssocID="{DB08ABBF-E642-46D4-9128-75AE1597EF3C}" presName="linNode" presStyleCnt="0"/>
      <dgm:spPr/>
    </dgm:pt>
    <dgm:pt modelId="{B851EBD6-0E30-4014-B6A9-7AA8A46956DA}" type="pres">
      <dgm:prSet presAssocID="{DB08ABBF-E642-46D4-9128-75AE1597EF3C}" presName="parentText" presStyleLbl="node1" presStyleIdx="1" presStyleCnt="7">
        <dgm:presLayoutVars>
          <dgm:chMax val="1"/>
          <dgm:bulletEnabled val="1"/>
        </dgm:presLayoutVars>
      </dgm:prSet>
      <dgm:spPr/>
    </dgm:pt>
    <dgm:pt modelId="{7B725B6A-9A81-4CF4-A0EB-30411B8DF22C}" type="pres">
      <dgm:prSet presAssocID="{DB08ABBF-E642-46D4-9128-75AE1597EF3C}" presName="descendantText" presStyleLbl="alignAccFollowNode1" presStyleIdx="1" presStyleCnt="7">
        <dgm:presLayoutVars>
          <dgm:bulletEnabled val="1"/>
        </dgm:presLayoutVars>
      </dgm:prSet>
      <dgm:spPr/>
    </dgm:pt>
    <dgm:pt modelId="{66BB1FF2-A014-4C25-9A56-40CD2F02008C}" type="pres">
      <dgm:prSet presAssocID="{ECAE5EBA-2826-4382-A516-5A15879D04A8}" presName="sp" presStyleCnt="0"/>
      <dgm:spPr/>
    </dgm:pt>
    <dgm:pt modelId="{0B8935C5-2777-4743-933C-FE962B720E2A}" type="pres">
      <dgm:prSet presAssocID="{AF96B7EF-8115-492B-8199-54E383BF5F59}" presName="linNode" presStyleCnt="0"/>
      <dgm:spPr/>
    </dgm:pt>
    <dgm:pt modelId="{F8BAD872-0D76-4503-9487-3DE240C26055}" type="pres">
      <dgm:prSet presAssocID="{AF96B7EF-8115-492B-8199-54E383BF5F59}" presName="parentText" presStyleLbl="node1" presStyleIdx="2" presStyleCnt="7">
        <dgm:presLayoutVars>
          <dgm:chMax val="1"/>
          <dgm:bulletEnabled val="1"/>
        </dgm:presLayoutVars>
      </dgm:prSet>
      <dgm:spPr/>
    </dgm:pt>
    <dgm:pt modelId="{A89D8B9E-E442-4284-80EB-9651207CF3CC}" type="pres">
      <dgm:prSet presAssocID="{AF96B7EF-8115-492B-8199-54E383BF5F59}" presName="descendantText" presStyleLbl="alignAccFollowNode1" presStyleIdx="2" presStyleCnt="7" custLinFactNeighborX="-313" custLinFactNeighborY="4325">
        <dgm:presLayoutVars>
          <dgm:bulletEnabled val="1"/>
        </dgm:presLayoutVars>
      </dgm:prSet>
      <dgm:spPr/>
    </dgm:pt>
    <dgm:pt modelId="{E792BEB4-B1D3-48DD-9362-431D7E5E0206}" type="pres">
      <dgm:prSet presAssocID="{631D8827-F50A-4D28-B4D1-2AB2B117C66B}" presName="sp" presStyleCnt="0"/>
      <dgm:spPr/>
    </dgm:pt>
    <dgm:pt modelId="{408E5F77-5B7D-450A-84D6-5BEF15C88947}" type="pres">
      <dgm:prSet presAssocID="{EDD5C9EC-6CFC-4668-950A-FBDFB687195A}" presName="linNode" presStyleCnt="0"/>
      <dgm:spPr/>
    </dgm:pt>
    <dgm:pt modelId="{F4203AF2-75B9-46FD-BFC2-FC5E2E2B093F}" type="pres">
      <dgm:prSet presAssocID="{EDD5C9EC-6CFC-4668-950A-FBDFB687195A}" presName="parentText" presStyleLbl="node1" presStyleIdx="3" presStyleCnt="7">
        <dgm:presLayoutVars>
          <dgm:chMax val="1"/>
          <dgm:bulletEnabled val="1"/>
        </dgm:presLayoutVars>
      </dgm:prSet>
      <dgm:spPr/>
    </dgm:pt>
    <dgm:pt modelId="{CF7DE612-F398-4614-BDA1-D78C30A4448A}" type="pres">
      <dgm:prSet presAssocID="{EDD5C9EC-6CFC-4668-950A-FBDFB687195A}" presName="descendantText" presStyleLbl="alignAccFollowNode1" presStyleIdx="3" presStyleCnt="7">
        <dgm:presLayoutVars>
          <dgm:bulletEnabled val="1"/>
        </dgm:presLayoutVars>
      </dgm:prSet>
      <dgm:spPr/>
    </dgm:pt>
    <dgm:pt modelId="{CE0E7CBE-5589-4672-8D10-2D4C0F497930}" type="pres">
      <dgm:prSet presAssocID="{5962592E-35E4-4FDC-BE29-0443B26E21E5}" presName="sp" presStyleCnt="0"/>
      <dgm:spPr/>
    </dgm:pt>
    <dgm:pt modelId="{AA96D915-90E4-4DF6-8FB7-A20DCD21D404}" type="pres">
      <dgm:prSet presAssocID="{9E4CA877-9203-4D9F-A978-89B595EF5ED9}" presName="linNode" presStyleCnt="0"/>
      <dgm:spPr/>
    </dgm:pt>
    <dgm:pt modelId="{83C6B071-CE9F-4A96-944C-7D40B2AAE891}" type="pres">
      <dgm:prSet presAssocID="{9E4CA877-9203-4D9F-A978-89B595EF5ED9}" presName="parentText" presStyleLbl="node1" presStyleIdx="4" presStyleCnt="7">
        <dgm:presLayoutVars>
          <dgm:chMax val="1"/>
          <dgm:bulletEnabled val="1"/>
        </dgm:presLayoutVars>
      </dgm:prSet>
      <dgm:spPr/>
    </dgm:pt>
    <dgm:pt modelId="{7105B916-BDE5-451F-98E9-9607F87FD18D}" type="pres">
      <dgm:prSet presAssocID="{9E4CA877-9203-4D9F-A978-89B595EF5ED9}" presName="descendantText" presStyleLbl="alignAccFollowNode1" presStyleIdx="4" presStyleCnt="7">
        <dgm:presLayoutVars>
          <dgm:bulletEnabled val="1"/>
        </dgm:presLayoutVars>
      </dgm:prSet>
      <dgm:spPr/>
    </dgm:pt>
    <dgm:pt modelId="{6C072735-713B-45B9-959A-FEE1E52B60D0}" type="pres">
      <dgm:prSet presAssocID="{86659887-8CE1-4CFD-8CF1-8AE025BDA4E2}" presName="sp" presStyleCnt="0"/>
      <dgm:spPr/>
    </dgm:pt>
    <dgm:pt modelId="{A2DCDBF3-F1E4-4B2C-9771-0EF6B3F6B80E}" type="pres">
      <dgm:prSet presAssocID="{2D8A1C0F-090C-4602-B1F6-2DA1198ECB94}" presName="linNode" presStyleCnt="0"/>
      <dgm:spPr/>
    </dgm:pt>
    <dgm:pt modelId="{C410DFB1-0FFA-42C5-9806-AA9A56502971}" type="pres">
      <dgm:prSet presAssocID="{2D8A1C0F-090C-4602-B1F6-2DA1198ECB94}" presName="parentText" presStyleLbl="node1" presStyleIdx="5" presStyleCnt="7">
        <dgm:presLayoutVars>
          <dgm:chMax val="1"/>
          <dgm:bulletEnabled val="1"/>
        </dgm:presLayoutVars>
      </dgm:prSet>
      <dgm:spPr/>
    </dgm:pt>
    <dgm:pt modelId="{716FF5D7-2927-4025-A37D-4DF8699A0C91}" type="pres">
      <dgm:prSet presAssocID="{2D8A1C0F-090C-4602-B1F6-2DA1198ECB94}" presName="descendantText" presStyleLbl="alignAccFollowNode1" presStyleIdx="5" presStyleCnt="7">
        <dgm:presLayoutVars>
          <dgm:bulletEnabled val="1"/>
        </dgm:presLayoutVars>
      </dgm:prSet>
      <dgm:spPr/>
    </dgm:pt>
    <dgm:pt modelId="{4D51C5CC-CF2F-43D1-8632-EA35966003BE}" type="pres">
      <dgm:prSet presAssocID="{4BC628BB-9869-4A5A-9139-4BCCC63BBC88}" presName="sp" presStyleCnt="0"/>
      <dgm:spPr/>
    </dgm:pt>
    <dgm:pt modelId="{2A8CE07D-7F16-4757-B1D6-68F5600A0E0D}" type="pres">
      <dgm:prSet presAssocID="{02E45F7F-D80E-4F04-ADB8-0FB932C3237C}" presName="linNode" presStyleCnt="0"/>
      <dgm:spPr/>
    </dgm:pt>
    <dgm:pt modelId="{28EB51AE-A659-4327-917B-153BC4E16F43}" type="pres">
      <dgm:prSet presAssocID="{02E45F7F-D80E-4F04-ADB8-0FB932C3237C}" presName="parentText" presStyleLbl="node1" presStyleIdx="6" presStyleCnt="7">
        <dgm:presLayoutVars>
          <dgm:chMax val="1"/>
          <dgm:bulletEnabled val="1"/>
        </dgm:presLayoutVars>
      </dgm:prSet>
      <dgm:spPr/>
    </dgm:pt>
    <dgm:pt modelId="{74414200-F625-49FF-A9E4-E9F4D2163D38}" type="pres">
      <dgm:prSet presAssocID="{02E45F7F-D80E-4F04-ADB8-0FB932C3237C}" presName="descendantText" presStyleLbl="alignAccFollowNode1" presStyleIdx="6" presStyleCnt="7" custLinFactNeighborX="-940" custLinFactNeighborY="-2732">
        <dgm:presLayoutVars>
          <dgm:bulletEnabled val="1"/>
        </dgm:presLayoutVars>
      </dgm:prSet>
      <dgm:spPr/>
    </dgm:pt>
  </dgm:ptLst>
  <dgm:cxnLst>
    <dgm:cxn modelId="{084E6F14-9B59-48EA-BFEC-EB230E886111}" type="presOf" srcId="{02E45F7F-D80E-4F04-ADB8-0FB932C3237C}" destId="{28EB51AE-A659-4327-917B-153BC4E16F43}" srcOrd="0" destOrd="0" presId="urn:microsoft.com/office/officeart/2005/8/layout/vList5"/>
    <dgm:cxn modelId="{332BD915-B87A-46B5-B093-EC90F37E550F}" type="presOf" srcId="{119BDC53-BC38-48FD-A956-A1C52955F32B}" destId="{A89D8B9E-E442-4284-80EB-9651207CF3CC}" srcOrd="0" destOrd="0" presId="urn:microsoft.com/office/officeart/2005/8/layout/vList5"/>
    <dgm:cxn modelId="{B807AD23-E035-4289-842C-B46C008A30BA}" srcId="{DB08ABBF-E642-46D4-9128-75AE1597EF3C}" destId="{46469D66-FBCE-4361-8610-AA38A2ED3DD5}" srcOrd="0" destOrd="0" parTransId="{B2DB02A8-D601-4155-91E1-5FFC3D741D3E}" sibTransId="{DEB40379-EC24-411A-BC21-4A0F62E97290}"/>
    <dgm:cxn modelId="{1ADD7B39-CC62-4CE1-A584-B43D76473C55}" srcId="{858F28FC-9EE1-478F-8D98-4B00D6C571AC}" destId="{4B2796AD-BC08-4DEC-9BFE-D8AB8096D866}" srcOrd="0" destOrd="0" parTransId="{486BBF09-2ED4-48E7-9DDB-7EF3B6A16D7D}" sibTransId="{20976031-09F6-46E1-90E3-0C34B3C274E2}"/>
    <dgm:cxn modelId="{162DFD41-DC02-4594-B5FC-1E07B9AE599A}" srcId="{EDD5C9EC-6CFC-4668-950A-FBDFB687195A}" destId="{23408E0F-B541-4668-B908-B7FCFE4107F4}" srcOrd="0" destOrd="0" parTransId="{9821C60A-7294-4F3A-B2E1-8F20E87D75F1}" sibTransId="{F7704B73-78A3-4B20-AD3D-933458093740}"/>
    <dgm:cxn modelId="{B1B3D663-1673-4877-B9A8-FA6151F9F760}" srcId="{9E4CA877-9203-4D9F-A978-89B595EF5ED9}" destId="{7D74E8C5-C840-4806-BC96-600260399871}" srcOrd="0" destOrd="0" parTransId="{0CA3C23A-AC6D-47FA-B034-58C2B0FF54F9}" sibTransId="{84363AC6-60D6-4094-8256-E4F934D942C7}"/>
    <dgm:cxn modelId="{58C17946-9703-4D44-AEB5-4502CF543190}" srcId="{858F28FC-9EE1-478F-8D98-4B00D6C571AC}" destId="{02E45F7F-D80E-4F04-ADB8-0FB932C3237C}" srcOrd="6" destOrd="0" parTransId="{6EA73860-3F59-4F2A-B388-7193EA1850AF}" sibTransId="{DD683A99-C716-4B77-9ACF-E6B52A02DEBD}"/>
    <dgm:cxn modelId="{64FB156B-94E6-4C45-8F71-4845AC6FD207}" type="presOf" srcId="{23408E0F-B541-4668-B908-B7FCFE4107F4}" destId="{CF7DE612-F398-4614-BDA1-D78C30A4448A}" srcOrd="0" destOrd="0" presId="urn:microsoft.com/office/officeart/2005/8/layout/vList5"/>
    <dgm:cxn modelId="{E468D44C-3B68-41AC-B20D-D02653A3B99A}" srcId="{858F28FC-9EE1-478F-8D98-4B00D6C571AC}" destId="{9E4CA877-9203-4D9F-A978-89B595EF5ED9}" srcOrd="4" destOrd="0" parTransId="{D0B969BB-F2DC-4264-A749-16917D27341A}" sibTransId="{86659887-8CE1-4CFD-8CF1-8AE025BDA4E2}"/>
    <dgm:cxn modelId="{1986E76D-B876-4CBC-8528-954210C81433}" type="presOf" srcId="{858F28FC-9EE1-478F-8D98-4B00D6C571AC}" destId="{36C95F37-682C-4A4F-820A-458E75E14560}" srcOrd="0" destOrd="0" presId="urn:microsoft.com/office/officeart/2005/8/layout/vList5"/>
    <dgm:cxn modelId="{15F5F66D-A0C3-4B1A-9138-0BBB43D061F7}" type="presOf" srcId="{46469D66-FBCE-4361-8610-AA38A2ED3DD5}" destId="{7B725B6A-9A81-4CF4-A0EB-30411B8DF22C}" srcOrd="0" destOrd="0" presId="urn:microsoft.com/office/officeart/2005/8/layout/vList5"/>
    <dgm:cxn modelId="{A1BB5F52-B02E-4187-93DF-14555560A64C}" srcId="{02E45F7F-D80E-4F04-ADB8-0FB932C3237C}" destId="{804FB504-1941-4291-8AC2-D06081E8A959}" srcOrd="0" destOrd="0" parTransId="{0F4BCEC5-723E-4C99-B2AD-E41ABC08B086}" sibTransId="{49BB8CA2-5379-459D-BCB9-F23DA6DAAE7F}"/>
    <dgm:cxn modelId="{E0AB4652-1A53-4194-AA21-793993CE45F6}" srcId="{858F28FC-9EE1-478F-8D98-4B00D6C571AC}" destId="{2D8A1C0F-090C-4602-B1F6-2DA1198ECB94}" srcOrd="5" destOrd="0" parTransId="{136CCFB3-F1F5-48BC-8574-7640F78E6A30}" sibTransId="{4BC628BB-9869-4A5A-9139-4BCCC63BBC88}"/>
    <dgm:cxn modelId="{018CF072-7E13-4FF2-B6FF-0AA5C150CED6}" srcId="{4B2796AD-BC08-4DEC-9BFE-D8AB8096D866}" destId="{8A58F4EC-B0BB-40B1-BAEB-6776F9A18D16}" srcOrd="0" destOrd="0" parTransId="{0A69A139-B011-4797-AA15-A5229CEC3928}" sibTransId="{D4ED227A-B469-488C-A72A-49F5AFDCF1D0}"/>
    <dgm:cxn modelId="{B9578A54-C148-4F20-91B7-10CB1B58722A}" type="presOf" srcId="{4B2796AD-BC08-4DEC-9BFE-D8AB8096D866}" destId="{B16DB6FF-A0D4-4809-9852-348DC5558A7E}" srcOrd="0" destOrd="0" presId="urn:microsoft.com/office/officeart/2005/8/layout/vList5"/>
    <dgm:cxn modelId="{F82E8256-3275-4930-B7EE-D6C9BDE4C526}" type="presOf" srcId="{EDD5C9EC-6CFC-4668-950A-FBDFB687195A}" destId="{F4203AF2-75B9-46FD-BFC2-FC5E2E2B093F}" srcOrd="0" destOrd="0" presId="urn:microsoft.com/office/officeart/2005/8/layout/vList5"/>
    <dgm:cxn modelId="{E1E18A76-D24A-44AD-9347-628357FE0052}" srcId="{858F28FC-9EE1-478F-8D98-4B00D6C571AC}" destId="{EDD5C9EC-6CFC-4668-950A-FBDFB687195A}" srcOrd="3" destOrd="0" parTransId="{13D1B4F8-5EE9-49C1-8CCB-C0B76539534E}" sibTransId="{5962592E-35E4-4FDC-BE29-0443B26E21E5}"/>
    <dgm:cxn modelId="{B0C4815A-2DFB-45FC-AA32-4E80C6C56709}" type="presOf" srcId="{DB08ABBF-E642-46D4-9128-75AE1597EF3C}" destId="{B851EBD6-0E30-4014-B6A9-7AA8A46956DA}" srcOrd="0" destOrd="0" presId="urn:microsoft.com/office/officeart/2005/8/layout/vList5"/>
    <dgm:cxn modelId="{E9F0A99F-95D7-4435-8760-32AF1E981D20}" srcId="{2D8A1C0F-090C-4602-B1F6-2DA1198ECB94}" destId="{A93B76D5-974B-40E3-A836-1B428B8B5B4C}" srcOrd="0" destOrd="0" parTransId="{B4843B1B-3BAB-41CA-95D5-282206BF6C46}" sibTransId="{18185F6E-8831-41C7-A3A8-572FCAE78FE8}"/>
    <dgm:cxn modelId="{4518EBA1-13E6-4DDC-93F8-2DAF0B5A6B3F}" srcId="{858F28FC-9EE1-478F-8D98-4B00D6C571AC}" destId="{DB08ABBF-E642-46D4-9128-75AE1597EF3C}" srcOrd="1" destOrd="0" parTransId="{341BC780-4524-4F7C-84FE-6C8AAC2578E6}" sibTransId="{ECAE5EBA-2826-4382-A516-5A15879D04A8}"/>
    <dgm:cxn modelId="{002ACFB4-32EF-403B-AD75-D94A9F74C0FA}" type="presOf" srcId="{2D8A1C0F-090C-4602-B1F6-2DA1198ECB94}" destId="{C410DFB1-0FFA-42C5-9806-AA9A56502971}" srcOrd="0" destOrd="0" presId="urn:microsoft.com/office/officeart/2005/8/layout/vList5"/>
    <dgm:cxn modelId="{150F96BB-8D58-4624-B4CB-549E8B04BF35}" type="presOf" srcId="{AF96B7EF-8115-492B-8199-54E383BF5F59}" destId="{F8BAD872-0D76-4503-9487-3DE240C26055}" srcOrd="0" destOrd="0" presId="urn:microsoft.com/office/officeart/2005/8/layout/vList5"/>
    <dgm:cxn modelId="{584691C8-DE0A-4E56-B57E-D1EC2D008EE4}" type="presOf" srcId="{8A58F4EC-B0BB-40B1-BAEB-6776F9A18D16}" destId="{6195DEF4-4F24-4A7F-9B11-BA989368E3F5}" srcOrd="0" destOrd="0" presId="urn:microsoft.com/office/officeart/2005/8/layout/vList5"/>
    <dgm:cxn modelId="{01CA72CE-344A-469A-ABCC-8F2F130C77B0}" srcId="{AF96B7EF-8115-492B-8199-54E383BF5F59}" destId="{119BDC53-BC38-48FD-A956-A1C52955F32B}" srcOrd="0" destOrd="0" parTransId="{E8D9FE12-D8DC-4B37-B075-57CD47A2D5F5}" sibTransId="{15650C5C-AFED-4D28-AF6F-30728A636733}"/>
    <dgm:cxn modelId="{CD0605D9-CEEC-4462-9C12-8DE148F2A02D}" type="presOf" srcId="{9E4CA877-9203-4D9F-A978-89B595EF5ED9}" destId="{83C6B071-CE9F-4A96-944C-7D40B2AAE891}" srcOrd="0" destOrd="0" presId="urn:microsoft.com/office/officeart/2005/8/layout/vList5"/>
    <dgm:cxn modelId="{932783E6-B4DB-4647-B94F-0CA8E1163193}" type="presOf" srcId="{A93B76D5-974B-40E3-A836-1B428B8B5B4C}" destId="{716FF5D7-2927-4025-A37D-4DF8699A0C91}" srcOrd="0" destOrd="0" presId="urn:microsoft.com/office/officeart/2005/8/layout/vList5"/>
    <dgm:cxn modelId="{2BAD32E9-AA83-482C-B04E-CEBDBDDD481D}" type="presOf" srcId="{804FB504-1941-4291-8AC2-D06081E8A959}" destId="{74414200-F625-49FF-A9E4-E9F4D2163D38}" srcOrd="0" destOrd="0" presId="urn:microsoft.com/office/officeart/2005/8/layout/vList5"/>
    <dgm:cxn modelId="{2E4016FB-9001-41B4-AC37-F22920EBAD79}" type="presOf" srcId="{7D74E8C5-C840-4806-BC96-600260399871}" destId="{7105B916-BDE5-451F-98E9-9607F87FD18D}" srcOrd="0" destOrd="0" presId="urn:microsoft.com/office/officeart/2005/8/layout/vList5"/>
    <dgm:cxn modelId="{62A546FB-90A3-412F-AA75-4E833EB85E2C}" srcId="{858F28FC-9EE1-478F-8D98-4B00D6C571AC}" destId="{AF96B7EF-8115-492B-8199-54E383BF5F59}" srcOrd="2" destOrd="0" parTransId="{2BB074F1-4AB9-4A95-9558-181743AAD36E}" sibTransId="{631D8827-F50A-4D28-B4D1-2AB2B117C66B}"/>
    <dgm:cxn modelId="{5F686B32-B04F-4F32-AC3B-9291BCBFF0DD}" type="presParOf" srcId="{36C95F37-682C-4A4F-820A-458E75E14560}" destId="{7A6BABDD-59C1-4C17-9F15-EE03E4EADC44}" srcOrd="0" destOrd="0" presId="urn:microsoft.com/office/officeart/2005/8/layout/vList5"/>
    <dgm:cxn modelId="{DA5C3456-5648-4F19-9BC4-03E69535586E}" type="presParOf" srcId="{7A6BABDD-59C1-4C17-9F15-EE03E4EADC44}" destId="{B16DB6FF-A0D4-4809-9852-348DC5558A7E}" srcOrd="0" destOrd="0" presId="urn:microsoft.com/office/officeart/2005/8/layout/vList5"/>
    <dgm:cxn modelId="{0ACA8BA6-64F6-45EA-B13E-3C6E1742867E}" type="presParOf" srcId="{7A6BABDD-59C1-4C17-9F15-EE03E4EADC44}" destId="{6195DEF4-4F24-4A7F-9B11-BA989368E3F5}" srcOrd="1" destOrd="0" presId="urn:microsoft.com/office/officeart/2005/8/layout/vList5"/>
    <dgm:cxn modelId="{DDB0FFEB-DA8C-4ADD-B79E-A7D5DFC4DC1C}" type="presParOf" srcId="{36C95F37-682C-4A4F-820A-458E75E14560}" destId="{BA25FBE8-439A-4D27-A512-89C7F801DAC7}" srcOrd="1" destOrd="0" presId="urn:microsoft.com/office/officeart/2005/8/layout/vList5"/>
    <dgm:cxn modelId="{9AEB6ED7-5FC4-45CA-B0E2-CE9DAC9B5B38}" type="presParOf" srcId="{36C95F37-682C-4A4F-820A-458E75E14560}" destId="{404D5393-D200-4E70-A137-F7198B39BC3C}" srcOrd="2" destOrd="0" presId="urn:microsoft.com/office/officeart/2005/8/layout/vList5"/>
    <dgm:cxn modelId="{14B228F0-DF43-4C0C-9FC2-5A0DE7936048}" type="presParOf" srcId="{404D5393-D200-4E70-A137-F7198B39BC3C}" destId="{B851EBD6-0E30-4014-B6A9-7AA8A46956DA}" srcOrd="0" destOrd="0" presId="urn:microsoft.com/office/officeart/2005/8/layout/vList5"/>
    <dgm:cxn modelId="{C6BFEDF4-D77F-45E0-A4A9-F9CFB9FAAE93}" type="presParOf" srcId="{404D5393-D200-4E70-A137-F7198B39BC3C}" destId="{7B725B6A-9A81-4CF4-A0EB-30411B8DF22C}" srcOrd="1" destOrd="0" presId="urn:microsoft.com/office/officeart/2005/8/layout/vList5"/>
    <dgm:cxn modelId="{0AE19B45-9A9A-45BA-B941-F90E61A2F95A}" type="presParOf" srcId="{36C95F37-682C-4A4F-820A-458E75E14560}" destId="{66BB1FF2-A014-4C25-9A56-40CD2F02008C}" srcOrd="3" destOrd="0" presId="urn:microsoft.com/office/officeart/2005/8/layout/vList5"/>
    <dgm:cxn modelId="{236471F4-5E03-426F-B285-E204214D3620}" type="presParOf" srcId="{36C95F37-682C-4A4F-820A-458E75E14560}" destId="{0B8935C5-2777-4743-933C-FE962B720E2A}" srcOrd="4" destOrd="0" presId="urn:microsoft.com/office/officeart/2005/8/layout/vList5"/>
    <dgm:cxn modelId="{AC39FAD7-4CE9-4E67-BE95-085C1A9C02C2}" type="presParOf" srcId="{0B8935C5-2777-4743-933C-FE962B720E2A}" destId="{F8BAD872-0D76-4503-9487-3DE240C26055}" srcOrd="0" destOrd="0" presId="urn:microsoft.com/office/officeart/2005/8/layout/vList5"/>
    <dgm:cxn modelId="{E48A5471-2060-4AD9-8DAC-9F340D4E2AC4}" type="presParOf" srcId="{0B8935C5-2777-4743-933C-FE962B720E2A}" destId="{A89D8B9E-E442-4284-80EB-9651207CF3CC}" srcOrd="1" destOrd="0" presId="urn:microsoft.com/office/officeart/2005/8/layout/vList5"/>
    <dgm:cxn modelId="{4D48CCDB-9E0E-44A4-8F0D-978428EFC793}" type="presParOf" srcId="{36C95F37-682C-4A4F-820A-458E75E14560}" destId="{E792BEB4-B1D3-48DD-9362-431D7E5E0206}" srcOrd="5" destOrd="0" presId="urn:microsoft.com/office/officeart/2005/8/layout/vList5"/>
    <dgm:cxn modelId="{58AE960E-5B19-4F9E-9367-B18169C9152E}" type="presParOf" srcId="{36C95F37-682C-4A4F-820A-458E75E14560}" destId="{408E5F77-5B7D-450A-84D6-5BEF15C88947}" srcOrd="6" destOrd="0" presId="urn:microsoft.com/office/officeart/2005/8/layout/vList5"/>
    <dgm:cxn modelId="{92F5AC41-2659-41E5-8C27-89A50DB0E616}" type="presParOf" srcId="{408E5F77-5B7D-450A-84D6-5BEF15C88947}" destId="{F4203AF2-75B9-46FD-BFC2-FC5E2E2B093F}" srcOrd="0" destOrd="0" presId="urn:microsoft.com/office/officeart/2005/8/layout/vList5"/>
    <dgm:cxn modelId="{98065AB3-AB2F-49D5-BE86-BFB3D318A446}" type="presParOf" srcId="{408E5F77-5B7D-450A-84D6-5BEF15C88947}" destId="{CF7DE612-F398-4614-BDA1-D78C30A4448A}" srcOrd="1" destOrd="0" presId="urn:microsoft.com/office/officeart/2005/8/layout/vList5"/>
    <dgm:cxn modelId="{A3F6A710-D5B8-49FB-8584-05F6ED06DCDE}" type="presParOf" srcId="{36C95F37-682C-4A4F-820A-458E75E14560}" destId="{CE0E7CBE-5589-4672-8D10-2D4C0F497930}" srcOrd="7" destOrd="0" presId="urn:microsoft.com/office/officeart/2005/8/layout/vList5"/>
    <dgm:cxn modelId="{A28A450C-6D1F-486C-98AB-6B79B4BF0CFB}" type="presParOf" srcId="{36C95F37-682C-4A4F-820A-458E75E14560}" destId="{AA96D915-90E4-4DF6-8FB7-A20DCD21D404}" srcOrd="8" destOrd="0" presId="urn:microsoft.com/office/officeart/2005/8/layout/vList5"/>
    <dgm:cxn modelId="{7243283A-0CF9-4B68-82D7-3F086410D70E}" type="presParOf" srcId="{AA96D915-90E4-4DF6-8FB7-A20DCD21D404}" destId="{83C6B071-CE9F-4A96-944C-7D40B2AAE891}" srcOrd="0" destOrd="0" presId="urn:microsoft.com/office/officeart/2005/8/layout/vList5"/>
    <dgm:cxn modelId="{905FCA95-4327-49B7-A8EF-82285E92F052}" type="presParOf" srcId="{AA96D915-90E4-4DF6-8FB7-A20DCD21D404}" destId="{7105B916-BDE5-451F-98E9-9607F87FD18D}" srcOrd="1" destOrd="0" presId="urn:microsoft.com/office/officeart/2005/8/layout/vList5"/>
    <dgm:cxn modelId="{EF9D20AD-CC4C-49C5-AA8D-E38308350997}" type="presParOf" srcId="{36C95F37-682C-4A4F-820A-458E75E14560}" destId="{6C072735-713B-45B9-959A-FEE1E52B60D0}" srcOrd="9" destOrd="0" presId="urn:microsoft.com/office/officeart/2005/8/layout/vList5"/>
    <dgm:cxn modelId="{DB3E92C9-C046-4AD2-A73D-952E8C1CF064}" type="presParOf" srcId="{36C95F37-682C-4A4F-820A-458E75E14560}" destId="{A2DCDBF3-F1E4-4B2C-9771-0EF6B3F6B80E}" srcOrd="10" destOrd="0" presId="urn:microsoft.com/office/officeart/2005/8/layout/vList5"/>
    <dgm:cxn modelId="{7BE7451E-71A0-456E-9238-DF05AA86A6EA}" type="presParOf" srcId="{A2DCDBF3-F1E4-4B2C-9771-0EF6B3F6B80E}" destId="{C410DFB1-0FFA-42C5-9806-AA9A56502971}" srcOrd="0" destOrd="0" presId="urn:microsoft.com/office/officeart/2005/8/layout/vList5"/>
    <dgm:cxn modelId="{C104B980-9B7A-4694-BBC0-E4EC90FA99C1}" type="presParOf" srcId="{A2DCDBF3-F1E4-4B2C-9771-0EF6B3F6B80E}" destId="{716FF5D7-2927-4025-A37D-4DF8699A0C91}" srcOrd="1" destOrd="0" presId="urn:microsoft.com/office/officeart/2005/8/layout/vList5"/>
    <dgm:cxn modelId="{31217F97-AB40-43EA-BD0A-C4A7DE31BCC3}" type="presParOf" srcId="{36C95F37-682C-4A4F-820A-458E75E14560}" destId="{4D51C5CC-CF2F-43D1-8632-EA35966003BE}" srcOrd="11" destOrd="0" presId="urn:microsoft.com/office/officeart/2005/8/layout/vList5"/>
    <dgm:cxn modelId="{2117232E-F725-4655-93F3-5F301E9E2DB3}" type="presParOf" srcId="{36C95F37-682C-4A4F-820A-458E75E14560}" destId="{2A8CE07D-7F16-4757-B1D6-68F5600A0E0D}" srcOrd="12" destOrd="0" presId="urn:microsoft.com/office/officeart/2005/8/layout/vList5"/>
    <dgm:cxn modelId="{81047851-8265-4ECC-9D85-B07E2B40B6C3}" type="presParOf" srcId="{2A8CE07D-7F16-4757-B1D6-68F5600A0E0D}" destId="{28EB51AE-A659-4327-917B-153BC4E16F43}" srcOrd="0" destOrd="0" presId="urn:microsoft.com/office/officeart/2005/8/layout/vList5"/>
    <dgm:cxn modelId="{F8974A4E-3AC2-4551-B98F-5F966DCE1AF4}" type="presParOf" srcId="{2A8CE07D-7F16-4757-B1D6-68F5600A0E0D}" destId="{74414200-F625-49FF-A9E4-E9F4D2163D3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8F28FC-9EE1-478F-8D98-4B00D6C571A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6286818E-BB2F-4C2C-9BD8-7038628469A5}">
      <dgm:prSet custT="1"/>
      <dgm:spPr/>
      <dgm:t>
        <a:bodyPr/>
        <a:lstStyle/>
        <a:p>
          <a:r>
            <a:rPr lang="en-US" sz="2400" b="0" i="0" baseline="0" dirty="0"/>
            <a:t>Room Rent</a:t>
          </a:r>
          <a:endParaRPr lang="en-IN" sz="2400" b="0" dirty="0"/>
        </a:p>
      </dgm:t>
    </dgm:pt>
    <dgm:pt modelId="{4C6F3945-1636-4256-8F72-08CCD1C8407E}" type="parTrans" cxnId="{ED9B6A38-C9CE-4EAA-BA4E-53A2EEFC14FA}">
      <dgm:prSet/>
      <dgm:spPr/>
      <dgm:t>
        <a:bodyPr/>
        <a:lstStyle/>
        <a:p>
          <a:endParaRPr lang="en-IN"/>
        </a:p>
      </dgm:t>
    </dgm:pt>
    <dgm:pt modelId="{3F54F6E8-3001-4AC6-8A65-D591D612E4E0}" type="sibTrans" cxnId="{ED9B6A38-C9CE-4EAA-BA4E-53A2EEFC14FA}">
      <dgm:prSet/>
      <dgm:spPr/>
      <dgm:t>
        <a:bodyPr/>
        <a:lstStyle/>
        <a:p>
          <a:endParaRPr lang="en-IN"/>
        </a:p>
      </dgm:t>
    </dgm:pt>
    <dgm:pt modelId="{49787D45-3ADC-4EC0-B470-4E8AC0D77323}">
      <dgm:prSet custT="1"/>
      <dgm:spPr/>
      <dgm:t>
        <a:bodyPr/>
        <a:lstStyle/>
        <a:p>
          <a:r>
            <a:rPr lang="en-IN" sz="1600" kern="1200" dirty="0">
              <a:solidFill>
                <a:srgbClr val="002060"/>
              </a:solidFill>
              <a:latin typeface="Calibri"/>
              <a:ea typeface="+mn-ea"/>
              <a:cs typeface="+mn-cs"/>
            </a:rPr>
            <a:t>Maximum eligibility for Normal Hospitalization is Rs.5000/Per Day &amp; for ICU Hospitalization is INR 7000/Per Day.</a:t>
          </a:r>
        </a:p>
      </dgm:t>
    </dgm:pt>
    <dgm:pt modelId="{647C2DCE-AC44-4E19-9576-FFB5B868514B}" type="parTrans" cxnId="{FB678B6A-0BC9-475C-BC37-F01B2BD22EC0}">
      <dgm:prSet/>
      <dgm:spPr/>
      <dgm:t>
        <a:bodyPr/>
        <a:lstStyle/>
        <a:p>
          <a:endParaRPr lang="en-IN"/>
        </a:p>
      </dgm:t>
    </dgm:pt>
    <dgm:pt modelId="{8EF00E76-7A4C-4A4C-91A1-0384F36459BB}" type="sibTrans" cxnId="{FB678B6A-0BC9-475C-BC37-F01B2BD22EC0}">
      <dgm:prSet/>
      <dgm:spPr/>
      <dgm:t>
        <a:bodyPr/>
        <a:lstStyle/>
        <a:p>
          <a:endParaRPr lang="en-IN"/>
        </a:p>
      </dgm:t>
    </dgm:pt>
    <dgm:pt modelId="{EBD9E6F0-F14A-483A-B391-6CF263CF59BE}">
      <dgm:prSet custT="1"/>
      <dgm:spPr/>
      <dgm:t>
        <a:bodyPr/>
        <a:lstStyle/>
        <a:p>
          <a:r>
            <a:rPr lang="en-US" sz="1600" kern="1200" dirty="0">
              <a:solidFill>
                <a:srgbClr val="002060"/>
              </a:solidFill>
              <a:latin typeface="Calibri"/>
              <a:ea typeface="+mn-ea"/>
              <a:cs typeface="+mn-cs"/>
            </a:rPr>
            <a:t>The limit imposed on the coverage of boarding expenses or room rent of the hospital is called room rent limit.</a:t>
          </a:r>
          <a:endParaRPr lang="en-IN" sz="1600" b="0" i="0" kern="1200" dirty="0">
            <a:solidFill>
              <a:srgbClr val="595959">
                <a:hueOff val="0"/>
                <a:satOff val="0"/>
                <a:lumOff val="0"/>
                <a:alphaOff val="0"/>
              </a:srgbClr>
            </a:solidFill>
            <a:latin typeface="Calibri"/>
            <a:ea typeface="+mn-ea"/>
            <a:cs typeface="+mn-cs"/>
          </a:endParaRPr>
        </a:p>
      </dgm:t>
    </dgm:pt>
    <dgm:pt modelId="{30029C11-809B-4A02-98F2-9A93F7E7C05E}" type="parTrans" cxnId="{A6AD197C-FB5F-4ADB-AF07-2C8ACD0565C9}">
      <dgm:prSet/>
      <dgm:spPr/>
      <dgm:t>
        <a:bodyPr/>
        <a:lstStyle/>
        <a:p>
          <a:endParaRPr lang="en-IN"/>
        </a:p>
      </dgm:t>
    </dgm:pt>
    <dgm:pt modelId="{B768BEA2-14E7-483F-B9B2-F15A89047641}" type="sibTrans" cxnId="{A6AD197C-FB5F-4ADB-AF07-2C8ACD0565C9}">
      <dgm:prSet/>
      <dgm:spPr/>
      <dgm:t>
        <a:bodyPr/>
        <a:lstStyle/>
        <a:p>
          <a:endParaRPr lang="en-IN"/>
        </a:p>
      </dgm:t>
    </dgm:pt>
    <dgm:pt modelId="{B11D4CA0-B4AA-44E5-BE9A-DEA51A3566D8}">
      <dgm:prSet custT="1"/>
      <dgm:spPr/>
      <dgm:t>
        <a:bodyPr/>
        <a:lstStyle/>
        <a:p>
          <a:r>
            <a:rPr lang="en-IN" sz="1600" kern="1200" dirty="0">
              <a:solidFill>
                <a:srgbClr val="002060"/>
              </a:solidFill>
              <a:latin typeface="Calibri"/>
              <a:ea typeface="+mn-ea"/>
              <a:cs typeface="+mn-cs"/>
            </a:rPr>
            <a:t>Treatment in our network hospitals only, However in the case of Medical Emergencies &amp; Accidents, treatment can be taken in other Hospitals. In all cases immediate intimation shall be given to us within 24 hours of Hospitalisation.</a:t>
          </a:r>
        </a:p>
      </dgm:t>
    </dgm:pt>
    <dgm:pt modelId="{B4012CEB-C36C-48BC-A5B2-B622F2CE55F7}" type="parTrans" cxnId="{FA855BAF-9467-4130-B0DF-404C6A6D01CD}">
      <dgm:prSet/>
      <dgm:spPr/>
      <dgm:t>
        <a:bodyPr/>
        <a:lstStyle/>
        <a:p>
          <a:endParaRPr lang="en-IN"/>
        </a:p>
      </dgm:t>
    </dgm:pt>
    <dgm:pt modelId="{AD6F20BA-BFB7-44B7-BD4D-C470B6F6403B}" type="sibTrans" cxnId="{FA855BAF-9467-4130-B0DF-404C6A6D01CD}">
      <dgm:prSet/>
      <dgm:spPr/>
      <dgm:t>
        <a:bodyPr/>
        <a:lstStyle/>
        <a:p>
          <a:endParaRPr lang="en-IN"/>
        </a:p>
      </dgm:t>
    </dgm:pt>
    <dgm:pt modelId="{DC3367F8-0698-44F7-8C75-2DE91EF4877D}">
      <dgm:prSet custT="1"/>
      <dgm:spPr/>
      <dgm:t>
        <a:bodyPr/>
        <a:lstStyle/>
        <a:p>
          <a:r>
            <a:rPr lang="en-IN" sz="1600" kern="1200" dirty="0">
              <a:solidFill>
                <a:srgbClr val="002060"/>
              </a:solidFill>
              <a:latin typeface="Calibri"/>
              <a:ea typeface="+mn-ea"/>
              <a:cs typeface="+mn-cs"/>
            </a:rPr>
            <a:t>If the Insured occupies a room with a room rent limit other than his eligibility as per the insurance policy, all the other charges shall be limited to the charges applicable for the eligible room rent or actuals, whichever is lower.</a:t>
          </a:r>
        </a:p>
      </dgm:t>
    </dgm:pt>
    <dgm:pt modelId="{C8346AE8-C8D8-43FE-B39C-D8CE78E9F29C}" type="parTrans" cxnId="{C4A77134-C893-4B99-9B88-EF2B420F4F5A}">
      <dgm:prSet/>
      <dgm:spPr/>
      <dgm:t>
        <a:bodyPr/>
        <a:lstStyle/>
        <a:p>
          <a:endParaRPr lang="en-IN"/>
        </a:p>
      </dgm:t>
    </dgm:pt>
    <dgm:pt modelId="{777A2993-2BF0-4DAA-AD66-FB0BAAE9CA16}" type="sibTrans" cxnId="{C4A77134-C893-4B99-9B88-EF2B420F4F5A}">
      <dgm:prSet/>
      <dgm:spPr/>
      <dgm:t>
        <a:bodyPr/>
        <a:lstStyle/>
        <a:p>
          <a:endParaRPr lang="en-IN"/>
        </a:p>
      </dgm:t>
    </dgm:pt>
    <dgm:pt modelId="{36C95F37-682C-4A4F-820A-458E75E14560}" type="pres">
      <dgm:prSet presAssocID="{858F28FC-9EE1-478F-8D98-4B00D6C571AC}" presName="Name0" presStyleCnt="0">
        <dgm:presLayoutVars>
          <dgm:dir/>
          <dgm:animLvl val="lvl"/>
          <dgm:resizeHandles val="exact"/>
        </dgm:presLayoutVars>
      </dgm:prSet>
      <dgm:spPr/>
    </dgm:pt>
    <dgm:pt modelId="{A4635947-B1EE-446E-966B-724B2A70276D}" type="pres">
      <dgm:prSet presAssocID="{6286818E-BB2F-4C2C-9BD8-7038628469A5}" presName="linNode" presStyleCnt="0"/>
      <dgm:spPr/>
    </dgm:pt>
    <dgm:pt modelId="{50004E06-0BA2-4610-BE15-834ACDC56F53}" type="pres">
      <dgm:prSet presAssocID="{6286818E-BB2F-4C2C-9BD8-7038628469A5}" presName="parentText" presStyleLbl="node1" presStyleIdx="0" presStyleCnt="1" custScaleY="117920" custLinFactNeighborX="-4640" custLinFactNeighborY="-1744">
        <dgm:presLayoutVars>
          <dgm:chMax val="1"/>
          <dgm:bulletEnabled val="1"/>
        </dgm:presLayoutVars>
      </dgm:prSet>
      <dgm:spPr/>
    </dgm:pt>
    <dgm:pt modelId="{7EF480F5-7986-4A35-AB0A-BC53056AD433}" type="pres">
      <dgm:prSet presAssocID="{6286818E-BB2F-4C2C-9BD8-7038628469A5}" presName="descendantText" presStyleLbl="alignAccFollowNode1" presStyleIdx="0" presStyleCnt="1" custScaleX="122516" custScaleY="170024" custLinFactNeighborX="11443" custLinFactNeighborY="-21088">
        <dgm:presLayoutVars>
          <dgm:bulletEnabled val="1"/>
        </dgm:presLayoutVars>
      </dgm:prSet>
      <dgm:spPr/>
    </dgm:pt>
  </dgm:ptLst>
  <dgm:cxnLst>
    <dgm:cxn modelId="{C4A77134-C893-4B99-9B88-EF2B420F4F5A}" srcId="{6286818E-BB2F-4C2C-9BD8-7038628469A5}" destId="{DC3367F8-0698-44F7-8C75-2DE91EF4877D}" srcOrd="2" destOrd="0" parTransId="{C8346AE8-C8D8-43FE-B39C-D8CE78E9F29C}" sibTransId="{777A2993-2BF0-4DAA-AD66-FB0BAAE9CA16}"/>
    <dgm:cxn modelId="{ED9B6A38-C9CE-4EAA-BA4E-53A2EEFC14FA}" srcId="{858F28FC-9EE1-478F-8D98-4B00D6C571AC}" destId="{6286818E-BB2F-4C2C-9BD8-7038628469A5}" srcOrd="0" destOrd="0" parTransId="{4C6F3945-1636-4256-8F72-08CCD1C8407E}" sibTransId="{3F54F6E8-3001-4AC6-8A65-D591D612E4E0}"/>
    <dgm:cxn modelId="{9B5A0067-DF24-4D11-A681-AA9FD4E63C73}" type="presOf" srcId="{EBD9E6F0-F14A-483A-B391-6CF263CF59BE}" destId="{7EF480F5-7986-4A35-AB0A-BC53056AD433}" srcOrd="0" destOrd="0" presId="urn:microsoft.com/office/officeart/2005/8/layout/vList5"/>
    <dgm:cxn modelId="{FB678B6A-0BC9-475C-BC37-F01B2BD22EC0}" srcId="{6286818E-BB2F-4C2C-9BD8-7038628469A5}" destId="{49787D45-3ADC-4EC0-B470-4E8AC0D77323}" srcOrd="1" destOrd="0" parTransId="{647C2DCE-AC44-4E19-9576-FFB5B868514B}" sibTransId="{8EF00E76-7A4C-4A4C-91A1-0384F36459BB}"/>
    <dgm:cxn modelId="{1986E76D-B876-4CBC-8528-954210C81433}" type="presOf" srcId="{858F28FC-9EE1-478F-8D98-4B00D6C571AC}" destId="{36C95F37-682C-4A4F-820A-458E75E14560}" srcOrd="0" destOrd="0" presId="urn:microsoft.com/office/officeart/2005/8/layout/vList5"/>
    <dgm:cxn modelId="{0862DA58-114B-4F0D-B84A-4302EDB4FC05}" type="presOf" srcId="{DC3367F8-0698-44F7-8C75-2DE91EF4877D}" destId="{7EF480F5-7986-4A35-AB0A-BC53056AD433}" srcOrd="0" destOrd="2" presId="urn:microsoft.com/office/officeart/2005/8/layout/vList5"/>
    <dgm:cxn modelId="{A6AD197C-FB5F-4ADB-AF07-2C8ACD0565C9}" srcId="{6286818E-BB2F-4C2C-9BD8-7038628469A5}" destId="{EBD9E6F0-F14A-483A-B391-6CF263CF59BE}" srcOrd="0" destOrd="0" parTransId="{30029C11-809B-4A02-98F2-9A93F7E7C05E}" sibTransId="{B768BEA2-14E7-483F-B9B2-F15A89047641}"/>
    <dgm:cxn modelId="{E51330A0-26F1-4A95-A246-299E4BBE00E0}" type="presOf" srcId="{49787D45-3ADC-4EC0-B470-4E8AC0D77323}" destId="{7EF480F5-7986-4A35-AB0A-BC53056AD433}" srcOrd="0" destOrd="1" presId="urn:microsoft.com/office/officeart/2005/8/layout/vList5"/>
    <dgm:cxn modelId="{E9DA34AB-B3D3-45B9-A6A5-C4719CA885B7}" type="presOf" srcId="{6286818E-BB2F-4C2C-9BD8-7038628469A5}" destId="{50004E06-0BA2-4610-BE15-834ACDC56F53}" srcOrd="0" destOrd="0" presId="urn:microsoft.com/office/officeart/2005/8/layout/vList5"/>
    <dgm:cxn modelId="{FA855BAF-9467-4130-B0DF-404C6A6D01CD}" srcId="{6286818E-BB2F-4C2C-9BD8-7038628469A5}" destId="{B11D4CA0-B4AA-44E5-BE9A-DEA51A3566D8}" srcOrd="3" destOrd="0" parTransId="{B4012CEB-C36C-48BC-A5B2-B622F2CE55F7}" sibTransId="{AD6F20BA-BFB7-44B7-BD4D-C470B6F6403B}"/>
    <dgm:cxn modelId="{2638F3E8-2D40-481F-A511-C800B441949A}" type="presOf" srcId="{B11D4CA0-B4AA-44E5-BE9A-DEA51A3566D8}" destId="{7EF480F5-7986-4A35-AB0A-BC53056AD433}" srcOrd="0" destOrd="3" presId="urn:microsoft.com/office/officeart/2005/8/layout/vList5"/>
    <dgm:cxn modelId="{0F25745B-C9E3-45E4-8490-372E188DECB0}" type="presParOf" srcId="{36C95F37-682C-4A4F-820A-458E75E14560}" destId="{A4635947-B1EE-446E-966B-724B2A70276D}" srcOrd="0" destOrd="0" presId="urn:microsoft.com/office/officeart/2005/8/layout/vList5"/>
    <dgm:cxn modelId="{AAB276E5-6EE5-45FD-B9D1-729BD00C4741}" type="presParOf" srcId="{A4635947-B1EE-446E-966B-724B2A70276D}" destId="{50004E06-0BA2-4610-BE15-834ACDC56F53}" srcOrd="0" destOrd="0" presId="urn:microsoft.com/office/officeart/2005/8/layout/vList5"/>
    <dgm:cxn modelId="{F7011FA4-A27A-43B1-B540-47A7B8809DAE}" type="presParOf" srcId="{A4635947-B1EE-446E-966B-724B2A70276D}" destId="{7EF480F5-7986-4A35-AB0A-BC53056AD43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AE77AA-DED8-4828-A09D-2309584A6F5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B5DF588B-3FF5-45CB-BE42-8936A25A6919}">
      <dgm:prSet custT="1"/>
      <dgm:spPr/>
      <dgm:t>
        <a:bodyPr/>
        <a:lstStyle/>
        <a:p>
          <a:r>
            <a:rPr lang="en-IN" sz="1600" b="0" dirty="0"/>
            <a:t>Maternity	</a:t>
          </a:r>
        </a:p>
      </dgm:t>
    </dgm:pt>
    <dgm:pt modelId="{4B15596B-1565-427E-88F7-8F0EE4AA8606}" type="parTrans" cxnId="{D23B9E61-857B-47E8-8A84-29C8BAF01435}">
      <dgm:prSet/>
      <dgm:spPr/>
      <dgm:t>
        <a:bodyPr/>
        <a:lstStyle/>
        <a:p>
          <a:endParaRPr lang="en-IN"/>
        </a:p>
      </dgm:t>
    </dgm:pt>
    <dgm:pt modelId="{79F3FFE9-D362-4DE4-8D12-630D1348F3A3}" type="sibTrans" cxnId="{D23B9E61-857B-47E8-8A84-29C8BAF01435}">
      <dgm:prSet/>
      <dgm:spPr/>
      <dgm:t>
        <a:bodyPr/>
        <a:lstStyle/>
        <a:p>
          <a:endParaRPr lang="en-IN"/>
        </a:p>
      </dgm:t>
    </dgm:pt>
    <dgm:pt modelId="{DDD5913A-A9FC-4E45-AF64-723A6DBE6B29}">
      <dgm:prSet custT="1"/>
      <dgm:spPr/>
      <dgm:t>
        <a:bodyPr/>
        <a:lstStyle/>
        <a:p>
          <a:r>
            <a:rPr lang="en-US" sz="1600" kern="1200" dirty="0">
              <a:solidFill>
                <a:srgbClr val="002060"/>
              </a:solidFill>
              <a:latin typeface="+mn-lt"/>
              <a:ea typeface="+mn-ea"/>
              <a:cs typeface="+mn-cs"/>
            </a:rPr>
            <a:t>Yes  Up to 50k  for Normal &amp; 70k for C</a:t>
          </a:r>
          <a:r>
            <a:rPr lang="en-IN" sz="1600" kern="1200" dirty="0">
              <a:solidFill>
                <a:srgbClr val="002060"/>
              </a:solidFill>
              <a:latin typeface="+mn-lt"/>
              <a:ea typeface="+mn-ea"/>
              <a:cs typeface="+mn-cs"/>
            </a:rPr>
            <a:t>caesarean</a:t>
          </a:r>
          <a:r>
            <a:rPr lang="en-US" sz="1600" kern="1200" dirty="0">
              <a:solidFill>
                <a:srgbClr val="002060"/>
              </a:solidFill>
              <a:latin typeface="+mn-lt"/>
              <a:ea typeface="+mn-ea"/>
              <a:cs typeface="+mn-cs"/>
            </a:rPr>
            <a:t> </a:t>
          </a:r>
          <a:r>
            <a:rPr lang="en-IN" sz="1600" b="0" kern="1200" dirty="0">
              <a:latin typeface="+mj-lt"/>
            </a:rPr>
            <a:t>.</a:t>
          </a:r>
        </a:p>
      </dgm:t>
    </dgm:pt>
    <dgm:pt modelId="{9AD69120-5BA5-4B4C-BB70-EEE8BFB0103F}" type="parTrans" cxnId="{179006B7-3AC7-4BED-8202-671A7C66CF30}">
      <dgm:prSet/>
      <dgm:spPr/>
      <dgm:t>
        <a:bodyPr/>
        <a:lstStyle/>
        <a:p>
          <a:endParaRPr lang="en-IN"/>
        </a:p>
      </dgm:t>
    </dgm:pt>
    <dgm:pt modelId="{5173786D-BC84-4B8E-85B8-F32D11E2BE03}" type="sibTrans" cxnId="{179006B7-3AC7-4BED-8202-671A7C66CF30}">
      <dgm:prSet/>
      <dgm:spPr/>
      <dgm:t>
        <a:bodyPr/>
        <a:lstStyle/>
        <a:p>
          <a:endParaRPr lang="en-IN"/>
        </a:p>
      </dgm:t>
    </dgm:pt>
    <dgm:pt modelId="{10E63F34-23A3-4A56-A985-59F134733ECE}">
      <dgm:prSet custT="1"/>
      <dgm:spPr/>
      <dgm:t>
        <a:bodyPr/>
        <a:lstStyle/>
        <a:p>
          <a:r>
            <a:rPr lang="en-IN" sz="1600" b="0" dirty="0"/>
            <a:t>Baby Coverage	</a:t>
          </a:r>
        </a:p>
      </dgm:t>
    </dgm:pt>
    <dgm:pt modelId="{EDBBE244-05B5-4893-B45C-C9EDE1991564}" type="parTrans" cxnId="{74C67A92-EAD1-447B-8765-4609BB2E9F15}">
      <dgm:prSet/>
      <dgm:spPr/>
      <dgm:t>
        <a:bodyPr/>
        <a:lstStyle/>
        <a:p>
          <a:endParaRPr lang="en-IN"/>
        </a:p>
      </dgm:t>
    </dgm:pt>
    <dgm:pt modelId="{9F5E3D9B-BFDF-4A58-9AF6-8C368AB4E969}" type="sibTrans" cxnId="{74C67A92-EAD1-447B-8765-4609BB2E9F15}">
      <dgm:prSet/>
      <dgm:spPr/>
      <dgm:t>
        <a:bodyPr/>
        <a:lstStyle/>
        <a:p>
          <a:endParaRPr lang="en-IN"/>
        </a:p>
      </dgm:t>
    </dgm:pt>
    <dgm:pt modelId="{9AAFD467-C7E5-4BD1-93E9-7258CFB7429A}">
      <dgm:prSet custT="1"/>
      <dgm:spPr/>
      <dgm:t>
        <a:bodyPr/>
        <a:lstStyle/>
        <a:p>
          <a:r>
            <a:rPr lang="en-IN" sz="1600" kern="1200" dirty="0">
              <a:solidFill>
                <a:srgbClr val="002060"/>
              </a:solidFill>
              <a:latin typeface="Calibri"/>
              <a:ea typeface="+mn-ea"/>
              <a:cs typeface="+mn-cs"/>
            </a:rPr>
            <a:t>New Born Baby covered from day one within family floater Sum Insured applicable to the Employee.</a:t>
          </a:r>
        </a:p>
      </dgm:t>
    </dgm:pt>
    <dgm:pt modelId="{3D3347DD-5ABE-46FB-BA5F-2E84AC339908}" type="parTrans" cxnId="{6ACA7E23-58CA-4E58-A4A8-27E4D3D977E6}">
      <dgm:prSet/>
      <dgm:spPr/>
      <dgm:t>
        <a:bodyPr/>
        <a:lstStyle/>
        <a:p>
          <a:endParaRPr lang="en-IN"/>
        </a:p>
      </dgm:t>
    </dgm:pt>
    <dgm:pt modelId="{4C9BD57B-1459-4DEC-B507-2DF35A2E972E}" type="sibTrans" cxnId="{6ACA7E23-58CA-4E58-A4A8-27E4D3D977E6}">
      <dgm:prSet/>
      <dgm:spPr/>
      <dgm:t>
        <a:bodyPr/>
        <a:lstStyle/>
        <a:p>
          <a:endParaRPr lang="en-IN"/>
        </a:p>
      </dgm:t>
    </dgm:pt>
    <dgm:pt modelId="{17375496-FCCC-459B-8527-248D9613A18E}">
      <dgm:prSet custT="1"/>
      <dgm:spPr/>
      <dgm:t>
        <a:bodyPr/>
        <a:lstStyle/>
        <a:p>
          <a:r>
            <a:rPr lang="en-IN" sz="1600" b="0" dirty="0"/>
            <a:t>Ambulance Services	</a:t>
          </a:r>
        </a:p>
      </dgm:t>
    </dgm:pt>
    <dgm:pt modelId="{7EB8D8F3-077C-4778-9CEF-68FD582976EB}" type="parTrans" cxnId="{483D1AE3-4360-41DE-8960-15B25BB691AD}">
      <dgm:prSet/>
      <dgm:spPr/>
      <dgm:t>
        <a:bodyPr/>
        <a:lstStyle/>
        <a:p>
          <a:endParaRPr lang="en-IN"/>
        </a:p>
      </dgm:t>
    </dgm:pt>
    <dgm:pt modelId="{CBB61DA9-43C7-4D90-8E5C-B57E23112F41}" type="sibTrans" cxnId="{483D1AE3-4360-41DE-8960-15B25BB691AD}">
      <dgm:prSet/>
      <dgm:spPr/>
      <dgm:t>
        <a:bodyPr/>
        <a:lstStyle/>
        <a:p>
          <a:endParaRPr lang="en-IN"/>
        </a:p>
      </dgm:t>
    </dgm:pt>
    <dgm:pt modelId="{32C9171E-3A92-4521-B9CD-E7204F49CFCC}">
      <dgm:prSet custT="1"/>
      <dgm:spPr/>
      <dgm:t>
        <a:bodyPr/>
        <a:lstStyle/>
        <a:p>
          <a:r>
            <a:rPr lang="en-IN" sz="1600" kern="1200" dirty="0">
              <a:solidFill>
                <a:srgbClr val="002060"/>
              </a:solidFill>
              <a:latin typeface="Calibri"/>
              <a:ea typeface="+mn-ea"/>
              <a:cs typeface="+mn-cs"/>
            </a:rPr>
            <a:t>Yes – Ambulance Charges are covered up to Rs.2,000/- per incident.</a:t>
          </a:r>
        </a:p>
      </dgm:t>
    </dgm:pt>
    <dgm:pt modelId="{BD2B3AA3-C25C-4241-B530-53B9EADE3D47}" type="parTrans" cxnId="{7D1C4FC9-D9F8-4E25-921B-96AF121AF19F}">
      <dgm:prSet/>
      <dgm:spPr/>
      <dgm:t>
        <a:bodyPr/>
        <a:lstStyle/>
        <a:p>
          <a:endParaRPr lang="en-IN"/>
        </a:p>
      </dgm:t>
    </dgm:pt>
    <dgm:pt modelId="{B0EAB535-46D6-415C-AD0E-54394FA06930}" type="sibTrans" cxnId="{7D1C4FC9-D9F8-4E25-921B-96AF121AF19F}">
      <dgm:prSet/>
      <dgm:spPr/>
      <dgm:t>
        <a:bodyPr/>
        <a:lstStyle/>
        <a:p>
          <a:endParaRPr lang="en-IN"/>
        </a:p>
      </dgm:t>
    </dgm:pt>
    <dgm:pt modelId="{EAF19D45-229B-4821-A280-C1DE9455006A}">
      <dgm:prSet custT="1"/>
      <dgm:spPr/>
      <dgm:t>
        <a:bodyPr/>
        <a:lstStyle/>
        <a:p>
          <a:r>
            <a:rPr lang="en-IN" sz="1600" b="0" dirty="0"/>
            <a:t>Pre – Post Hospitalization 	</a:t>
          </a:r>
        </a:p>
      </dgm:t>
    </dgm:pt>
    <dgm:pt modelId="{8A025259-2E5D-40F6-9EF3-DE0E55CEAB9A}" type="parTrans" cxnId="{CCD87C66-5862-4A7B-8DDD-6915939A7534}">
      <dgm:prSet/>
      <dgm:spPr/>
      <dgm:t>
        <a:bodyPr/>
        <a:lstStyle/>
        <a:p>
          <a:endParaRPr lang="en-IN"/>
        </a:p>
      </dgm:t>
    </dgm:pt>
    <dgm:pt modelId="{720C7CD9-06B9-4435-8F15-272F53FBDF37}" type="sibTrans" cxnId="{CCD87C66-5862-4A7B-8DDD-6915939A7534}">
      <dgm:prSet/>
      <dgm:spPr/>
      <dgm:t>
        <a:bodyPr/>
        <a:lstStyle/>
        <a:p>
          <a:endParaRPr lang="en-IN"/>
        </a:p>
      </dgm:t>
    </dgm:pt>
    <dgm:pt modelId="{BFD92E64-0620-4DA0-86B4-5DDF69054FA0}">
      <dgm:prSet custT="1"/>
      <dgm:spPr/>
      <dgm:t>
        <a:bodyPr/>
        <a:lstStyle/>
        <a:p>
          <a:r>
            <a:rPr lang="en-IN" sz="1600" kern="1200" dirty="0">
              <a:solidFill>
                <a:srgbClr val="002060"/>
              </a:solidFill>
              <a:latin typeface="Calibri"/>
              <a:ea typeface="+mn-ea"/>
              <a:cs typeface="+mn-cs"/>
            </a:rPr>
            <a:t>30 days for pre Hospitalization &amp; 60 days for post Hospitalization</a:t>
          </a:r>
        </a:p>
      </dgm:t>
    </dgm:pt>
    <dgm:pt modelId="{7DB4EEEB-4B14-495C-8E38-3B1911320810}" type="parTrans" cxnId="{2756773F-D69E-480B-A28F-8284E33FE759}">
      <dgm:prSet/>
      <dgm:spPr/>
      <dgm:t>
        <a:bodyPr/>
        <a:lstStyle/>
        <a:p>
          <a:endParaRPr lang="en-IN"/>
        </a:p>
      </dgm:t>
    </dgm:pt>
    <dgm:pt modelId="{C5077574-5CE0-433E-8D53-6B2FD9AB4510}" type="sibTrans" cxnId="{2756773F-D69E-480B-A28F-8284E33FE759}">
      <dgm:prSet/>
      <dgm:spPr/>
      <dgm:t>
        <a:bodyPr/>
        <a:lstStyle/>
        <a:p>
          <a:endParaRPr lang="en-IN"/>
        </a:p>
      </dgm:t>
    </dgm:pt>
    <dgm:pt modelId="{68D48167-80BE-403E-8C0D-DE6216111820}">
      <dgm:prSet custT="1"/>
      <dgm:spPr/>
      <dgm:t>
        <a:bodyPr/>
        <a:lstStyle/>
        <a:p>
          <a:r>
            <a:rPr lang="en-IN" sz="1600" b="0" dirty="0"/>
            <a:t>Waiver on 1st/ 2nd 3rd  and 4th year exclusion</a:t>
          </a:r>
        </a:p>
      </dgm:t>
    </dgm:pt>
    <dgm:pt modelId="{7D0DDD1E-31E5-48D7-B40B-68A2D3109984}" type="parTrans" cxnId="{4D8830B9-C5A8-4101-9D46-DE35572B5CDA}">
      <dgm:prSet/>
      <dgm:spPr/>
      <dgm:t>
        <a:bodyPr/>
        <a:lstStyle/>
        <a:p>
          <a:endParaRPr lang="en-IN"/>
        </a:p>
      </dgm:t>
    </dgm:pt>
    <dgm:pt modelId="{F41C9417-D647-4B1A-84C7-40AFA79CEDCB}" type="sibTrans" cxnId="{4D8830B9-C5A8-4101-9D46-DE35572B5CDA}">
      <dgm:prSet/>
      <dgm:spPr/>
      <dgm:t>
        <a:bodyPr/>
        <a:lstStyle/>
        <a:p>
          <a:endParaRPr lang="en-IN"/>
        </a:p>
      </dgm:t>
    </dgm:pt>
    <dgm:pt modelId="{C9F41512-BE3D-43D7-8292-BA281078092C}">
      <dgm:prSet custT="1"/>
      <dgm:spPr/>
      <dgm:t>
        <a:bodyPr/>
        <a:lstStyle/>
        <a:p>
          <a:pPr marL="171450" lvl="1" indent="-171450" algn="l" defTabSz="711200">
            <a:lnSpc>
              <a:spcPct val="90000"/>
            </a:lnSpc>
            <a:spcBef>
              <a:spcPct val="0"/>
            </a:spcBef>
            <a:spcAft>
              <a:spcPct val="15000"/>
            </a:spcAft>
          </a:pPr>
          <a:r>
            <a:rPr lang="en-IN" sz="1600" kern="1200" dirty="0">
              <a:solidFill>
                <a:srgbClr val="002060"/>
              </a:solidFill>
              <a:latin typeface="Calibri"/>
              <a:ea typeface="+mn-ea"/>
              <a:cs typeface="+mn-cs"/>
            </a:rPr>
            <a:t>Waived off for All</a:t>
          </a:r>
        </a:p>
      </dgm:t>
    </dgm:pt>
    <dgm:pt modelId="{456AFFD2-C95D-49D7-9601-331ED29A9368}" type="parTrans" cxnId="{2D503A0D-6BAE-4882-B169-B585227EEB4C}">
      <dgm:prSet/>
      <dgm:spPr/>
      <dgm:t>
        <a:bodyPr/>
        <a:lstStyle/>
        <a:p>
          <a:endParaRPr lang="en-IN"/>
        </a:p>
      </dgm:t>
    </dgm:pt>
    <dgm:pt modelId="{26A3DDEC-B696-498F-9865-635469109D56}" type="sibTrans" cxnId="{2D503A0D-6BAE-4882-B169-B585227EEB4C}">
      <dgm:prSet/>
      <dgm:spPr/>
      <dgm:t>
        <a:bodyPr/>
        <a:lstStyle/>
        <a:p>
          <a:endParaRPr lang="en-IN"/>
        </a:p>
      </dgm:t>
    </dgm:pt>
    <dgm:pt modelId="{32D06F06-B224-41D6-AC03-2E4ACB378330}">
      <dgm:prSet custT="1"/>
      <dgm:spPr/>
      <dgm:t>
        <a:bodyPr/>
        <a:lstStyle/>
        <a:p>
          <a:r>
            <a:rPr lang="en-IN" sz="1600" b="0" dirty="0"/>
            <a:t>Standard Hospitalization	</a:t>
          </a:r>
        </a:p>
      </dgm:t>
    </dgm:pt>
    <dgm:pt modelId="{89F5751A-BFB4-4669-943A-9270B6162B0E}" type="parTrans" cxnId="{BE9FA742-3BFB-448E-B155-571FA365F544}">
      <dgm:prSet/>
      <dgm:spPr/>
      <dgm:t>
        <a:bodyPr/>
        <a:lstStyle/>
        <a:p>
          <a:endParaRPr lang="en-IN"/>
        </a:p>
      </dgm:t>
    </dgm:pt>
    <dgm:pt modelId="{060EA03E-EF49-421C-8961-406F2694E165}" type="sibTrans" cxnId="{BE9FA742-3BFB-448E-B155-571FA365F544}">
      <dgm:prSet/>
      <dgm:spPr/>
      <dgm:t>
        <a:bodyPr/>
        <a:lstStyle/>
        <a:p>
          <a:endParaRPr lang="en-IN"/>
        </a:p>
      </dgm:t>
    </dgm:pt>
    <dgm:pt modelId="{E4F099B7-4B6F-43E3-86BA-D8823742ADD3}">
      <dgm:prSet custT="1"/>
      <dgm:spPr/>
      <dgm: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Yes (In patient Treatment ) Minimum 24 Hrs. hospitalization is required for eligibility</a:t>
          </a:r>
        </a:p>
      </dgm:t>
    </dgm:pt>
    <dgm:pt modelId="{044310FC-E504-4001-9061-E689D92E4633}" type="parTrans" cxnId="{BEF7E88A-E13B-476A-9949-4254D9998A4A}">
      <dgm:prSet/>
      <dgm:spPr/>
      <dgm:t>
        <a:bodyPr/>
        <a:lstStyle/>
        <a:p>
          <a:endParaRPr lang="en-IN"/>
        </a:p>
      </dgm:t>
    </dgm:pt>
    <dgm:pt modelId="{D0394AFE-1E0B-4500-84C7-F7FAD5EE5A0E}" type="sibTrans" cxnId="{BEF7E88A-E13B-476A-9949-4254D9998A4A}">
      <dgm:prSet/>
      <dgm:spPr/>
      <dgm:t>
        <a:bodyPr/>
        <a:lstStyle/>
        <a:p>
          <a:endParaRPr lang="en-IN"/>
        </a:p>
      </dgm:t>
    </dgm:pt>
    <dgm:pt modelId="{9114636C-B164-4618-A691-E2BA394CFE5A}">
      <dgm:prSet custT="1"/>
      <dgm:spPr/>
      <dgm:t>
        <a:bodyPr/>
        <a:lstStyle/>
        <a:p>
          <a:pPr algn="l"/>
          <a:r>
            <a:rPr lang="en-IN" sz="1600" kern="1200" dirty="0">
              <a:solidFill>
                <a:srgbClr val="002060"/>
              </a:solidFill>
              <a:latin typeface="Calibri"/>
              <a:ea typeface="+mn-ea"/>
              <a:cs typeface="+mn-cs"/>
            </a:rPr>
            <a:t>Pre and Post Natal Expenses Limit - Rs.5000/- (as part of above</a:t>
          </a:r>
        </a:p>
      </dgm:t>
    </dgm:pt>
    <dgm:pt modelId="{45054132-F4B8-4B9F-A918-A3E1D8E0FA7F}" type="parTrans" cxnId="{BEBA6765-F561-45F0-96D2-F4F4329F78C4}">
      <dgm:prSet/>
      <dgm:spPr/>
      <dgm:t>
        <a:bodyPr/>
        <a:lstStyle/>
        <a:p>
          <a:endParaRPr lang="en-IN"/>
        </a:p>
      </dgm:t>
    </dgm:pt>
    <dgm:pt modelId="{8F9DB967-DC9F-4010-BEF3-C85D84B47178}" type="sibTrans" cxnId="{BEBA6765-F561-45F0-96D2-F4F4329F78C4}">
      <dgm:prSet/>
      <dgm:spPr/>
      <dgm:t>
        <a:bodyPr/>
        <a:lstStyle/>
        <a:p>
          <a:endParaRPr lang="en-IN"/>
        </a:p>
      </dgm:t>
    </dgm:pt>
    <dgm:pt modelId="{FC7819E5-8FE7-4895-B89D-BC9C751B3D17}">
      <dgm:prSet custT="1"/>
      <dgm:spPr/>
      <dgm:t>
        <a:bodyPr/>
        <a:lstStyle/>
        <a:p>
          <a:r>
            <a:rPr lang="en-IN" sz="1600" b="0" dirty="0"/>
            <a:t>Sub Limits</a:t>
          </a:r>
        </a:p>
      </dgm:t>
    </dgm:pt>
    <dgm:pt modelId="{6C883DE5-3B62-4214-8209-BA35A2EA92DB}" type="parTrans" cxnId="{C4C024BF-08C1-4E07-A252-05535D16EF09}">
      <dgm:prSet/>
      <dgm:spPr/>
      <dgm:t>
        <a:bodyPr/>
        <a:lstStyle/>
        <a:p>
          <a:endParaRPr lang="en-IN"/>
        </a:p>
      </dgm:t>
    </dgm:pt>
    <dgm:pt modelId="{0698B3BA-D40F-4578-9D74-1A6C1BB08F06}" type="sibTrans" cxnId="{C4C024BF-08C1-4E07-A252-05535D16EF09}">
      <dgm:prSet/>
      <dgm:spPr/>
      <dgm:t>
        <a:bodyPr/>
        <a:lstStyle/>
        <a:p>
          <a:endParaRPr lang="en-IN"/>
        </a:p>
      </dgm:t>
    </dgm:pt>
    <dgm:pt modelId="{9679894D-A146-4C37-AE20-8CA2760F23D5}">
      <dgm:prSet custT="1"/>
      <dgm:spPr/>
      <dgm:t>
        <a:bodyPr/>
        <a:lstStyle/>
        <a:p>
          <a:pPr marL="171450" lvl="1" indent="-171450" algn="l" defTabSz="711200">
            <a:lnSpc>
              <a:spcPct val="90000"/>
            </a:lnSpc>
            <a:spcBef>
              <a:spcPct val="0"/>
            </a:spcBef>
            <a:spcAft>
              <a:spcPct val="15000"/>
            </a:spcAft>
            <a:buChar char="•"/>
          </a:pPr>
          <a:r>
            <a:rPr lang="en-IN" sz="1600" b="0" i="0" u="none" kern="1200" dirty="0" err="1">
              <a:solidFill>
                <a:srgbClr val="002060"/>
              </a:solidFill>
            </a:rPr>
            <a:t>Sublimits</a:t>
          </a:r>
          <a:r>
            <a:rPr lang="en-IN" sz="1600" b="0" i="0" u="none" kern="1200" dirty="0">
              <a:solidFill>
                <a:srgbClr val="002060"/>
              </a:solidFill>
            </a:rPr>
            <a:t> only for Cataract Rs.25,000/- per eye.</a:t>
          </a:r>
          <a:endParaRPr lang="en-IN" sz="1600" b="0" kern="1200" dirty="0">
            <a:solidFill>
              <a:srgbClr val="002060"/>
            </a:solidFill>
            <a:latin typeface="Calibri"/>
            <a:ea typeface="+mn-ea"/>
            <a:cs typeface="+mn-cs"/>
          </a:endParaRPr>
        </a:p>
      </dgm:t>
    </dgm:pt>
    <dgm:pt modelId="{3912A212-B93A-426A-B6D5-167AB783E949}" type="sibTrans" cxnId="{677C1BC4-7BC6-4C9F-9830-F71D87B3E439}">
      <dgm:prSet/>
      <dgm:spPr/>
      <dgm:t>
        <a:bodyPr/>
        <a:lstStyle/>
        <a:p>
          <a:endParaRPr lang="en-IN"/>
        </a:p>
      </dgm:t>
    </dgm:pt>
    <dgm:pt modelId="{36CA1BD8-E824-499D-B2FF-6E5AF78726A1}" type="parTrans" cxnId="{677C1BC4-7BC6-4C9F-9830-F71D87B3E439}">
      <dgm:prSet/>
      <dgm:spPr/>
      <dgm:t>
        <a:bodyPr/>
        <a:lstStyle/>
        <a:p>
          <a:endParaRPr lang="en-IN"/>
        </a:p>
      </dgm:t>
    </dgm:pt>
    <dgm:pt modelId="{D736197F-5E1B-4D21-BF38-2817659FCEDA}">
      <dgm:prSet custT="1"/>
      <dgm:spPr/>
      <dgm:t>
        <a:bodyPr/>
        <a:lstStyle/>
        <a:p>
          <a:r>
            <a:rPr lang="en-IN" sz="1600" b="1" i="0" u="none" dirty="0"/>
            <a:t>Pre-Post Natal</a:t>
          </a:r>
          <a:endParaRPr lang="en-IN" sz="1600" b="0" dirty="0"/>
        </a:p>
      </dgm:t>
    </dgm:pt>
    <dgm:pt modelId="{2980327D-B62B-4954-AC7C-B2753E76C82C}" type="sibTrans" cxnId="{A3D4665F-8B0E-4ED7-800C-A8F98884823F}">
      <dgm:prSet/>
      <dgm:spPr/>
      <dgm:t>
        <a:bodyPr/>
        <a:lstStyle/>
        <a:p>
          <a:endParaRPr lang="en-IN"/>
        </a:p>
      </dgm:t>
    </dgm:pt>
    <dgm:pt modelId="{05FD7B63-B9DA-4758-AAEA-6D7A4C2CE19B}" type="parTrans" cxnId="{A3D4665F-8B0E-4ED7-800C-A8F98884823F}">
      <dgm:prSet/>
      <dgm:spPr/>
      <dgm:t>
        <a:bodyPr/>
        <a:lstStyle/>
        <a:p>
          <a:endParaRPr lang="en-IN"/>
        </a:p>
      </dgm:t>
    </dgm:pt>
    <dgm:pt modelId="{EDA1283B-3EB2-4F8B-9B18-5CF8667477B5}">
      <dgm:prSet custT="1"/>
      <dgm:spPr/>
      <dgm:t>
        <a:bodyPr/>
        <a:lstStyle/>
        <a:p>
          <a:pPr algn="l"/>
          <a:r>
            <a:rPr lang="en-IN" sz="1600" kern="1200" dirty="0">
              <a:solidFill>
                <a:srgbClr val="002060"/>
              </a:solidFill>
              <a:latin typeface="Calibri"/>
              <a:ea typeface="+mn-ea"/>
              <a:cs typeface="+mn-cs"/>
            </a:rPr>
            <a:t>mentioned maternity limits)</a:t>
          </a:r>
        </a:p>
      </dgm:t>
    </dgm:pt>
    <dgm:pt modelId="{610254F1-D868-43D7-979C-B8995E19BA60}" type="parTrans" cxnId="{0E936C8D-EF22-42D9-93FE-1B2C42F9B1A7}">
      <dgm:prSet/>
      <dgm:spPr/>
      <dgm:t>
        <a:bodyPr/>
        <a:lstStyle/>
        <a:p>
          <a:endParaRPr lang="en-IN"/>
        </a:p>
      </dgm:t>
    </dgm:pt>
    <dgm:pt modelId="{82413492-9EE0-42CF-823D-F1AFBE6BAC48}" type="sibTrans" cxnId="{0E936C8D-EF22-42D9-93FE-1B2C42F9B1A7}">
      <dgm:prSet/>
      <dgm:spPr/>
      <dgm:t>
        <a:bodyPr/>
        <a:lstStyle/>
        <a:p>
          <a:endParaRPr lang="en-IN"/>
        </a:p>
      </dgm:t>
    </dgm:pt>
    <dgm:pt modelId="{49C6B49B-1A89-40F2-BA1C-96BA7246F241}" type="pres">
      <dgm:prSet presAssocID="{CFAE77AA-DED8-4828-A09D-2309584A6F52}" presName="Name0" presStyleCnt="0">
        <dgm:presLayoutVars>
          <dgm:dir/>
          <dgm:animLvl val="lvl"/>
          <dgm:resizeHandles val="exact"/>
        </dgm:presLayoutVars>
      </dgm:prSet>
      <dgm:spPr/>
    </dgm:pt>
    <dgm:pt modelId="{BBC172E4-A636-4B3A-B68C-DFC0DB555B98}" type="pres">
      <dgm:prSet presAssocID="{B5DF588B-3FF5-45CB-BE42-8936A25A6919}" presName="linNode" presStyleCnt="0"/>
      <dgm:spPr/>
    </dgm:pt>
    <dgm:pt modelId="{CBCCBA56-2529-45BA-B5EF-D727E567AF4A}" type="pres">
      <dgm:prSet presAssocID="{B5DF588B-3FF5-45CB-BE42-8936A25A6919}" presName="parentText" presStyleLbl="node1" presStyleIdx="0" presStyleCnt="8" custLinFactNeighborX="-767" custLinFactNeighborY="-6052">
        <dgm:presLayoutVars>
          <dgm:chMax val="1"/>
          <dgm:bulletEnabled val="1"/>
        </dgm:presLayoutVars>
      </dgm:prSet>
      <dgm:spPr/>
    </dgm:pt>
    <dgm:pt modelId="{C2804C44-989E-4782-946A-FA1E45758D0F}" type="pres">
      <dgm:prSet presAssocID="{B5DF588B-3FF5-45CB-BE42-8936A25A6919}" presName="descendantText" presStyleLbl="alignAccFollowNode1" presStyleIdx="0" presStyleCnt="8" custLinFactNeighborX="0" custLinFactNeighborY="12460">
        <dgm:presLayoutVars>
          <dgm:bulletEnabled val="1"/>
        </dgm:presLayoutVars>
      </dgm:prSet>
      <dgm:spPr/>
    </dgm:pt>
    <dgm:pt modelId="{BE53CE6F-F139-487E-897B-CE72642A7BB3}" type="pres">
      <dgm:prSet presAssocID="{79F3FFE9-D362-4DE4-8D12-630D1348F3A3}" presName="sp" presStyleCnt="0"/>
      <dgm:spPr/>
    </dgm:pt>
    <dgm:pt modelId="{9102FFAA-C0D9-46FA-BCE9-0309AD238BDA}" type="pres">
      <dgm:prSet presAssocID="{10E63F34-23A3-4A56-A985-59F134733ECE}" presName="linNode" presStyleCnt="0"/>
      <dgm:spPr/>
    </dgm:pt>
    <dgm:pt modelId="{24C0096E-4AD9-40D8-9B79-6264DB3788FC}" type="pres">
      <dgm:prSet presAssocID="{10E63F34-23A3-4A56-A985-59F134733ECE}" presName="parentText" presStyleLbl="node1" presStyleIdx="1" presStyleCnt="8">
        <dgm:presLayoutVars>
          <dgm:chMax val="1"/>
          <dgm:bulletEnabled val="1"/>
        </dgm:presLayoutVars>
      </dgm:prSet>
      <dgm:spPr/>
    </dgm:pt>
    <dgm:pt modelId="{54725608-6807-43BD-B357-76B89843221C}" type="pres">
      <dgm:prSet presAssocID="{10E63F34-23A3-4A56-A985-59F134733ECE}" presName="descendantText" presStyleLbl="alignAccFollowNode1" presStyleIdx="1" presStyleCnt="8">
        <dgm:presLayoutVars>
          <dgm:bulletEnabled val="1"/>
        </dgm:presLayoutVars>
      </dgm:prSet>
      <dgm:spPr/>
    </dgm:pt>
    <dgm:pt modelId="{7DC7D898-FB3F-46BD-8A31-8C43E11E7A0F}" type="pres">
      <dgm:prSet presAssocID="{9F5E3D9B-BFDF-4A58-9AF6-8C368AB4E969}" presName="sp" presStyleCnt="0"/>
      <dgm:spPr/>
    </dgm:pt>
    <dgm:pt modelId="{6089CFC9-C6EB-4B36-A706-94A8FE1EB24B}" type="pres">
      <dgm:prSet presAssocID="{17375496-FCCC-459B-8527-248D9613A18E}" presName="linNode" presStyleCnt="0"/>
      <dgm:spPr/>
    </dgm:pt>
    <dgm:pt modelId="{DDED99A0-6AB4-45D1-A4CB-2D44BCEC27ED}" type="pres">
      <dgm:prSet presAssocID="{17375496-FCCC-459B-8527-248D9613A18E}" presName="parentText" presStyleLbl="node1" presStyleIdx="2" presStyleCnt="8">
        <dgm:presLayoutVars>
          <dgm:chMax val="1"/>
          <dgm:bulletEnabled val="1"/>
        </dgm:presLayoutVars>
      </dgm:prSet>
      <dgm:spPr/>
    </dgm:pt>
    <dgm:pt modelId="{7CC70AAF-8632-4807-896A-724F4EC66028}" type="pres">
      <dgm:prSet presAssocID="{17375496-FCCC-459B-8527-248D9613A18E}" presName="descendantText" presStyleLbl="alignAccFollowNode1" presStyleIdx="2" presStyleCnt="8">
        <dgm:presLayoutVars>
          <dgm:bulletEnabled val="1"/>
        </dgm:presLayoutVars>
      </dgm:prSet>
      <dgm:spPr/>
    </dgm:pt>
    <dgm:pt modelId="{0CF2E8FF-A90E-41AA-A8C9-198B7DEFEE42}" type="pres">
      <dgm:prSet presAssocID="{CBB61DA9-43C7-4D90-8E5C-B57E23112F41}" presName="sp" presStyleCnt="0"/>
      <dgm:spPr/>
    </dgm:pt>
    <dgm:pt modelId="{A86D0E4C-F54F-4CCB-B7A6-BF921A70C1EF}" type="pres">
      <dgm:prSet presAssocID="{EAF19D45-229B-4821-A280-C1DE9455006A}" presName="linNode" presStyleCnt="0"/>
      <dgm:spPr/>
    </dgm:pt>
    <dgm:pt modelId="{1D1266B8-5577-4288-A297-5710B3E70191}" type="pres">
      <dgm:prSet presAssocID="{EAF19D45-229B-4821-A280-C1DE9455006A}" presName="parentText" presStyleLbl="node1" presStyleIdx="3" presStyleCnt="8">
        <dgm:presLayoutVars>
          <dgm:chMax val="1"/>
          <dgm:bulletEnabled val="1"/>
        </dgm:presLayoutVars>
      </dgm:prSet>
      <dgm:spPr/>
    </dgm:pt>
    <dgm:pt modelId="{C59689E3-9A81-4B64-BB56-21B9EF6827A7}" type="pres">
      <dgm:prSet presAssocID="{EAF19D45-229B-4821-A280-C1DE9455006A}" presName="descendantText" presStyleLbl="alignAccFollowNode1" presStyleIdx="3" presStyleCnt="8" custLinFactNeighborX="-949" custLinFactNeighborY="6566">
        <dgm:presLayoutVars>
          <dgm:bulletEnabled val="1"/>
        </dgm:presLayoutVars>
      </dgm:prSet>
      <dgm:spPr/>
    </dgm:pt>
    <dgm:pt modelId="{3233BA09-0475-438A-8D1F-95C5584BB977}" type="pres">
      <dgm:prSet presAssocID="{720C7CD9-06B9-4435-8F15-272F53FBDF37}" presName="sp" presStyleCnt="0"/>
      <dgm:spPr/>
    </dgm:pt>
    <dgm:pt modelId="{BD02876B-E772-4499-A2EA-6728D7272794}" type="pres">
      <dgm:prSet presAssocID="{68D48167-80BE-403E-8C0D-DE6216111820}" presName="linNode" presStyleCnt="0"/>
      <dgm:spPr/>
    </dgm:pt>
    <dgm:pt modelId="{AD9B9947-E429-4037-88E2-7367CAD421B5}" type="pres">
      <dgm:prSet presAssocID="{68D48167-80BE-403E-8C0D-DE6216111820}" presName="parentText" presStyleLbl="node1" presStyleIdx="4" presStyleCnt="8">
        <dgm:presLayoutVars>
          <dgm:chMax val="1"/>
          <dgm:bulletEnabled val="1"/>
        </dgm:presLayoutVars>
      </dgm:prSet>
      <dgm:spPr/>
    </dgm:pt>
    <dgm:pt modelId="{99926C07-0808-42D0-BD58-9958BF3C077A}" type="pres">
      <dgm:prSet presAssocID="{68D48167-80BE-403E-8C0D-DE6216111820}" presName="descendantText" presStyleLbl="alignAccFollowNode1" presStyleIdx="4" presStyleCnt="8">
        <dgm:presLayoutVars>
          <dgm:bulletEnabled val="1"/>
        </dgm:presLayoutVars>
      </dgm:prSet>
      <dgm:spPr/>
    </dgm:pt>
    <dgm:pt modelId="{4E1B02C0-394C-435C-A12D-F9965EC3E917}" type="pres">
      <dgm:prSet presAssocID="{F41C9417-D647-4B1A-84C7-40AFA79CEDCB}" presName="sp" presStyleCnt="0"/>
      <dgm:spPr/>
    </dgm:pt>
    <dgm:pt modelId="{3C9A1D52-6862-447D-93DD-BFD377D9B85F}" type="pres">
      <dgm:prSet presAssocID="{32D06F06-B224-41D6-AC03-2E4ACB378330}" presName="linNode" presStyleCnt="0"/>
      <dgm:spPr/>
    </dgm:pt>
    <dgm:pt modelId="{20097426-97F9-4F7C-AFD2-79CA20B90200}" type="pres">
      <dgm:prSet presAssocID="{32D06F06-B224-41D6-AC03-2E4ACB378330}" presName="parentText" presStyleLbl="node1" presStyleIdx="5" presStyleCnt="8">
        <dgm:presLayoutVars>
          <dgm:chMax val="1"/>
          <dgm:bulletEnabled val="1"/>
        </dgm:presLayoutVars>
      </dgm:prSet>
      <dgm:spPr/>
    </dgm:pt>
    <dgm:pt modelId="{EEF2A2C6-151D-4964-AE83-EE70DC79751F}" type="pres">
      <dgm:prSet presAssocID="{32D06F06-B224-41D6-AC03-2E4ACB378330}" presName="descendantText" presStyleLbl="alignAccFollowNode1" presStyleIdx="5" presStyleCnt="8">
        <dgm:presLayoutVars>
          <dgm:bulletEnabled val="1"/>
        </dgm:presLayoutVars>
      </dgm:prSet>
      <dgm:spPr/>
    </dgm:pt>
    <dgm:pt modelId="{AD84AE59-28BE-44A5-B404-9641B4B7F1F8}" type="pres">
      <dgm:prSet presAssocID="{060EA03E-EF49-421C-8961-406F2694E165}" presName="sp" presStyleCnt="0"/>
      <dgm:spPr/>
    </dgm:pt>
    <dgm:pt modelId="{0AE93CA2-6195-4262-BD25-D8E3544C1D5C}" type="pres">
      <dgm:prSet presAssocID="{D736197F-5E1B-4D21-BF38-2817659FCEDA}" presName="linNode" presStyleCnt="0"/>
      <dgm:spPr/>
    </dgm:pt>
    <dgm:pt modelId="{BB9D8BEC-BA5E-4BF2-B3DB-C9718039A3DC}" type="pres">
      <dgm:prSet presAssocID="{D736197F-5E1B-4D21-BF38-2817659FCEDA}" presName="parentText" presStyleLbl="node1" presStyleIdx="6" presStyleCnt="8">
        <dgm:presLayoutVars>
          <dgm:chMax val="1"/>
          <dgm:bulletEnabled val="1"/>
        </dgm:presLayoutVars>
      </dgm:prSet>
      <dgm:spPr/>
    </dgm:pt>
    <dgm:pt modelId="{C2AE8948-D292-499D-8703-7224912B2A51}" type="pres">
      <dgm:prSet presAssocID="{D736197F-5E1B-4D21-BF38-2817659FCEDA}" presName="descendantText" presStyleLbl="alignAccFollowNode1" presStyleIdx="6" presStyleCnt="8" custLinFactNeighborX="6455" custLinFactNeighborY="-9345">
        <dgm:presLayoutVars>
          <dgm:bulletEnabled val="1"/>
        </dgm:presLayoutVars>
      </dgm:prSet>
      <dgm:spPr/>
    </dgm:pt>
    <dgm:pt modelId="{AD3E6E0D-18FF-4D75-8856-6D4113C9E978}" type="pres">
      <dgm:prSet presAssocID="{2980327D-B62B-4954-AC7C-B2753E76C82C}" presName="sp" presStyleCnt="0"/>
      <dgm:spPr/>
    </dgm:pt>
    <dgm:pt modelId="{416FA3D2-D3B2-49E4-AFF1-E3F2B18F42E8}" type="pres">
      <dgm:prSet presAssocID="{FC7819E5-8FE7-4895-B89D-BC9C751B3D17}" presName="linNode" presStyleCnt="0"/>
      <dgm:spPr/>
    </dgm:pt>
    <dgm:pt modelId="{4376B203-46C9-40FA-B16A-A1D1D73BB9A8}" type="pres">
      <dgm:prSet presAssocID="{FC7819E5-8FE7-4895-B89D-BC9C751B3D17}" presName="parentText" presStyleLbl="node1" presStyleIdx="7" presStyleCnt="8">
        <dgm:presLayoutVars>
          <dgm:chMax val="1"/>
          <dgm:bulletEnabled val="1"/>
        </dgm:presLayoutVars>
      </dgm:prSet>
      <dgm:spPr/>
    </dgm:pt>
    <dgm:pt modelId="{96EF4575-F255-42FB-8C3A-25548B7F6464}" type="pres">
      <dgm:prSet presAssocID="{FC7819E5-8FE7-4895-B89D-BC9C751B3D17}" presName="descendantText" presStyleLbl="alignAccFollowNode1" presStyleIdx="7" presStyleCnt="8">
        <dgm:presLayoutVars>
          <dgm:bulletEnabled val="1"/>
        </dgm:presLayoutVars>
      </dgm:prSet>
      <dgm:spPr/>
    </dgm:pt>
  </dgm:ptLst>
  <dgm:cxnLst>
    <dgm:cxn modelId="{B3A8CE00-924F-4219-AE10-CB31657714A6}" type="presOf" srcId="{32C9171E-3A92-4521-B9CD-E7204F49CFCC}" destId="{7CC70AAF-8632-4807-896A-724F4EC66028}" srcOrd="0" destOrd="0" presId="urn:microsoft.com/office/officeart/2005/8/layout/vList5"/>
    <dgm:cxn modelId="{2D503A0D-6BAE-4882-B169-B585227EEB4C}" srcId="{68D48167-80BE-403E-8C0D-DE6216111820}" destId="{C9F41512-BE3D-43D7-8292-BA281078092C}" srcOrd="0" destOrd="0" parTransId="{456AFFD2-C95D-49D7-9601-331ED29A9368}" sibTransId="{26A3DDEC-B696-498F-9865-635469109D56}"/>
    <dgm:cxn modelId="{E5301F1C-2232-4865-A22E-CD444280DB43}" type="presOf" srcId="{FC7819E5-8FE7-4895-B89D-BC9C751B3D17}" destId="{4376B203-46C9-40FA-B16A-A1D1D73BB9A8}" srcOrd="0" destOrd="0" presId="urn:microsoft.com/office/officeart/2005/8/layout/vList5"/>
    <dgm:cxn modelId="{6ACA7E23-58CA-4E58-A4A8-27E4D3D977E6}" srcId="{10E63F34-23A3-4A56-A985-59F134733ECE}" destId="{9AAFD467-C7E5-4BD1-93E9-7258CFB7429A}" srcOrd="0" destOrd="0" parTransId="{3D3347DD-5ABE-46FB-BA5F-2E84AC339908}" sibTransId="{4C9BD57B-1459-4DEC-B507-2DF35A2E972E}"/>
    <dgm:cxn modelId="{E747A924-1681-4C7A-A544-2590BCDB5720}" type="presOf" srcId="{32D06F06-B224-41D6-AC03-2E4ACB378330}" destId="{20097426-97F9-4F7C-AFD2-79CA20B90200}" srcOrd="0" destOrd="0" presId="urn:microsoft.com/office/officeart/2005/8/layout/vList5"/>
    <dgm:cxn modelId="{E001E227-50AC-40E8-AF37-74564A7E2A9B}" type="presOf" srcId="{D736197F-5E1B-4D21-BF38-2817659FCEDA}" destId="{BB9D8BEC-BA5E-4BF2-B3DB-C9718039A3DC}" srcOrd="0" destOrd="0" presId="urn:microsoft.com/office/officeart/2005/8/layout/vList5"/>
    <dgm:cxn modelId="{6BDD3E2B-BFD5-451F-AF30-B7FDD8F3868F}" type="presOf" srcId="{68D48167-80BE-403E-8C0D-DE6216111820}" destId="{AD9B9947-E429-4037-88E2-7367CAD421B5}" srcOrd="0" destOrd="0" presId="urn:microsoft.com/office/officeart/2005/8/layout/vList5"/>
    <dgm:cxn modelId="{A0336B2C-A79B-41D5-891E-61C40C9A05A6}" type="presOf" srcId="{BFD92E64-0620-4DA0-86B4-5DDF69054FA0}" destId="{C59689E3-9A81-4B64-BB56-21B9EF6827A7}" srcOrd="0" destOrd="0" presId="urn:microsoft.com/office/officeart/2005/8/layout/vList5"/>
    <dgm:cxn modelId="{C791E43B-9CF5-409F-BB20-B1040146632C}" type="presOf" srcId="{10E63F34-23A3-4A56-A985-59F134733ECE}" destId="{24C0096E-4AD9-40D8-9B79-6264DB3788FC}" srcOrd="0" destOrd="0" presId="urn:microsoft.com/office/officeart/2005/8/layout/vList5"/>
    <dgm:cxn modelId="{2756773F-D69E-480B-A28F-8284E33FE759}" srcId="{EAF19D45-229B-4821-A280-C1DE9455006A}" destId="{BFD92E64-0620-4DA0-86B4-5DDF69054FA0}" srcOrd="0" destOrd="0" parTransId="{7DB4EEEB-4B14-495C-8E38-3B1911320810}" sibTransId="{C5077574-5CE0-433E-8D53-6B2FD9AB4510}"/>
    <dgm:cxn modelId="{1AD8EA5D-7C46-409F-BB07-D153CE5D773D}" type="presOf" srcId="{EDA1283B-3EB2-4F8B-9B18-5CF8667477B5}" destId="{C2AE8948-D292-499D-8703-7224912B2A51}" srcOrd="0" destOrd="1" presId="urn:microsoft.com/office/officeart/2005/8/layout/vList5"/>
    <dgm:cxn modelId="{A3D4665F-8B0E-4ED7-800C-A8F98884823F}" srcId="{CFAE77AA-DED8-4828-A09D-2309584A6F52}" destId="{D736197F-5E1B-4D21-BF38-2817659FCEDA}" srcOrd="6" destOrd="0" parTransId="{05FD7B63-B9DA-4758-AAEA-6D7A4C2CE19B}" sibTransId="{2980327D-B62B-4954-AC7C-B2753E76C82C}"/>
    <dgm:cxn modelId="{D23B9E61-857B-47E8-8A84-29C8BAF01435}" srcId="{CFAE77AA-DED8-4828-A09D-2309584A6F52}" destId="{B5DF588B-3FF5-45CB-BE42-8936A25A6919}" srcOrd="0" destOrd="0" parTransId="{4B15596B-1565-427E-88F7-8F0EE4AA8606}" sibTransId="{79F3FFE9-D362-4DE4-8D12-630D1348F3A3}"/>
    <dgm:cxn modelId="{F5744D42-702A-43B6-8B6A-22023FE0CB5C}" type="presOf" srcId="{E4F099B7-4B6F-43E3-86BA-D8823742ADD3}" destId="{EEF2A2C6-151D-4964-AE83-EE70DC79751F}" srcOrd="0" destOrd="0" presId="urn:microsoft.com/office/officeart/2005/8/layout/vList5"/>
    <dgm:cxn modelId="{BE9FA742-3BFB-448E-B155-571FA365F544}" srcId="{CFAE77AA-DED8-4828-A09D-2309584A6F52}" destId="{32D06F06-B224-41D6-AC03-2E4ACB378330}" srcOrd="5" destOrd="0" parTransId="{89F5751A-BFB4-4669-943A-9270B6162B0E}" sibTransId="{060EA03E-EF49-421C-8961-406F2694E165}"/>
    <dgm:cxn modelId="{BEBA6765-F561-45F0-96D2-F4F4329F78C4}" srcId="{D736197F-5E1B-4D21-BF38-2817659FCEDA}" destId="{9114636C-B164-4618-A691-E2BA394CFE5A}" srcOrd="0" destOrd="0" parTransId="{45054132-F4B8-4B9F-A918-A3E1D8E0FA7F}" sibTransId="{8F9DB967-DC9F-4010-BEF3-C85D84B47178}"/>
    <dgm:cxn modelId="{CCD87C66-5862-4A7B-8DDD-6915939A7534}" srcId="{CFAE77AA-DED8-4828-A09D-2309584A6F52}" destId="{EAF19D45-229B-4821-A280-C1DE9455006A}" srcOrd="3" destOrd="0" parTransId="{8A025259-2E5D-40F6-9EF3-DE0E55CEAB9A}" sibTransId="{720C7CD9-06B9-4435-8F15-272F53FBDF37}"/>
    <dgm:cxn modelId="{98E42848-1261-4A17-8DFC-4475F3A3A5BB}" type="presOf" srcId="{17375496-FCCC-459B-8527-248D9613A18E}" destId="{DDED99A0-6AB4-45D1-A4CB-2D44BCEC27ED}" srcOrd="0" destOrd="0" presId="urn:microsoft.com/office/officeart/2005/8/layout/vList5"/>
    <dgm:cxn modelId="{791C8959-61A2-475A-BEDA-4D65F1A07A61}" type="presOf" srcId="{CFAE77AA-DED8-4828-A09D-2309584A6F52}" destId="{49C6B49B-1A89-40F2-BA1C-96BA7246F241}" srcOrd="0" destOrd="0" presId="urn:microsoft.com/office/officeart/2005/8/layout/vList5"/>
    <dgm:cxn modelId="{703ECF87-D8E4-4540-BE48-D5671D2A68AD}" type="presOf" srcId="{9114636C-B164-4618-A691-E2BA394CFE5A}" destId="{C2AE8948-D292-499D-8703-7224912B2A51}" srcOrd="0" destOrd="0" presId="urn:microsoft.com/office/officeart/2005/8/layout/vList5"/>
    <dgm:cxn modelId="{EF52E089-2F70-42BD-948C-589D6325F377}" type="presOf" srcId="{9AAFD467-C7E5-4BD1-93E9-7258CFB7429A}" destId="{54725608-6807-43BD-B357-76B89843221C}" srcOrd="0" destOrd="0" presId="urn:microsoft.com/office/officeart/2005/8/layout/vList5"/>
    <dgm:cxn modelId="{BEF7E88A-E13B-476A-9949-4254D9998A4A}" srcId="{32D06F06-B224-41D6-AC03-2E4ACB378330}" destId="{E4F099B7-4B6F-43E3-86BA-D8823742ADD3}" srcOrd="0" destOrd="0" parTransId="{044310FC-E504-4001-9061-E689D92E4633}" sibTransId="{D0394AFE-1E0B-4500-84C7-F7FAD5EE5A0E}"/>
    <dgm:cxn modelId="{0E936C8D-EF22-42D9-93FE-1B2C42F9B1A7}" srcId="{D736197F-5E1B-4D21-BF38-2817659FCEDA}" destId="{EDA1283B-3EB2-4F8B-9B18-5CF8667477B5}" srcOrd="1" destOrd="0" parTransId="{610254F1-D868-43D7-979C-B8995E19BA60}" sibTransId="{82413492-9EE0-42CF-823D-F1AFBE6BAC48}"/>
    <dgm:cxn modelId="{74C67A92-EAD1-447B-8765-4609BB2E9F15}" srcId="{CFAE77AA-DED8-4828-A09D-2309584A6F52}" destId="{10E63F34-23A3-4A56-A985-59F134733ECE}" srcOrd="1" destOrd="0" parTransId="{EDBBE244-05B5-4893-B45C-C9EDE1991564}" sibTransId="{9F5E3D9B-BFDF-4A58-9AF6-8C368AB4E969}"/>
    <dgm:cxn modelId="{19A765AF-FC62-4241-88CB-5ACDF690C8E4}" type="presOf" srcId="{C9F41512-BE3D-43D7-8292-BA281078092C}" destId="{99926C07-0808-42D0-BD58-9958BF3C077A}" srcOrd="0" destOrd="0" presId="urn:microsoft.com/office/officeart/2005/8/layout/vList5"/>
    <dgm:cxn modelId="{8AED0DB1-A875-48F2-88F0-EF747BF5EEB7}" type="presOf" srcId="{9679894D-A146-4C37-AE20-8CA2760F23D5}" destId="{96EF4575-F255-42FB-8C3A-25548B7F6464}" srcOrd="0" destOrd="0" presId="urn:microsoft.com/office/officeart/2005/8/layout/vList5"/>
    <dgm:cxn modelId="{179006B7-3AC7-4BED-8202-671A7C66CF30}" srcId="{B5DF588B-3FF5-45CB-BE42-8936A25A6919}" destId="{DDD5913A-A9FC-4E45-AF64-723A6DBE6B29}" srcOrd="0" destOrd="0" parTransId="{9AD69120-5BA5-4B4C-BB70-EEE8BFB0103F}" sibTransId="{5173786D-BC84-4B8E-85B8-F32D11E2BE03}"/>
    <dgm:cxn modelId="{4D8830B9-C5A8-4101-9D46-DE35572B5CDA}" srcId="{CFAE77AA-DED8-4828-A09D-2309584A6F52}" destId="{68D48167-80BE-403E-8C0D-DE6216111820}" srcOrd="4" destOrd="0" parTransId="{7D0DDD1E-31E5-48D7-B40B-68A2D3109984}" sibTransId="{F41C9417-D647-4B1A-84C7-40AFA79CEDCB}"/>
    <dgm:cxn modelId="{C4C024BF-08C1-4E07-A252-05535D16EF09}" srcId="{CFAE77AA-DED8-4828-A09D-2309584A6F52}" destId="{FC7819E5-8FE7-4895-B89D-BC9C751B3D17}" srcOrd="7" destOrd="0" parTransId="{6C883DE5-3B62-4214-8209-BA35A2EA92DB}" sibTransId="{0698B3BA-D40F-4578-9D74-1A6C1BB08F06}"/>
    <dgm:cxn modelId="{677C1BC4-7BC6-4C9F-9830-F71D87B3E439}" srcId="{FC7819E5-8FE7-4895-B89D-BC9C751B3D17}" destId="{9679894D-A146-4C37-AE20-8CA2760F23D5}" srcOrd="0" destOrd="0" parTransId="{36CA1BD8-E824-499D-B2FF-6E5AF78726A1}" sibTransId="{3912A212-B93A-426A-B6D5-167AB783E949}"/>
    <dgm:cxn modelId="{7D1C4FC9-D9F8-4E25-921B-96AF121AF19F}" srcId="{17375496-FCCC-459B-8527-248D9613A18E}" destId="{32C9171E-3A92-4521-B9CD-E7204F49CFCC}" srcOrd="0" destOrd="0" parTransId="{BD2B3AA3-C25C-4241-B530-53B9EADE3D47}" sibTransId="{B0EAB535-46D6-415C-AD0E-54394FA06930}"/>
    <dgm:cxn modelId="{CE078AD3-299D-4FB3-9B6C-6851EE18D436}" type="presOf" srcId="{DDD5913A-A9FC-4E45-AF64-723A6DBE6B29}" destId="{C2804C44-989E-4782-946A-FA1E45758D0F}" srcOrd="0" destOrd="0" presId="urn:microsoft.com/office/officeart/2005/8/layout/vList5"/>
    <dgm:cxn modelId="{ABFB4FDE-3381-4378-A2FB-57B0C2FEF354}" type="presOf" srcId="{B5DF588B-3FF5-45CB-BE42-8936A25A6919}" destId="{CBCCBA56-2529-45BA-B5EF-D727E567AF4A}" srcOrd="0" destOrd="0" presId="urn:microsoft.com/office/officeart/2005/8/layout/vList5"/>
    <dgm:cxn modelId="{483D1AE3-4360-41DE-8960-15B25BB691AD}" srcId="{CFAE77AA-DED8-4828-A09D-2309584A6F52}" destId="{17375496-FCCC-459B-8527-248D9613A18E}" srcOrd="2" destOrd="0" parTransId="{7EB8D8F3-077C-4778-9CEF-68FD582976EB}" sibTransId="{CBB61DA9-43C7-4D90-8E5C-B57E23112F41}"/>
    <dgm:cxn modelId="{5C7159FC-0C1B-44AF-934D-62731E07614C}" type="presOf" srcId="{EAF19D45-229B-4821-A280-C1DE9455006A}" destId="{1D1266B8-5577-4288-A297-5710B3E70191}" srcOrd="0" destOrd="0" presId="urn:microsoft.com/office/officeart/2005/8/layout/vList5"/>
    <dgm:cxn modelId="{D0B9B2FB-5B3B-4044-B03B-299FA6DBF256}" type="presParOf" srcId="{49C6B49B-1A89-40F2-BA1C-96BA7246F241}" destId="{BBC172E4-A636-4B3A-B68C-DFC0DB555B98}" srcOrd="0" destOrd="0" presId="urn:microsoft.com/office/officeart/2005/8/layout/vList5"/>
    <dgm:cxn modelId="{581E28BE-5E46-4CA8-99EC-5CDF87D1CBA7}" type="presParOf" srcId="{BBC172E4-A636-4B3A-B68C-DFC0DB555B98}" destId="{CBCCBA56-2529-45BA-B5EF-D727E567AF4A}" srcOrd="0" destOrd="0" presId="urn:microsoft.com/office/officeart/2005/8/layout/vList5"/>
    <dgm:cxn modelId="{68AF7708-38AB-4957-8157-5461965D6F2E}" type="presParOf" srcId="{BBC172E4-A636-4B3A-B68C-DFC0DB555B98}" destId="{C2804C44-989E-4782-946A-FA1E45758D0F}" srcOrd="1" destOrd="0" presId="urn:microsoft.com/office/officeart/2005/8/layout/vList5"/>
    <dgm:cxn modelId="{6CCF73D6-616F-48E7-A231-02189C9DAB04}" type="presParOf" srcId="{49C6B49B-1A89-40F2-BA1C-96BA7246F241}" destId="{BE53CE6F-F139-487E-897B-CE72642A7BB3}" srcOrd="1" destOrd="0" presId="urn:microsoft.com/office/officeart/2005/8/layout/vList5"/>
    <dgm:cxn modelId="{BE25BCA6-AE05-453A-B486-86CAB7A3CDEA}" type="presParOf" srcId="{49C6B49B-1A89-40F2-BA1C-96BA7246F241}" destId="{9102FFAA-C0D9-46FA-BCE9-0309AD238BDA}" srcOrd="2" destOrd="0" presId="urn:microsoft.com/office/officeart/2005/8/layout/vList5"/>
    <dgm:cxn modelId="{D43AE6A7-D583-42BE-9840-58864DD0DA26}" type="presParOf" srcId="{9102FFAA-C0D9-46FA-BCE9-0309AD238BDA}" destId="{24C0096E-4AD9-40D8-9B79-6264DB3788FC}" srcOrd="0" destOrd="0" presId="urn:microsoft.com/office/officeart/2005/8/layout/vList5"/>
    <dgm:cxn modelId="{56AB85C6-5DFC-4D10-87A5-C55642763B09}" type="presParOf" srcId="{9102FFAA-C0D9-46FA-BCE9-0309AD238BDA}" destId="{54725608-6807-43BD-B357-76B89843221C}" srcOrd="1" destOrd="0" presId="urn:microsoft.com/office/officeart/2005/8/layout/vList5"/>
    <dgm:cxn modelId="{2F44A0AE-2664-4A2B-905B-03FF0365E16F}" type="presParOf" srcId="{49C6B49B-1A89-40F2-BA1C-96BA7246F241}" destId="{7DC7D898-FB3F-46BD-8A31-8C43E11E7A0F}" srcOrd="3" destOrd="0" presId="urn:microsoft.com/office/officeart/2005/8/layout/vList5"/>
    <dgm:cxn modelId="{068E3B74-4FEB-40BD-A0F9-71A3E6547F44}" type="presParOf" srcId="{49C6B49B-1A89-40F2-BA1C-96BA7246F241}" destId="{6089CFC9-C6EB-4B36-A706-94A8FE1EB24B}" srcOrd="4" destOrd="0" presId="urn:microsoft.com/office/officeart/2005/8/layout/vList5"/>
    <dgm:cxn modelId="{2DBEC22E-8C8A-4CF6-A424-75BC61597F24}" type="presParOf" srcId="{6089CFC9-C6EB-4B36-A706-94A8FE1EB24B}" destId="{DDED99A0-6AB4-45D1-A4CB-2D44BCEC27ED}" srcOrd="0" destOrd="0" presId="urn:microsoft.com/office/officeart/2005/8/layout/vList5"/>
    <dgm:cxn modelId="{1D691E58-D8A7-4E9D-89F8-60F27A27EA2B}" type="presParOf" srcId="{6089CFC9-C6EB-4B36-A706-94A8FE1EB24B}" destId="{7CC70AAF-8632-4807-896A-724F4EC66028}" srcOrd="1" destOrd="0" presId="urn:microsoft.com/office/officeart/2005/8/layout/vList5"/>
    <dgm:cxn modelId="{1ADA205E-B3CF-47A0-AFE1-DFCB919DB6B0}" type="presParOf" srcId="{49C6B49B-1A89-40F2-BA1C-96BA7246F241}" destId="{0CF2E8FF-A90E-41AA-A8C9-198B7DEFEE42}" srcOrd="5" destOrd="0" presId="urn:microsoft.com/office/officeart/2005/8/layout/vList5"/>
    <dgm:cxn modelId="{8B979774-F545-479C-95EC-C0FF2A213956}" type="presParOf" srcId="{49C6B49B-1A89-40F2-BA1C-96BA7246F241}" destId="{A86D0E4C-F54F-4CCB-B7A6-BF921A70C1EF}" srcOrd="6" destOrd="0" presId="urn:microsoft.com/office/officeart/2005/8/layout/vList5"/>
    <dgm:cxn modelId="{E217488C-B2E6-451F-A277-E8323B30940A}" type="presParOf" srcId="{A86D0E4C-F54F-4CCB-B7A6-BF921A70C1EF}" destId="{1D1266B8-5577-4288-A297-5710B3E70191}" srcOrd="0" destOrd="0" presId="urn:microsoft.com/office/officeart/2005/8/layout/vList5"/>
    <dgm:cxn modelId="{2684231F-055F-4F87-93EF-1A7E083AEFE5}" type="presParOf" srcId="{A86D0E4C-F54F-4CCB-B7A6-BF921A70C1EF}" destId="{C59689E3-9A81-4B64-BB56-21B9EF6827A7}" srcOrd="1" destOrd="0" presId="urn:microsoft.com/office/officeart/2005/8/layout/vList5"/>
    <dgm:cxn modelId="{231C9E37-A2C8-4839-A3EC-5B5E90F6F78E}" type="presParOf" srcId="{49C6B49B-1A89-40F2-BA1C-96BA7246F241}" destId="{3233BA09-0475-438A-8D1F-95C5584BB977}" srcOrd="7" destOrd="0" presId="urn:microsoft.com/office/officeart/2005/8/layout/vList5"/>
    <dgm:cxn modelId="{2C78704C-9DD2-4258-B9CF-A94CC1F1479C}" type="presParOf" srcId="{49C6B49B-1A89-40F2-BA1C-96BA7246F241}" destId="{BD02876B-E772-4499-A2EA-6728D7272794}" srcOrd="8" destOrd="0" presId="urn:microsoft.com/office/officeart/2005/8/layout/vList5"/>
    <dgm:cxn modelId="{56AB6F5A-E0A8-4FE5-8A57-C2CE39ED1708}" type="presParOf" srcId="{BD02876B-E772-4499-A2EA-6728D7272794}" destId="{AD9B9947-E429-4037-88E2-7367CAD421B5}" srcOrd="0" destOrd="0" presId="urn:microsoft.com/office/officeart/2005/8/layout/vList5"/>
    <dgm:cxn modelId="{3D4B1F82-5901-4845-A899-9A25FF89C48A}" type="presParOf" srcId="{BD02876B-E772-4499-A2EA-6728D7272794}" destId="{99926C07-0808-42D0-BD58-9958BF3C077A}" srcOrd="1" destOrd="0" presId="urn:microsoft.com/office/officeart/2005/8/layout/vList5"/>
    <dgm:cxn modelId="{E2E1C091-3D9B-4A80-BC7C-59C6309FAF1A}" type="presParOf" srcId="{49C6B49B-1A89-40F2-BA1C-96BA7246F241}" destId="{4E1B02C0-394C-435C-A12D-F9965EC3E917}" srcOrd="9" destOrd="0" presId="urn:microsoft.com/office/officeart/2005/8/layout/vList5"/>
    <dgm:cxn modelId="{6D6D8BC2-8B56-4216-97FB-64A3AAB25C82}" type="presParOf" srcId="{49C6B49B-1A89-40F2-BA1C-96BA7246F241}" destId="{3C9A1D52-6862-447D-93DD-BFD377D9B85F}" srcOrd="10" destOrd="0" presId="urn:microsoft.com/office/officeart/2005/8/layout/vList5"/>
    <dgm:cxn modelId="{DAD2D4E0-C689-4F76-AAA6-75640E7CFD91}" type="presParOf" srcId="{3C9A1D52-6862-447D-93DD-BFD377D9B85F}" destId="{20097426-97F9-4F7C-AFD2-79CA20B90200}" srcOrd="0" destOrd="0" presId="urn:microsoft.com/office/officeart/2005/8/layout/vList5"/>
    <dgm:cxn modelId="{47E2F380-7C7F-4BB3-B10E-44C49132BD00}" type="presParOf" srcId="{3C9A1D52-6862-447D-93DD-BFD377D9B85F}" destId="{EEF2A2C6-151D-4964-AE83-EE70DC79751F}" srcOrd="1" destOrd="0" presId="urn:microsoft.com/office/officeart/2005/8/layout/vList5"/>
    <dgm:cxn modelId="{759C7900-E0D5-41D8-8A10-0C1B0D94BD4A}" type="presParOf" srcId="{49C6B49B-1A89-40F2-BA1C-96BA7246F241}" destId="{AD84AE59-28BE-44A5-B404-9641B4B7F1F8}" srcOrd="11" destOrd="0" presId="urn:microsoft.com/office/officeart/2005/8/layout/vList5"/>
    <dgm:cxn modelId="{AB02BD5E-1C6C-44BF-A141-E7AE46A846F6}" type="presParOf" srcId="{49C6B49B-1A89-40F2-BA1C-96BA7246F241}" destId="{0AE93CA2-6195-4262-BD25-D8E3544C1D5C}" srcOrd="12" destOrd="0" presId="urn:microsoft.com/office/officeart/2005/8/layout/vList5"/>
    <dgm:cxn modelId="{28F3C828-00D3-4B58-B595-67CC3B6B598F}" type="presParOf" srcId="{0AE93CA2-6195-4262-BD25-D8E3544C1D5C}" destId="{BB9D8BEC-BA5E-4BF2-B3DB-C9718039A3DC}" srcOrd="0" destOrd="0" presId="urn:microsoft.com/office/officeart/2005/8/layout/vList5"/>
    <dgm:cxn modelId="{A8126FA1-5814-4644-BBF0-679BED19AE41}" type="presParOf" srcId="{0AE93CA2-6195-4262-BD25-D8E3544C1D5C}" destId="{C2AE8948-D292-499D-8703-7224912B2A51}" srcOrd="1" destOrd="0" presId="urn:microsoft.com/office/officeart/2005/8/layout/vList5"/>
    <dgm:cxn modelId="{48208F1D-9187-489A-B559-437A820F5C76}" type="presParOf" srcId="{49C6B49B-1A89-40F2-BA1C-96BA7246F241}" destId="{AD3E6E0D-18FF-4D75-8856-6D4113C9E978}" srcOrd="13" destOrd="0" presId="urn:microsoft.com/office/officeart/2005/8/layout/vList5"/>
    <dgm:cxn modelId="{4BFF00B2-7910-4B2B-B00C-3621559B0DF2}" type="presParOf" srcId="{49C6B49B-1A89-40F2-BA1C-96BA7246F241}" destId="{416FA3D2-D3B2-49E4-AFF1-E3F2B18F42E8}" srcOrd="14" destOrd="0" presId="urn:microsoft.com/office/officeart/2005/8/layout/vList5"/>
    <dgm:cxn modelId="{3B4FDD47-E3E5-44F2-AA87-50268F6F0592}" type="presParOf" srcId="{416FA3D2-D3B2-49E4-AFF1-E3F2B18F42E8}" destId="{4376B203-46C9-40FA-B16A-A1D1D73BB9A8}" srcOrd="0" destOrd="0" presId="urn:microsoft.com/office/officeart/2005/8/layout/vList5"/>
    <dgm:cxn modelId="{360F8691-D1D1-41E3-96B8-59D85DECAD88}" type="presParOf" srcId="{416FA3D2-D3B2-49E4-AFF1-E3F2B18F42E8}" destId="{96EF4575-F255-42FB-8C3A-25548B7F646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72052C-C52A-4F3B-BEFD-2140B892F8F0}" type="doc">
      <dgm:prSet loTypeId="urn:microsoft.com/office/officeart/2005/8/layout/pyramid2" loCatId="pyramid" qsTypeId="urn:microsoft.com/office/officeart/2005/8/quickstyle/3d4" qsCatId="3D" csTypeId="urn:microsoft.com/office/officeart/2005/8/colors/accent1_2" csCatId="accent1" phldr="1"/>
      <dgm:spPr/>
      <dgm:t>
        <a:bodyPr/>
        <a:lstStyle/>
        <a:p>
          <a:endParaRPr lang="en-IN"/>
        </a:p>
      </dgm:t>
    </dgm:pt>
    <dgm:pt modelId="{85CF5BEE-978C-4BFF-BAA4-B95DE7718C00}">
      <dgm:prSet custT="1"/>
      <dgm:spPr/>
      <dgm:t>
        <a:bodyPr/>
        <a:lstStyle/>
        <a:p>
          <a:r>
            <a:rPr lang="en-IN" sz="1800" kern="1200" dirty="0">
              <a:solidFill>
                <a:srgbClr val="002060"/>
              </a:solidFill>
              <a:latin typeface="+mn-lt"/>
              <a:ea typeface="+mn-ea"/>
              <a:cs typeface="+mn-cs"/>
            </a:rPr>
            <a:t>Primary level</a:t>
          </a:r>
        </a:p>
      </dgm:t>
    </dgm:pt>
    <dgm:pt modelId="{D4177586-6F06-4A95-9357-E555BB588DB8}" type="parTrans" cxnId="{3F74E49C-5215-4F38-88E8-FB9A4759D496}">
      <dgm:prSet/>
      <dgm:spPr/>
      <dgm:t>
        <a:bodyPr/>
        <a:lstStyle/>
        <a:p>
          <a:endParaRPr lang="en-IN"/>
        </a:p>
      </dgm:t>
    </dgm:pt>
    <dgm:pt modelId="{9EB5FB2B-353B-40E9-8176-45286E6982A0}" type="sibTrans" cxnId="{3F74E49C-5215-4F38-88E8-FB9A4759D496}">
      <dgm:prSet/>
      <dgm:spPr/>
      <dgm:t>
        <a:bodyPr/>
        <a:lstStyle/>
        <a:p>
          <a:endParaRPr lang="en-IN"/>
        </a:p>
      </dgm:t>
    </dgm:pt>
    <dgm:pt modelId="{4F55EB31-4E1A-411D-9B24-DC955A36946C}">
      <dgm:prSet custT="1"/>
      <dgm:spPr/>
      <dgm:t>
        <a:bodyPr/>
        <a:lstStyle/>
        <a:p>
          <a:r>
            <a:rPr lang="en-US" sz="1800" kern="1200" dirty="0">
              <a:solidFill>
                <a:srgbClr val="002060"/>
              </a:solidFill>
              <a:latin typeface="+mn-lt"/>
              <a:ea typeface="+mn-ea"/>
              <a:cs typeface="+mn-cs"/>
            </a:rPr>
            <a:t>Ms. </a:t>
          </a:r>
          <a:r>
            <a:rPr lang="en-US" sz="1800" kern="1200" dirty="0" err="1">
              <a:solidFill>
                <a:srgbClr val="002060"/>
              </a:solidFill>
              <a:latin typeface="+mn-lt"/>
              <a:ea typeface="+mn-ea"/>
              <a:cs typeface="+mn-cs"/>
            </a:rPr>
            <a:t>Sweta</a:t>
          </a:r>
          <a:r>
            <a:rPr lang="en-US" sz="1800" kern="1200" dirty="0">
              <a:solidFill>
                <a:srgbClr val="002060"/>
              </a:solidFill>
              <a:latin typeface="+mn-lt"/>
              <a:ea typeface="+mn-ea"/>
              <a:cs typeface="+mn-cs"/>
            </a:rPr>
            <a:t> Singh – 9319295044 servicing@insurancepandit.com </a:t>
          </a:r>
          <a:endParaRPr lang="en-IN" sz="1800" kern="1200" dirty="0">
            <a:solidFill>
              <a:srgbClr val="002060"/>
            </a:solidFill>
            <a:latin typeface="+mn-lt"/>
            <a:ea typeface="+mn-ea"/>
            <a:cs typeface="+mn-cs"/>
          </a:endParaRPr>
        </a:p>
      </dgm:t>
    </dgm:pt>
    <dgm:pt modelId="{FD927022-7B40-4033-B11C-1CE72200AE6B}" type="parTrans" cxnId="{4758BF5E-B10D-4FBE-95BF-0994CAF7E7CF}">
      <dgm:prSet/>
      <dgm:spPr/>
      <dgm:t>
        <a:bodyPr/>
        <a:lstStyle/>
        <a:p>
          <a:endParaRPr lang="en-IN"/>
        </a:p>
      </dgm:t>
    </dgm:pt>
    <dgm:pt modelId="{25930B8C-C89A-4B6E-9A46-9C30609AEE04}" type="sibTrans" cxnId="{4758BF5E-B10D-4FBE-95BF-0994CAF7E7CF}">
      <dgm:prSet/>
      <dgm:spPr/>
      <dgm:t>
        <a:bodyPr/>
        <a:lstStyle/>
        <a:p>
          <a:endParaRPr lang="en-IN"/>
        </a:p>
      </dgm:t>
    </dgm:pt>
    <dgm:pt modelId="{BF482ABB-E0B9-4441-9173-A22CE2F22658}">
      <dgm:prSet custT="1"/>
      <dgm:spPr/>
      <dgm:t>
        <a:bodyPr/>
        <a:lstStyle/>
        <a:p>
          <a:r>
            <a:rPr lang="en-IN" sz="1800" kern="1200" dirty="0">
              <a:solidFill>
                <a:srgbClr val="002060"/>
              </a:solidFill>
              <a:latin typeface="Calibri"/>
              <a:ea typeface="+mn-ea"/>
              <a:cs typeface="+mn-cs"/>
            </a:rPr>
            <a:t>First Level Escalation</a:t>
          </a:r>
        </a:p>
      </dgm:t>
    </dgm:pt>
    <dgm:pt modelId="{B1D0D653-F188-4D40-B9EB-E02EB25341D8}" type="parTrans" cxnId="{88E28535-1725-4603-AF92-BAE51627C004}">
      <dgm:prSet/>
      <dgm:spPr/>
      <dgm:t>
        <a:bodyPr/>
        <a:lstStyle/>
        <a:p>
          <a:endParaRPr lang="en-IN"/>
        </a:p>
      </dgm:t>
    </dgm:pt>
    <dgm:pt modelId="{8EE3A093-AC88-4818-9026-962E3769C231}" type="sibTrans" cxnId="{88E28535-1725-4603-AF92-BAE51627C004}">
      <dgm:prSet/>
      <dgm:spPr/>
      <dgm:t>
        <a:bodyPr/>
        <a:lstStyle/>
        <a:p>
          <a:endParaRPr lang="en-IN"/>
        </a:p>
      </dgm:t>
    </dgm:pt>
    <dgm:pt modelId="{83D356EC-D410-4D73-A6BB-5CE542739C09}">
      <dgm:prSet custT="1"/>
      <dgm:spPr/>
      <dgm:t>
        <a:bodyPr/>
        <a:lstStyle/>
        <a:p>
          <a:r>
            <a:rPr lang="en-US" sz="1800" kern="1200" dirty="0">
              <a:solidFill>
                <a:srgbClr val="002060"/>
              </a:solidFill>
              <a:latin typeface="Calibri"/>
              <a:ea typeface="+mn-ea"/>
              <a:cs typeface="+mn-cs"/>
            </a:rPr>
            <a:t>Ms. Asha Sharma – 9667400136 ea.asha@insurancepandit.com</a:t>
          </a:r>
          <a:endParaRPr lang="en-IN" sz="1800" kern="1200" dirty="0">
            <a:solidFill>
              <a:srgbClr val="002060"/>
            </a:solidFill>
            <a:latin typeface="Calibri"/>
            <a:ea typeface="+mn-ea"/>
            <a:cs typeface="+mn-cs"/>
          </a:endParaRPr>
        </a:p>
      </dgm:t>
    </dgm:pt>
    <dgm:pt modelId="{51D7840F-63DE-4641-BBC7-99A1B5A92728}" type="parTrans" cxnId="{43BEDADE-6CA3-493E-AEAE-2C3CB3DF76ED}">
      <dgm:prSet/>
      <dgm:spPr/>
      <dgm:t>
        <a:bodyPr/>
        <a:lstStyle/>
        <a:p>
          <a:endParaRPr lang="en-IN"/>
        </a:p>
      </dgm:t>
    </dgm:pt>
    <dgm:pt modelId="{95BF1FD2-CF6D-45C9-AAD4-4755F16F9CA8}" type="sibTrans" cxnId="{43BEDADE-6CA3-493E-AEAE-2C3CB3DF76ED}">
      <dgm:prSet/>
      <dgm:spPr/>
      <dgm:t>
        <a:bodyPr/>
        <a:lstStyle/>
        <a:p>
          <a:endParaRPr lang="en-IN"/>
        </a:p>
      </dgm:t>
    </dgm:pt>
    <dgm:pt modelId="{7967DBEB-95EF-4FDF-809E-23D6180EFB04}">
      <dgm:prSet custT="1"/>
      <dgm:spPr/>
      <dgm: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Second Level Escalation</a:t>
          </a:r>
        </a:p>
      </dgm:t>
    </dgm:pt>
    <dgm:pt modelId="{E97B7B8C-4416-49AD-A0F0-FC1223296E0C}" type="parTrans" cxnId="{CA422AC0-88C6-4A55-829D-208577ED9F41}">
      <dgm:prSet/>
      <dgm:spPr/>
      <dgm:t>
        <a:bodyPr/>
        <a:lstStyle/>
        <a:p>
          <a:endParaRPr lang="en-IN"/>
        </a:p>
      </dgm:t>
    </dgm:pt>
    <dgm:pt modelId="{22683985-8A8C-42C0-915C-12218F4AB939}" type="sibTrans" cxnId="{CA422AC0-88C6-4A55-829D-208577ED9F41}">
      <dgm:prSet/>
      <dgm:spPr/>
      <dgm:t>
        <a:bodyPr/>
        <a:lstStyle/>
        <a:p>
          <a:endParaRPr lang="en-IN"/>
        </a:p>
      </dgm:t>
    </dgm:pt>
    <dgm:pt modelId="{DA5A7112-3A72-4FA6-AFE6-1D51179AD5C4}">
      <dgm:prSet custT="1"/>
      <dgm:spPr/>
      <dgm: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Mr. </a:t>
          </a:r>
          <a:r>
            <a:rPr lang="en-IN" sz="1800" kern="1200" dirty="0" err="1">
              <a:solidFill>
                <a:srgbClr val="002060"/>
              </a:solidFill>
              <a:latin typeface="Calibri"/>
              <a:ea typeface="+mn-ea"/>
              <a:cs typeface="+mn-cs"/>
            </a:rPr>
            <a:t>Mridul</a:t>
          </a:r>
          <a:r>
            <a:rPr lang="en-IN" sz="1800" kern="1200" dirty="0">
              <a:solidFill>
                <a:srgbClr val="002060"/>
              </a:solidFill>
              <a:latin typeface="Calibri"/>
              <a:ea typeface="+mn-ea"/>
              <a:cs typeface="+mn-cs"/>
            </a:rPr>
            <a:t> Pandey – 9911723231</a:t>
          </a:r>
        </a:p>
      </dgm:t>
    </dgm:pt>
    <dgm:pt modelId="{11E80706-AC96-4579-8710-ED87CF5ADB16}" type="parTrans" cxnId="{FA053688-0E5E-41DB-9115-E0E9FA80E685}">
      <dgm:prSet/>
      <dgm:spPr/>
      <dgm:t>
        <a:bodyPr/>
        <a:lstStyle/>
        <a:p>
          <a:endParaRPr lang="en-IN"/>
        </a:p>
      </dgm:t>
    </dgm:pt>
    <dgm:pt modelId="{BE841270-3635-4C7C-A2FE-78AD64FDCB06}" type="sibTrans" cxnId="{FA053688-0E5E-41DB-9115-E0E9FA80E685}">
      <dgm:prSet/>
      <dgm:spPr/>
      <dgm:t>
        <a:bodyPr/>
        <a:lstStyle/>
        <a:p>
          <a:endParaRPr lang="en-IN"/>
        </a:p>
      </dgm:t>
    </dgm:pt>
    <dgm:pt modelId="{E876F978-F8B9-4B69-8E40-9A73F83AAC11}">
      <dgm:prSet custT="1"/>
      <dgm:spPr/>
      <dgm: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emergingcorporates@insurancepandit.com</a:t>
          </a:r>
        </a:p>
      </dgm:t>
    </dgm:pt>
    <dgm:pt modelId="{98720617-8E95-4EF3-AFDD-EDEF859A5D1B}" type="parTrans" cxnId="{4EC45FF9-ABDA-458B-9433-8F6536A09197}">
      <dgm:prSet/>
      <dgm:spPr/>
      <dgm:t>
        <a:bodyPr/>
        <a:lstStyle/>
        <a:p>
          <a:endParaRPr lang="en-IN"/>
        </a:p>
      </dgm:t>
    </dgm:pt>
    <dgm:pt modelId="{0404F7B8-CE8E-4CC0-93B4-6D306EABD5E6}" type="sibTrans" cxnId="{4EC45FF9-ABDA-458B-9433-8F6536A09197}">
      <dgm:prSet/>
      <dgm:spPr/>
      <dgm:t>
        <a:bodyPr/>
        <a:lstStyle/>
        <a:p>
          <a:endParaRPr lang="en-IN"/>
        </a:p>
      </dgm:t>
    </dgm:pt>
    <dgm:pt modelId="{6C8D363A-8BDC-4D13-B35D-22D857446DEE}" type="pres">
      <dgm:prSet presAssocID="{BB72052C-C52A-4F3B-BEFD-2140B892F8F0}" presName="compositeShape" presStyleCnt="0">
        <dgm:presLayoutVars>
          <dgm:dir/>
          <dgm:resizeHandles/>
        </dgm:presLayoutVars>
      </dgm:prSet>
      <dgm:spPr/>
    </dgm:pt>
    <dgm:pt modelId="{F9EBD2A4-017A-45D7-B102-76E1CB02F684}" type="pres">
      <dgm:prSet presAssocID="{BB72052C-C52A-4F3B-BEFD-2140B892F8F0}" presName="pyramid" presStyleLbl="node1" presStyleIdx="0" presStyleCnt="1"/>
      <dgm:spPr/>
    </dgm:pt>
    <dgm:pt modelId="{3D8F5394-2EF4-4BDC-BE52-E515C4C1D063}" type="pres">
      <dgm:prSet presAssocID="{BB72052C-C52A-4F3B-BEFD-2140B892F8F0}" presName="theList" presStyleCnt="0"/>
      <dgm:spPr/>
    </dgm:pt>
    <dgm:pt modelId="{98539533-CFC4-45F7-B528-C8D85EBF1957}" type="pres">
      <dgm:prSet presAssocID="{85CF5BEE-978C-4BFF-BAA4-B95DE7718C00}" presName="aNode" presStyleLbl="fgAcc1" presStyleIdx="0" presStyleCnt="3" custLinFactNeighborX="-1783" custLinFactNeighborY="-15674">
        <dgm:presLayoutVars>
          <dgm:bulletEnabled val="1"/>
        </dgm:presLayoutVars>
      </dgm:prSet>
      <dgm:spPr/>
    </dgm:pt>
    <dgm:pt modelId="{098056D8-FA1C-405E-BB1D-93289F877E8D}" type="pres">
      <dgm:prSet presAssocID="{85CF5BEE-978C-4BFF-BAA4-B95DE7718C00}" presName="aSpace" presStyleCnt="0"/>
      <dgm:spPr/>
    </dgm:pt>
    <dgm:pt modelId="{C3A23BB5-FE61-4B94-9CED-FCB55A7798B8}" type="pres">
      <dgm:prSet presAssocID="{BF482ABB-E0B9-4441-9173-A22CE2F22658}" presName="aNode" presStyleLbl="fgAcc1" presStyleIdx="1" presStyleCnt="3">
        <dgm:presLayoutVars>
          <dgm:bulletEnabled val="1"/>
        </dgm:presLayoutVars>
      </dgm:prSet>
      <dgm:spPr/>
    </dgm:pt>
    <dgm:pt modelId="{81355E66-565C-4EC7-9559-376BE9BCD3D5}" type="pres">
      <dgm:prSet presAssocID="{BF482ABB-E0B9-4441-9173-A22CE2F22658}" presName="aSpace" presStyleCnt="0"/>
      <dgm:spPr/>
    </dgm:pt>
    <dgm:pt modelId="{96B744AC-93CB-48D7-8EBF-D9485EE7591F}" type="pres">
      <dgm:prSet presAssocID="{7967DBEB-95EF-4FDF-809E-23D6180EFB04}" presName="aNode" presStyleLbl="fgAcc1" presStyleIdx="2" presStyleCnt="3">
        <dgm:presLayoutVars>
          <dgm:bulletEnabled val="1"/>
        </dgm:presLayoutVars>
      </dgm:prSet>
      <dgm:spPr/>
    </dgm:pt>
    <dgm:pt modelId="{70F9E199-FB86-453F-BCA7-60B5AE9FD6E5}" type="pres">
      <dgm:prSet presAssocID="{7967DBEB-95EF-4FDF-809E-23D6180EFB04}" presName="aSpace" presStyleCnt="0"/>
      <dgm:spPr/>
    </dgm:pt>
  </dgm:ptLst>
  <dgm:cxnLst>
    <dgm:cxn modelId="{BD9EE51E-A2CC-4E91-B385-00DC58CF1D72}" type="presOf" srcId="{BB72052C-C52A-4F3B-BEFD-2140B892F8F0}" destId="{6C8D363A-8BDC-4D13-B35D-22D857446DEE}" srcOrd="0" destOrd="0" presId="urn:microsoft.com/office/officeart/2005/8/layout/pyramid2"/>
    <dgm:cxn modelId="{8021D91F-EE30-4895-8FFF-D1E77DA883BD}" type="presOf" srcId="{85CF5BEE-978C-4BFF-BAA4-B95DE7718C00}" destId="{98539533-CFC4-45F7-B528-C8D85EBF1957}" srcOrd="0" destOrd="0" presId="urn:microsoft.com/office/officeart/2005/8/layout/pyramid2"/>
    <dgm:cxn modelId="{88E28535-1725-4603-AF92-BAE51627C004}" srcId="{BB72052C-C52A-4F3B-BEFD-2140B892F8F0}" destId="{BF482ABB-E0B9-4441-9173-A22CE2F22658}" srcOrd="1" destOrd="0" parTransId="{B1D0D653-F188-4D40-B9EB-E02EB25341D8}" sibTransId="{8EE3A093-AC88-4818-9026-962E3769C231}"/>
    <dgm:cxn modelId="{EC645A38-A5B9-4C62-BCBB-C8EAA7B57226}" type="presOf" srcId="{4F55EB31-4E1A-411D-9B24-DC955A36946C}" destId="{98539533-CFC4-45F7-B528-C8D85EBF1957}" srcOrd="0" destOrd="1" presId="urn:microsoft.com/office/officeart/2005/8/layout/pyramid2"/>
    <dgm:cxn modelId="{4758BF5E-B10D-4FBE-95BF-0994CAF7E7CF}" srcId="{85CF5BEE-978C-4BFF-BAA4-B95DE7718C00}" destId="{4F55EB31-4E1A-411D-9B24-DC955A36946C}" srcOrd="0" destOrd="0" parTransId="{FD927022-7B40-4033-B11C-1CE72200AE6B}" sibTransId="{25930B8C-C89A-4B6E-9A46-9C30609AEE04}"/>
    <dgm:cxn modelId="{DEC15E72-83CC-4A55-AEDD-11E0DF5E6C22}" type="presOf" srcId="{E876F978-F8B9-4B69-8E40-9A73F83AAC11}" destId="{96B744AC-93CB-48D7-8EBF-D9485EE7591F}" srcOrd="0" destOrd="2" presId="urn:microsoft.com/office/officeart/2005/8/layout/pyramid2"/>
    <dgm:cxn modelId="{0D29C679-3574-4B6D-85AE-2E864FCC535B}" type="presOf" srcId="{7967DBEB-95EF-4FDF-809E-23D6180EFB04}" destId="{96B744AC-93CB-48D7-8EBF-D9485EE7591F}" srcOrd="0" destOrd="0" presId="urn:microsoft.com/office/officeart/2005/8/layout/pyramid2"/>
    <dgm:cxn modelId="{FA053688-0E5E-41DB-9115-E0E9FA80E685}" srcId="{7967DBEB-95EF-4FDF-809E-23D6180EFB04}" destId="{DA5A7112-3A72-4FA6-AFE6-1D51179AD5C4}" srcOrd="0" destOrd="0" parTransId="{11E80706-AC96-4579-8710-ED87CF5ADB16}" sibTransId="{BE841270-3635-4C7C-A2FE-78AD64FDCB06}"/>
    <dgm:cxn modelId="{3F74E49C-5215-4F38-88E8-FB9A4759D496}" srcId="{BB72052C-C52A-4F3B-BEFD-2140B892F8F0}" destId="{85CF5BEE-978C-4BFF-BAA4-B95DE7718C00}" srcOrd="0" destOrd="0" parTransId="{D4177586-6F06-4A95-9357-E555BB588DB8}" sibTransId="{9EB5FB2B-353B-40E9-8176-45286E6982A0}"/>
    <dgm:cxn modelId="{9CB7C5B0-422B-4C77-9611-A9C0CB0F8ACC}" type="presOf" srcId="{83D356EC-D410-4D73-A6BB-5CE542739C09}" destId="{C3A23BB5-FE61-4B94-9CED-FCB55A7798B8}" srcOrd="0" destOrd="1" presId="urn:microsoft.com/office/officeart/2005/8/layout/pyramid2"/>
    <dgm:cxn modelId="{81ED9CB3-7FA7-4A56-B71F-4653E20881AB}" type="presOf" srcId="{DA5A7112-3A72-4FA6-AFE6-1D51179AD5C4}" destId="{96B744AC-93CB-48D7-8EBF-D9485EE7591F}" srcOrd="0" destOrd="1" presId="urn:microsoft.com/office/officeart/2005/8/layout/pyramid2"/>
    <dgm:cxn modelId="{1B48A2B3-641B-4447-B377-5CD3C5DDB2B3}" type="presOf" srcId="{BF482ABB-E0B9-4441-9173-A22CE2F22658}" destId="{C3A23BB5-FE61-4B94-9CED-FCB55A7798B8}" srcOrd="0" destOrd="0" presId="urn:microsoft.com/office/officeart/2005/8/layout/pyramid2"/>
    <dgm:cxn modelId="{CA422AC0-88C6-4A55-829D-208577ED9F41}" srcId="{BB72052C-C52A-4F3B-BEFD-2140B892F8F0}" destId="{7967DBEB-95EF-4FDF-809E-23D6180EFB04}" srcOrd="2" destOrd="0" parTransId="{E97B7B8C-4416-49AD-A0F0-FC1223296E0C}" sibTransId="{22683985-8A8C-42C0-915C-12218F4AB939}"/>
    <dgm:cxn modelId="{43BEDADE-6CA3-493E-AEAE-2C3CB3DF76ED}" srcId="{BF482ABB-E0B9-4441-9173-A22CE2F22658}" destId="{83D356EC-D410-4D73-A6BB-5CE542739C09}" srcOrd="0" destOrd="0" parTransId="{51D7840F-63DE-4641-BBC7-99A1B5A92728}" sibTransId="{95BF1FD2-CF6D-45C9-AAD4-4755F16F9CA8}"/>
    <dgm:cxn modelId="{4EC45FF9-ABDA-458B-9433-8F6536A09197}" srcId="{7967DBEB-95EF-4FDF-809E-23D6180EFB04}" destId="{E876F978-F8B9-4B69-8E40-9A73F83AAC11}" srcOrd="1" destOrd="0" parTransId="{98720617-8E95-4EF3-AFDD-EDEF859A5D1B}" sibTransId="{0404F7B8-CE8E-4CC0-93B4-6D306EABD5E6}"/>
    <dgm:cxn modelId="{BC55669E-6722-47FA-8670-4EB46D13C1A1}" type="presParOf" srcId="{6C8D363A-8BDC-4D13-B35D-22D857446DEE}" destId="{F9EBD2A4-017A-45D7-B102-76E1CB02F684}" srcOrd="0" destOrd="0" presId="urn:microsoft.com/office/officeart/2005/8/layout/pyramid2"/>
    <dgm:cxn modelId="{69471211-3504-4378-A74B-87389E2E0719}" type="presParOf" srcId="{6C8D363A-8BDC-4D13-B35D-22D857446DEE}" destId="{3D8F5394-2EF4-4BDC-BE52-E515C4C1D063}" srcOrd="1" destOrd="0" presId="urn:microsoft.com/office/officeart/2005/8/layout/pyramid2"/>
    <dgm:cxn modelId="{8AD5247A-F66E-4621-B9B7-0343F0D9B2BD}" type="presParOf" srcId="{3D8F5394-2EF4-4BDC-BE52-E515C4C1D063}" destId="{98539533-CFC4-45F7-B528-C8D85EBF1957}" srcOrd="0" destOrd="0" presId="urn:microsoft.com/office/officeart/2005/8/layout/pyramid2"/>
    <dgm:cxn modelId="{6458CF9F-76CF-46BF-AB49-34CC9307F10A}" type="presParOf" srcId="{3D8F5394-2EF4-4BDC-BE52-E515C4C1D063}" destId="{098056D8-FA1C-405E-BB1D-93289F877E8D}" srcOrd="1" destOrd="0" presId="urn:microsoft.com/office/officeart/2005/8/layout/pyramid2"/>
    <dgm:cxn modelId="{074650E0-EA44-496E-8A59-CBB8193B96A8}" type="presParOf" srcId="{3D8F5394-2EF4-4BDC-BE52-E515C4C1D063}" destId="{C3A23BB5-FE61-4B94-9CED-FCB55A7798B8}" srcOrd="2" destOrd="0" presId="urn:microsoft.com/office/officeart/2005/8/layout/pyramid2"/>
    <dgm:cxn modelId="{4BC1C6D7-B6F4-4EAB-944A-340572087FDA}" type="presParOf" srcId="{3D8F5394-2EF4-4BDC-BE52-E515C4C1D063}" destId="{81355E66-565C-4EC7-9559-376BE9BCD3D5}" srcOrd="3" destOrd="0" presId="urn:microsoft.com/office/officeart/2005/8/layout/pyramid2"/>
    <dgm:cxn modelId="{FAC080BC-AB2D-4166-9A69-0C8CAF002DB5}" type="presParOf" srcId="{3D8F5394-2EF4-4BDC-BE52-E515C4C1D063}" destId="{96B744AC-93CB-48D7-8EBF-D9485EE7591F}" srcOrd="4" destOrd="0" presId="urn:microsoft.com/office/officeart/2005/8/layout/pyramid2"/>
    <dgm:cxn modelId="{F0FEB68E-6646-4C5F-AE3D-E40611777A82}" type="presParOf" srcId="{3D8F5394-2EF4-4BDC-BE52-E515C4C1D063}" destId="{70F9E199-FB86-453F-BCA7-60B5AE9FD6E5}" srcOrd="5"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81C7C-D690-4038-97B1-3F380D3389EF}">
      <dsp:nvSpPr>
        <dsp:cNvPr id="0" name=""/>
        <dsp:cNvSpPr/>
      </dsp:nvSpPr>
      <dsp:spPr>
        <a:xfrm>
          <a:off x="0" y="697"/>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9BA80-7B00-48C0-8BAC-0BE151E25698}">
      <dsp:nvSpPr>
        <dsp:cNvPr id="0" name=""/>
        <dsp:cNvSpPr/>
      </dsp:nvSpPr>
      <dsp:spPr>
        <a:xfrm>
          <a:off x="0" y="697"/>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solidFill>
                <a:srgbClr val="002060"/>
              </a:solidFill>
            </a:rPr>
            <a:t>Coverage Details</a:t>
          </a:r>
        </a:p>
      </dsp:txBody>
      <dsp:txXfrm>
        <a:off x="0" y="697"/>
        <a:ext cx="7242111" cy="571360"/>
      </dsp:txXfrm>
    </dsp:sp>
    <dsp:sp modelId="{F52D6F1E-EC42-46B2-B7AF-3E5D95BC953C}">
      <dsp:nvSpPr>
        <dsp:cNvPr id="0" name=""/>
        <dsp:cNvSpPr/>
      </dsp:nvSpPr>
      <dsp:spPr>
        <a:xfrm>
          <a:off x="0" y="572058"/>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34CA5A-C49B-4275-94AC-1EFAA29754BD}">
      <dsp:nvSpPr>
        <dsp:cNvPr id="0" name=""/>
        <dsp:cNvSpPr/>
      </dsp:nvSpPr>
      <dsp:spPr>
        <a:xfrm>
          <a:off x="0" y="572058"/>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rgbClr val="002060"/>
              </a:solidFill>
            </a:rPr>
            <a:t>Covered Expenses Details</a:t>
          </a:r>
        </a:p>
      </dsp:txBody>
      <dsp:txXfrm>
        <a:off x="0" y="572058"/>
        <a:ext cx="7242111" cy="571360"/>
      </dsp:txXfrm>
    </dsp:sp>
    <dsp:sp modelId="{0C6259C1-3AF0-444C-8909-2C6C98B8240C}">
      <dsp:nvSpPr>
        <dsp:cNvPr id="0" name=""/>
        <dsp:cNvSpPr/>
      </dsp:nvSpPr>
      <dsp:spPr>
        <a:xfrm>
          <a:off x="0" y="1143418"/>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4C14E8-3D5E-451E-A691-3B634BA94C21}">
      <dsp:nvSpPr>
        <dsp:cNvPr id="0" name=""/>
        <dsp:cNvSpPr/>
      </dsp:nvSpPr>
      <dsp:spPr>
        <a:xfrm>
          <a:off x="0" y="1143418"/>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rgbClr val="002060"/>
              </a:solidFill>
            </a:rPr>
            <a:t>Exclusions Details</a:t>
          </a:r>
        </a:p>
      </dsp:txBody>
      <dsp:txXfrm>
        <a:off x="0" y="1143418"/>
        <a:ext cx="7242111" cy="571360"/>
      </dsp:txXfrm>
    </dsp:sp>
    <dsp:sp modelId="{CF0D93FF-05C9-4A1C-BBFA-ACE062D6C68E}">
      <dsp:nvSpPr>
        <dsp:cNvPr id="0" name=""/>
        <dsp:cNvSpPr/>
      </dsp:nvSpPr>
      <dsp:spPr>
        <a:xfrm>
          <a:off x="0" y="1714779"/>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C5680E-334C-472A-B00E-3A4417D7A1E8}">
      <dsp:nvSpPr>
        <dsp:cNvPr id="0" name=""/>
        <dsp:cNvSpPr/>
      </dsp:nvSpPr>
      <dsp:spPr>
        <a:xfrm>
          <a:off x="0" y="1714779"/>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solidFill>
                <a:srgbClr val="002060"/>
              </a:solidFill>
            </a:rPr>
            <a:t>Definition of Hospital</a:t>
          </a:r>
        </a:p>
      </dsp:txBody>
      <dsp:txXfrm>
        <a:off x="0" y="1714779"/>
        <a:ext cx="7242111" cy="571360"/>
      </dsp:txXfrm>
    </dsp:sp>
    <dsp:sp modelId="{FE67613B-7E9B-48C2-B6AC-4C88F1CD5448}">
      <dsp:nvSpPr>
        <dsp:cNvPr id="0" name=""/>
        <dsp:cNvSpPr/>
      </dsp:nvSpPr>
      <dsp:spPr>
        <a:xfrm>
          <a:off x="0" y="2286139"/>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11EC9-43D4-447E-A268-C1216A8D7732}">
      <dsp:nvSpPr>
        <dsp:cNvPr id="0" name=""/>
        <dsp:cNvSpPr/>
      </dsp:nvSpPr>
      <dsp:spPr>
        <a:xfrm>
          <a:off x="0" y="2286139"/>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rgbClr val="002060"/>
              </a:solidFill>
            </a:rPr>
            <a:t>Cashless Process</a:t>
          </a:r>
        </a:p>
      </dsp:txBody>
      <dsp:txXfrm>
        <a:off x="0" y="2286139"/>
        <a:ext cx="7242111" cy="571360"/>
      </dsp:txXfrm>
    </dsp:sp>
    <dsp:sp modelId="{7B7A4286-2418-430A-9279-3914EF680209}">
      <dsp:nvSpPr>
        <dsp:cNvPr id="0" name=""/>
        <dsp:cNvSpPr/>
      </dsp:nvSpPr>
      <dsp:spPr>
        <a:xfrm>
          <a:off x="0" y="2857500"/>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5F22C-6F0D-4D0B-89FE-A5E5861682D4}">
      <dsp:nvSpPr>
        <dsp:cNvPr id="0" name=""/>
        <dsp:cNvSpPr/>
      </dsp:nvSpPr>
      <dsp:spPr>
        <a:xfrm>
          <a:off x="0" y="2857500"/>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rgbClr val="002060"/>
              </a:solidFill>
            </a:rPr>
            <a:t>Reimbursement Process</a:t>
          </a:r>
        </a:p>
      </dsp:txBody>
      <dsp:txXfrm>
        <a:off x="0" y="2857500"/>
        <a:ext cx="7242111" cy="571360"/>
      </dsp:txXfrm>
    </dsp:sp>
    <dsp:sp modelId="{C19B989D-520D-4BE7-8F77-BCB782AE0F49}">
      <dsp:nvSpPr>
        <dsp:cNvPr id="0" name=""/>
        <dsp:cNvSpPr/>
      </dsp:nvSpPr>
      <dsp:spPr>
        <a:xfrm>
          <a:off x="0" y="3428860"/>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6414EE-AE38-41C8-82BC-13F54E17EABF}">
      <dsp:nvSpPr>
        <dsp:cNvPr id="0" name=""/>
        <dsp:cNvSpPr/>
      </dsp:nvSpPr>
      <dsp:spPr>
        <a:xfrm>
          <a:off x="0" y="3428860"/>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dirty="0">
              <a:solidFill>
                <a:srgbClr val="002060"/>
              </a:solidFill>
            </a:rPr>
            <a:t>Claim Documents Checklist for Reimbursement </a:t>
          </a:r>
        </a:p>
      </dsp:txBody>
      <dsp:txXfrm>
        <a:off x="0" y="3428860"/>
        <a:ext cx="7242111" cy="571360"/>
      </dsp:txXfrm>
    </dsp:sp>
    <dsp:sp modelId="{33C27215-1C05-470A-83CB-398A9BAC2D33}">
      <dsp:nvSpPr>
        <dsp:cNvPr id="0" name=""/>
        <dsp:cNvSpPr/>
      </dsp:nvSpPr>
      <dsp:spPr>
        <a:xfrm>
          <a:off x="0" y="4000220"/>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90B3D-2E18-4754-9897-35A9979612D8}">
      <dsp:nvSpPr>
        <dsp:cNvPr id="0" name=""/>
        <dsp:cNvSpPr/>
      </dsp:nvSpPr>
      <dsp:spPr>
        <a:xfrm>
          <a:off x="0" y="4000220"/>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dirty="0">
              <a:solidFill>
                <a:srgbClr val="002060"/>
              </a:solidFill>
            </a:rPr>
            <a:t>Claim Reimbursement Process</a:t>
          </a:r>
        </a:p>
      </dsp:txBody>
      <dsp:txXfrm>
        <a:off x="0" y="4000220"/>
        <a:ext cx="7242111" cy="571360"/>
      </dsp:txXfrm>
    </dsp:sp>
    <dsp:sp modelId="{DC38E076-DEDC-478F-875B-0A41B6C41C29}">
      <dsp:nvSpPr>
        <dsp:cNvPr id="0" name=""/>
        <dsp:cNvSpPr/>
      </dsp:nvSpPr>
      <dsp:spPr>
        <a:xfrm>
          <a:off x="0" y="4571581"/>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CB65AC-0E16-45D4-9FE2-E29EE26561D8}">
      <dsp:nvSpPr>
        <dsp:cNvPr id="0" name=""/>
        <dsp:cNvSpPr/>
      </dsp:nvSpPr>
      <dsp:spPr>
        <a:xfrm>
          <a:off x="0" y="4571581"/>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dirty="0">
              <a:solidFill>
                <a:srgbClr val="002060"/>
              </a:solidFill>
            </a:rPr>
            <a:t>Hospital locator &amp; Claim Form</a:t>
          </a:r>
        </a:p>
      </dsp:txBody>
      <dsp:txXfrm>
        <a:off x="0" y="4571581"/>
        <a:ext cx="7242111" cy="571360"/>
      </dsp:txXfrm>
    </dsp:sp>
    <dsp:sp modelId="{1B309277-0207-40BB-818C-3B5C199CF6A5}">
      <dsp:nvSpPr>
        <dsp:cNvPr id="0" name=""/>
        <dsp:cNvSpPr/>
      </dsp:nvSpPr>
      <dsp:spPr>
        <a:xfrm>
          <a:off x="0" y="5142941"/>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E301AE-4D28-4D5C-A522-B01C6FA65BFE}">
      <dsp:nvSpPr>
        <dsp:cNvPr id="0" name=""/>
        <dsp:cNvSpPr/>
      </dsp:nvSpPr>
      <dsp:spPr>
        <a:xfrm>
          <a:off x="0" y="5142941"/>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rgbClr val="002060"/>
              </a:solidFill>
            </a:rPr>
            <a:t>Escalation Matrix</a:t>
          </a:r>
        </a:p>
      </dsp:txBody>
      <dsp:txXfrm>
        <a:off x="0" y="5142941"/>
        <a:ext cx="7242111" cy="571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5DEF4-4F24-4A7F-9B11-BA989368E3F5}">
      <dsp:nvSpPr>
        <dsp:cNvPr id="0" name=""/>
        <dsp:cNvSpPr/>
      </dsp:nvSpPr>
      <dsp:spPr>
        <a:xfrm rot="5400000">
          <a:off x="7734097" y="-3439701"/>
          <a:ext cx="511859"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mn-lt"/>
              <a:ea typeface="+mn-ea"/>
              <a:cs typeface="+mn-cs"/>
            </a:rPr>
            <a:t>Star Group Health Insurance</a:t>
          </a:r>
        </a:p>
      </dsp:txBody>
      <dsp:txXfrm rot="-5400000">
        <a:off x="4230015" y="89368"/>
        <a:ext cx="7495038" cy="461885"/>
      </dsp:txXfrm>
    </dsp:sp>
    <dsp:sp modelId="{B16DB6FF-A0D4-4809-9852-348DC5558A7E}">
      <dsp:nvSpPr>
        <dsp:cNvPr id="0" name=""/>
        <dsp:cNvSpPr/>
      </dsp:nvSpPr>
      <dsp:spPr>
        <a:xfrm>
          <a:off x="0" y="399"/>
          <a:ext cx="4230014" cy="639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Insurer</a:t>
          </a:r>
          <a:endParaRPr lang="en-IN" sz="1600" b="0" kern="1200" dirty="0"/>
        </a:p>
      </dsp:txBody>
      <dsp:txXfrm>
        <a:off x="31234" y="31633"/>
        <a:ext cx="4167546" cy="577356"/>
      </dsp:txXfrm>
    </dsp:sp>
    <dsp:sp modelId="{7B725B6A-9A81-4CF4-A0EB-30411B8DF22C}">
      <dsp:nvSpPr>
        <dsp:cNvPr id="0" name=""/>
        <dsp:cNvSpPr/>
      </dsp:nvSpPr>
      <dsp:spPr>
        <a:xfrm rot="5400000">
          <a:off x="7734097" y="-2767886"/>
          <a:ext cx="511859"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libri"/>
              <a:ea typeface="+mn-ea"/>
              <a:cs typeface="+mn-cs"/>
            </a:rPr>
            <a:t>In House( Star Health Insurance)</a:t>
          </a:r>
          <a:endParaRPr lang="en-IN" sz="1600" kern="1200" dirty="0">
            <a:solidFill>
              <a:srgbClr val="002060"/>
            </a:solidFill>
            <a:latin typeface="Calibri"/>
            <a:ea typeface="+mn-ea"/>
            <a:cs typeface="+mn-cs"/>
          </a:endParaRPr>
        </a:p>
      </dsp:txBody>
      <dsp:txXfrm rot="-5400000">
        <a:off x="4230015" y="761183"/>
        <a:ext cx="7495038" cy="461885"/>
      </dsp:txXfrm>
    </dsp:sp>
    <dsp:sp modelId="{B851EBD6-0E30-4014-B6A9-7AA8A46956DA}">
      <dsp:nvSpPr>
        <dsp:cNvPr id="0" name=""/>
        <dsp:cNvSpPr/>
      </dsp:nvSpPr>
      <dsp:spPr>
        <a:xfrm>
          <a:off x="0" y="672214"/>
          <a:ext cx="4230014" cy="639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TPA</a:t>
          </a:r>
          <a:endParaRPr lang="en-IN" sz="1600" b="0" kern="1200" dirty="0"/>
        </a:p>
      </dsp:txBody>
      <dsp:txXfrm>
        <a:off x="31234" y="703448"/>
        <a:ext cx="4167546" cy="577356"/>
      </dsp:txXfrm>
    </dsp:sp>
    <dsp:sp modelId="{A89D8B9E-E442-4284-80EB-9651207CF3CC}">
      <dsp:nvSpPr>
        <dsp:cNvPr id="0" name=""/>
        <dsp:cNvSpPr/>
      </dsp:nvSpPr>
      <dsp:spPr>
        <a:xfrm rot="5400000">
          <a:off x="7720857" y="-2073933"/>
          <a:ext cx="511859"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Family Floater Self + Spouse + Children only </a:t>
          </a:r>
        </a:p>
      </dsp:txBody>
      <dsp:txXfrm rot="-5400000">
        <a:off x="4216775" y="1455136"/>
        <a:ext cx="7495038" cy="461885"/>
      </dsp:txXfrm>
    </dsp:sp>
    <dsp:sp modelId="{F8BAD872-0D76-4503-9487-3DE240C26055}">
      <dsp:nvSpPr>
        <dsp:cNvPr id="0" name=""/>
        <dsp:cNvSpPr/>
      </dsp:nvSpPr>
      <dsp:spPr>
        <a:xfrm>
          <a:off x="0" y="1344029"/>
          <a:ext cx="4230014" cy="639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Family definition</a:t>
          </a:r>
          <a:endParaRPr lang="en-IN" sz="1600" b="0" kern="1200" dirty="0"/>
        </a:p>
      </dsp:txBody>
      <dsp:txXfrm>
        <a:off x="31234" y="1375263"/>
        <a:ext cx="4167546" cy="577356"/>
      </dsp:txXfrm>
    </dsp:sp>
    <dsp:sp modelId="{CF7DE612-F398-4614-BDA1-D78C30A4448A}">
      <dsp:nvSpPr>
        <dsp:cNvPr id="0" name=""/>
        <dsp:cNvSpPr/>
      </dsp:nvSpPr>
      <dsp:spPr>
        <a:xfrm rot="5400000">
          <a:off x="7734097" y="-1424255"/>
          <a:ext cx="511859"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14-sep-2020 To 15-sep-2021</a:t>
          </a:r>
        </a:p>
      </dsp:txBody>
      <dsp:txXfrm rot="-5400000">
        <a:off x="4230015" y="2104814"/>
        <a:ext cx="7495038" cy="461885"/>
      </dsp:txXfrm>
    </dsp:sp>
    <dsp:sp modelId="{F4203AF2-75B9-46FD-BFC2-FC5E2E2B093F}">
      <dsp:nvSpPr>
        <dsp:cNvPr id="0" name=""/>
        <dsp:cNvSpPr/>
      </dsp:nvSpPr>
      <dsp:spPr>
        <a:xfrm>
          <a:off x="0" y="2015844"/>
          <a:ext cx="4230014" cy="639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Policy Start &amp; End date</a:t>
          </a:r>
          <a:endParaRPr lang="en-IN" sz="1600" b="0" kern="1200" dirty="0"/>
        </a:p>
      </dsp:txBody>
      <dsp:txXfrm>
        <a:off x="31234" y="2047078"/>
        <a:ext cx="4167546" cy="577356"/>
      </dsp:txXfrm>
    </dsp:sp>
    <dsp:sp modelId="{7105B916-BDE5-451F-98E9-9607F87FD18D}">
      <dsp:nvSpPr>
        <dsp:cNvPr id="0" name=""/>
        <dsp:cNvSpPr/>
      </dsp:nvSpPr>
      <dsp:spPr>
        <a:xfrm rot="5400000">
          <a:off x="7734097" y="-752440"/>
          <a:ext cx="511859"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libri"/>
              <a:ea typeface="+mn-ea"/>
              <a:cs typeface="+mn-cs"/>
            </a:rPr>
            <a:t>Sum Insured: INR 2 Lac Only</a:t>
          </a:r>
          <a:endParaRPr lang="en-IN" sz="1600" kern="1200" dirty="0">
            <a:solidFill>
              <a:srgbClr val="002060"/>
            </a:solidFill>
            <a:latin typeface="Calibri"/>
            <a:ea typeface="+mn-ea"/>
            <a:cs typeface="+mn-cs"/>
          </a:endParaRPr>
        </a:p>
      </dsp:txBody>
      <dsp:txXfrm rot="-5400000">
        <a:off x="4230015" y="2776629"/>
        <a:ext cx="7495038" cy="461885"/>
      </dsp:txXfrm>
    </dsp:sp>
    <dsp:sp modelId="{83C6B071-CE9F-4A96-944C-7D40B2AAE891}">
      <dsp:nvSpPr>
        <dsp:cNvPr id="0" name=""/>
        <dsp:cNvSpPr/>
      </dsp:nvSpPr>
      <dsp:spPr>
        <a:xfrm>
          <a:off x="0" y="2687660"/>
          <a:ext cx="4230014" cy="639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Sum Insured</a:t>
          </a:r>
          <a:endParaRPr lang="en-IN" sz="1600" b="0" kern="1200" dirty="0"/>
        </a:p>
      </dsp:txBody>
      <dsp:txXfrm>
        <a:off x="31234" y="2718894"/>
        <a:ext cx="4167546" cy="577356"/>
      </dsp:txXfrm>
    </dsp:sp>
    <dsp:sp modelId="{716FF5D7-2927-4025-A37D-4DF8699A0C91}">
      <dsp:nvSpPr>
        <dsp:cNvPr id="0" name=""/>
        <dsp:cNvSpPr/>
      </dsp:nvSpPr>
      <dsp:spPr>
        <a:xfrm rot="5400000">
          <a:off x="7734097" y="-80625"/>
          <a:ext cx="511859"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libri"/>
              <a:ea typeface="+mn-ea"/>
              <a:cs typeface="+mn-cs"/>
            </a:rPr>
            <a:t>Covered</a:t>
          </a:r>
          <a:endParaRPr lang="en-IN" sz="1600" kern="1200" dirty="0">
            <a:solidFill>
              <a:srgbClr val="002060"/>
            </a:solidFill>
            <a:latin typeface="Calibri"/>
            <a:ea typeface="+mn-ea"/>
            <a:cs typeface="+mn-cs"/>
          </a:endParaRPr>
        </a:p>
      </dsp:txBody>
      <dsp:txXfrm rot="-5400000">
        <a:off x="4230015" y="3448444"/>
        <a:ext cx="7495038" cy="461885"/>
      </dsp:txXfrm>
    </dsp:sp>
    <dsp:sp modelId="{C410DFB1-0FFA-42C5-9806-AA9A56502971}">
      <dsp:nvSpPr>
        <dsp:cNvPr id="0" name=""/>
        <dsp:cNvSpPr/>
      </dsp:nvSpPr>
      <dsp:spPr>
        <a:xfrm>
          <a:off x="0" y="3359475"/>
          <a:ext cx="4230014" cy="639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Pre existing diseases </a:t>
          </a:r>
          <a:endParaRPr lang="en-IN" sz="1600" b="0" kern="1200" dirty="0"/>
        </a:p>
      </dsp:txBody>
      <dsp:txXfrm>
        <a:off x="31234" y="3390709"/>
        <a:ext cx="4167546" cy="577356"/>
      </dsp:txXfrm>
    </dsp:sp>
    <dsp:sp modelId="{74414200-F625-49FF-A9E4-E9F4D2163D38}">
      <dsp:nvSpPr>
        <dsp:cNvPr id="0" name=""/>
        <dsp:cNvSpPr/>
      </dsp:nvSpPr>
      <dsp:spPr>
        <a:xfrm rot="5400000">
          <a:off x="7694335" y="577205"/>
          <a:ext cx="511859"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b="0" i="0" u="none" kern="1200" dirty="0">
              <a:solidFill>
                <a:srgbClr val="002060"/>
              </a:solidFill>
            </a:rPr>
            <a:t>Only in case of new born baby and newly wedded spouse WITH IN 25 DAYS</a:t>
          </a:r>
          <a:endParaRPr lang="en-IN" sz="1600" b="0" kern="1200" dirty="0">
            <a:solidFill>
              <a:srgbClr val="002060"/>
            </a:solidFill>
            <a:latin typeface="Calibri"/>
            <a:ea typeface="+mn-ea"/>
            <a:cs typeface="+mn-cs"/>
          </a:endParaRPr>
        </a:p>
      </dsp:txBody>
      <dsp:txXfrm rot="-5400000">
        <a:off x="4190253" y="4106275"/>
        <a:ext cx="7495038" cy="461885"/>
      </dsp:txXfrm>
    </dsp:sp>
    <dsp:sp modelId="{28EB51AE-A659-4327-917B-153BC4E16F43}">
      <dsp:nvSpPr>
        <dsp:cNvPr id="0" name=""/>
        <dsp:cNvSpPr/>
      </dsp:nvSpPr>
      <dsp:spPr>
        <a:xfrm>
          <a:off x="0" y="4031290"/>
          <a:ext cx="4230014" cy="639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i="0" u="none" kern="1200" dirty="0"/>
            <a:t>Mid Term Inclusion of dependents</a:t>
          </a:r>
          <a:endParaRPr lang="en-IN" sz="1600" b="0" kern="1200" dirty="0"/>
        </a:p>
      </dsp:txBody>
      <dsp:txXfrm>
        <a:off x="31234" y="4062524"/>
        <a:ext cx="4167546" cy="5773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480F5-7986-4A35-AB0A-BC53056AD433}">
      <dsp:nvSpPr>
        <dsp:cNvPr id="0" name=""/>
        <dsp:cNvSpPr/>
      </dsp:nvSpPr>
      <dsp:spPr>
        <a:xfrm rot="5400000">
          <a:off x="5512212" y="-1814755"/>
          <a:ext cx="4423071" cy="805258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libri"/>
              <a:ea typeface="+mn-ea"/>
              <a:cs typeface="+mn-cs"/>
            </a:rPr>
            <a:t>The limit imposed on the coverage of boarding expenses or room rent of the hospital is called room rent limit.</a:t>
          </a:r>
          <a:endParaRPr lang="en-IN" sz="1600" b="0" i="0" kern="1200" dirty="0">
            <a:solidFill>
              <a:srgbClr val="595959">
                <a:hueOff val="0"/>
                <a:satOff val="0"/>
                <a:lumOff val="0"/>
                <a:alphaOff val="0"/>
              </a:srgbClr>
            </a:solidFill>
            <a:latin typeface="Calibri"/>
            <a:ea typeface="+mn-ea"/>
            <a:cs typeface="+mn-cs"/>
          </a:endParaRPr>
        </a:p>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Maximum eligibility for Normal Hospitalization is Rs.5000/Per Day &amp; for ICU Hospitalization is INR 7000/Per Day.</a:t>
          </a:r>
        </a:p>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If the Insured occupies a room with a room rent limit other than his eligibility as per the insurance policy, all the other charges shall be limited to the charges applicable for the eligible room rent or actuals, whichever is lower.</a:t>
          </a:r>
        </a:p>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Treatment in our network hospitals only, However in the case of Medical Emergencies &amp; Accidents, treatment can be taken in other Hospitals. In all cases immediate intimation shall be given to us within 24 hours of Hospitalisation.</a:t>
          </a:r>
        </a:p>
      </dsp:txBody>
      <dsp:txXfrm rot="-5400000">
        <a:off x="3697457" y="215917"/>
        <a:ext cx="7836665" cy="3991237"/>
      </dsp:txXfrm>
    </dsp:sp>
    <dsp:sp modelId="{50004E06-0BA2-4610-BE15-834ACDC56F53}">
      <dsp:nvSpPr>
        <dsp:cNvPr id="0" name=""/>
        <dsp:cNvSpPr/>
      </dsp:nvSpPr>
      <dsp:spPr>
        <a:xfrm>
          <a:off x="0" y="240018"/>
          <a:ext cx="3697131" cy="38345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t>Room Rent</a:t>
          </a:r>
          <a:endParaRPr lang="en-IN" sz="2400" b="0" kern="1200" dirty="0"/>
        </a:p>
      </dsp:txBody>
      <dsp:txXfrm>
        <a:off x="180479" y="420497"/>
        <a:ext cx="3336173" cy="34735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04C44-989E-4782-946A-FA1E45758D0F}">
      <dsp:nvSpPr>
        <dsp:cNvPr id="0" name=""/>
        <dsp:cNvSpPr/>
      </dsp:nvSpPr>
      <dsp:spPr>
        <a:xfrm rot="5400000">
          <a:off x="7683223" y="-3375810"/>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mn-lt"/>
              <a:ea typeface="+mn-ea"/>
              <a:cs typeface="+mn-cs"/>
            </a:rPr>
            <a:t>Yes  Up to 50k  for Normal &amp; 70k for C</a:t>
          </a:r>
          <a:r>
            <a:rPr lang="en-IN" sz="1600" kern="1200" dirty="0">
              <a:solidFill>
                <a:srgbClr val="002060"/>
              </a:solidFill>
              <a:latin typeface="+mn-lt"/>
              <a:ea typeface="+mn-ea"/>
              <a:cs typeface="+mn-cs"/>
            </a:rPr>
            <a:t>caesarean</a:t>
          </a:r>
          <a:r>
            <a:rPr lang="en-US" sz="1600" kern="1200" dirty="0">
              <a:solidFill>
                <a:srgbClr val="002060"/>
              </a:solidFill>
              <a:latin typeface="+mn-lt"/>
              <a:ea typeface="+mn-ea"/>
              <a:cs typeface="+mn-cs"/>
            </a:rPr>
            <a:t> </a:t>
          </a:r>
          <a:r>
            <a:rPr lang="en-IN" sz="1600" b="0" kern="1200" dirty="0">
              <a:latin typeface="+mj-lt"/>
            </a:rPr>
            <a:t>.</a:t>
          </a:r>
        </a:p>
      </dsp:txBody>
      <dsp:txXfrm rot="-5400000">
        <a:off x="4190924" y="139234"/>
        <a:ext cx="7427786" cy="420441"/>
      </dsp:txXfrm>
    </dsp:sp>
    <dsp:sp modelId="{CBCCBA56-2529-45BA-B5EF-D727E567AF4A}">
      <dsp:nvSpPr>
        <dsp:cNvPr id="0" name=""/>
        <dsp:cNvSpPr/>
      </dsp:nvSpPr>
      <dsp:spPr>
        <a:xfrm>
          <a:off x="0" y="0"/>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t>Maternity	</a:t>
          </a:r>
        </a:p>
      </dsp:txBody>
      <dsp:txXfrm>
        <a:off x="28431" y="28431"/>
        <a:ext cx="4134061" cy="525552"/>
      </dsp:txXfrm>
    </dsp:sp>
    <dsp:sp modelId="{54725608-6807-43BD-B357-76B89843221C}">
      <dsp:nvSpPr>
        <dsp:cNvPr id="0" name=""/>
        <dsp:cNvSpPr/>
      </dsp:nvSpPr>
      <dsp:spPr>
        <a:xfrm rot="5400000">
          <a:off x="7683223" y="-2822330"/>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New Born Baby covered from day one within family floater Sum Insured applicable to the Employee.</a:t>
          </a:r>
        </a:p>
      </dsp:txBody>
      <dsp:txXfrm rot="-5400000">
        <a:off x="4190924" y="692714"/>
        <a:ext cx="7427786" cy="420441"/>
      </dsp:txXfrm>
    </dsp:sp>
    <dsp:sp modelId="{24C0096E-4AD9-40D8-9B79-6264DB3788FC}">
      <dsp:nvSpPr>
        <dsp:cNvPr id="0" name=""/>
        <dsp:cNvSpPr/>
      </dsp:nvSpPr>
      <dsp:spPr>
        <a:xfrm>
          <a:off x="0" y="611728"/>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t>Baby Coverage	</a:t>
          </a:r>
        </a:p>
      </dsp:txBody>
      <dsp:txXfrm>
        <a:off x="28431" y="640159"/>
        <a:ext cx="4134061" cy="525552"/>
      </dsp:txXfrm>
    </dsp:sp>
    <dsp:sp modelId="{7CC70AAF-8632-4807-896A-724F4EC66028}">
      <dsp:nvSpPr>
        <dsp:cNvPr id="0" name=""/>
        <dsp:cNvSpPr/>
      </dsp:nvSpPr>
      <dsp:spPr>
        <a:xfrm rot="5400000">
          <a:off x="7683223" y="-2210794"/>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Yes – Ambulance Charges are covered up to Rs.2,000/- per incident.</a:t>
          </a:r>
        </a:p>
      </dsp:txBody>
      <dsp:txXfrm rot="-5400000">
        <a:off x="4190924" y="1304250"/>
        <a:ext cx="7427786" cy="420441"/>
      </dsp:txXfrm>
    </dsp:sp>
    <dsp:sp modelId="{DDED99A0-6AB4-45D1-A4CB-2D44BCEC27ED}">
      <dsp:nvSpPr>
        <dsp:cNvPr id="0" name=""/>
        <dsp:cNvSpPr/>
      </dsp:nvSpPr>
      <dsp:spPr>
        <a:xfrm>
          <a:off x="0" y="1223263"/>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t>Ambulance Services	</a:t>
          </a:r>
        </a:p>
      </dsp:txBody>
      <dsp:txXfrm>
        <a:off x="28431" y="1251694"/>
        <a:ext cx="4134061" cy="525552"/>
      </dsp:txXfrm>
    </dsp:sp>
    <dsp:sp modelId="{C59689E3-9A81-4B64-BB56-21B9EF6827A7}">
      <dsp:nvSpPr>
        <dsp:cNvPr id="0" name=""/>
        <dsp:cNvSpPr/>
      </dsp:nvSpPr>
      <dsp:spPr>
        <a:xfrm rot="5400000">
          <a:off x="7643451" y="-1568666"/>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30 days for pre Hospitalization &amp; 60 days for post Hospitalization</a:t>
          </a:r>
        </a:p>
      </dsp:txBody>
      <dsp:txXfrm rot="-5400000">
        <a:off x="4151152" y="1946378"/>
        <a:ext cx="7427786" cy="420441"/>
      </dsp:txXfrm>
    </dsp:sp>
    <dsp:sp modelId="{1D1266B8-5577-4288-A297-5710B3E70191}">
      <dsp:nvSpPr>
        <dsp:cNvPr id="0" name=""/>
        <dsp:cNvSpPr/>
      </dsp:nvSpPr>
      <dsp:spPr>
        <a:xfrm>
          <a:off x="0" y="1834798"/>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t>Pre – Post Hospitalization 	</a:t>
          </a:r>
        </a:p>
      </dsp:txBody>
      <dsp:txXfrm>
        <a:off x="28431" y="1863229"/>
        <a:ext cx="4134061" cy="525552"/>
      </dsp:txXfrm>
    </dsp:sp>
    <dsp:sp modelId="{99926C07-0808-42D0-BD58-9958BF3C077A}">
      <dsp:nvSpPr>
        <dsp:cNvPr id="0" name=""/>
        <dsp:cNvSpPr/>
      </dsp:nvSpPr>
      <dsp:spPr>
        <a:xfrm rot="5400000">
          <a:off x="7683223" y="-987724"/>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Waived off for All</a:t>
          </a:r>
        </a:p>
      </dsp:txBody>
      <dsp:txXfrm rot="-5400000">
        <a:off x="4190924" y="2527320"/>
        <a:ext cx="7427786" cy="420441"/>
      </dsp:txXfrm>
    </dsp:sp>
    <dsp:sp modelId="{AD9B9947-E429-4037-88E2-7367CAD421B5}">
      <dsp:nvSpPr>
        <dsp:cNvPr id="0" name=""/>
        <dsp:cNvSpPr/>
      </dsp:nvSpPr>
      <dsp:spPr>
        <a:xfrm>
          <a:off x="0" y="2446333"/>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t>Waiver on 1st/ 2nd 3rd  and 4th year exclusion</a:t>
          </a:r>
        </a:p>
      </dsp:txBody>
      <dsp:txXfrm>
        <a:off x="28431" y="2474764"/>
        <a:ext cx="4134061" cy="525552"/>
      </dsp:txXfrm>
    </dsp:sp>
    <dsp:sp modelId="{EEF2A2C6-151D-4964-AE83-EE70DC79751F}">
      <dsp:nvSpPr>
        <dsp:cNvPr id="0" name=""/>
        <dsp:cNvSpPr/>
      </dsp:nvSpPr>
      <dsp:spPr>
        <a:xfrm rot="5400000">
          <a:off x="7683223" y="-376189"/>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Yes (In patient Treatment ) Minimum 24 Hrs. hospitalization is required for eligibility</a:t>
          </a:r>
        </a:p>
      </dsp:txBody>
      <dsp:txXfrm rot="-5400000">
        <a:off x="4190924" y="3138855"/>
        <a:ext cx="7427786" cy="420441"/>
      </dsp:txXfrm>
    </dsp:sp>
    <dsp:sp modelId="{20097426-97F9-4F7C-AFD2-79CA20B90200}">
      <dsp:nvSpPr>
        <dsp:cNvPr id="0" name=""/>
        <dsp:cNvSpPr/>
      </dsp:nvSpPr>
      <dsp:spPr>
        <a:xfrm>
          <a:off x="0" y="3057869"/>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t>Standard Hospitalization	</a:t>
          </a:r>
        </a:p>
      </dsp:txBody>
      <dsp:txXfrm>
        <a:off x="28431" y="3086300"/>
        <a:ext cx="4134061" cy="525552"/>
      </dsp:txXfrm>
    </dsp:sp>
    <dsp:sp modelId="{C2AE8948-D292-499D-8703-7224912B2A51}">
      <dsp:nvSpPr>
        <dsp:cNvPr id="0" name=""/>
        <dsp:cNvSpPr/>
      </dsp:nvSpPr>
      <dsp:spPr>
        <a:xfrm rot="5400000">
          <a:off x="7683223" y="191804"/>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Pre and Post Natal Expenses Limit - Rs.5000/- (as part of above</a:t>
          </a:r>
        </a:p>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mentioned maternity limits)</a:t>
          </a:r>
        </a:p>
      </dsp:txBody>
      <dsp:txXfrm rot="-5400000">
        <a:off x="4190924" y="3706849"/>
        <a:ext cx="7427786" cy="420441"/>
      </dsp:txXfrm>
    </dsp:sp>
    <dsp:sp modelId="{BB9D8BEC-BA5E-4BF2-B3DB-C9718039A3DC}">
      <dsp:nvSpPr>
        <dsp:cNvPr id="0" name=""/>
        <dsp:cNvSpPr/>
      </dsp:nvSpPr>
      <dsp:spPr>
        <a:xfrm>
          <a:off x="0" y="3669404"/>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i="0" u="none" kern="1200" dirty="0"/>
            <a:t>Pre-Post Natal</a:t>
          </a:r>
          <a:endParaRPr lang="en-IN" sz="1600" b="0" kern="1200" dirty="0"/>
        </a:p>
      </dsp:txBody>
      <dsp:txXfrm>
        <a:off x="28431" y="3697835"/>
        <a:ext cx="4134061" cy="525552"/>
      </dsp:txXfrm>
    </dsp:sp>
    <dsp:sp modelId="{96EF4575-F255-42FB-8C3A-25548B7F6464}">
      <dsp:nvSpPr>
        <dsp:cNvPr id="0" name=""/>
        <dsp:cNvSpPr/>
      </dsp:nvSpPr>
      <dsp:spPr>
        <a:xfrm rot="5400000">
          <a:off x="7683223" y="846881"/>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b="0" i="0" u="none" kern="1200" dirty="0" err="1">
              <a:solidFill>
                <a:srgbClr val="002060"/>
              </a:solidFill>
            </a:rPr>
            <a:t>Sublimits</a:t>
          </a:r>
          <a:r>
            <a:rPr lang="en-IN" sz="1600" b="0" i="0" u="none" kern="1200" dirty="0">
              <a:solidFill>
                <a:srgbClr val="002060"/>
              </a:solidFill>
            </a:rPr>
            <a:t> only for Cataract Rs.25,000/- per eye.</a:t>
          </a:r>
          <a:endParaRPr lang="en-IN" sz="1600" b="0" kern="1200" dirty="0">
            <a:solidFill>
              <a:srgbClr val="002060"/>
            </a:solidFill>
            <a:latin typeface="Calibri"/>
            <a:ea typeface="+mn-ea"/>
            <a:cs typeface="+mn-cs"/>
          </a:endParaRPr>
        </a:p>
      </dsp:txBody>
      <dsp:txXfrm rot="-5400000">
        <a:off x="4190924" y="4361926"/>
        <a:ext cx="7427786" cy="420441"/>
      </dsp:txXfrm>
    </dsp:sp>
    <dsp:sp modelId="{4376B203-46C9-40FA-B16A-A1D1D73BB9A8}">
      <dsp:nvSpPr>
        <dsp:cNvPr id="0" name=""/>
        <dsp:cNvSpPr/>
      </dsp:nvSpPr>
      <dsp:spPr>
        <a:xfrm>
          <a:off x="0" y="4280939"/>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t>Sub Limits</a:t>
          </a:r>
        </a:p>
      </dsp:txBody>
      <dsp:txXfrm>
        <a:off x="28431" y="4309370"/>
        <a:ext cx="4134061" cy="5255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BD2A4-017A-45D7-B102-76E1CB02F684}">
      <dsp:nvSpPr>
        <dsp:cNvPr id="0" name=""/>
        <dsp:cNvSpPr/>
      </dsp:nvSpPr>
      <dsp:spPr>
        <a:xfrm>
          <a:off x="334930" y="0"/>
          <a:ext cx="5715000" cy="5715000"/>
        </a:xfrm>
        <a:prstGeom prst="triangl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8539533-CFC4-45F7-B528-C8D85EBF1957}">
      <dsp:nvSpPr>
        <dsp:cNvPr id="0" name=""/>
        <dsp:cNvSpPr/>
      </dsp:nvSpPr>
      <dsp:spPr>
        <a:xfrm>
          <a:off x="3126196" y="548063"/>
          <a:ext cx="3714750" cy="135284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rgbClr val="002060"/>
              </a:solidFill>
              <a:latin typeface="+mn-lt"/>
              <a:ea typeface="+mn-ea"/>
              <a:cs typeface="+mn-cs"/>
            </a:rPr>
            <a:t>Primary level</a:t>
          </a:r>
        </a:p>
        <a:p>
          <a:pPr marL="171450" lvl="1" indent="-171450" algn="l" defTabSz="800100">
            <a:lnSpc>
              <a:spcPct val="90000"/>
            </a:lnSpc>
            <a:spcBef>
              <a:spcPct val="0"/>
            </a:spcBef>
            <a:spcAft>
              <a:spcPct val="15000"/>
            </a:spcAft>
            <a:buChar char="•"/>
          </a:pPr>
          <a:r>
            <a:rPr lang="en-US" sz="1800" kern="1200" dirty="0">
              <a:solidFill>
                <a:srgbClr val="002060"/>
              </a:solidFill>
              <a:latin typeface="+mn-lt"/>
              <a:ea typeface="+mn-ea"/>
              <a:cs typeface="+mn-cs"/>
            </a:rPr>
            <a:t>Ms. </a:t>
          </a:r>
          <a:r>
            <a:rPr lang="en-US" sz="1800" kern="1200" dirty="0" err="1">
              <a:solidFill>
                <a:srgbClr val="002060"/>
              </a:solidFill>
              <a:latin typeface="+mn-lt"/>
              <a:ea typeface="+mn-ea"/>
              <a:cs typeface="+mn-cs"/>
            </a:rPr>
            <a:t>Sweta</a:t>
          </a:r>
          <a:r>
            <a:rPr lang="en-US" sz="1800" kern="1200" dirty="0">
              <a:solidFill>
                <a:srgbClr val="002060"/>
              </a:solidFill>
              <a:latin typeface="+mn-lt"/>
              <a:ea typeface="+mn-ea"/>
              <a:cs typeface="+mn-cs"/>
            </a:rPr>
            <a:t> Singh – 9319295044 servicing@insurancepandit.com </a:t>
          </a:r>
          <a:endParaRPr lang="en-IN" sz="1800" kern="1200" dirty="0">
            <a:solidFill>
              <a:srgbClr val="002060"/>
            </a:solidFill>
            <a:latin typeface="+mn-lt"/>
            <a:ea typeface="+mn-ea"/>
            <a:cs typeface="+mn-cs"/>
          </a:endParaRPr>
        </a:p>
      </dsp:txBody>
      <dsp:txXfrm>
        <a:off x="3192237" y="614104"/>
        <a:ext cx="3582668" cy="1220765"/>
      </dsp:txXfrm>
    </dsp:sp>
    <dsp:sp modelId="{C3A23BB5-FE61-4B94-9CED-FCB55A7798B8}">
      <dsp:nvSpPr>
        <dsp:cNvPr id="0" name=""/>
        <dsp:cNvSpPr/>
      </dsp:nvSpPr>
      <dsp:spPr>
        <a:xfrm>
          <a:off x="3192430" y="2096523"/>
          <a:ext cx="3714750" cy="135284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First Level Escalation</a:t>
          </a:r>
        </a:p>
        <a:p>
          <a:pPr marL="171450" lvl="1" indent="-171450" algn="l" defTabSz="800100">
            <a:lnSpc>
              <a:spcPct val="90000"/>
            </a:lnSpc>
            <a:spcBef>
              <a:spcPct val="0"/>
            </a:spcBef>
            <a:spcAft>
              <a:spcPct val="15000"/>
            </a:spcAft>
            <a:buChar char="•"/>
          </a:pPr>
          <a:r>
            <a:rPr lang="en-US" sz="1800" kern="1200" dirty="0">
              <a:solidFill>
                <a:srgbClr val="002060"/>
              </a:solidFill>
              <a:latin typeface="Calibri"/>
              <a:ea typeface="+mn-ea"/>
              <a:cs typeface="+mn-cs"/>
            </a:rPr>
            <a:t>Ms. Asha Sharma – 9667400136 ea.asha@insurancepandit.com</a:t>
          </a:r>
          <a:endParaRPr lang="en-IN" sz="1800" kern="1200" dirty="0">
            <a:solidFill>
              <a:srgbClr val="002060"/>
            </a:solidFill>
            <a:latin typeface="Calibri"/>
            <a:ea typeface="+mn-ea"/>
            <a:cs typeface="+mn-cs"/>
          </a:endParaRPr>
        </a:p>
      </dsp:txBody>
      <dsp:txXfrm>
        <a:off x="3258471" y="2162564"/>
        <a:ext cx="3582668" cy="1220765"/>
      </dsp:txXfrm>
    </dsp:sp>
    <dsp:sp modelId="{96B744AC-93CB-48D7-8EBF-D9485EE7591F}">
      <dsp:nvSpPr>
        <dsp:cNvPr id="0" name=""/>
        <dsp:cNvSpPr/>
      </dsp:nvSpPr>
      <dsp:spPr>
        <a:xfrm>
          <a:off x="3192430" y="3618476"/>
          <a:ext cx="3714750" cy="135284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Second Level Escalation</a:t>
          </a:r>
        </a:p>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Mr. </a:t>
          </a:r>
          <a:r>
            <a:rPr lang="en-IN" sz="1800" kern="1200" dirty="0" err="1">
              <a:solidFill>
                <a:srgbClr val="002060"/>
              </a:solidFill>
              <a:latin typeface="Calibri"/>
              <a:ea typeface="+mn-ea"/>
              <a:cs typeface="+mn-cs"/>
            </a:rPr>
            <a:t>Mridul</a:t>
          </a:r>
          <a:r>
            <a:rPr lang="en-IN" sz="1800" kern="1200" dirty="0">
              <a:solidFill>
                <a:srgbClr val="002060"/>
              </a:solidFill>
              <a:latin typeface="Calibri"/>
              <a:ea typeface="+mn-ea"/>
              <a:cs typeface="+mn-cs"/>
            </a:rPr>
            <a:t> Pandey – 9911723231</a:t>
          </a:r>
        </a:p>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emergingcorporates@insurancepandit.com</a:t>
          </a:r>
        </a:p>
      </dsp:txBody>
      <dsp:txXfrm>
        <a:off x="3258471" y="3684517"/>
        <a:ext cx="3582668" cy="122076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9/29/2020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1:22:38.869"/>
    </inkml:context>
    <inkml:brush xml:id="br0">
      <inkml:brushProperty name="width" value="0.1" units="cm"/>
      <inkml:brushProperty name="height" value="0.1" units="cm"/>
      <inkml:brushProperty name="color" value="#008C3A"/>
      <inkml:brushProperty name="ignorePressure" value="1"/>
    </inkml:brush>
  </inkml:definitions>
  <inkml:trace contextRef="#ctx0" brushRef="#br0">1 1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8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0,'2503'0,"-2484"0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0,'7'0,"10"0,13 0,10 0,-2 0,-1 0,-4 0,-1 0,-3 0,0 0,-2 0,-2 0,0 0,-4 0,-5 0,-6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1:22:41.704"/>
    </inkml:context>
    <inkml:brush xml:id="br0">
      <inkml:brushProperty name="width" value="0.1" units="cm"/>
      <inkml:brushProperty name="height" value="0.1" units="cm"/>
      <inkml:brushProperty name="color" value="#008C3A"/>
      <inkml:brushProperty name="ignorePressure" value="1"/>
    </inkml:brush>
  </inkml:definitions>
  <inkml:trace contextRef="#ctx0" brushRef="#br0">0 1,'13334'0,"-9835"0,-3485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301"/>
    </inkml:context>
    <inkml:brush xml:id="br0">
      <inkml:brushProperty name="width" value="0.1" units="cm"/>
      <inkml:brushProperty name="height" value="0.1" units="cm"/>
      <inkml:brushProperty name="color" value="#008C3A"/>
      <inkml:brushProperty name="ignorePressure" value="1"/>
    </inkml:brush>
  </inkml:definitions>
  <inkml:trace contextRef="#ctx0" brushRef="#br0">0 0,'111'0,"2"0,8712 0,-4126 0,1973 0,-6084 0,-566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1:22:45.858"/>
    </inkml:context>
    <inkml:brush xml:id="br0">
      <inkml:brushProperty name="width" value="0.1" units="cm"/>
      <inkml:brushProperty name="height" value="0.1" units="cm"/>
      <inkml:brushProperty name="color" value="#008C3A"/>
      <inkml:brushProperty name="ignorePressure" value="1"/>
    </inkml:brush>
  </inkml:definitions>
  <inkml:trace contextRef="#ctx0" brushRef="#br0">1 1,'3807'0,"-3759"0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2:05:20.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1,'0'8452,"0"-7168,0-1286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4"/>
    </inkml:context>
    <inkml:brush xml:id="br0">
      <inkml:brushProperty name="width" value="0.1" units="cm"/>
      <inkml:brushProperty name="height" value="0.1" units="cm"/>
      <inkml:brushProperty name="color" value="#008C3A"/>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5"/>
    </inkml:context>
    <inkml:brush xml:id="br0">
      <inkml:brushProperty name="width" value="0.2" units="cm"/>
      <inkml:brushProperty name="height" value="0.2" units="cm"/>
      <inkml:brushProperty name="color" value="#008C3A"/>
      <inkml:brushProperty name="ignorePressure" value="1"/>
    </inkml:brush>
  </inkml:definitions>
  <inkml:trace contextRef="#ctx0" brushRef="#br0">1 0,'3887'0,"-3875"0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6"/>
    </inkml:context>
    <inkml:brush xml:id="br0">
      <inkml:brushProperty name="width" value="0.2" units="cm"/>
      <inkml:brushProperty name="height" value="0.2" units="cm"/>
      <inkml:brushProperty name="color" value="#008C3A"/>
      <inkml:brushProperty name="ignorePressure" value="1"/>
    </inkml:brush>
  </inkml:definitions>
  <inkml:trace contextRef="#ctx0" brushRef="#br0">1 0,'3496'0,"-3477"0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6"/>
    </inkml:context>
    <inkml:brush xml:id="br0">
      <inkml:brushProperty name="width" value="0.2" units="cm"/>
      <inkml:brushProperty name="height" value="0.2" units="cm"/>
      <inkml:brushProperty name="color" value="#008C3A"/>
      <inkml:brushProperty name="ignorePressure" value="1"/>
    </inkml:brush>
  </inkml:definitions>
  <inkml:trace contextRef="#ctx0" brushRef="#br0">6174 0,'-6160'0,"6147"0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1:48:19.142"/>
    </inkml:context>
    <inkml:brush xml:id="br0">
      <inkml:brushProperty name="width" value="0.2" units="cm"/>
      <inkml:brushProperty name="height" value="0.2" units="cm"/>
      <inkml:brushProperty name="color" value="#008C3A"/>
      <inkml:brushProperty name="ignorePressure" value="1"/>
    </inkml:brush>
  </inkml:definitions>
  <inkml:trace contextRef="#ctx0" brushRef="#br0">0 1,'0'13680,"0"-13665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9/29/2020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9/29/2020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9/29/2020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9/29/2020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9/29/2020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9/29/2020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9/29/2020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9/29/2020</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2.jp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hyperlink" Target="https://commons.wikimedia.org/wiki/File:NoBegging.svg" TargetMode="External"/></Relationships>
</file>

<file path=ppt/slides/_rels/slide12.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6.png"/><Relationship Id="rId12"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8.png"/><Relationship Id="rId1" Type="http://schemas.openxmlformats.org/officeDocument/2006/relationships/slideLayout" Target="../slideLayouts/slideLayout10.xml"/><Relationship Id="rId11" Type="http://schemas.openxmlformats.org/officeDocument/2006/relationships/image" Target="../media/image23.png"/><Relationship Id="rId15" Type="http://schemas.openxmlformats.org/officeDocument/2006/relationships/image" Target="../media/image16.svg"/><Relationship Id="rId10" Type="http://schemas.openxmlformats.org/officeDocument/2006/relationships/customXml" Target="../ink/ink7.xml"/><Relationship Id="rId4" Type="http://schemas.openxmlformats.org/officeDocument/2006/relationships/customXml" Target="../ink/ink5.xml"/><Relationship Id="rId9" Type="http://schemas.openxmlformats.org/officeDocument/2006/relationships/image" Target="../media/image22.png"/><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hyperlink" Target="mailto:ea.asha@insurancepandit.com" TargetMode="External"/><Relationship Id="rId4" Type="http://schemas.openxmlformats.org/officeDocument/2006/relationships/hyperlink" Target="mailto:servicing@insurancepandit.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32.png"/><Relationship Id="rId12"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3.xml"/><Relationship Id="rId11" Type="http://schemas.openxmlformats.org/officeDocument/2006/relationships/image" Target="../media/image26.svg"/><Relationship Id="rId10" Type="http://schemas.openxmlformats.org/officeDocument/2006/relationships/image" Target="../media/image25.png"/><Relationship Id="rId4" Type="http://schemas.openxmlformats.org/officeDocument/2006/relationships/customXml" Target="../ink/ink9.xml"/><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15.xml"/><Relationship Id="rId18" Type="http://schemas.openxmlformats.org/officeDocument/2006/relationships/customXml" Target="../ink/ink20.xml"/><Relationship Id="rId3" Type="http://schemas.openxmlformats.org/officeDocument/2006/relationships/hyperlink" Target="https://mail.starhealth.in/owa/UrlBlockedError.aspx" TargetMode="External"/><Relationship Id="rId21" Type="http://schemas.openxmlformats.org/officeDocument/2006/relationships/customXml" Target="../ink/ink23.xml"/><Relationship Id="rId7" Type="http://schemas.openxmlformats.org/officeDocument/2006/relationships/customXml" Target="../ink/ink11.xml"/><Relationship Id="rId12" Type="http://schemas.openxmlformats.org/officeDocument/2006/relationships/customXml" Target="../ink/ink14.xml"/><Relationship Id="rId17" Type="http://schemas.openxmlformats.org/officeDocument/2006/relationships/customXml" Target="../ink/ink19.xml"/><Relationship Id="rId2" Type="http://schemas.openxmlformats.org/officeDocument/2006/relationships/image" Target="../media/image27.jpg"/><Relationship Id="rId16" Type="http://schemas.openxmlformats.org/officeDocument/2006/relationships/customXml" Target="../ink/ink18.xml"/><Relationship Id="rId20" Type="http://schemas.openxmlformats.org/officeDocument/2006/relationships/customXml" Target="../ink/ink22.xml"/><Relationship Id="rId1" Type="http://schemas.openxmlformats.org/officeDocument/2006/relationships/slideLayout" Target="../slideLayouts/slideLayout3.xml"/><Relationship Id="rId6" Type="http://schemas.openxmlformats.org/officeDocument/2006/relationships/image" Target="../media/image36.png"/><Relationship Id="rId11" Type="http://schemas.openxmlformats.org/officeDocument/2006/relationships/customXml" Target="../ink/ink13.xml"/><Relationship Id="rId24" Type="http://schemas.openxmlformats.org/officeDocument/2006/relationships/image" Target="../media/image3.png"/><Relationship Id="rId15" Type="http://schemas.openxmlformats.org/officeDocument/2006/relationships/customXml" Target="../ink/ink17.xml"/><Relationship Id="rId23" Type="http://schemas.openxmlformats.org/officeDocument/2006/relationships/image" Target="../media/image39.png"/><Relationship Id="rId10" Type="http://schemas.openxmlformats.org/officeDocument/2006/relationships/image" Target="../media/image38.png"/><Relationship Id="rId19" Type="http://schemas.openxmlformats.org/officeDocument/2006/relationships/customXml" Target="../ink/ink21.xml"/><Relationship Id="rId4" Type="http://schemas.openxmlformats.org/officeDocument/2006/relationships/customXml" Target="../ink/ink10.xml"/><Relationship Id="rId9" Type="http://schemas.openxmlformats.org/officeDocument/2006/relationships/customXml" Target="../ink/ink12.xml"/><Relationship Id="rId14" Type="http://schemas.openxmlformats.org/officeDocument/2006/relationships/customXml" Target="../ink/ink16.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28.jpg"/><Relationship Id="rId1" Type="http://schemas.openxmlformats.org/officeDocument/2006/relationships/slideLayout" Target="../slideLayouts/slideLayout10.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hyperlink" Target="http://www.insurancepandit.com/" TargetMode="Externa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jp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9.jpg"/><Relationship Id="rId7" Type="http://schemas.openxmlformats.org/officeDocument/2006/relationships/diagramColors" Target="../diagrams/colors4.xml"/><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3540" y="5934291"/>
            <a:ext cx="8313420" cy="761962"/>
          </a:xfrm>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Group Mediclaim Policy</a:t>
            </a:r>
            <a:endParaRPr lang="en-US" dirty="0"/>
          </a:p>
        </p:txBody>
      </p:sp>
      <p:pic>
        <p:nvPicPr>
          <p:cNvPr id="8" name="Picture Placeholder 7" descr="Closeup of Granny Smith apple and tape measure"/>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rcRect t="19" b="19"/>
          <a:stretch/>
        </p:blipFill>
        <p:spPr/>
      </p:pic>
      <p:pic>
        <p:nvPicPr>
          <p:cNvPr id="9" name="Picture Placeholder 8" descr="Man and woman running on indoor track"/>
          <p:cNvPicPr>
            <a:picLocks noGrp="1" noChangeAspect="1"/>
          </p:cNvPicPr>
          <p:nvPr>
            <p:ph type="pic" idx="11"/>
          </p:nvPr>
        </p:nvPicPr>
        <p:blipFill rotWithShape="1">
          <a:blip r:embed="rId3" cstate="print">
            <a:extLst>
              <a:ext uri="{28A0092B-C50C-407E-A947-70E740481C1C}">
                <a14:useLocalDpi xmlns:a14="http://schemas.microsoft.com/office/drawing/2010/main" val="0"/>
              </a:ext>
            </a:extLst>
          </a:blip>
          <a:srcRect t="39" b="39"/>
          <a:stretch/>
        </p:blipFill>
        <p:spPr/>
      </p:pic>
      <p:sp>
        <p:nvSpPr>
          <p:cNvPr id="3" name="Subtitle 2"/>
          <p:cNvSpPr>
            <a:spLocks noGrp="1"/>
          </p:cNvSpPr>
          <p:nvPr>
            <p:ph type="subTitle" idx="1"/>
          </p:nvPr>
        </p:nvSpPr>
        <p:spPr>
          <a:xfrm>
            <a:off x="8168639" y="2440995"/>
            <a:ext cx="3814814" cy="1976010"/>
          </a:xfrm>
        </p:spPr>
        <p:txBody>
          <a:bodyPr>
            <a:noAutofit/>
          </a:bodyPr>
          <a:lstStyle/>
          <a:p>
            <a:pPr>
              <a:spcBef>
                <a:spcPct val="0"/>
              </a:spcBef>
              <a:buClrTx/>
            </a:pPr>
            <a:r>
              <a:rPr lang="en-IN" sz="4000" dirty="0"/>
              <a:t>INTERFACE MICROSYSTEMS</a:t>
            </a:r>
            <a:endParaRPr lang="en-US" altLang="en-US" sz="4000" b="1" dirty="0">
              <a:latin typeface="Bodoni MT Black" panose="02070A03080606020203" pitchFamily="18" charset="0"/>
            </a:endParaRPr>
          </a:p>
        </p:txBody>
      </p:sp>
      <p:pic>
        <p:nvPicPr>
          <p:cNvPr id="12" name="Picture 11">
            <a:extLst>
              <a:ext uri="{FF2B5EF4-FFF2-40B4-BE49-F238E27FC236}">
                <a16:creationId xmlns:a16="http://schemas.microsoft.com/office/drawing/2014/main" id="{DB064F62-4048-428A-BB94-80478565B4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30" y="5982525"/>
            <a:ext cx="1351239" cy="792088"/>
          </a:xfrm>
          <a:prstGeom prst="rect">
            <a:avLst/>
          </a:prstGeom>
        </p:spPr>
      </p:pic>
      <p:pic>
        <p:nvPicPr>
          <p:cNvPr id="16" name="Picture 5">
            <a:extLst>
              <a:ext uri="{FF2B5EF4-FFF2-40B4-BE49-F238E27FC236}">
                <a16:creationId xmlns:a16="http://schemas.microsoft.com/office/drawing/2014/main" id="{11B5CB69-C5F7-4CDD-B051-D86EDF606B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8314" y="5916142"/>
            <a:ext cx="1853686" cy="92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2743A3E8-D0E0-46C0-BEAA-4C7AE67CE060}"/>
              </a:ext>
            </a:extLst>
          </p:cNvPr>
          <p:cNvSpPr>
            <a:spLocks noGrp="1"/>
          </p:cNvSpPr>
          <p:nvPr>
            <p:ph type="title"/>
          </p:nvPr>
        </p:nvSpPr>
        <p:spPr/>
        <p:txBody>
          <a:bodyPr vert="horz" lIns="91440" tIns="45720" rIns="91440" bIns="45720" rtlCol="0" anchor="b">
            <a:normAutofit/>
          </a:bodyPr>
          <a:lstStyle/>
          <a:p>
            <a:r>
              <a:rPr lang="en-US" altLang="en-US" b="1" kern="1200" cap="all" baseline="0">
                <a:latin typeface="+mj-lt"/>
                <a:ea typeface="+mj-ea"/>
                <a:cs typeface="+mj-cs"/>
              </a:rPr>
              <a:t>Definition of Hospital/Nursing Home</a:t>
            </a:r>
            <a:br>
              <a:rPr lang="en-US" altLang="en-US" b="1" kern="1200" cap="all" baseline="0">
                <a:latin typeface="+mj-lt"/>
                <a:ea typeface="+mj-ea"/>
                <a:cs typeface="+mj-cs"/>
              </a:rPr>
            </a:br>
            <a:endParaRPr lang="en-US" kern="1200" cap="all" baseline="0">
              <a:latin typeface="+mj-lt"/>
              <a:ea typeface="+mj-ea"/>
              <a:cs typeface="+mj-cs"/>
            </a:endParaRPr>
          </a:p>
        </p:txBody>
      </p:sp>
      <p:sp>
        <p:nvSpPr>
          <p:cNvPr id="11" name="TextBox 10">
            <a:extLst>
              <a:ext uri="{FF2B5EF4-FFF2-40B4-BE49-F238E27FC236}">
                <a16:creationId xmlns:a16="http://schemas.microsoft.com/office/drawing/2014/main" id="{BE11B5E3-2522-4303-A032-F66A6C458004}"/>
              </a:ext>
            </a:extLst>
          </p:cNvPr>
          <p:cNvSpPr txBox="1"/>
          <p:nvPr/>
        </p:nvSpPr>
        <p:spPr>
          <a:xfrm>
            <a:off x="621792" y="1714500"/>
            <a:ext cx="5398008" cy="4462272"/>
          </a:xfrm>
          <a:prstGeom prst="rect">
            <a:avLst/>
          </a:prstGeom>
        </p:spPr>
        <p:txBody>
          <a:bodyPr vert="horz" lIns="91440" tIns="45720" rIns="91440" bIns="45720" rtlCol="0">
            <a:normAutofit/>
          </a:bodyPr>
          <a:lstStyle/>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Institution in India for indoor care</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For treatment of sickness &amp; injuries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Registered with local authorities</a:t>
            </a:r>
          </a:p>
          <a:p>
            <a:pPr>
              <a:lnSpc>
                <a:spcPct val="90000"/>
              </a:lnSpc>
              <a:spcBef>
                <a:spcPts val="800"/>
              </a:spcBef>
              <a:buClr>
                <a:schemeClr val="accent1">
                  <a:lumMod val="50000"/>
                </a:schemeClr>
              </a:buClr>
              <a:buSzPct val="100000"/>
              <a:defRPr/>
            </a:pPr>
            <a:endParaRPr lang="en-US" altLang="en-US" sz="2000" b="1" i="1" dirty="0"/>
          </a:p>
          <a:p>
            <a:pPr>
              <a:lnSpc>
                <a:spcPct val="90000"/>
              </a:lnSpc>
              <a:spcBef>
                <a:spcPts val="800"/>
              </a:spcBef>
              <a:buClr>
                <a:schemeClr val="accent1">
                  <a:lumMod val="50000"/>
                </a:schemeClr>
              </a:buClr>
              <a:buSzPct val="100000"/>
              <a:defRPr/>
            </a:pPr>
            <a:endParaRPr lang="en-US" altLang="en-US" sz="2000" b="1" i="1" dirty="0"/>
          </a:p>
          <a:p>
            <a:pPr>
              <a:lnSpc>
                <a:spcPct val="90000"/>
              </a:lnSpc>
              <a:spcBef>
                <a:spcPts val="800"/>
              </a:spcBef>
              <a:buClr>
                <a:schemeClr val="accent1">
                  <a:lumMod val="50000"/>
                </a:schemeClr>
              </a:buClr>
              <a:buSzPct val="100000"/>
              <a:defRPr/>
            </a:pPr>
            <a:r>
              <a:rPr lang="en-US" altLang="en-US" sz="2000" b="1" i="1" dirty="0"/>
              <a:t>Minimum criteria for hospital</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Supervision of medical practitioner</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Min 15 in-patient beds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Min 10 when population &lt;1 million</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Fully equipped functional operation theatre</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Round the clock availability of nursing staff/ doctor.</a:t>
            </a:r>
          </a:p>
        </p:txBody>
      </p:sp>
      <p:pic>
        <p:nvPicPr>
          <p:cNvPr id="13" name="Picture 12" descr="Low angle view of a modern building">
            <a:extLst>
              <a:ext uri="{FF2B5EF4-FFF2-40B4-BE49-F238E27FC236}">
                <a16:creationId xmlns:a16="http://schemas.microsoft.com/office/drawing/2014/main" id="{AFBFCB80-CCB2-4CD8-8733-EF1059FF71F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902" r="5327" b="-2"/>
          <a:stretch/>
        </p:blipFill>
        <p:spPr>
          <a:xfrm>
            <a:off x="6912864" y="1714500"/>
            <a:ext cx="4495800" cy="4462272"/>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07657814-9DB2-4DDC-AE30-D457B4BD3A5E}"/>
                  </a:ext>
                </a:extLst>
              </p14:cNvPr>
              <p14:cNvContentPartPr/>
              <p14:nvPr/>
            </p14:nvContentPartPr>
            <p14:xfrm>
              <a:off x="6253488" y="2239416"/>
              <a:ext cx="360" cy="3505320"/>
            </p14:xfrm>
          </p:contentPart>
        </mc:Choice>
        <mc:Fallback xmlns="">
          <p:pic>
            <p:nvPicPr>
              <p:cNvPr id="22" name="Ink 21">
                <a:extLst>
                  <a:ext uri="{FF2B5EF4-FFF2-40B4-BE49-F238E27FC236}">
                    <a16:creationId xmlns:a16="http://schemas.microsoft.com/office/drawing/2014/main" id="{07657814-9DB2-4DDC-AE30-D457B4BD3A5E}"/>
                  </a:ext>
                </a:extLst>
              </p:cNvPr>
              <p:cNvPicPr/>
              <p:nvPr/>
            </p:nvPicPr>
            <p:blipFill>
              <a:blip r:embed="rId4"/>
              <a:stretch>
                <a:fillRect/>
              </a:stretch>
            </p:blipFill>
            <p:spPr>
              <a:xfrm>
                <a:off x="6235848" y="2221776"/>
                <a:ext cx="36000" cy="3540960"/>
              </a:xfrm>
              <a:prstGeom prst="rect">
                <a:avLst/>
              </a:prstGeom>
            </p:spPr>
          </p:pic>
        </mc:Fallback>
      </mc:AlternateContent>
      <p:pic>
        <p:nvPicPr>
          <p:cNvPr id="24" name="Picture 23">
            <a:extLst>
              <a:ext uri="{FF2B5EF4-FFF2-40B4-BE49-F238E27FC236}">
                <a16:creationId xmlns:a16="http://schemas.microsoft.com/office/drawing/2014/main" id="{30852DF8-AC88-422B-94B0-081A978B2A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68478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23668" y="1993806"/>
            <a:ext cx="3125787" cy="822129"/>
          </a:xfrm>
        </p:spPr>
        <p:txBody>
          <a:bodyPr anchor="b">
            <a:normAutofit/>
          </a:bodyPr>
          <a:lstStyle/>
          <a:p>
            <a:r>
              <a:rPr lang="en-US" b="1" dirty="0"/>
              <a:t>Cashless Process</a:t>
            </a:r>
          </a:p>
        </p:txBody>
      </p:sp>
      <p:pic>
        <p:nvPicPr>
          <p:cNvPr id="17" name="Picture Placeholder 16" descr="A picture containing drawing&#10;&#10;Description automatically generated">
            <a:extLst>
              <a:ext uri="{FF2B5EF4-FFF2-40B4-BE49-F238E27FC236}">
                <a16:creationId xmlns:a16="http://schemas.microsoft.com/office/drawing/2014/main" id="{066A451A-41DE-434A-B86A-F4D53557A52D}"/>
              </a:ext>
            </a:extLst>
          </p:cNvPr>
          <p:cNvPicPr>
            <a:picLocks noGrp="1" noChangeAspect="1"/>
          </p:cNvPicPr>
          <p:nvPr>
            <p:ph type="pic" idx="1"/>
          </p:nvPr>
        </p:nvPicPr>
        <p:blipFill rotWithShape="1">
          <a:blip r:embed="rId2">
            <a:alphaModFix amt="28000"/>
            <a:extLst>
              <a:ext uri="{BEBA8EAE-BF5A-486C-A8C5-ECC9F3942E4B}">
                <a14:imgProps xmlns:a14="http://schemas.microsoft.com/office/drawing/2010/main">
                  <a14:imgLayer r:embed="rId3">
                    <a14:imgEffect>
                      <a14:colorTemperature colorTemp="4710"/>
                    </a14:imgEffect>
                    <a14:imgEffect>
                      <a14:saturation sat="33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7672" b="7672"/>
          <a:stretch/>
        </p:blipFill>
        <p:spPr>
          <a:prstGeom prst="rect">
            <a:avLst/>
          </a:prstGeom>
          <a:ln>
            <a:noFill/>
          </a:ln>
          <a:effectLst>
            <a:outerShdw blurRad="190500" algn="tl" rotWithShape="0">
              <a:schemeClr val="tx1">
                <a:lumMod val="60000"/>
                <a:lumOff val="40000"/>
                <a:alpha val="0"/>
              </a:schemeClr>
            </a:outerShdw>
            <a:reflection stA="0" endPos="65000" dist="50800" dir="5400000" sy="-100000" algn="bl" rotWithShape="0"/>
          </a:effectLst>
          <a:scene3d>
            <a:camera prst="orthographicFront"/>
            <a:lightRig rig="balanced" dir="t"/>
          </a:scene3d>
        </p:spPr>
      </p:pic>
      <p:sp>
        <p:nvSpPr>
          <p:cNvPr id="3" name="Text Placeholder 2"/>
          <p:cNvSpPr>
            <a:spLocks noGrp="1"/>
          </p:cNvSpPr>
          <p:nvPr>
            <p:ph type="body" sz="half" idx="2"/>
          </p:nvPr>
        </p:nvSpPr>
        <p:spPr>
          <a:xfrm>
            <a:off x="8523669" y="2927553"/>
            <a:ext cx="3125787" cy="1580440"/>
          </a:xfrm>
        </p:spPr>
        <p:txBody>
          <a:bodyPr>
            <a:normAutofit/>
          </a:bodyPr>
          <a:lstStyle/>
          <a:p>
            <a:r>
              <a:rPr lang="en-US" sz="2400" dirty="0"/>
              <a:t>Planned Hospitalization</a:t>
            </a:r>
          </a:p>
        </p:txBody>
      </p:sp>
      <p:sp>
        <p:nvSpPr>
          <p:cNvPr id="22" name="TextBox 21">
            <a:extLst>
              <a:ext uri="{FF2B5EF4-FFF2-40B4-BE49-F238E27FC236}">
                <a16:creationId xmlns:a16="http://schemas.microsoft.com/office/drawing/2014/main" id="{16CC922F-0CDA-43BA-B972-2AD6233BE311}"/>
              </a:ext>
            </a:extLst>
          </p:cNvPr>
          <p:cNvSpPr txBox="1"/>
          <p:nvPr/>
        </p:nvSpPr>
        <p:spPr>
          <a:xfrm>
            <a:off x="128016" y="728260"/>
            <a:ext cx="8037576" cy="6047809"/>
          </a:xfrm>
          <a:prstGeom prst="rect">
            <a:avLst/>
          </a:prstGeom>
          <a:noFill/>
        </p:spPr>
        <p:txBody>
          <a:bodyPr wrap="square">
            <a:spAutoFit/>
          </a:bodyPr>
          <a:lstStyle/>
          <a:p>
            <a:pPr marL="0" indent="0" algn="just">
              <a:spcBef>
                <a:spcPts val="0"/>
              </a:spcBef>
              <a:spcAft>
                <a:spcPts val="600"/>
              </a:spcAft>
              <a:buNone/>
            </a:pPr>
            <a:r>
              <a:rPr lang="en-US" sz="2400" b="1" kern="1200" dirty="0">
                <a:solidFill>
                  <a:schemeClr val="accent1">
                    <a:lumMod val="50000"/>
                  </a:schemeClr>
                </a:solidFill>
                <a:ea typeface="+mn-ea"/>
                <a:cs typeface="Arial" panose="020B0604020202020204" pitchFamily="34" charset="0"/>
              </a:rPr>
              <a:t>STEPS TO BE FOLLOWED</a:t>
            </a:r>
          </a:p>
          <a:p>
            <a:pPr algn="just">
              <a:buFontTx/>
              <a:buChar char="•"/>
              <a:defRPr/>
            </a:pPr>
            <a:r>
              <a:rPr lang="en-US" sz="2000" kern="1200" dirty="0">
                <a:solidFill>
                  <a:schemeClr val="tx1"/>
                </a:solidFill>
                <a:ea typeface="+mn-ea"/>
                <a:cs typeface="Arial" panose="020B0604020202020204" pitchFamily="34" charset="0"/>
              </a:rPr>
              <a:t> </a:t>
            </a:r>
            <a:r>
              <a:rPr lang="en-US" sz="2000" b="1" kern="1200" dirty="0">
                <a:solidFill>
                  <a:srgbClr val="002060"/>
                </a:solidFill>
                <a:ea typeface="+mn-ea"/>
                <a:cs typeface="Arial" panose="020B0604020202020204" pitchFamily="34" charset="0"/>
              </a:rPr>
              <a:t>Step 1: Pre-Authorization</a:t>
            </a:r>
          </a:p>
          <a:p>
            <a:pPr algn="just">
              <a:defRPr/>
            </a:pPr>
            <a:endParaRPr lang="en-US" sz="2000" kern="1200" dirty="0">
              <a:solidFill>
                <a:schemeClr val="tx1"/>
              </a:solidFill>
              <a:ea typeface="+mn-ea"/>
              <a:cs typeface="Arial" panose="020B0604020202020204" pitchFamily="34" charset="0"/>
            </a:endParaRPr>
          </a:p>
          <a:p>
            <a:pPr lvl="1" algn="just">
              <a:buFont typeface="Calibri" pitchFamily="34" charset="0"/>
              <a:buChar char="―"/>
              <a:defRPr/>
            </a:pPr>
            <a:r>
              <a:rPr lang="en-US" sz="2000" dirty="0">
                <a:solidFill>
                  <a:srgbClr val="002060"/>
                </a:solidFill>
              </a:rPr>
              <a:t>All non-emergency hospitalization instances must be pre-authorized with the Help Desk, as per the procedure detailed below. This is done to ensure that the best healthcare possible, is obtained, and the Insured Member is not inconvenienced when taking admission into a Network Hospital. </a:t>
            </a:r>
          </a:p>
          <a:p>
            <a:pPr lvl="1" algn="just">
              <a:buFontTx/>
              <a:buChar char="•"/>
              <a:defRPr/>
            </a:pPr>
            <a:endParaRPr lang="en-US" kern="1200" dirty="0">
              <a:solidFill>
                <a:schemeClr val="tx1"/>
              </a:solidFill>
              <a:ea typeface="+mn-ea"/>
              <a:cs typeface="Arial" panose="020B0604020202020204" pitchFamily="34" charset="0"/>
            </a:endParaRPr>
          </a:p>
          <a:p>
            <a:pPr algn="just">
              <a:buFontTx/>
              <a:buChar char="•"/>
              <a:defRPr/>
            </a:pPr>
            <a:r>
              <a:rPr lang="en-US" sz="2000" b="1" kern="1200" dirty="0">
                <a:solidFill>
                  <a:srgbClr val="002060"/>
                </a:solidFill>
                <a:ea typeface="+mn-ea"/>
                <a:cs typeface="Arial" panose="020B0604020202020204" pitchFamily="34" charset="0"/>
              </a:rPr>
              <a:t> Step 2: Admission, Treatment &amp; Discharge</a:t>
            </a:r>
          </a:p>
          <a:p>
            <a:pPr algn="just">
              <a:defRPr/>
            </a:pPr>
            <a:endParaRPr lang="en-US" sz="2000" b="1" kern="1200" dirty="0">
              <a:solidFill>
                <a:srgbClr val="002060"/>
              </a:solidFill>
              <a:ea typeface="+mn-ea"/>
              <a:cs typeface="Arial" panose="020B0604020202020204" pitchFamily="34" charset="0"/>
            </a:endParaRPr>
          </a:p>
          <a:p>
            <a:pPr lvl="1" algn="just">
              <a:buFont typeface="Calibri" pitchFamily="34" charset="0"/>
              <a:buChar char="—"/>
              <a:defRPr/>
            </a:pPr>
            <a:r>
              <a:rPr lang="en-US" sz="2000" dirty="0">
                <a:solidFill>
                  <a:srgbClr val="002060"/>
                </a:solidFill>
              </a:rPr>
              <a:t>After your hospitalization has been pre-authorized, you need to secure admission to a hospital. A letter of credit/cashless approval letter will be issued by Star Health TPA to the hospital. Kindly present your health ID card and Govt issued Identity Card at the Hospital admission desk. The Insured Member is not required to pay the hospitalization bill in case of a network hospital. The bill will be sent directly to, and settled by Star Health TPA, However the unapproved amount if any ,need to be paid by the Employee/Patient</a:t>
            </a:r>
            <a:r>
              <a:rPr lang="en-US" kern="1200" dirty="0">
                <a:solidFill>
                  <a:schemeClr val="tx1"/>
                </a:solidFill>
                <a:ea typeface="+mn-ea"/>
                <a:cs typeface="Arial" panose="020B0604020202020204" pitchFamily="34" charset="0"/>
              </a:rPr>
              <a:t>.</a:t>
            </a:r>
            <a:endParaRPr lang="en-US" altLang="en-US" kern="1200" dirty="0">
              <a:solidFill>
                <a:schemeClr val="tx1"/>
              </a:solidFill>
              <a:ea typeface="+mn-ea"/>
              <a:cs typeface="Arial" panose="020B0604020202020204" pitchFamily="34" charset="0"/>
            </a:endParaRPr>
          </a:p>
        </p:txBody>
      </p:sp>
      <p:pic>
        <p:nvPicPr>
          <p:cNvPr id="24" name="Picture 23">
            <a:extLst>
              <a:ext uri="{FF2B5EF4-FFF2-40B4-BE49-F238E27FC236}">
                <a16:creationId xmlns:a16="http://schemas.microsoft.com/office/drawing/2014/main" id="{7C9BB97B-8D40-469A-81DA-58D07F41C3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
        <p:nvSpPr>
          <p:cNvPr id="28" name="TextBox 27">
            <a:extLst>
              <a:ext uri="{FF2B5EF4-FFF2-40B4-BE49-F238E27FC236}">
                <a16:creationId xmlns:a16="http://schemas.microsoft.com/office/drawing/2014/main" id="{D2BA62A4-731F-4589-8401-B833AC74CE8D}"/>
              </a:ext>
            </a:extLst>
          </p:cNvPr>
          <p:cNvSpPr txBox="1"/>
          <p:nvPr/>
        </p:nvSpPr>
        <p:spPr>
          <a:xfrm>
            <a:off x="8439912" y="5325273"/>
            <a:ext cx="3547871" cy="1532727"/>
          </a:xfrm>
          <a:prstGeom prst="rect">
            <a:avLst/>
          </a:prstGeom>
          <a:noFill/>
        </p:spPr>
        <p:txBody>
          <a:bodyPr wrap="square">
            <a:spAutoFit/>
          </a:bodyPr>
          <a:lstStyle/>
          <a:p>
            <a:pPr algn="just">
              <a:spcBef>
                <a:spcPct val="20000"/>
              </a:spcBef>
              <a:defRPr/>
            </a:pPr>
            <a:r>
              <a:rPr lang="en-US" altLang="en-US" sz="1800" dirty="0">
                <a:solidFill>
                  <a:schemeClr val="bg1"/>
                </a:solidFill>
                <a:latin typeface="Book Antiqua" pitchFamily="18" charset="0"/>
                <a:cs typeface="Arial" panose="020B0604020202020204" pitchFamily="34" charset="0"/>
              </a:rPr>
              <a:t>Note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You are eligible to make claims under pre and post hospitalization expenses along with original Docs.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Bef>
                <a:spcPct val="20000"/>
              </a:spcBef>
              <a:defRPr/>
            </a:pPr>
            <a:endParaRPr lang="en-US" altLang="en-US" sz="1800" dirty="0">
              <a:solidFill>
                <a:schemeClr val="bg1"/>
              </a:solidFill>
              <a:latin typeface="Book Antiqua" pitchFamily="18" charset="0"/>
              <a:cs typeface="Arial" panose="020B0604020202020204" pitchFamily="34" charset="0"/>
            </a:endParaRPr>
          </a:p>
        </p:txBody>
      </p:sp>
    </p:spTree>
    <p:extLst>
      <p:ext uri="{BB962C8B-B14F-4D97-AF65-F5344CB8AC3E}">
        <p14:creationId xmlns:p14="http://schemas.microsoft.com/office/powerpoint/2010/main" val="256616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4">
            <a:extLst>
              <a:ext uri="{FF2B5EF4-FFF2-40B4-BE49-F238E27FC236}">
                <a16:creationId xmlns:a16="http://schemas.microsoft.com/office/drawing/2014/main" id="{53697075-7083-431D-B0E0-5A2A6CD4179B}"/>
              </a:ext>
            </a:extLst>
          </p:cNvPr>
          <p:cNvSpPr>
            <a:spLocks noGrp="1"/>
          </p:cNvSpPr>
          <p:nvPr>
            <p:ph type="title"/>
          </p:nvPr>
        </p:nvSpPr>
        <p:spPr>
          <a:xfrm>
            <a:off x="8451310" y="1993806"/>
            <a:ext cx="3125787" cy="822129"/>
          </a:xfrm>
        </p:spPr>
        <p:txBody>
          <a:bodyPr anchor="b">
            <a:normAutofit/>
          </a:bodyPr>
          <a:lstStyle/>
          <a:p>
            <a:r>
              <a:rPr lang="en-US" b="1" dirty="0"/>
              <a:t>Cashless Process</a:t>
            </a:r>
          </a:p>
        </p:txBody>
      </p:sp>
      <p:sp>
        <p:nvSpPr>
          <p:cNvPr id="162" name="Text Placeholder 2">
            <a:extLst>
              <a:ext uri="{FF2B5EF4-FFF2-40B4-BE49-F238E27FC236}">
                <a16:creationId xmlns:a16="http://schemas.microsoft.com/office/drawing/2014/main" id="{98B040BB-5D32-4FE5-AC17-AD9B7B12C610}"/>
              </a:ext>
            </a:extLst>
          </p:cNvPr>
          <p:cNvSpPr>
            <a:spLocks noGrp="1"/>
          </p:cNvSpPr>
          <p:nvPr>
            <p:ph type="body" sz="half" idx="2"/>
          </p:nvPr>
        </p:nvSpPr>
        <p:spPr>
          <a:xfrm>
            <a:off x="8451311" y="2927553"/>
            <a:ext cx="3599095" cy="1580440"/>
          </a:xfrm>
        </p:spPr>
        <p:txBody>
          <a:bodyPr>
            <a:normAutofit/>
          </a:bodyPr>
          <a:lstStyle/>
          <a:p>
            <a:r>
              <a:rPr lang="en-US" sz="2400" dirty="0"/>
              <a:t>Unplanned Hospitalization</a:t>
            </a:r>
          </a:p>
        </p:txBody>
      </p:sp>
      <p:pic>
        <p:nvPicPr>
          <p:cNvPr id="163" name="Picture 162">
            <a:extLst>
              <a:ext uri="{FF2B5EF4-FFF2-40B4-BE49-F238E27FC236}">
                <a16:creationId xmlns:a16="http://schemas.microsoft.com/office/drawing/2014/main" id="{2D22AFB2-9D6E-43A2-BC1B-9513355F5E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
        <p:nvSpPr>
          <p:cNvPr id="164" name="TextBox 163">
            <a:extLst>
              <a:ext uri="{FF2B5EF4-FFF2-40B4-BE49-F238E27FC236}">
                <a16:creationId xmlns:a16="http://schemas.microsoft.com/office/drawing/2014/main" id="{AD78421F-379F-4768-A266-99FB39F3D8CF}"/>
              </a:ext>
            </a:extLst>
          </p:cNvPr>
          <p:cNvSpPr txBox="1"/>
          <p:nvPr/>
        </p:nvSpPr>
        <p:spPr>
          <a:xfrm>
            <a:off x="8439912" y="5325273"/>
            <a:ext cx="3547871" cy="1532727"/>
          </a:xfrm>
          <a:prstGeom prst="rect">
            <a:avLst/>
          </a:prstGeom>
          <a:noFill/>
        </p:spPr>
        <p:txBody>
          <a:bodyPr wrap="square">
            <a:spAutoFit/>
          </a:bodyPr>
          <a:lstStyle/>
          <a:p>
            <a:pPr algn="just">
              <a:spcBef>
                <a:spcPct val="20000"/>
              </a:spcBef>
              <a:defRPr/>
            </a:pPr>
            <a:r>
              <a:rPr lang="en-US" altLang="en-US" sz="1800" dirty="0">
                <a:solidFill>
                  <a:schemeClr val="bg1"/>
                </a:solidFill>
                <a:latin typeface="Book Antiqua" pitchFamily="18" charset="0"/>
                <a:cs typeface="Arial" panose="020B0604020202020204" pitchFamily="34" charset="0"/>
              </a:rPr>
              <a:t>Note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You are eligible to make claims under pre and post hospitalization expenses along with original Docs.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Bef>
                <a:spcPct val="20000"/>
              </a:spcBef>
              <a:defRPr/>
            </a:pPr>
            <a:endParaRPr lang="en-US" altLang="en-US" sz="1800" dirty="0">
              <a:solidFill>
                <a:schemeClr val="bg1"/>
              </a:solidFill>
              <a:latin typeface="Book Antiqua" pitchFamily="18" charset="0"/>
              <a:cs typeface="Arial" panose="020B0604020202020204" pitchFamily="34" charset="0"/>
            </a:endParaRPr>
          </a:p>
        </p:txBody>
      </p:sp>
      <p:sp>
        <p:nvSpPr>
          <p:cNvPr id="165" name="Text Box 12">
            <a:extLst>
              <a:ext uri="{FF2B5EF4-FFF2-40B4-BE49-F238E27FC236}">
                <a16:creationId xmlns:a16="http://schemas.microsoft.com/office/drawing/2014/main" id="{85C4399D-B483-44AF-B752-6E9AFC699806}"/>
              </a:ext>
            </a:extLst>
          </p:cNvPr>
          <p:cNvSpPr txBox="1">
            <a:spLocks noChangeArrowheads="1"/>
          </p:cNvSpPr>
          <p:nvPr/>
        </p:nvSpPr>
        <p:spPr bwMode="auto">
          <a:xfrm>
            <a:off x="2841160" y="516726"/>
            <a:ext cx="3333995" cy="646331"/>
          </a:xfrm>
          <a:prstGeom prst="rect">
            <a:avLst/>
          </a:prstGeom>
          <a:ln/>
        </p:spPr>
        <p:style>
          <a:lnRef idx="0">
            <a:schemeClr val="accent1"/>
          </a:lnRef>
          <a:fillRef idx="3">
            <a:schemeClr val="accent1"/>
          </a:fillRef>
          <a:effectRef idx="3">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Gets </a:t>
            </a:r>
            <a:r>
              <a:rPr lang="en-US" altLang="en-US" b="1" dirty="0">
                <a:solidFill>
                  <a:schemeClr val="bg1"/>
                </a:solidFill>
                <a:latin typeface="+mn-lt"/>
                <a:cs typeface="Open Sans" panose="020B0606030504020204" pitchFamily="34" charset="0"/>
              </a:rPr>
              <a:t>authorization form </a:t>
            </a:r>
            <a:r>
              <a:rPr lang="en-US" altLang="en-US" dirty="0">
                <a:solidFill>
                  <a:schemeClr val="bg1"/>
                </a:solidFill>
                <a:latin typeface="+mn-lt"/>
                <a:cs typeface="Open Sans" panose="020B0606030504020204" pitchFamily="34" charset="0"/>
              </a:rPr>
              <a:t>filled by the Doctor</a:t>
            </a:r>
          </a:p>
        </p:txBody>
      </p:sp>
      <p:sp>
        <p:nvSpPr>
          <p:cNvPr id="166" name="Text Box 12">
            <a:extLst>
              <a:ext uri="{FF2B5EF4-FFF2-40B4-BE49-F238E27FC236}">
                <a16:creationId xmlns:a16="http://schemas.microsoft.com/office/drawing/2014/main" id="{FB2BFF37-DB4A-414B-82E0-4E922CB54C09}"/>
              </a:ext>
            </a:extLst>
          </p:cNvPr>
          <p:cNvSpPr txBox="1">
            <a:spLocks noChangeArrowheads="1"/>
          </p:cNvSpPr>
          <p:nvPr/>
        </p:nvSpPr>
        <p:spPr bwMode="auto">
          <a:xfrm>
            <a:off x="6566391" y="365553"/>
            <a:ext cx="1371600" cy="923330"/>
          </a:xfrm>
          <a:prstGeom prst="rect">
            <a:avLst/>
          </a:prstGeom>
          <a:ln/>
        </p:spPr>
        <p:style>
          <a:lnRef idx="0">
            <a:schemeClr val="accent1"/>
          </a:lnRef>
          <a:fillRef idx="3">
            <a:schemeClr val="accent1"/>
          </a:fillRef>
          <a:effectRef idx="3">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Hospital Coordinates  with the TPA</a:t>
            </a:r>
          </a:p>
        </p:txBody>
      </p:sp>
      <p:pic>
        <p:nvPicPr>
          <p:cNvPr id="167" name="Picture 166">
            <a:extLst>
              <a:ext uri="{FF2B5EF4-FFF2-40B4-BE49-F238E27FC236}">
                <a16:creationId xmlns:a16="http://schemas.microsoft.com/office/drawing/2014/main" id="{66EBD4C7-AC21-4995-BBC0-50D4227528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0194" y="1266048"/>
            <a:ext cx="1265926" cy="1265926"/>
          </a:xfrm>
          <a:prstGeom prst="rect">
            <a:avLst/>
          </a:prstGeom>
        </p:spPr>
      </p:pic>
      <p:sp>
        <p:nvSpPr>
          <p:cNvPr id="168" name="Text Box 12">
            <a:extLst>
              <a:ext uri="{FF2B5EF4-FFF2-40B4-BE49-F238E27FC236}">
                <a16:creationId xmlns:a16="http://schemas.microsoft.com/office/drawing/2014/main" id="{7AA3DD3D-8F29-4D29-9384-08E50E0222B6}"/>
              </a:ext>
            </a:extLst>
          </p:cNvPr>
          <p:cNvSpPr txBox="1">
            <a:spLocks noChangeArrowheads="1"/>
          </p:cNvSpPr>
          <p:nvPr/>
        </p:nvSpPr>
        <p:spPr bwMode="auto">
          <a:xfrm>
            <a:off x="5647226" y="2276548"/>
            <a:ext cx="2399214" cy="646331"/>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Approved  by TPA to Hospital</a:t>
            </a:r>
          </a:p>
        </p:txBody>
      </p:sp>
      <p:sp>
        <p:nvSpPr>
          <p:cNvPr id="169" name="Text Box 12">
            <a:extLst>
              <a:ext uri="{FF2B5EF4-FFF2-40B4-BE49-F238E27FC236}">
                <a16:creationId xmlns:a16="http://schemas.microsoft.com/office/drawing/2014/main" id="{82B61DF8-E38E-4D8E-9AE6-3027BEDBCF6F}"/>
              </a:ext>
            </a:extLst>
          </p:cNvPr>
          <p:cNvSpPr txBox="1">
            <a:spLocks noChangeArrowheads="1"/>
          </p:cNvSpPr>
          <p:nvPr/>
        </p:nvSpPr>
        <p:spPr bwMode="auto">
          <a:xfrm>
            <a:off x="250569" y="2306333"/>
            <a:ext cx="2613321" cy="646331"/>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Approved  by Hospital to Patient cashless </a:t>
            </a:r>
          </a:p>
        </p:txBody>
      </p:sp>
      <p:sp>
        <p:nvSpPr>
          <p:cNvPr id="170" name="TextBox 169">
            <a:extLst>
              <a:ext uri="{FF2B5EF4-FFF2-40B4-BE49-F238E27FC236}">
                <a16:creationId xmlns:a16="http://schemas.microsoft.com/office/drawing/2014/main" id="{66F4EA68-6E47-4729-8300-7ED8FD2C6BDE}"/>
              </a:ext>
            </a:extLst>
          </p:cNvPr>
          <p:cNvSpPr txBox="1"/>
          <p:nvPr/>
        </p:nvSpPr>
        <p:spPr>
          <a:xfrm>
            <a:off x="258989" y="672754"/>
            <a:ext cx="235170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b="1" dirty="0"/>
              <a:t>EMPLOYEE/Patient</a:t>
            </a:r>
          </a:p>
        </p:txBody>
      </p:sp>
      <mc:AlternateContent xmlns:mc="http://schemas.openxmlformats.org/markup-compatibility/2006" xmlns:p14="http://schemas.microsoft.com/office/powerpoint/2010/main">
        <mc:Choice Requires="p14">
          <p:contentPart p14:bwMode="auto" r:id="rId4">
            <p14:nvContentPartPr>
              <p14:cNvPr id="172" name="Ink 171">
                <a:extLst>
                  <a:ext uri="{FF2B5EF4-FFF2-40B4-BE49-F238E27FC236}">
                    <a16:creationId xmlns:a16="http://schemas.microsoft.com/office/drawing/2014/main" id="{E5E2C71C-1DB9-4A8B-AB9B-DCCEEAC57C35}"/>
                  </a:ext>
                </a:extLst>
              </p14:cNvPr>
              <p14:cNvContentPartPr/>
              <p14:nvPr/>
            </p14:nvContentPartPr>
            <p14:xfrm>
              <a:off x="5728443" y="5611068"/>
              <a:ext cx="360" cy="360"/>
            </p14:xfrm>
          </p:contentPart>
        </mc:Choice>
        <mc:Fallback xmlns="">
          <p:pic>
            <p:nvPicPr>
              <p:cNvPr id="172" name="Ink 171">
                <a:extLst>
                  <a:ext uri="{FF2B5EF4-FFF2-40B4-BE49-F238E27FC236}">
                    <a16:creationId xmlns:a16="http://schemas.microsoft.com/office/drawing/2014/main" id="{E5E2C71C-1DB9-4A8B-AB9B-DCCEEAC57C35}"/>
                  </a:ext>
                </a:extLst>
              </p:cNvPr>
              <p:cNvPicPr/>
              <p:nvPr/>
            </p:nvPicPr>
            <p:blipFill>
              <a:blip r:embed="rId7"/>
              <a:stretch>
                <a:fillRect/>
              </a:stretch>
            </p:blipFill>
            <p:spPr>
              <a:xfrm>
                <a:off x="5710443" y="559306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3" name="Ink 172">
                <a:extLst>
                  <a:ext uri="{FF2B5EF4-FFF2-40B4-BE49-F238E27FC236}">
                    <a16:creationId xmlns:a16="http://schemas.microsoft.com/office/drawing/2014/main" id="{D47834F9-F789-474E-9B74-6BB7E3426594}"/>
                  </a:ext>
                </a:extLst>
              </p14:cNvPr>
              <p14:cNvContentPartPr/>
              <p14:nvPr/>
            </p14:nvContentPartPr>
            <p14:xfrm>
              <a:off x="1437160" y="1776240"/>
              <a:ext cx="1404000" cy="360"/>
            </p14:xfrm>
          </p:contentPart>
        </mc:Choice>
        <mc:Fallback xmlns="">
          <p:pic>
            <p:nvPicPr>
              <p:cNvPr id="173" name="Ink 172">
                <a:extLst>
                  <a:ext uri="{FF2B5EF4-FFF2-40B4-BE49-F238E27FC236}">
                    <a16:creationId xmlns:a16="http://schemas.microsoft.com/office/drawing/2014/main" id="{D47834F9-F789-474E-9B74-6BB7E3426594}"/>
                  </a:ext>
                </a:extLst>
              </p:cNvPr>
              <p:cNvPicPr/>
              <p:nvPr/>
            </p:nvPicPr>
            <p:blipFill>
              <a:blip r:embed="rId9"/>
              <a:stretch>
                <a:fillRect/>
              </a:stretch>
            </p:blipFill>
            <p:spPr>
              <a:xfrm>
                <a:off x="1401520" y="1740240"/>
                <a:ext cx="1475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4" name="Ink 173">
                <a:extLst>
                  <a:ext uri="{FF2B5EF4-FFF2-40B4-BE49-F238E27FC236}">
                    <a16:creationId xmlns:a16="http://schemas.microsoft.com/office/drawing/2014/main" id="{CE7BE0E5-0536-4827-AD04-FF8F736FDEB7}"/>
                  </a:ext>
                </a:extLst>
              </p14:cNvPr>
              <p14:cNvContentPartPr/>
              <p14:nvPr/>
            </p14:nvContentPartPr>
            <p14:xfrm>
              <a:off x="4764640" y="1776240"/>
              <a:ext cx="1265926" cy="360"/>
            </p14:xfrm>
          </p:contentPart>
        </mc:Choice>
        <mc:Fallback xmlns="">
          <p:pic>
            <p:nvPicPr>
              <p:cNvPr id="174" name="Ink 173">
                <a:extLst>
                  <a:ext uri="{FF2B5EF4-FFF2-40B4-BE49-F238E27FC236}">
                    <a16:creationId xmlns:a16="http://schemas.microsoft.com/office/drawing/2014/main" id="{CE7BE0E5-0536-4827-AD04-FF8F736FDEB7}"/>
                  </a:ext>
                </a:extLst>
              </p:cNvPr>
              <p:cNvPicPr/>
              <p:nvPr/>
            </p:nvPicPr>
            <p:blipFill>
              <a:blip r:embed="rId11"/>
              <a:stretch>
                <a:fillRect/>
              </a:stretch>
            </p:blipFill>
            <p:spPr>
              <a:xfrm>
                <a:off x="4729005" y="1740240"/>
                <a:ext cx="1337555"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5" name="Ink 174">
                <a:extLst>
                  <a:ext uri="{FF2B5EF4-FFF2-40B4-BE49-F238E27FC236}">
                    <a16:creationId xmlns:a16="http://schemas.microsoft.com/office/drawing/2014/main" id="{02B01050-01E6-4F16-99A5-07E3E33BED6B}"/>
                  </a:ext>
                </a:extLst>
              </p14:cNvPr>
              <p14:cNvContentPartPr/>
              <p14:nvPr/>
            </p14:nvContentPartPr>
            <p14:xfrm>
              <a:off x="3099340" y="2650272"/>
              <a:ext cx="2222554" cy="360"/>
            </p14:xfrm>
          </p:contentPart>
        </mc:Choice>
        <mc:Fallback xmlns="">
          <p:pic>
            <p:nvPicPr>
              <p:cNvPr id="175" name="Ink 174">
                <a:extLst>
                  <a:ext uri="{FF2B5EF4-FFF2-40B4-BE49-F238E27FC236}">
                    <a16:creationId xmlns:a16="http://schemas.microsoft.com/office/drawing/2014/main" id="{02B01050-01E6-4F16-99A5-07E3E33BED6B}"/>
                  </a:ext>
                </a:extLst>
              </p:cNvPr>
              <p:cNvPicPr/>
              <p:nvPr/>
            </p:nvPicPr>
            <p:blipFill>
              <a:blip r:embed="rId13"/>
              <a:stretch>
                <a:fillRect/>
              </a:stretch>
            </p:blipFill>
            <p:spPr>
              <a:xfrm>
                <a:off x="3063701" y="2614272"/>
                <a:ext cx="2294191" cy="72000"/>
              </a:xfrm>
              <a:prstGeom prst="rect">
                <a:avLst/>
              </a:prstGeom>
            </p:spPr>
          </p:pic>
        </mc:Fallback>
      </mc:AlternateContent>
      <p:pic>
        <p:nvPicPr>
          <p:cNvPr id="176" name="Graphic 175" descr="Sling">
            <a:extLst>
              <a:ext uri="{FF2B5EF4-FFF2-40B4-BE49-F238E27FC236}">
                <a16:creationId xmlns:a16="http://schemas.microsoft.com/office/drawing/2014/main" id="{9A3D08E3-1813-4577-8BE8-9DF2BD31A6F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42545" y="1241122"/>
            <a:ext cx="914400" cy="914400"/>
          </a:xfrm>
          <a:prstGeom prst="rect">
            <a:avLst/>
          </a:prstGeom>
        </p:spPr>
      </p:pic>
      <p:sp>
        <p:nvSpPr>
          <p:cNvPr id="177" name="TextBox 176">
            <a:extLst>
              <a:ext uri="{FF2B5EF4-FFF2-40B4-BE49-F238E27FC236}">
                <a16:creationId xmlns:a16="http://schemas.microsoft.com/office/drawing/2014/main" id="{51E75133-068E-4CE3-95E5-B4ED6A441C74}"/>
              </a:ext>
            </a:extLst>
          </p:cNvPr>
          <p:cNvSpPr txBox="1"/>
          <p:nvPr/>
        </p:nvSpPr>
        <p:spPr>
          <a:xfrm>
            <a:off x="250569" y="3859227"/>
            <a:ext cx="7679002" cy="2672526"/>
          </a:xfrm>
          <a:prstGeom prst="rect">
            <a:avLst/>
          </a:prstGeom>
          <a:noFill/>
        </p:spPr>
        <p:txBody>
          <a:bodyPr wrap="square">
            <a:spAutoFit/>
          </a:bodyPr>
          <a:lstStyle/>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Employee </a:t>
            </a:r>
            <a:r>
              <a:rPr lang="en-US" altLang="en-US" b="1" dirty="0">
                <a:solidFill>
                  <a:srgbClr val="002060"/>
                </a:solidFill>
                <a:cs typeface="Open Sans" panose="020B0606030504020204" pitchFamily="34" charset="0"/>
              </a:rPr>
              <a:t>can get cashless approved up to 7 days </a:t>
            </a:r>
            <a:r>
              <a:rPr lang="en-US" altLang="en-US" dirty="0">
                <a:solidFill>
                  <a:srgbClr val="002060"/>
                </a:solidFill>
                <a:cs typeface="Open Sans" panose="020B0606030504020204" pitchFamily="34" charset="0"/>
              </a:rPr>
              <a:t>before admission.</a:t>
            </a:r>
          </a:p>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Cashless authorization form is available at the TPA help-desk in the hospital.</a:t>
            </a:r>
          </a:p>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Employee needs to have valid ID proof, and TPA Card when going to TPA  </a:t>
            </a:r>
          </a:p>
          <a:p>
            <a:pPr>
              <a:spcBef>
                <a:spcPts val="1000"/>
              </a:spcBef>
            </a:pPr>
            <a:r>
              <a:rPr lang="en-US" altLang="en-US" dirty="0">
                <a:solidFill>
                  <a:srgbClr val="002060"/>
                </a:solidFill>
                <a:cs typeface="Open Sans" panose="020B0606030504020204" pitchFamily="34" charset="0"/>
              </a:rPr>
              <a:t>      Help-desk</a:t>
            </a:r>
          </a:p>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It takes maximum</a:t>
            </a:r>
            <a:r>
              <a:rPr lang="en-US" altLang="en-US" b="1" dirty="0">
                <a:solidFill>
                  <a:srgbClr val="002060"/>
                </a:solidFill>
                <a:cs typeface="Open Sans" panose="020B0606030504020204" pitchFamily="34" charset="0"/>
              </a:rPr>
              <a:t> 3 hours </a:t>
            </a:r>
            <a:r>
              <a:rPr lang="en-US" altLang="en-US" dirty="0">
                <a:solidFill>
                  <a:srgbClr val="002060"/>
                </a:solidFill>
                <a:cs typeface="Open Sans" panose="020B0606030504020204" pitchFamily="34" charset="0"/>
              </a:rPr>
              <a:t>to approve cashless after receipt of complete information from hospital. </a:t>
            </a:r>
          </a:p>
          <a:p>
            <a:pPr marL="194310" indent="-285750">
              <a:spcBef>
                <a:spcPts val="1000"/>
              </a:spcBef>
              <a:buFont typeface="Wingdings" panose="05000000000000000000" pitchFamily="2" charset="2"/>
              <a:buChar char="Ø"/>
            </a:pPr>
            <a:endParaRPr lang="en-US" dirty="0">
              <a:solidFill>
                <a:srgbClr val="002060"/>
              </a:solidFill>
            </a:endParaRPr>
          </a:p>
        </p:txBody>
      </p:sp>
      <p:pic>
        <p:nvPicPr>
          <p:cNvPr id="1028" name="Picture 4" descr="Existing policies cover Covid-19: Star Health - DTNext.in">
            <a:extLst>
              <a:ext uri="{FF2B5EF4-FFF2-40B4-BE49-F238E27FC236}">
                <a16:creationId xmlns:a16="http://schemas.microsoft.com/office/drawing/2014/main" id="{98CD2962-B2E2-469F-ADB2-BBC95FF8569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35435" y="1288883"/>
            <a:ext cx="1611005" cy="986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5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4" name="Picture 13" descr="Filling out forms on a table">
            <a:extLst>
              <a:ext uri="{FF2B5EF4-FFF2-40B4-BE49-F238E27FC236}">
                <a16:creationId xmlns:a16="http://schemas.microsoft.com/office/drawing/2014/main" id="{B04A714F-2081-4D23-AF0F-C9D50136090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l="21146" r="-1" b="-1"/>
          <a:stretch/>
        </p:blipFill>
        <p:spPr>
          <a:xfrm>
            <a:off x="20" y="19734"/>
            <a:ext cx="8101564" cy="6857989"/>
          </a:xfrm>
          <a:prstGeom prst="rect">
            <a:avLst/>
          </a:prstGeom>
          <a:noFill/>
        </p:spPr>
      </p:pic>
      <p:sp>
        <p:nvSpPr>
          <p:cNvPr id="20" name="Title 1">
            <a:extLst>
              <a:ext uri="{FF2B5EF4-FFF2-40B4-BE49-F238E27FC236}">
                <a16:creationId xmlns:a16="http://schemas.microsoft.com/office/drawing/2014/main" id="{BA0938AA-4FB3-4AAE-ADBA-9BB971557A65}"/>
              </a:ext>
            </a:extLst>
          </p:cNvPr>
          <p:cNvSpPr>
            <a:spLocks noGrp="1"/>
          </p:cNvSpPr>
          <p:nvPr>
            <p:ph type="title"/>
          </p:nvPr>
        </p:nvSpPr>
        <p:spPr>
          <a:xfrm>
            <a:off x="8309678" y="1667992"/>
            <a:ext cx="4130093" cy="2293853"/>
          </a:xfrm>
        </p:spPr>
        <p:txBody>
          <a:bodyPr anchor="b">
            <a:noAutofit/>
          </a:bodyPr>
          <a:lstStyle/>
          <a:p>
            <a:br>
              <a:rPr lang="en-US" b="1" dirty="0"/>
            </a:br>
            <a:r>
              <a:rPr lang="en-US" b="1" dirty="0"/>
              <a:t>reimbursement Or Non cashless </a:t>
            </a:r>
            <a:br>
              <a:rPr lang="en-US" b="1" dirty="0"/>
            </a:br>
            <a:br>
              <a:rPr lang="en-US" sz="1800" b="1" dirty="0"/>
            </a:br>
            <a:r>
              <a:rPr lang="en-US" sz="2400" b="1" dirty="0"/>
              <a:t>Claim Intimation process </a:t>
            </a:r>
            <a:endParaRPr lang="en-US" sz="1800" b="1" dirty="0"/>
          </a:p>
        </p:txBody>
      </p:sp>
      <p:sp>
        <p:nvSpPr>
          <p:cNvPr id="22" name="Subtitle 2">
            <a:extLst>
              <a:ext uri="{FF2B5EF4-FFF2-40B4-BE49-F238E27FC236}">
                <a16:creationId xmlns:a16="http://schemas.microsoft.com/office/drawing/2014/main" id="{EFCFA53C-9366-4B6D-9C02-433EA09C91D6}"/>
              </a:ext>
            </a:extLst>
          </p:cNvPr>
          <p:cNvSpPr txBox="1">
            <a:spLocks/>
          </p:cNvSpPr>
          <p:nvPr/>
        </p:nvSpPr>
        <p:spPr>
          <a:xfrm>
            <a:off x="530352" y="457200"/>
            <a:ext cx="7242111" cy="5715000"/>
          </a:xfrm>
          <a:prstGeom prst="rect">
            <a:avLst/>
          </a:prstGeom>
        </p:spPr>
        <p:txBody>
          <a:bodyPr vert="horz" lIns="91440" tIns="457200" rIns="91440" bIns="45720" rtlCol="0">
            <a:normAutofit/>
          </a:bodyPr>
          <a:lstStyle>
            <a:lvl1pPr marL="0" indent="0" algn="ctr" defTabSz="914400" rtl="0" eaLnBrk="1" latinLnBrk="0" hangingPunct="1">
              <a:lnSpc>
                <a:spcPct val="90000"/>
              </a:lnSpc>
              <a:spcBef>
                <a:spcPts val="1800"/>
              </a:spcBef>
              <a:buClr>
                <a:schemeClr val="accent1">
                  <a:lumMod val="50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9pPr>
          </a:lstStyle>
          <a:p>
            <a:pPr algn="l">
              <a:spcBef>
                <a:spcPct val="50000"/>
              </a:spcBef>
              <a:defRPr/>
            </a:pPr>
            <a:r>
              <a:rPr lang="en-US" dirty="0">
                <a:solidFill>
                  <a:srgbClr val="002060"/>
                </a:solidFill>
              </a:rPr>
              <a:t>Send email to </a:t>
            </a:r>
            <a:r>
              <a:rPr lang="en-US" i="1" dirty="0">
                <a:solidFill>
                  <a:srgbClr val="002060"/>
                </a:solidFill>
                <a:hlinkClick r:id="rId4"/>
              </a:rPr>
              <a:t>servicing@insurancepandit.com</a:t>
            </a:r>
            <a:r>
              <a:rPr lang="en-US" i="1" dirty="0">
                <a:solidFill>
                  <a:srgbClr val="002060"/>
                </a:solidFill>
              </a:rPr>
              <a:t> </a:t>
            </a:r>
            <a:r>
              <a:rPr lang="en-US" dirty="0">
                <a:solidFill>
                  <a:srgbClr val="002060"/>
                </a:solidFill>
              </a:rPr>
              <a:t>  &amp;</a:t>
            </a:r>
          </a:p>
          <a:p>
            <a:pPr algn="l">
              <a:spcBef>
                <a:spcPct val="50000"/>
              </a:spcBef>
              <a:defRPr/>
            </a:pPr>
            <a:r>
              <a:rPr lang="en-US" i="1" dirty="0">
                <a:solidFill>
                  <a:srgbClr val="002060"/>
                </a:solidFill>
                <a:hlinkClick r:id="rId5"/>
              </a:rPr>
              <a:t>ea.asha@insurancepandit.com</a:t>
            </a:r>
            <a:r>
              <a:rPr lang="en-US" i="1" dirty="0">
                <a:solidFill>
                  <a:srgbClr val="002060"/>
                </a:solidFill>
              </a:rPr>
              <a:t> </a:t>
            </a:r>
            <a:r>
              <a:rPr lang="en-US" dirty="0">
                <a:solidFill>
                  <a:srgbClr val="002060"/>
                </a:solidFill>
              </a:rPr>
              <a:t> within 24 hours of admission</a:t>
            </a:r>
            <a:r>
              <a:rPr lang="en-US" i="1" dirty="0">
                <a:solidFill>
                  <a:srgbClr val="002060"/>
                </a:solidFill>
              </a:rPr>
              <a:t>   </a:t>
            </a:r>
            <a:endParaRPr lang="en-US" altLang="en-US" dirty="0">
              <a:solidFill>
                <a:srgbClr val="002060"/>
              </a:solidFill>
            </a:endParaRPr>
          </a:p>
          <a:p>
            <a:pPr marL="45720">
              <a:spcBef>
                <a:spcPct val="50000"/>
              </a:spcBef>
              <a:defRPr/>
            </a:pPr>
            <a:r>
              <a:rPr lang="en-US" altLang="en-US" sz="2400" b="1" dirty="0">
                <a:solidFill>
                  <a:srgbClr val="002060"/>
                </a:solidFill>
              </a:rPr>
              <a:t>Employee needs to share the following inf</a:t>
            </a:r>
            <a:r>
              <a:rPr lang="en-US" altLang="en-US" sz="2800" b="1" dirty="0">
                <a:solidFill>
                  <a:srgbClr val="002060"/>
                </a:solidFill>
              </a:rPr>
              <a:t>or</a:t>
            </a:r>
            <a:r>
              <a:rPr lang="en-US" altLang="en-US" sz="2400" b="1" dirty="0">
                <a:solidFill>
                  <a:srgbClr val="002060"/>
                </a:solidFill>
              </a:rPr>
              <a:t>mation:</a:t>
            </a:r>
          </a:p>
          <a:p>
            <a:pPr marL="731520" lvl="1" indent="-182880">
              <a:spcBef>
                <a:spcPct val="50000"/>
              </a:spcBef>
              <a:buFont typeface="Wingdings" panose="05000000000000000000" pitchFamily="2" charset="2"/>
              <a:buChar char="§"/>
            </a:pPr>
            <a:r>
              <a:rPr lang="en-US" altLang="en-US" sz="2000" dirty="0">
                <a:solidFill>
                  <a:srgbClr val="002060"/>
                </a:solidFill>
              </a:rPr>
              <a:t>Details of employee and patient</a:t>
            </a:r>
          </a:p>
          <a:p>
            <a:pPr marL="731520" lvl="1" indent="-182880">
              <a:spcBef>
                <a:spcPct val="50000"/>
              </a:spcBef>
              <a:buFont typeface="Wingdings" panose="05000000000000000000" pitchFamily="2" charset="2"/>
              <a:buChar char="§"/>
            </a:pPr>
            <a:r>
              <a:rPr lang="en-US" altLang="en-US" sz="2000" dirty="0">
                <a:solidFill>
                  <a:srgbClr val="002060"/>
                </a:solidFill>
              </a:rPr>
              <a:t> TPA card number, and Policy No. (given on TPA card)</a:t>
            </a:r>
          </a:p>
          <a:p>
            <a:pPr marL="731520" lvl="1" indent="-182880">
              <a:spcBef>
                <a:spcPct val="50000"/>
              </a:spcBef>
              <a:buFont typeface="Wingdings" panose="05000000000000000000" pitchFamily="2" charset="2"/>
              <a:buChar char="§"/>
            </a:pPr>
            <a:r>
              <a:rPr lang="en-US" altLang="en-US" sz="2000" dirty="0">
                <a:solidFill>
                  <a:srgbClr val="002060"/>
                </a:solidFill>
              </a:rPr>
              <a:t> Name of Hospital </a:t>
            </a:r>
          </a:p>
          <a:p>
            <a:pPr marL="731520" lvl="1" indent="-182880">
              <a:spcBef>
                <a:spcPct val="50000"/>
              </a:spcBef>
              <a:buFont typeface="Wingdings" panose="05000000000000000000" pitchFamily="2" charset="2"/>
              <a:buChar char="§"/>
            </a:pPr>
            <a:r>
              <a:rPr lang="en-US" altLang="en-US" sz="2000" dirty="0">
                <a:solidFill>
                  <a:srgbClr val="002060"/>
                </a:solidFill>
              </a:rPr>
              <a:t> Diagnosis and approx. expenses</a:t>
            </a:r>
          </a:p>
          <a:p>
            <a:pPr marL="731520" lvl="1" indent="-182880">
              <a:spcBef>
                <a:spcPct val="50000"/>
              </a:spcBef>
              <a:buFont typeface="Wingdings" panose="05000000000000000000" pitchFamily="2" charset="2"/>
              <a:buChar char="§"/>
            </a:pPr>
            <a:r>
              <a:rPr lang="en-US" altLang="en-US" sz="2000" dirty="0">
                <a:solidFill>
                  <a:srgbClr val="002060"/>
                </a:solidFill>
              </a:rPr>
              <a:t> The Acknowledgement </a:t>
            </a:r>
            <a:r>
              <a:rPr lang="en-US" altLang="en-US" sz="2000" b="1" dirty="0">
                <a:solidFill>
                  <a:srgbClr val="002060"/>
                </a:solidFill>
              </a:rPr>
              <a:t>number</a:t>
            </a:r>
            <a:r>
              <a:rPr lang="en-US" altLang="en-US" sz="2000" dirty="0">
                <a:solidFill>
                  <a:srgbClr val="002060"/>
                </a:solidFill>
              </a:rPr>
              <a:t> is critical to be quoted at the time of   submission of claim</a:t>
            </a:r>
          </a:p>
          <a:p>
            <a:pPr marL="731520" lvl="1" indent="-182880">
              <a:spcBef>
                <a:spcPct val="50000"/>
              </a:spcBef>
              <a:buFont typeface="Wingdings" panose="05000000000000000000" pitchFamily="2" charset="2"/>
              <a:buChar char="§"/>
            </a:pPr>
            <a:r>
              <a:rPr lang="en-US" altLang="en-US" sz="2000" dirty="0">
                <a:solidFill>
                  <a:srgbClr val="002060"/>
                </a:solidFill>
              </a:rPr>
              <a:t>Submit Documents as per the checklist (there may be additional documents required as per the requirements of medical case</a:t>
            </a:r>
          </a:p>
          <a:p>
            <a:endParaRPr lang="en-US" dirty="0">
              <a:solidFill>
                <a:srgbClr val="002060"/>
              </a:solidFill>
            </a:endParaRPr>
          </a:p>
        </p:txBody>
      </p:sp>
      <p:pic>
        <p:nvPicPr>
          <p:cNvPr id="15" name="Picture 14">
            <a:extLst>
              <a:ext uri="{FF2B5EF4-FFF2-40B4-BE49-F238E27FC236}">
                <a16:creationId xmlns:a16="http://schemas.microsoft.com/office/drawing/2014/main" id="{91B36BA7-AC74-4CE7-94C6-F851F83087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16904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essage in a bottle floating in water">
            <a:extLst>
              <a:ext uri="{FF2B5EF4-FFF2-40B4-BE49-F238E27FC236}">
                <a16:creationId xmlns:a16="http://schemas.microsoft.com/office/drawing/2014/main" id="{AB5EB462-70BC-442D-93D1-AD03D58ACD10}"/>
              </a:ext>
            </a:extLst>
          </p:cNvPr>
          <p:cNvPicPr>
            <a:picLocks noChangeAspect="1"/>
          </p:cNvPicPr>
          <p:nvPr/>
        </p:nvPicPr>
        <p:blipFill rotWithShape="1">
          <a:blip r:embed="rId2">
            <a:extLst>
              <a:ext uri="{28A0092B-C50C-407E-A947-70E740481C1C}">
                <a14:useLocalDpi xmlns:a14="http://schemas.microsoft.com/office/drawing/2010/main" val="0"/>
              </a:ext>
            </a:extLst>
          </a:blip>
          <a:srcRect l="18843" r="2302" b="-1"/>
          <a:stretch/>
        </p:blipFill>
        <p:spPr>
          <a:xfrm>
            <a:off x="20" y="10"/>
            <a:ext cx="8101564" cy="6857989"/>
          </a:xfrm>
          <a:prstGeom prst="rect">
            <a:avLst/>
          </a:prstGeom>
          <a:noFill/>
        </p:spPr>
      </p:pic>
      <p:sp>
        <p:nvSpPr>
          <p:cNvPr id="15" name="Title 1">
            <a:extLst>
              <a:ext uri="{FF2B5EF4-FFF2-40B4-BE49-F238E27FC236}">
                <a16:creationId xmlns:a16="http://schemas.microsoft.com/office/drawing/2014/main" id="{99E5D475-59F9-482D-A8E5-474780453B16}"/>
              </a:ext>
            </a:extLst>
          </p:cNvPr>
          <p:cNvSpPr>
            <a:spLocks noGrp="1"/>
          </p:cNvSpPr>
          <p:nvPr>
            <p:ph type="title"/>
          </p:nvPr>
        </p:nvSpPr>
        <p:spPr>
          <a:xfrm>
            <a:off x="8368906" y="1837396"/>
            <a:ext cx="4130093" cy="2293853"/>
          </a:xfrm>
        </p:spPr>
        <p:txBody>
          <a:bodyPr anchor="b">
            <a:noAutofit/>
          </a:bodyPr>
          <a:lstStyle/>
          <a:p>
            <a:r>
              <a:rPr lang="en-US" b="1" dirty="0"/>
              <a:t>Claim Documents Checklist for Non-Cashless Claims </a:t>
            </a:r>
            <a:br>
              <a:rPr lang="en-US" b="1" dirty="0"/>
            </a:br>
            <a:br>
              <a:rPr lang="en-US" sz="1800" b="1" dirty="0"/>
            </a:br>
            <a:endParaRPr lang="en-US" sz="1800" b="1" dirty="0"/>
          </a:p>
        </p:txBody>
      </p:sp>
      <p:sp>
        <p:nvSpPr>
          <p:cNvPr id="16" name="Subtitle 2">
            <a:extLst>
              <a:ext uri="{FF2B5EF4-FFF2-40B4-BE49-F238E27FC236}">
                <a16:creationId xmlns:a16="http://schemas.microsoft.com/office/drawing/2014/main" id="{E481A61A-9DB7-4279-8C75-6969EC762FCE}"/>
              </a:ext>
            </a:extLst>
          </p:cNvPr>
          <p:cNvSpPr txBox="1">
            <a:spLocks/>
          </p:cNvSpPr>
          <p:nvPr/>
        </p:nvSpPr>
        <p:spPr>
          <a:xfrm>
            <a:off x="530352" y="457200"/>
            <a:ext cx="7242111" cy="5715000"/>
          </a:xfrm>
          <a:prstGeom prst="rect">
            <a:avLst/>
          </a:prstGeom>
        </p:spPr>
        <p:txBody>
          <a:bodyPr vert="horz" lIns="91440" tIns="457200" rIns="91440" bIns="45720" rtlCol="0">
            <a:normAutofit/>
          </a:bodyPr>
          <a:lstStyle>
            <a:lvl1pPr marL="0" indent="0" algn="ctr" defTabSz="914400" rtl="0" eaLnBrk="1" latinLnBrk="0" hangingPunct="1">
              <a:lnSpc>
                <a:spcPct val="90000"/>
              </a:lnSpc>
              <a:spcBef>
                <a:spcPts val="1800"/>
              </a:spcBef>
              <a:buClr>
                <a:schemeClr val="accent1">
                  <a:lumMod val="50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9pPr>
          </a:lstStyle>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Duly filled claim form</a:t>
            </a:r>
            <a:r>
              <a:rPr lang="en-IN" altLang="en-US" dirty="0">
                <a:solidFill>
                  <a:srgbClr val="002060"/>
                </a:solidFill>
              </a:rPr>
              <a:t> </a:t>
            </a:r>
            <a:r>
              <a:rPr lang="en-US" altLang="en-US" dirty="0">
                <a:solidFill>
                  <a:srgbClr val="002060"/>
                </a:solidFill>
              </a:rPr>
              <a:t>with sign and lodged Amount.</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Prescription details by treating doctor/surgeon.</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Discharge Card &amp; Discharge summary in original.</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Dully filled claim form signed by Hospital/Treating Doctor.</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All original bills &amp; receipts.</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Investigation Reports.</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X-ray, ECG/Films if any.</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Valid ID proof of Employee/Patient</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Cancelled Cheque of Employee with preprinted name on it.</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Original implant certificate (if applicable).</a:t>
            </a:r>
          </a:p>
          <a:p>
            <a:pPr marL="342900" indent="-342900">
              <a:buFont typeface="Wingdings" panose="05000000000000000000" pitchFamily="2" charset="2"/>
              <a:buChar char="Ø"/>
            </a:pPr>
            <a:endParaRPr lang="en-US" dirty="0"/>
          </a:p>
        </p:txBody>
      </p:sp>
      <p:sp>
        <p:nvSpPr>
          <p:cNvPr id="17" name="TextBox 16">
            <a:extLst>
              <a:ext uri="{FF2B5EF4-FFF2-40B4-BE49-F238E27FC236}">
                <a16:creationId xmlns:a16="http://schemas.microsoft.com/office/drawing/2014/main" id="{8B8697CF-6FF3-4F5B-B358-1192CE0AD253}"/>
              </a:ext>
            </a:extLst>
          </p:cNvPr>
          <p:cNvSpPr txBox="1"/>
          <p:nvPr/>
        </p:nvSpPr>
        <p:spPr>
          <a:xfrm>
            <a:off x="8439912" y="5325273"/>
            <a:ext cx="3547871" cy="701731"/>
          </a:xfrm>
          <a:prstGeom prst="rect">
            <a:avLst/>
          </a:prstGeom>
          <a:noFill/>
        </p:spPr>
        <p:txBody>
          <a:bodyPr wrap="square">
            <a:spAutoFit/>
          </a:bodyPr>
          <a:lstStyle/>
          <a:p>
            <a:pPr algn="just">
              <a:spcBef>
                <a:spcPct val="20000"/>
              </a:spcBef>
              <a:defRPr/>
            </a:pPr>
            <a:r>
              <a:rPr lang="en-US" altLang="en-US" sz="1800" dirty="0">
                <a:solidFill>
                  <a:schemeClr val="bg1"/>
                </a:solidFill>
                <a:latin typeface="Book Antiqua" pitchFamily="18" charset="0"/>
                <a:cs typeface="Arial" panose="020B0604020202020204" pitchFamily="34" charset="0"/>
              </a:rPr>
              <a:t>Note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Basic Documents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Bef>
                <a:spcPct val="20000"/>
              </a:spcBef>
              <a:defRPr/>
            </a:pPr>
            <a:endParaRPr lang="en-US" altLang="en-US" sz="1800" dirty="0">
              <a:solidFill>
                <a:schemeClr val="bg1"/>
              </a:solidFill>
              <a:latin typeface="Book Antiqua" pitchFamily="18" charset="0"/>
              <a:cs typeface="Arial" panose="020B0604020202020204" pitchFamily="34" charset="0"/>
            </a:endParaRPr>
          </a:p>
        </p:txBody>
      </p:sp>
      <p:pic>
        <p:nvPicPr>
          <p:cNvPr id="8" name="Picture 7">
            <a:extLst>
              <a:ext uri="{FF2B5EF4-FFF2-40B4-BE49-F238E27FC236}">
                <a16:creationId xmlns:a16="http://schemas.microsoft.com/office/drawing/2014/main" id="{88BC2AC4-5005-4F7C-9C7C-3342C2BC3A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366233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descr="Stethoscope on white background">
            <a:extLst>
              <a:ext uri="{FF2B5EF4-FFF2-40B4-BE49-F238E27FC236}">
                <a16:creationId xmlns:a16="http://schemas.microsoft.com/office/drawing/2014/main" id="{C8BFDA1E-8BD7-4D5A-8C39-1E69DD3784A7}"/>
              </a:ext>
            </a:extLst>
          </p:cNvPr>
          <p:cNvPicPr>
            <a:picLocks noChangeAspect="1"/>
          </p:cNvPicPr>
          <p:nvPr/>
        </p:nvPicPr>
        <p:blipFill rotWithShape="1">
          <a:blip r:embed="rId2">
            <a:alphaModFix amt="32000"/>
            <a:extLst>
              <a:ext uri="{28A0092B-C50C-407E-A947-70E740481C1C}">
                <a14:useLocalDpi xmlns:a14="http://schemas.microsoft.com/office/drawing/2010/main" val="0"/>
              </a:ext>
            </a:extLst>
          </a:blip>
          <a:srcRect b="15094"/>
          <a:stretch/>
        </p:blipFill>
        <p:spPr>
          <a:xfrm>
            <a:off x="15240" y="-174149"/>
            <a:ext cx="12191980" cy="6857990"/>
          </a:xfrm>
          <a:prstGeom prst="rect">
            <a:avLst/>
          </a:prstGeom>
          <a:noFill/>
          <a:effectLst>
            <a:outerShdw blurRad="50800" dist="50800" dir="5400000" algn="ctr" rotWithShape="0">
              <a:srgbClr val="000000">
                <a:alpha val="37000"/>
              </a:srgbClr>
            </a:outerShdw>
            <a:reflection stA="16000" endPos="65000" dist="50800" dir="5400000" sy="-100000" algn="bl" rotWithShape="0"/>
          </a:effectLst>
        </p:spPr>
      </p:pic>
      <p:sp>
        <p:nvSpPr>
          <p:cNvPr id="56" name="Title 4">
            <a:extLst>
              <a:ext uri="{FF2B5EF4-FFF2-40B4-BE49-F238E27FC236}">
                <a16:creationId xmlns:a16="http://schemas.microsoft.com/office/drawing/2014/main" id="{D6F778F2-DEE8-4445-98A6-29E70412B0D5}"/>
              </a:ext>
            </a:extLst>
          </p:cNvPr>
          <p:cNvSpPr>
            <a:spLocks noGrp="1"/>
          </p:cNvSpPr>
          <p:nvPr>
            <p:ph type="title"/>
          </p:nvPr>
        </p:nvSpPr>
        <p:spPr>
          <a:xfrm>
            <a:off x="8342584" y="1672934"/>
            <a:ext cx="3603820" cy="1581912"/>
          </a:xfrm>
        </p:spPr>
        <p:txBody>
          <a:bodyPr>
            <a:noAutofit/>
          </a:bodyPr>
          <a:lstStyle/>
          <a:p>
            <a:r>
              <a:rPr lang="en-US" sz="3000" b="1" dirty="0"/>
              <a:t>Claim Reimbursement Process</a:t>
            </a:r>
            <a:br>
              <a:rPr lang="en-US" sz="3000" b="1" u="sng" dirty="0">
                <a:solidFill>
                  <a:schemeClr val="accent2"/>
                </a:solidFill>
                <a:latin typeface="Book Antiqua" pitchFamily="18" charset="0"/>
              </a:rPr>
            </a:br>
            <a:endParaRPr lang="en-US" sz="3000" b="1" dirty="0"/>
          </a:p>
        </p:txBody>
      </p:sp>
      <p:sp>
        <p:nvSpPr>
          <p:cNvPr id="58" name="Text Placeholder 2">
            <a:extLst>
              <a:ext uri="{FF2B5EF4-FFF2-40B4-BE49-F238E27FC236}">
                <a16:creationId xmlns:a16="http://schemas.microsoft.com/office/drawing/2014/main" id="{9E8C1A21-F2D8-4B35-A464-7A7430E799E9}"/>
              </a:ext>
            </a:extLst>
          </p:cNvPr>
          <p:cNvSpPr txBox="1">
            <a:spLocks/>
          </p:cNvSpPr>
          <p:nvPr/>
        </p:nvSpPr>
        <p:spPr>
          <a:xfrm>
            <a:off x="8421518" y="4846851"/>
            <a:ext cx="3514564" cy="1581912"/>
          </a:xfrm>
          <a:prstGeom prst="rect">
            <a:avLst/>
          </a:prstGeom>
        </p:spPr>
        <p:txBody>
          <a:bodyPr>
            <a:norm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800" cap="all" dirty="0">
                <a:solidFill>
                  <a:schemeClr val="accent1">
                    <a:lumMod val="75000"/>
                  </a:schemeClr>
                </a:solidFill>
                <a:latin typeface="+mj-lt"/>
                <a:ea typeface="+mj-ea"/>
                <a:cs typeface="+mj-cs"/>
              </a:rPr>
              <a:t>Note: It takes on an average 18– 25 working days from date of receipt of complete documents and query resolutions for claim settlement</a:t>
            </a:r>
          </a:p>
        </p:txBody>
      </p:sp>
      <p:pic>
        <p:nvPicPr>
          <p:cNvPr id="61" name="Picture 5">
            <a:extLst>
              <a:ext uri="{FF2B5EF4-FFF2-40B4-BE49-F238E27FC236}">
                <a16:creationId xmlns:a16="http://schemas.microsoft.com/office/drawing/2014/main" id="{044B8766-7E8A-453F-B117-EDDC8C022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314" y="1137875"/>
            <a:ext cx="1876374"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a:extLst>
              <a:ext uri="{FF2B5EF4-FFF2-40B4-BE49-F238E27FC236}">
                <a16:creationId xmlns:a16="http://schemas.microsoft.com/office/drawing/2014/main" id="{69B4447C-14F2-412D-9410-A3E8886F6CCC}"/>
              </a:ext>
            </a:extLst>
          </p:cNvPr>
          <p:cNvSpPr txBox="1"/>
          <p:nvPr/>
        </p:nvSpPr>
        <p:spPr>
          <a:xfrm>
            <a:off x="2421152" y="2486730"/>
            <a:ext cx="2471839" cy="830997"/>
          </a:xfrm>
          <a:prstGeom prst="rect">
            <a:avLst/>
          </a:prstGeom>
          <a:noFill/>
        </p:spPr>
        <p:txBody>
          <a:bodyPr wrap="square">
            <a:spAutoFit/>
          </a:bodyPr>
          <a:lstStyle/>
          <a:p>
            <a:pPr>
              <a:spcBef>
                <a:spcPct val="50000"/>
              </a:spcBef>
            </a:pPr>
            <a:r>
              <a:rPr lang="en-US" altLang="en-US" sz="1600" b="1" dirty="0">
                <a:solidFill>
                  <a:srgbClr val="002060"/>
                </a:solidFill>
                <a:latin typeface="Book Antiqua" pitchFamily="18" charset="0"/>
              </a:rPr>
              <a:t>Checks and submits scan copy all claim documents</a:t>
            </a:r>
          </a:p>
        </p:txBody>
      </p:sp>
      <p:sp>
        <p:nvSpPr>
          <p:cNvPr id="63" name="Rectangle 62">
            <a:extLst>
              <a:ext uri="{FF2B5EF4-FFF2-40B4-BE49-F238E27FC236}">
                <a16:creationId xmlns:a16="http://schemas.microsoft.com/office/drawing/2014/main" id="{BD06ECBE-F88A-4266-8C80-BCD8A21A4CC5}"/>
              </a:ext>
            </a:extLst>
          </p:cNvPr>
          <p:cNvSpPr/>
          <p:nvPr/>
        </p:nvSpPr>
        <p:spPr>
          <a:xfrm>
            <a:off x="5180116" y="5276778"/>
            <a:ext cx="2355273" cy="830997"/>
          </a:xfrm>
          <a:prstGeom prst="rect">
            <a:avLst/>
          </a:prstGeom>
        </p:spPr>
        <p:txBody>
          <a:bodyPr wrap="square">
            <a:spAutoFit/>
          </a:bodyPr>
          <a:lstStyle/>
          <a:p>
            <a:pPr>
              <a:spcBef>
                <a:spcPct val="50000"/>
              </a:spcBef>
            </a:pPr>
            <a:r>
              <a:rPr lang="en-US" altLang="en-US" sz="1600" b="1" dirty="0">
                <a:solidFill>
                  <a:srgbClr val="002060"/>
                </a:solidFill>
                <a:latin typeface="Book Antiqua" pitchFamily="18" charset="0"/>
                <a:cs typeface="Open Sans" panose="020B0606030504020204" pitchFamily="34" charset="0"/>
              </a:rPr>
              <a:t>Settles claim through NEFT to Employee  directly</a:t>
            </a:r>
          </a:p>
        </p:txBody>
      </p:sp>
      <p:sp>
        <p:nvSpPr>
          <p:cNvPr id="64" name="Rectangle 63">
            <a:extLst>
              <a:ext uri="{FF2B5EF4-FFF2-40B4-BE49-F238E27FC236}">
                <a16:creationId xmlns:a16="http://schemas.microsoft.com/office/drawing/2014/main" id="{F91A5BFC-9711-49D9-A6B9-94CFEF5D9826}"/>
              </a:ext>
            </a:extLst>
          </p:cNvPr>
          <p:cNvSpPr/>
          <p:nvPr/>
        </p:nvSpPr>
        <p:spPr>
          <a:xfrm>
            <a:off x="5248777" y="2071232"/>
            <a:ext cx="2355273" cy="830997"/>
          </a:xfrm>
          <a:prstGeom prst="rect">
            <a:avLst/>
          </a:prstGeom>
        </p:spPr>
        <p:txBody>
          <a:bodyPr wrap="square">
            <a:spAutoFit/>
          </a:bodyPr>
          <a:lstStyle/>
          <a:p>
            <a:pPr>
              <a:spcBef>
                <a:spcPct val="50000"/>
              </a:spcBef>
            </a:pPr>
            <a:r>
              <a:rPr lang="en-US" altLang="en-US" sz="1600" b="1" dirty="0">
                <a:solidFill>
                  <a:srgbClr val="002060"/>
                </a:solidFill>
                <a:latin typeface="Book Antiqua" pitchFamily="18" charset="0"/>
                <a:cs typeface="Open Sans" panose="020B0606030504020204" pitchFamily="34" charset="0"/>
              </a:rPr>
              <a:t>Process the claims and approves or rejects as per the merit</a:t>
            </a:r>
          </a:p>
        </p:txBody>
      </p:sp>
      <mc:AlternateContent xmlns:mc="http://schemas.openxmlformats.org/markup-compatibility/2006" xmlns:p14="http://schemas.microsoft.com/office/powerpoint/2010/main">
        <mc:Choice Requires="p14">
          <p:contentPart p14:bwMode="auto" r:id="rId4">
            <p14:nvContentPartPr>
              <p14:cNvPr id="65" name="Ink 64">
                <a:extLst>
                  <a:ext uri="{FF2B5EF4-FFF2-40B4-BE49-F238E27FC236}">
                    <a16:creationId xmlns:a16="http://schemas.microsoft.com/office/drawing/2014/main" id="{70FBBADA-E164-47A4-B9D8-676D00C86682}"/>
                  </a:ext>
                </a:extLst>
              </p14:cNvPr>
              <p14:cNvContentPartPr/>
              <p14:nvPr/>
            </p14:nvContentPartPr>
            <p14:xfrm>
              <a:off x="8155563" y="1137875"/>
              <a:ext cx="360" cy="4930560"/>
            </p14:xfrm>
          </p:contentPart>
        </mc:Choice>
        <mc:Fallback xmlns="">
          <p:pic>
            <p:nvPicPr>
              <p:cNvPr id="65" name="Ink 64">
                <a:extLst>
                  <a:ext uri="{FF2B5EF4-FFF2-40B4-BE49-F238E27FC236}">
                    <a16:creationId xmlns:a16="http://schemas.microsoft.com/office/drawing/2014/main" id="{70FBBADA-E164-47A4-B9D8-676D00C86682}"/>
                  </a:ext>
                </a:extLst>
              </p:cNvPr>
              <p:cNvPicPr/>
              <p:nvPr/>
            </p:nvPicPr>
            <p:blipFill>
              <a:blip r:embed="rId7"/>
              <a:stretch>
                <a:fillRect/>
              </a:stretch>
            </p:blipFill>
            <p:spPr>
              <a:xfrm>
                <a:off x="8119563" y="1102235"/>
                <a:ext cx="72000" cy="5002200"/>
              </a:xfrm>
              <a:prstGeom prst="rect">
                <a:avLst/>
              </a:prstGeom>
            </p:spPr>
          </p:pic>
        </mc:Fallback>
      </mc:AlternateContent>
      <p:pic>
        <p:nvPicPr>
          <p:cNvPr id="66" name="Graphic 65" descr="Sling">
            <a:extLst>
              <a:ext uri="{FF2B5EF4-FFF2-40B4-BE49-F238E27FC236}">
                <a16:creationId xmlns:a16="http://schemas.microsoft.com/office/drawing/2014/main" id="{86B15CAC-2A05-4F40-AD09-C893537523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1146" y="905308"/>
            <a:ext cx="1009829" cy="1009829"/>
          </a:xfrm>
          <a:prstGeom prst="rect">
            <a:avLst/>
          </a:prstGeom>
        </p:spPr>
      </p:pic>
      <p:pic>
        <p:nvPicPr>
          <p:cNvPr id="67" name="Graphic 66" descr="Handshake">
            <a:extLst>
              <a:ext uri="{FF2B5EF4-FFF2-40B4-BE49-F238E27FC236}">
                <a16:creationId xmlns:a16="http://schemas.microsoft.com/office/drawing/2014/main" id="{465CEB4C-1D49-4F16-BA35-97321235D0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51694" y="4223235"/>
            <a:ext cx="914400" cy="914400"/>
          </a:xfrm>
          <a:prstGeom prst="rect">
            <a:avLst/>
          </a:prstGeom>
        </p:spPr>
      </p:pic>
      <p:sp>
        <p:nvSpPr>
          <p:cNvPr id="69" name="TextBox 68">
            <a:extLst>
              <a:ext uri="{FF2B5EF4-FFF2-40B4-BE49-F238E27FC236}">
                <a16:creationId xmlns:a16="http://schemas.microsoft.com/office/drawing/2014/main" id="{24B1BE0F-B4A4-4A04-9CA8-2BA145429C6D}"/>
              </a:ext>
            </a:extLst>
          </p:cNvPr>
          <p:cNvSpPr txBox="1"/>
          <p:nvPr/>
        </p:nvSpPr>
        <p:spPr>
          <a:xfrm>
            <a:off x="442143" y="1932096"/>
            <a:ext cx="1378567" cy="1077218"/>
          </a:xfrm>
          <a:prstGeom prst="rect">
            <a:avLst/>
          </a:prstGeom>
          <a:noFill/>
        </p:spPr>
        <p:txBody>
          <a:bodyPr wrap="square">
            <a:spAutoFit/>
          </a:bodyPr>
          <a:lstStyle/>
          <a:p>
            <a:pPr>
              <a:spcBef>
                <a:spcPct val="50000"/>
              </a:spcBef>
            </a:pPr>
            <a:r>
              <a:rPr lang="en-US" altLang="en-US" sz="1600" b="1" dirty="0">
                <a:solidFill>
                  <a:srgbClr val="002060"/>
                </a:solidFill>
                <a:latin typeface="Book Antiqua" pitchFamily="18" charset="0"/>
              </a:rPr>
              <a:t>Emp. submits all claim documents</a:t>
            </a:r>
          </a:p>
        </p:txBody>
      </p:sp>
      <p:pic>
        <p:nvPicPr>
          <p:cNvPr id="71" name="Picture 70">
            <a:extLst>
              <a:ext uri="{FF2B5EF4-FFF2-40B4-BE49-F238E27FC236}">
                <a16:creationId xmlns:a16="http://schemas.microsoft.com/office/drawing/2014/main" id="{2378D534-F21D-4654-9DF6-62889D15B75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
        <p:nvSpPr>
          <p:cNvPr id="5" name="Arrow: Down 4">
            <a:extLst>
              <a:ext uri="{FF2B5EF4-FFF2-40B4-BE49-F238E27FC236}">
                <a16:creationId xmlns:a16="http://schemas.microsoft.com/office/drawing/2014/main" id="{B71AA1DD-D45E-4B76-A2CA-3E9043337AAB}"/>
              </a:ext>
            </a:extLst>
          </p:cNvPr>
          <p:cNvSpPr/>
          <p:nvPr/>
        </p:nvSpPr>
        <p:spPr>
          <a:xfrm>
            <a:off x="6255026" y="2919398"/>
            <a:ext cx="237099" cy="10363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E0DBE91-0186-4440-9187-40AD21025A43}"/>
              </a:ext>
            </a:extLst>
          </p:cNvPr>
          <p:cNvSpPr txBox="1"/>
          <p:nvPr/>
        </p:nvSpPr>
        <p:spPr>
          <a:xfrm>
            <a:off x="179336" y="3505960"/>
            <a:ext cx="4860611" cy="2031325"/>
          </a:xfrm>
          <a:prstGeom prst="rect">
            <a:avLst/>
          </a:prstGeom>
          <a:noFill/>
          <a:ln>
            <a:solidFill>
              <a:srgbClr val="002060"/>
            </a:solidFill>
          </a:ln>
        </p:spPr>
        <p:txBody>
          <a:bodyPr wrap="square" rtlCol="0">
            <a:spAutoFit/>
          </a:bodyPr>
          <a:lstStyle/>
          <a:p>
            <a:r>
              <a:rPr lang="en-IN" dirty="0">
                <a:solidFill>
                  <a:srgbClr val="002060"/>
                </a:solidFill>
              </a:rPr>
              <a:t>Please courier the original claim documents to following address</a:t>
            </a:r>
          </a:p>
          <a:p>
            <a:endParaRPr lang="en-IN" dirty="0">
              <a:solidFill>
                <a:srgbClr val="002060"/>
              </a:solidFill>
            </a:endParaRPr>
          </a:p>
          <a:p>
            <a:r>
              <a:rPr lang="en-IN" dirty="0">
                <a:solidFill>
                  <a:srgbClr val="002060"/>
                </a:solidFill>
              </a:rPr>
              <a:t>To </a:t>
            </a:r>
            <a:r>
              <a:rPr lang="en-US" dirty="0">
                <a:solidFill>
                  <a:srgbClr val="002060"/>
                </a:solidFill>
              </a:rPr>
              <a:t>A&amp;M Insurance Brokers</a:t>
            </a:r>
            <a:endParaRPr lang="en-IN" dirty="0">
              <a:solidFill>
                <a:srgbClr val="002060"/>
              </a:solidFill>
            </a:endParaRPr>
          </a:p>
          <a:p>
            <a:r>
              <a:rPr lang="en-US" dirty="0">
                <a:solidFill>
                  <a:srgbClr val="002060"/>
                </a:solidFill>
              </a:rPr>
              <a:t>Address: 302, DDA Building No. - 5 , </a:t>
            </a:r>
            <a:endParaRPr lang="en-IN" dirty="0">
              <a:solidFill>
                <a:srgbClr val="002060"/>
              </a:solidFill>
            </a:endParaRPr>
          </a:p>
          <a:p>
            <a:r>
              <a:rPr lang="en-US" dirty="0">
                <a:solidFill>
                  <a:srgbClr val="002060"/>
                </a:solidFill>
              </a:rPr>
              <a:t>District Centre, </a:t>
            </a:r>
            <a:r>
              <a:rPr lang="en-US" dirty="0" err="1">
                <a:solidFill>
                  <a:srgbClr val="002060"/>
                </a:solidFill>
              </a:rPr>
              <a:t>Janakpuri</a:t>
            </a:r>
            <a:r>
              <a:rPr lang="en-US" dirty="0">
                <a:solidFill>
                  <a:srgbClr val="002060"/>
                </a:solidFill>
              </a:rPr>
              <a:t>, Delhi - 110058</a:t>
            </a:r>
            <a:endParaRPr lang="en-IN" dirty="0">
              <a:solidFill>
                <a:srgbClr val="002060"/>
              </a:solidFill>
            </a:endParaRPr>
          </a:p>
          <a:p>
            <a:r>
              <a:rPr lang="en-US" dirty="0">
                <a:solidFill>
                  <a:srgbClr val="002060"/>
                </a:solidFill>
              </a:rPr>
              <a:t>Contact No - 011-45522914,  +91-9319295044</a:t>
            </a:r>
            <a:endParaRPr lang="en-IN" dirty="0">
              <a:solidFill>
                <a:srgbClr val="002060"/>
              </a:solidFill>
            </a:endParaRPr>
          </a:p>
        </p:txBody>
      </p:sp>
      <p:sp>
        <p:nvSpPr>
          <p:cNvPr id="7" name="TextBox 6">
            <a:extLst>
              <a:ext uri="{FF2B5EF4-FFF2-40B4-BE49-F238E27FC236}">
                <a16:creationId xmlns:a16="http://schemas.microsoft.com/office/drawing/2014/main" id="{A03016A7-905E-4706-BEC4-7B79A8BE8791}"/>
              </a:ext>
            </a:extLst>
          </p:cNvPr>
          <p:cNvSpPr txBox="1"/>
          <p:nvPr/>
        </p:nvSpPr>
        <p:spPr>
          <a:xfrm>
            <a:off x="179336" y="6241775"/>
            <a:ext cx="9956058" cy="338554"/>
          </a:xfrm>
          <a:prstGeom prst="rect">
            <a:avLst/>
          </a:prstGeom>
          <a:noFill/>
        </p:spPr>
        <p:txBody>
          <a:bodyPr wrap="square" rtlCol="0">
            <a:spAutoFit/>
          </a:bodyPr>
          <a:lstStyle/>
          <a:p>
            <a:r>
              <a:rPr lang="en-IN" sz="1600" b="1" dirty="0">
                <a:solidFill>
                  <a:schemeClr val="bg2">
                    <a:lumMod val="25000"/>
                  </a:schemeClr>
                </a:solidFill>
              </a:rPr>
              <a:t>Note: before dispatch the original claim document, keep scan copy of all documents with you.</a:t>
            </a:r>
          </a:p>
        </p:txBody>
      </p:sp>
      <p:sp>
        <p:nvSpPr>
          <p:cNvPr id="8" name="Arrow: Right 7">
            <a:extLst>
              <a:ext uri="{FF2B5EF4-FFF2-40B4-BE49-F238E27FC236}">
                <a16:creationId xmlns:a16="http://schemas.microsoft.com/office/drawing/2014/main" id="{BCBCF638-94CC-4E94-AB0E-63B18BD349E7}"/>
              </a:ext>
            </a:extLst>
          </p:cNvPr>
          <p:cNvSpPr/>
          <p:nvPr/>
        </p:nvSpPr>
        <p:spPr>
          <a:xfrm>
            <a:off x="1555665" y="1484243"/>
            <a:ext cx="715604" cy="188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86CFA14F-4E92-4765-B68E-F9C794C4DD65}"/>
              </a:ext>
            </a:extLst>
          </p:cNvPr>
          <p:cNvSpPr/>
          <p:nvPr/>
        </p:nvSpPr>
        <p:spPr>
          <a:xfrm>
            <a:off x="4477764" y="1484243"/>
            <a:ext cx="715604" cy="197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Existing policies cover Covid-19: Star Health - DTNext.in">
            <a:extLst>
              <a:ext uri="{FF2B5EF4-FFF2-40B4-BE49-F238E27FC236}">
                <a16:creationId xmlns:a16="http://schemas.microsoft.com/office/drawing/2014/main" id="{F3ADFD5B-BE29-4D73-8011-7CBD9497778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12267" y="1002876"/>
            <a:ext cx="2224021" cy="10098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xisting policies cover Covid-19: Star Health - DTNext.in">
            <a:extLst>
              <a:ext uri="{FF2B5EF4-FFF2-40B4-BE49-F238E27FC236}">
                <a16:creationId xmlns:a16="http://schemas.microsoft.com/office/drawing/2014/main" id="{F0228AA3-90CE-4B44-9CB5-23C478D958D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0116" y="4129112"/>
            <a:ext cx="1881389" cy="1008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98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123" descr="Businessman working at laptop in office">
            <a:extLst>
              <a:ext uri="{FF2B5EF4-FFF2-40B4-BE49-F238E27FC236}">
                <a16:creationId xmlns:a16="http://schemas.microsoft.com/office/drawing/2014/main" id="{715422F1-3F29-4D72-8EAE-6D1A9AF2B97B}"/>
              </a:ext>
            </a:extLst>
          </p:cNvPr>
          <p:cNvPicPr>
            <a:picLocks noChangeAspect="1"/>
          </p:cNvPicPr>
          <p:nvPr/>
        </p:nvPicPr>
        <p:blipFill rotWithShape="1">
          <a:blip r:embed="rId2">
            <a:alphaModFix amt="51000"/>
            <a:extLst>
              <a:ext uri="{28A0092B-C50C-407E-A947-70E740481C1C}">
                <a14:useLocalDpi xmlns:a14="http://schemas.microsoft.com/office/drawing/2010/main" val="0"/>
              </a:ext>
            </a:extLst>
          </a:blip>
          <a:srcRect t="15730"/>
          <a:stretch/>
        </p:blipFill>
        <p:spPr>
          <a:xfrm>
            <a:off x="16227" y="0"/>
            <a:ext cx="12191980" cy="6571829"/>
          </a:xfrm>
          <a:prstGeom prst="rect">
            <a:avLst/>
          </a:prstGeom>
          <a:noFill/>
        </p:spPr>
      </p:pic>
      <p:sp>
        <p:nvSpPr>
          <p:cNvPr id="125" name="Title 1">
            <a:extLst>
              <a:ext uri="{FF2B5EF4-FFF2-40B4-BE49-F238E27FC236}">
                <a16:creationId xmlns:a16="http://schemas.microsoft.com/office/drawing/2014/main" id="{691256E5-4193-4A51-8DFB-AF243ABD8774}"/>
              </a:ext>
            </a:extLst>
          </p:cNvPr>
          <p:cNvSpPr>
            <a:spLocks noGrp="1"/>
          </p:cNvSpPr>
          <p:nvPr>
            <p:ph type="title"/>
          </p:nvPr>
        </p:nvSpPr>
        <p:spPr>
          <a:xfrm>
            <a:off x="1524000" y="457200"/>
            <a:ext cx="9144000" cy="529563"/>
          </a:xfrm>
        </p:spPr>
        <p:txBody>
          <a:bodyPr/>
          <a:lstStyle/>
          <a:p>
            <a:r>
              <a:rPr lang="en-US" sz="3000" b="1" dirty="0"/>
              <a:t>Hospital locator &amp; Claim Form</a:t>
            </a:r>
            <a:endParaRPr lang="en-IN" sz="3000" b="1" dirty="0"/>
          </a:p>
        </p:txBody>
      </p:sp>
      <p:sp>
        <p:nvSpPr>
          <p:cNvPr id="126" name="Rectangle 125">
            <a:extLst>
              <a:ext uri="{FF2B5EF4-FFF2-40B4-BE49-F238E27FC236}">
                <a16:creationId xmlns:a16="http://schemas.microsoft.com/office/drawing/2014/main" id="{A445109E-3FC7-423D-AA9D-037EB490B46B}"/>
              </a:ext>
            </a:extLst>
          </p:cNvPr>
          <p:cNvSpPr/>
          <p:nvPr/>
        </p:nvSpPr>
        <p:spPr>
          <a:xfrm>
            <a:off x="1299871" y="2565904"/>
            <a:ext cx="9290918" cy="3834896"/>
          </a:xfrm>
          <a:prstGeom prst="rect">
            <a:avLst/>
          </a:prstGeom>
        </p:spPr>
        <p:txBody>
          <a:bodyPr wrap="square">
            <a:spAutoFit/>
          </a:bodyPr>
          <a:lstStyle/>
          <a:p>
            <a:pPr fontAlgn="base">
              <a:spcBef>
                <a:spcPct val="20000"/>
              </a:spcBef>
              <a:spcAft>
                <a:spcPct val="0"/>
              </a:spcAft>
            </a:pPr>
            <a:r>
              <a:rPr lang="en-US" b="1" i="1" dirty="0">
                <a:solidFill>
                  <a:schemeClr val="tx2">
                    <a:lumMod val="85000"/>
                    <a:lumOff val="15000"/>
                  </a:schemeClr>
                </a:solidFill>
              </a:rPr>
              <a:t>NOTICE:</a:t>
            </a:r>
            <a:r>
              <a:rPr lang="en-US" dirty="0">
                <a:solidFill>
                  <a:schemeClr val="tx2">
                    <a:lumMod val="85000"/>
                    <a:lumOff val="15000"/>
                  </a:schemeClr>
                </a:solidFill>
              </a:rPr>
              <a:t> </a:t>
            </a:r>
            <a:r>
              <a:rPr lang="en-US" sz="2000" dirty="0">
                <a:solidFill>
                  <a:srgbClr val="002060"/>
                </a:solidFill>
              </a:rPr>
              <a:t>Claims whether Cashless or Reimbursement pertaining to any     </a:t>
            </a:r>
          </a:p>
          <a:p>
            <a:pPr fontAlgn="base">
              <a:spcBef>
                <a:spcPct val="20000"/>
              </a:spcBef>
              <a:spcAft>
                <a:spcPct val="0"/>
              </a:spcAft>
            </a:pPr>
            <a:r>
              <a:rPr lang="en-US" sz="2000" dirty="0">
                <a:solidFill>
                  <a:srgbClr val="002060"/>
                </a:solidFill>
              </a:rPr>
              <a:t>                treatment taken in Non-Preferred hospitals will not be payable</a:t>
            </a:r>
            <a:r>
              <a:rPr lang="en-US" dirty="0">
                <a:solidFill>
                  <a:schemeClr val="tx2">
                    <a:lumMod val="85000"/>
                    <a:lumOff val="15000"/>
                  </a:schemeClr>
                </a:solidFill>
              </a:rPr>
              <a:t>.</a:t>
            </a:r>
          </a:p>
          <a:p>
            <a:pPr defTabSz="1104872" fontAlgn="base">
              <a:spcBef>
                <a:spcPct val="20000"/>
              </a:spcBef>
              <a:spcAft>
                <a:spcPct val="0"/>
              </a:spcAft>
            </a:pPr>
            <a:endParaRPr lang="en-US" dirty="0">
              <a:solidFill>
                <a:schemeClr val="tx2">
                  <a:lumMod val="85000"/>
                  <a:lumOff val="15000"/>
                </a:schemeClr>
              </a:solidFill>
            </a:endParaRPr>
          </a:p>
          <a:p>
            <a:pPr defTabSz="1104872" fontAlgn="base">
              <a:spcBef>
                <a:spcPct val="20000"/>
              </a:spcBef>
              <a:spcAft>
                <a:spcPct val="0"/>
              </a:spcAft>
            </a:pPr>
            <a:endParaRPr lang="en-US" dirty="0">
              <a:solidFill>
                <a:schemeClr val="tx2">
                  <a:lumMod val="85000"/>
                  <a:lumOff val="15000"/>
                </a:schemeClr>
              </a:solidFill>
            </a:endParaRPr>
          </a:p>
          <a:p>
            <a:pPr defTabSz="1104872" fontAlgn="base">
              <a:spcBef>
                <a:spcPct val="20000"/>
              </a:spcBef>
              <a:spcAft>
                <a:spcPct val="0"/>
              </a:spcAft>
            </a:pPr>
            <a:r>
              <a:rPr lang="en-US" b="1" i="1" dirty="0">
                <a:solidFill>
                  <a:schemeClr val="tx2">
                    <a:lumMod val="85000"/>
                    <a:lumOff val="15000"/>
                  </a:schemeClr>
                </a:solidFill>
                <a:ea typeface="Calibri"/>
                <a:cs typeface="Calibri"/>
              </a:rPr>
              <a:t>For Cashless status and support please contact</a:t>
            </a:r>
          </a:p>
          <a:p>
            <a:pPr defTabSz="1104872" fontAlgn="base">
              <a:spcBef>
                <a:spcPct val="20000"/>
              </a:spcBef>
              <a:spcAft>
                <a:spcPct val="0"/>
              </a:spcAft>
            </a:pPr>
            <a:endParaRPr lang="en-US" b="1" i="1" dirty="0">
              <a:solidFill>
                <a:schemeClr val="tx2">
                  <a:lumMod val="85000"/>
                  <a:lumOff val="15000"/>
                </a:schemeClr>
              </a:solidFill>
              <a:ea typeface="Calibri"/>
              <a:cs typeface="Calibri"/>
            </a:endParaRPr>
          </a:p>
          <a:p>
            <a:pPr defTabSz="1104872" fontAlgn="base">
              <a:spcBef>
                <a:spcPct val="20000"/>
              </a:spcBef>
              <a:spcAft>
                <a:spcPct val="0"/>
              </a:spcAft>
            </a:pPr>
            <a:endParaRPr lang="en-US" sz="2000" dirty="0">
              <a:solidFill>
                <a:srgbClr val="002060"/>
              </a:solidFill>
            </a:endParaRPr>
          </a:p>
          <a:p>
            <a:pPr fontAlgn="base">
              <a:spcBef>
                <a:spcPct val="20000"/>
              </a:spcBef>
              <a:spcAft>
                <a:spcPct val="0"/>
              </a:spcAft>
            </a:pPr>
            <a:r>
              <a:rPr lang="en-US" sz="2000" dirty="0" err="1">
                <a:solidFill>
                  <a:srgbClr val="002060"/>
                </a:solidFill>
              </a:rPr>
              <a:t>Ms</a:t>
            </a:r>
            <a:r>
              <a:rPr lang="en-US" sz="2000" dirty="0">
                <a:solidFill>
                  <a:srgbClr val="002060"/>
                </a:solidFill>
              </a:rPr>
              <a:t> </a:t>
            </a:r>
            <a:r>
              <a:rPr lang="en-US" sz="2000" dirty="0" err="1">
                <a:solidFill>
                  <a:srgbClr val="002060"/>
                </a:solidFill>
              </a:rPr>
              <a:t>Sweta</a:t>
            </a:r>
            <a:r>
              <a:rPr lang="en-US" sz="2000" dirty="0">
                <a:solidFill>
                  <a:srgbClr val="002060"/>
                </a:solidFill>
              </a:rPr>
              <a:t> (93192-95044) A&amp;M Insurance Brokers</a:t>
            </a:r>
          </a:p>
          <a:p>
            <a:pPr defTabSz="1104872" fontAlgn="base">
              <a:spcBef>
                <a:spcPct val="20000"/>
              </a:spcBef>
              <a:spcAft>
                <a:spcPct val="0"/>
              </a:spcAft>
              <a:defRPr/>
            </a:pPr>
            <a:endParaRPr lang="en-US" dirty="0">
              <a:solidFill>
                <a:schemeClr val="tx2">
                  <a:lumMod val="85000"/>
                  <a:lumOff val="15000"/>
                </a:schemeClr>
              </a:solidFill>
              <a:ea typeface="Calibri"/>
              <a:cs typeface="Times New Roman"/>
            </a:endParaRPr>
          </a:p>
          <a:p>
            <a:pPr defTabSz="1104872" fontAlgn="base">
              <a:spcBef>
                <a:spcPct val="20000"/>
              </a:spcBef>
              <a:spcAft>
                <a:spcPct val="0"/>
              </a:spcAft>
            </a:pPr>
            <a:endParaRPr lang="en-US" dirty="0">
              <a:solidFill>
                <a:schemeClr val="tx2">
                  <a:lumMod val="85000"/>
                  <a:lumOff val="15000"/>
                </a:schemeClr>
              </a:solidFill>
            </a:endParaRPr>
          </a:p>
          <a:p>
            <a:pPr defTabSz="1104872" fontAlgn="base">
              <a:spcBef>
                <a:spcPct val="20000"/>
              </a:spcBef>
              <a:spcAft>
                <a:spcPct val="0"/>
              </a:spcAft>
            </a:pPr>
            <a:endParaRPr lang="en-US" dirty="0">
              <a:solidFill>
                <a:schemeClr val="tx2">
                  <a:lumMod val="85000"/>
                  <a:lumOff val="15000"/>
                </a:schemeClr>
              </a:solidFill>
            </a:endParaRPr>
          </a:p>
        </p:txBody>
      </p:sp>
      <p:sp>
        <p:nvSpPr>
          <p:cNvPr id="127" name="Rectangle 126">
            <a:extLst>
              <a:ext uri="{FF2B5EF4-FFF2-40B4-BE49-F238E27FC236}">
                <a16:creationId xmlns:a16="http://schemas.microsoft.com/office/drawing/2014/main" id="{4D26AE14-58F3-464A-A209-29F99371418D}"/>
              </a:ext>
            </a:extLst>
          </p:cNvPr>
          <p:cNvSpPr/>
          <p:nvPr/>
        </p:nvSpPr>
        <p:spPr>
          <a:xfrm>
            <a:off x="6096000" y="1676401"/>
            <a:ext cx="5417127" cy="646331"/>
          </a:xfrm>
          <a:prstGeom prst="rect">
            <a:avLst/>
          </a:prstGeom>
        </p:spPr>
        <p:txBody>
          <a:bodyPr wrap="square">
            <a:spAutoFit/>
          </a:bodyPr>
          <a:lstStyle/>
          <a:p>
            <a:r>
              <a:rPr lang="en-IN" u="sng" dirty="0">
                <a:hlinkClick r:id="rId3"/>
              </a:rPr>
              <a:t>www.starhealth.in/network-hospitals</a:t>
            </a:r>
            <a:endParaRPr lang="en-IN" dirty="0"/>
          </a:p>
          <a:p>
            <a:r>
              <a:rPr lang="en-US" u="sng" dirty="0">
                <a:hlinkClick r:id="rId3"/>
              </a:rPr>
              <a:t>www.starhealth.in/claims</a:t>
            </a:r>
            <a:endParaRPr lang="en-US" sz="2000" dirty="0">
              <a:solidFill>
                <a:srgbClr val="002060"/>
              </a:solidFill>
            </a:endParaRPr>
          </a:p>
        </p:txBody>
      </p:sp>
      <p:sp>
        <p:nvSpPr>
          <p:cNvPr id="128" name="Rectangle 127">
            <a:extLst>
              <a:ext uri="{FF2B5EF4-FFF2-40B4-BE49-F238E27FC236}">
                <a16:creationId xmlns:a16="http://schemas.microsoft.com/office/drawing/2014/main" id="{5B406B07-A3EC-4540-BE27-A0D87B988B75}"/>
              </a:ext>
            </a:extLst>
          </p:cNvPr>
          <p:cNvSpPr/>
          <p:nvPr/>
        </p:nvSpPr>
        <p:spPr>
          <a:xfrm>
            <a:off x="955958" y="1731818"/>
            <a:ext cx="4156369" cy="707886"/>
          </a:xfrm>
          <a:prstGeom prst="rect">
            <a:avLst/>
          </a:prstGeom>
        </p:spPr>
        <p:txBody>
          <a:bodyPr wrap="square">
            <a:spAutoFit/>
          </a:bodyPr>
          <a:lstStyle/>
          <a:p>
            <a:pPr defTabSz="1104872" fontAlgn="base">
              <a:spcBef>
                <a:spcPct val="20000"/>
              </a:spcBef>
              <a:spcAft>
                <a:spcPct val="0"/>
              </a:spcAft>
            </a:pPr>
            <a:r>
              <a:rPr lang="en-US" altLang="en-US" dirty="0">
                <a:solidFill>
                  <a:schemeClr val="tx2">
                    <a:lumMod val="95000"/>
                    <a:lumOff val="5000"/>
                  </a:schemeClr>
                </a:solidFill>
              </a:rPr>
              <a:t> </a:t>
            </a:r>
            <a:r>
              <a:rPr lang="en-US" altLang="en-US" sz="2000" dirty="0">
                <a:solidFill>
                  <a:srgbClr val="002060"/>
                </a:solidFill>
              </a:rPr>
              <a:t>For updated Hospital list &amp; Claim form click on to</a:t>
            </a:r>
            <a:r>
              <a:rPr lang="en-US" altLang="en-US" dirty="0">
                <a:solidFill>
                  <a:schemeClr val="tx2">
                    <a:lumMod val="95000"/>
                    <a:lumOff val="5000"/>
                  </a:schemeClr>
                </a:solidFill>
              </a:rPr>
              <a:t>:</a:t>
            </a:r>
          </a:p>
        </p:txBody>
      </p:sp>
      <mc:AlternateContent xmlns:mc="http://schemas.openxmlformats.org/markup-compatibility/2006" xmlns:p14="http://schemas.microsoft.com/office/powerpoint/2010/main">
        <mc:Choice Requires="p14">
          <p:contentPart p14:bwMode="auto" r:id="rId4">
            <p14:nvContentPartPr>
              <p14:cNvPr id="129" name="Ink 128">
                <a:extLst>
                  <a:ext uri="{FF2B5EF4-FFF2-40B4-BE49-F238E27FC236}">
                    <a16:creationId xmlns:a16="http://schemas.microsoft.com/office/drawing/2014/main" id="{9F195A07-5E59-4EBD-B751-24AE4327B997}"/>
                  </a:ext>
                </a:extLst>
              </p14:cNvPr>
              <p14:cNvContentPartPr/>
              <p14:nvPr/>
            </p14:nvContentPartPr>
            <p14:xfrm>
              <a:off x="5005730" y="1954054"/>
              <a:ext cx="908280" cy="360"/>
            </p14:xfrm>
          </p:contentPart>
        </mc:Choice>
        <mc:Fallback xmlns="">
          <p:pic>
            <p:nvPicPr>
              <p:cNvPr id="129" name="Ink 128">
                <a:extLst>
                  <a:ext uri="{FF2B5EF4-FFF2-40B4-BE49-F238E27FC236}">
                    <a16:creationId xmlns:a16="http://schemas.microsoft.com/office/drawing/2014/main" id="{9F195A07-5E59-4EBD-B751-24AE4327B997}"/>
                  </a:ext>
                </a:extLst>
              </p:cNvPr>
              <p:cNvPicPr/>
              <p:nvPr/>
            </p:nvPicPr>
            <p:blipFill>
              <a:blip r:embed="rId6"/>
              <a:stretch>
                <a:fillRect/>
              </a:stretch>
            </p:blipFill>
            <p:spPr>
              <a:xfrm>
                <a:off x="4997090" y="1945054"/>
                <a:ext cx="925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0" name="Ink 129">
                <a:extLst>
                  <a:ext uri="{FF2B5EF4-FFF2-40B4-BE49-F238E27FC236}">
                    <a16:creationId xmlns:a16="http://schemas.microsoft.com/office/drawing/2014/main" id="{0D18BA47-D8A0-4668-9018-F570D7E55E08}"/>
                  </a:ext>
                </a:extLst>
              </p14:cNvPr>
              <p14:cNvContentPartPr/>
              <p14:nvPr/>
            </p14:nvContentPartPr>
            <p14:xfrm>
              <a:off x="5795210" y="1954054"/>
              <a:ext cx="150120" cy="360"/>
            </p14:xfrm>
          </p:contentPart>
        </mc:Choice>
        <mc:Fallback xmlns="">
          <p:pic>
            <p:nvPicPr>
              <p:cNvPr id="130" name="Ink 129">
                <a:extLst>
                  <a:ext uri="{FF2B5EF4-FFF2-40B4-BE49-F238E27FC236}">
                    <a16:creationId xmlns:a16="http://schemas.microsoft.com/office/drawing/2014/main" id="{0D18BA47-D8A0-4668-9018-F570D7E55E08}"/>
                  </a:ext>
                </a:extLst>
              </p:cNvPr>
              <p:cNvPicPr/>
              <p:nvPr/>
            </p:nvPicPr>
            <p:blipFill>
              <a:blip r:embed="rId8"/>
              <a:stretch>
                <a:fillRect/>
              </a:stretch>
            </p:blipFill>
            <p:spPr>
              <a:xfrm>
                <a:off x="5786210" y="1945054"/>
                <a:ext cx="167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1" name="Ink 130">
                <a:extLst>
                  <a:ext uri="{FF2B5EF4-FFF2-40B4-BE49-F238E27FC236}">
                    <a16:creationId xmlns:a16="http://schemas.microsoft.com/office/drawing/2014/main" id="{DF6F6B50-AA27-4E9D-9AAE-BEEE4E9B1009}"/>
                  </a:ext>
                </a:extLst>
              </p14:cNvPr>
              <p14:cNvContentPartPr/>
              <p14:nvPr/>
            </p14:nvContentPartPr>
            <p14:xfrm>
              <a:off x="-868750" y="644374"/>
              <a:ext cx="360" cy="360"/>
            </p14:xfrm>
          </p:contentPart>
        </mc:Choice>
        <mc:Fallback xmlns="">
          <p:pic>
            <p:nvPicPr>
              <p:cNvPr id="131" name="Ink 130">
                <a:extLst>
                  <a:ext uri="{FF2B5EF4-FFF2-40B4-BE49-F238E27FC236}">
                    <a16:creationId xmlns:a16="http://schemas.microsoft.com/office/drawing/2014/main" id="{DF6F6B50-AA27-4E9D-9AAE-BEEE4E9B1009}"/>
                  </a:ext>
                </a:extLst>
              </p:cNvPr>
              <p:cNvPicPr/>
              <p:nvPr/>
            </p:nvPicPr>
            <p:blipFill>
              <a:blip r:embed="rId10"/>
              <a:stretch>
                <a:fillRect/>
              </a:stretch>
            </p:blipFill>
            <p:spPr>
              <a:xfrm>
                <a:off x="-877750" y="6353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2" name="Ink 131">
                <a:extLst>
                  <a:ext uri="{FF2B5EF4-FFF2-40B4-BE49-F238E27FC236}">
                    <a16:creationId xmlns:a16="http://schemas.microsoft.com/office/drawing/2014/main" id="{54CE4788-B99E-47F7-B794-0BDE76E0C991}"/>
                  </a:ext>
                </a:extLst>
              </p14:cNvPr>
              <p14:cNvContentPartPr/>
              <p14:nvPr/>
            </p14:nvContentPartPr>
            <p14:xfrm>
              <a:off x="1650530" y="4295494"/>
              <a:ext cx="360" cy="360"/>
            </p14:xfrm>
          </p:contentPart>
        </mc:Choice>
        <mc:Fallback xmlns="">
          <p:pic>
            <p:nvPicPr>
              <p:cNvPr id="132" name="Ink 131">
                <a:extLst>
                  <a:ext uri="{FF2B5EF4-FFF2-40B4-BE49-F238E27FC236}">
                    <a16:creationId xmlns:a16="http://schemas.microsoft.com/office/drawing/2014/main" id="{54CE4788-B99E-47F7-B794-0BDE76E0C991}"/>
                  </a:ext>
                </a:extLst>
              </p:cNvPr>
              <p:cNvPicPr/>
              <p:nvPr/>
            </p:nvPicPr>
            <p:blipFill>
              <a:blip r:embed="rId10"/>
              <a:stretch>
                <a:fillRect/>
              </a:stretch>
            </p:blipFill>
            <p:spPr>
              <a:xfrm>
                <a:off x="1641530" y="42868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3" name="Ink 132">
                <a:extLst>
                  <a:ext uri="{FF2B5EF4-FFF2-40B4-BE49-F238E27FC236}">
                    <a16:creationId xmlns:a16="http://schemas.microsoft.com/office/drawing/2014/main" id="{C560444D-3BF8-4677-880E-1F7606AA3255}"/>
                  </a:ext>
                </a:extLst>
              </p14:cNvPr>
              <p14:cNvContentPartPr/>
              <p14:nvPr/>
            </p14:nvContentPartPr>
            <p14:xfrm>
              <a:off x="6058010" y="4301614"/>
              <a:ext cx="360" cy="360"/>
            </p14:xfrm>
          </p:contentPart>
        </mc:Choice>
        <mc:Fallback xmlns="">
          <p:pic>
            <p:nvPicPr>
              <p:cNvPr id="133" name="Ink 132">
                <a:extLst>
                  <a:ext uri="{FF2B5EF4-FFF2-40B4-BE49-F238E27FC236}">
                    <a16:creationId xmlns:a16="http://schemas.microsoft.com/office/drawing/2014/main" id="{C560444D-3BF8-4677-880E-1F7606AA3255}"/>
                  </a:ext>
                </a:extLst>
              </p:cNvPr>
              <p:cNvPicPr/>
              <p:nvPr/>
            </p:nvPicPr>
            <p:blipFill>
              <a:blip r:embed="rId10"/>
              <a:stretch>
                <a:fillRect/>
              </a:stretch>
            </p:blipFill>
            <p:spPr>
              <a:xfrm>
                <a:off x="6049370" y="42929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4" name="Ink 133">
                <a:extLst>
                  <a:ext uri="{FF2B5EF4-FFF2-40B4-BE49-F238E27FC236}">
                    <a16:creationId xmlns:a16="http://schemas.microsoft.com/office/drawing/2014/main" id="{CCC1A341-60D5-478B-A782-8C8FA84B651B}"/>
                  </a:ext>
                </a:extLst>
              </p14:cNvPr>
              <p14:cNvContentPartPr/>
              <p14:nvPr/>
            </p14:nvContentPartPr>
            <p14:xfrm>
              <a:off x="1696610" y="2696734"/>
              <a:ext cx="360" cy="360"/>
            </p14:xfrm>
          </p:contentPart>
        </mc:Choice>
        <mc:Fallback xmlns="">
          <p:pic>
            <p:nvPicPr>
              <p:cNvPr id="134" name="Ink 133">
                <a:extLst>
                  <a:ext uri="{FF2B5EF4-FFF2-40B4-BE49-F238E27FC236}">
                    <a16:creationId xmlns:a16="http://schemas.microsoft.com/office/drawing/2014/main" id="{CCC1A341-60D5-478B-A782-8C8FA84B651B}"/>
                  </a:ext>
                </a:extLst>
              </p:cNvPr>
              <p:cNvPicPr/>
              <p:nvPr/>
            </p:nvPicPr>
            <p:blipFill>
              <a:blip r:embed="rId10"/>
              <a:stretch>
                <a:fillRect/>
              </a:stretch>
            </p:blipFill>
            <p:spPr>
              <a:xfrm>
                <a:off x="1687610" y="2688094"/>
                <a:ext cx="18000" cy="18000"/>
              </a:xfrm>
              <a:prstGeom prst="rect">
                <a:avLst/>
              </a:prstGeom>
            </p:spPr>
          </p:pic>
        </mc:Fallback>
      </mc:AlternateContent>
      <p:grpSp>
        <p:nvGrpSpPr>
          <p:cNvPr id="135" name="Group 134">
            <a:extLst>
              <a:ext uri="{FF2B5EF4-FFF2-40B4-BE49-F238E27FC236}">
                <a16:creationId xmlns:a16="http://schemas.microsoft.com/office/drawing/2014/main" id="{780DCEB9-891E-48CF-BD68-DBF3BEB6EF89}"/>
              </a:ext>
            </a:extLst>
          </p:cNvPr>
          <p:cNvGrpSpPr/>
          <p:nvPr/>
        </p:nvGrpSpPr>
        <p:grpSpPr>
          <a:xfrm>
            <a:off x="5894210" y="3058534"/>
            <a:ext cx="360" cy="360"/>
            <a:chOff x="5894210" y="3058534"/>
            <a:chExt cx="360" cy="360"/>
          </a:xfrm>
        </p:grpSpPr>
        <mc:AlternateContent xmlns:mc="http://schemas.openxmlformats.org/markup-compatibility/2006" xmlns:p14="http://schemas.microsoft.com/office/powerpoint/2010/main">
          <mc:Choice Requires="p14">
            <p:contentPart p14:bwMode="auto" r:id="rId14">
              <p14:nvContentPartPr>
                <p14:cNvPr id="136" name="Ink 135">
                  <a:extLst>
                    <a:ext uri="{FF2B5EF4-FFF2-40B4-BE49-F238E27FC236}">
                      <a16:creationId xmlns:a16="http://schemas.microsoft.com/office/drawing/2014/main" id="{29A65367-4F6C-463E-B860-883826B92B2D}"/>
                    </a:ext>
                  </a:extLst>
                </p14:cNvPr>
                <p14:cNvContentPartPr/>
                <p14:nvPr/>
              </p14:nvContentPartPr>
              <p14:xfrm>
                <a:off x="5894210" y="3058534"/>
                <a:ext cx="360" cy="360"/>
              </p14:xfrm>
            </p:contentPart>
          </mc:Choice>
          <mc:Fallback xmlns="">
            <p:pic>
              <p:nvPicPr>
                <p:cNvPr id="136" name="Ink 135">
                  <a:extLst>
                    <a:ext uri="{FF2B5EF4-FFF2-40B4-BE49-F238E27FC236}">
                      <a16:creationId xmlns:a16="http://schemas.microsoft.com/office/drawing/2014/main" id="{29A65367-4F6C-463E-B860-883826B92B2D}"/>
                    </a:ext>
                  </a:extLst>
                </p:cNvPr>
                <p:cNvPicPr/>
                <p:nvPr/>
              </p:nvPicPr>
              <p:blipFill>
                <a:blip r:embed="rId10"/>
                <a:stretch>
                  <a:fillRect/>
                </a:stretch>
              </p:blipFill>
              <p:spPr>
                <a:xfrm>
                  <a:off x="5885210" y="304989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7" name="Ink 136">
                  <a:extLst>
                    <a:ext uri="{FF2B5EF4-FFF2-40B4-BE49-F238E27FC236}">
                      <a16:creationId xmlns:a16="http://schemas.microsoft.com/office/drawing/2014/main" id="{44A6338E-0CEB-408E-B94C-0BCF825604A1}"/>
                    </a:ext>
                  </a:extLst>
                </p14:cNvPr>
                <p14:cNvContentPartPr/>
                <p14:nvPr/>
              </p14:nvContentPartPr>
              <p14:xfrm>
                <a:off x="5894210" y="3058534"/>
                <a:ext cx="360" cy="360"/>
              </p14:xfrm>
            </p:contentPart>
          </mc:Choice>
          <mc:Fallback xmlns="">
            <p:pic>
              <p:nvPicPr>
                <p:cNvPr id="137" name="Ink 136">
                  <a:extLst>
                    <a:ext uri="{FF2B5EF4-FFF2-40B4-BE49-F238E27FC236}">
                      <a16:creationId xmlns:a16="http://schemas.microsoft.com/office/drawing/2014/main" id="{44A6338E-0CEB-408E-B94C-0BCF825604A1}"/>
                    </a:ext>
                  </a:extLst>
                </p:cNvPr>
                <p:cNvPicPr/>
                <p:nvPr/>
              </p:nvPicPr>
              <p:blipFill>
                <a:blip r:embed="rId10"/>
                <a:stretch>
                  <a:fillRect/>
                </a:stretch>
              </p:blipFill>
              <p:spPr>
                <a:xfrm>
                  <a:off x="5885210" y="3049894"/>
                  <a:ext cx="18000" cy="18000"/>
                </a:xfrm>
                <a:prstGeom prst="rect">
                  <a:avLst/>
                </a:prstGeom>
              </p:spPr>
            </p:pic>
          </mc:Fallback>
        </mc:AlternateContent>
      </p:grpSp>
      <p:grpSp>
        <p:nvGrpSpPr>
          <p:cNvPr id="138" name="Group 137">
            <a:extLst>
              <a:ext uri="{FF2B5EF4-FFF2-40B4-BE49-F238E27FC236}">
                <a16:creationId xmlns:a16="http://schemas.microsoft.com/office/drawing/2014/main" id="{E8F8A898-920B-491F-BD1B-70F508CFFA9A}"/>
              </a:ext>
            </a:extLst>
          </p:cNvPr>
          <p:cNvGrpSpPr/>
          <p:nvPr/>
        </p:nvGrpSpPr>
        <p:grpSpPr>
          <a:xfrm>
            <a:off x="5459690" y="2617894"/>
            <a:ext cx="360" cy="360"/>
            <a:chOff x="5459690" y="2617894"/>
            <a:chExt cx="360" cy="360"/>
          </a:xfrm>
        </p:grpSpPr>
        <mc:AlternateContent xmlns:mc="http://schemas.openxmlformats.org/markup-compatibility/2006" xmlns:p14="http://schemas.microsoft.com/office/powerpoint/2010/main">
          <mc:Choice Requires="p14">
            <p:contentPart p14:bwMode="auto" r:id="rId16">
              <p14:nvContentPartPr>
                <p14:cNvPr id="139" name="Ink 138">
                  <a:extLst>
                    <a:ext uri="{FF2B5EF4-FFF2-40B4-BE49-F238E27FC236}">
                      <a16:creationId xmlns:a16="http://schemas.microsoft.com/office/drawing/2014/main" id="{DE8C6874-EAB9-4271-BE47-B456033624CD}"/>
                    </a:ext>
                  </a:extLst>
                </p14:cNvPr>
                <p14:cNvContentPartPr/>
                <p14:nvPr/>
              </p14:nvContentPartPr>
              <p14:xfrm>
                <a:off x="5459690" y="2617894"/>
                <a:ext cx="360" cy="360"/>
              </p14:xfrm>
            </p:contentPart>
          </mc:Choice>
          <mc:Fallback xmlns="">
            <p:pic>
              <p:nvPicPr>
                <p:cNvPr id="139" name="Ink 138">
                  <a:extLst>
                    <a:ext uri="{FF2B5EF4-FFF2-40B4-BE49-F238E27FC236}">
                      <a16:creationId xmlns:a16="http://schemas.microsoft.com/office/drawing/2014/main" id="{DE8C6874-EAB9-4271-BE47-B456033624CD}"/>
                    </a:ext>
                  </a:extLst>
                </p:cNvPr>
                <p:cNvPicPr/>
                <p:nvPr/>
              </p:nvPicPr>
              <p:blipFill>
                <a:blip r:embed="rId10"/>
                <a:stretch>
                  <a:fillRect/>
                </a:stretch>
              </p:blipFill>
              <p:spPr>
                <a:xfrm>
                  <a:off x="5450690" y="260889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0" name="Ink 139">
                  <a:extLst>
                    <a:ext uri="{FF2B5EF4-FFF2-40B4-BE49-F238E27FC236}">
                      <a16:creationId xmlns:a16="http://schemas.microsoft.com/office/drawing/2014/main" id="{D6876B2E-56E5-4FBA-B027-11BA2E66393A}"/>
                    </a:ext>
                  </a:extLst>
                </p14:cNvPr>
                <p14:cNvContentPartPr/>
                <p14:nvPr/>
              </p14:nvContentPartPr>
              <p14:xfrm>
                <a:off x="5459690" y="2617894"/>
                <a:ext cx="360" cy="360"/>
              </p14:xfrm>
            </p:contentPart>
          </mc:Choice>
          <mc:Fallback xmlns="">
            <p:pic>
              <p:nvPicPr>
                <p:cNvPr id="140" name="Ink 139">
                  <a:extLst>
                    <a:ext uri="{FF2B5EF4-FFF2-40B4-BE49-F238E27FC236}">
                      <a16:creationId xmlns:a16="http://schemas.microsoft.com/office/drawing/2014/main" id="{D6876B2E-56E5-4FBA-B027-11BA2E66393A}"/>
                    </a:ext>
                  </a:extLst>
                </p:cNvPr>
                <p:cNvPicPr/>
                <p:nvPr/>
              </p:nvPicPr>
              <p:blipFill>
                <a:blip r:embed="rId10"/>
                <a:stretch>
                  <a:fillRect/>
                </a:stretch>
              </p:blipFill>
              <p:spPr>
                <a:xfrm>
                  <a:off x="5450690" y="2608894"/>
                  <a:ext cx="18000" cy="18000"/>
                </a:xfrm>
                <a:prstGeom prst="rect">
                  <a:avLst/>
                </a:prstGeom>
              </p:spPr>
            </p:pic>
          </mc:Fallback>
        </mc:AlternateContent>
      </p:grpSp>
      <p:grpSp>
        <p:nvGrpSpPr>
          <p:cNvPr id="141" name="Group 140">
            <a:extLst>
              <a:ext uri="{FF2B5EF4-FFF2-40B4-BE49-F238E27FC236}">
                <a16:creationId xmlns:a16="http://schemas.microsoft.com/office/drawing/2014/main" id="{E0E1B66C-986E-4B93-8912-C29F3BC60463}"/>
              </a:ext>
            </a:extLst>
          </p:cNvPr>
          <p:cNvGrpSpPr/>
          <p:nvPr/>
        </p:nvGrpSpPr>
        <p:grpSpPr>
          <a:xfrm>
            <a:off x="5716370" y="3242494"/>
            <a:ext cx="360" cy="360"/>
            <a:chOff x="5716370" y="3242494"/>
            <a:chExt cx="360" cy="360"/>
          </a:xfrm>
        </p:grpSpPr>
        <mc:AlternateContent xmlns:mc="http://schemas.openxmlformats.org/markup-compatibility/2006" xmlns:p14="http://schemas.microsoft.com/office/powerpoint/2010/main">
          <mc:Choice Requires="p14">
            <p:contentPart p14:bwMode="auto" r:id="rId18">
              <p14:nvContentPartPr>
                <p14:cNvPr id="142" name="Ink 141">
                  <a:extLst>
                    <a:ext uri="{FF2B5EF4-FFF2-40B4-BE49-F238E27FC236}">
                      <a16:creationId xmlns:a16="http://schemas.microsoft.com/office/drawing/2014/main" id="{A249854C-9617-451D-ACC4-C495CB82D4AF}"/>
                    </a:ext>
                  </a:extLst>
                </p14:cNvPr>
                <p14:cNvContentPartPr/>
                <p14:nvPr/>
              </p14:nvContentPartPr>
              <p14:xfrm>
                <a:off x="5716370" y="3242494"/>
                <a:ext cx="360" cy="360"/>
              </p14:xfrm>
            </p:contentPart>
          </mc:Choice>
          <mc:Fallback xmlns="">
            <p:pic>
              <p:nvPicPr>
                <p:cNvPr id="142" name="Ink 141">
                  <a:extLst>
                    <a:ext uri="{FF2B5EF4-FFF2-40B4-BE49-F238E27FC236}">
                      <a16:creationId xmlns:a16="http://schemas.microsoft.com/office/drawing/2014/main" id="{A249854C-9617-451D-ACC4-C495CB82D4AF}"/>
                    </a:ext>
                  </a:extLst>
                </p:cNvPr>
                <p:cNvPicPr/>
                <p:nvPr/>
              </p:nvPicPr>
              <p:blipFill>
                <a:blip r:embed="rId10"/>
                <a:stretch>
                  <a:fillRect/>
                </a:stretch>
              </p:blipFill>
              <p:spPr>
                <a:xfrm>
                  <a:off x="5707370" y="32338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3" name="Ink 142">
                  <a:extLst>
                    <a:ext uri="{FF2B5EF4-FFF2-40B4-BE49-F238E27FC236}">
                      <a16:creationId xmlns:a16="http://schemas.microsoft.com/office/drawing/2014/main" id="{032E528D-F1A7-4B91-B88F-D92C06355490}"/>
                    </a:ext>
                  </a:extLst>
                </p14:cNvPr>
                <p14:cNvContentPartPr/>
                <p14:nvPr/>
              </p14:nvContentPartPr>
              <p14:xfrm>
                <a:off x="5716370" y="3242494"/>
                <a:ext cx="360" cy="360"/>
              </p14:xfrm>
            </p:contentPart>
          </mc:Choice>
          <mc:Fallback xmlns="">
            <p:pic>
              <p:nvPicPr>
                <p:cNvPr id="143" name="Ink 142">
                  <a:extLst>
                    <a:ext uri="{FF2B5EF4-FFF2-40B4-BE49-F238E27FC236}">
                      <a16:creationId xmlns:a16="http://schemas.microsoft.com/office/drawing/2014/main" id="{032E528D-F1A7-4B91-B88F-D92C06355490}"/>
                    </a:ext>
                  </a:extLst>
                </p:cNvPr>
                <p:cNvPicPr/>
                <p:nvPr/>
              </p:nvPicPr>
              <p:blipFill>
                <a:blip r:embed="rId10"/>
                <a:stretch>
                  <a:fillRect/>
                </a:stretch>
              </p:blipFill>
              <p:spPr>
                <a:xfrm>
                  <a:off x="5707370" y="32338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4" name="Ink 143">
                  <a:extLst>
                    <a:ext uri="{FF2B5EF4-FFF2-40B4-BE49-F238E27FC236}">
                      <a16:creationId xmlns:a16="http://schemas.microsoft.com/office/drawing/2014/main" id="{58ADC3CD-1B8F-484C-B84D-715F2CBED806}"/>
                    </a:ext>
                  </a:extLst>
                </p14:cNvPr>
                <p14:cNvContentPartPr/>
                <p14:nvPr/>
              </p14:nvContentPartPr>
              <p14:xfrm>
                <a:off x="5716370" y="3242494"/>
                <a:ext cx="360" cy="360"/>
              </p14:xfrm>
            </p:contentPart>
          </mc:Choice>
          <mc:Fallback xmlns="">
            <p:pic>
              <p:nvPicPr>
                <p:cNvPr id="144" name="Ink 143">
                  <a:extLst>
                    <a:ext uri="{FF2B5EF4-FFF2-40B4-BE49-F238E27FC236}">
                      <a16:creationId xmlns:a16="http://schemas.microsoft.com/office/drawing/2014/main" id="{58ADC3CD-1B8F-484C-B84D-715F2CBED806}"/>
                    </a:ext>
                  </a:extLst>
                </p:cNvPr>
                <p:cNvPicPr/>
                <p:nvPr/>
              </p:nvPicPr>
              <p:blipFill>
                <a:blip r:embed="rId10"/>
                <a:stretch>
                  <a:fillRect/>
                </a:stretch>
              </p:blipFill>
              <p:spPr>
                <a:xfrm>
                  <a:off x="5707370" y="3233854"/>
                  <a:ext cx="18000" cy="18000"/>
                </a:xfrm>
                <a:prstGeom prst="rect">
                  <a:avLst/>
                </a:prstGeom>
              </p:spPr>
            </p:pic>
          </mc:Fallback>
        </mc:AlternateContent>
      </p:grpSp>
      <p:sp>
        <p:nvSpPr>
          <p:cNvPr id="145" name="Rectangle 144">
            <a:extLst>
              <a:ext uri="{FF2B5EF4-FFF2-40B4-BE49-F238E27FC236}">
                <a16:creationId xmlns:a16="http://schemas.microsoft.com/office/drawing/2014/main" id="{5EBC1CB4-18A6-4BD9-AB30-2C5CE556988E}"/>
              </a:ext>
            </a:extLst>
          </p:cNvPr>
          <p:cNvSpPr/>
          <p:nvPr/>
        </p:nvSpPr>
        <p:spPr>
          <a:xfrm>
            <a:off x="1413164" y="2377318"/>
            <a:ext cx="3699163" cy="369332"/>
          </a:xfrm>
          <a:prstGeom prst="rect">
            <a:avLst/>
          </a:prstGeom>
        </p:spPr>
        <p:txBody>
          <a:bodyPr wrap="square">
            <a:spAutoFit/>
          </a:bodyPr>
          <a:lstStyle/>
          <a:p>
            <a:pPr defTabSz="1104872" fontAlgn="base">
              <a:spcBef>
                <a:spcPct val="20000"/>
              </a:spcBef>
              <a:spcAft>
                <a:spcPct val="0"/>
              </a:spcAft>
            </a:pPr>
            <a:r>
              <a:rPr lang="en-US" altLang="en-US" dirty="0">
                <a:solidFill>
                  <a:schemeClr val="tx2">
                    <a:lumMod val="95000"/>
                    <a:lumOff val="5000"/>
                  </a:schemeClr>
                </a:solidFill>
              </a:rPr>
              <a:t> </a:t>
            </a:r>
            <a:endParaRPr lang="en-US" altLang="en-US" sz="2000" dirty="0">
              <a:solidFill>
                <a:srgbClr val="002060"/>
              </a:solidFill>
            </a:endParaRPr>
          </a:p>
        </p:txBody>
      </p:sp>
      <mc:AlternateContent xmlns:mc="http://schemas.openxmlformats.org/markup-compatibility/2006" xmlns:p14="http://schemas.microsoft.com/office/powerpoint/2010/main">
        <mc:Choice Requires="p14">
          <p:contentPart p14:bwMode="auto" r:id="rId21">
            <p14:nvContentPartPr>
              <p14:cNvPr id="147" name="Ink 146">
                <a:extLst>
                  <a:ext uri="{FF2B5EF4-FFF2-40B4-BE49-F238E27FC236}">
                    <a16:creationId xmlns:a16="http://schemas.microsoft.com/office/drawing/2014/main" id="{8C206B2E-1426-4A14-9986-5CC841612105}"/>
                  </a:ext>
                </a:extLst>
              </p14:cNvPr>
              <p14:cNvContentPartPr/>
              <p14:nvPr/>
            </p14:nvContentPartPr>
            <p14:xfrm>
              <a:off x="2269010" y="4638388"/>
              <a:ext cx="7570800" cy="360"/>
            </p14:xfrm>
          </p:contentPart>
        </mc:Choice>
        <mc:Fallback xmlns="">
          <p:pic>
            <p:nvPicPr>
              <p:cNvPr id="147" name="Ink 146">
                <a:extLst>
                  <a:ext uri="{FF2B5EF4-FFF2-40B4-BE49-F238E27FC236}">
                    <a16:creationId xmlns:a16="http://schemas.microsoft.com/office/drawing/2014/main" id="{8C206B2E-1426-4A14-9986-5CC841612105}"/>
                  </a:ext>
                </a:extLst>
              </p:cNvPr>
              <p:cNvPicPr/>
              <p:nvPr/>
            </p:nvPicPr>
            <p:blipFill>
              <a:blip r:embed="rId23"/>
              <a:stretch>
                <a:fillRect/>
              </a:stretch>
            </p:blipFill>
            <p:spPr>
              <a:xfrm>
                <a:off x="2251010" y="4620388"/>
                <a:ext cx="7606440" cy="36000"/>
              </a:xfrm>
              <a:prstGeom prst="rect">
                <a:avLst/>
              </a:prstGeom>
            </p:spPr>
          </p:pic>
        </mc:Fallback>
      </mc:AlternateContent>
      <p:pic>
        <p:nvPicPr>
          <p:cNvPr id="149" name="Picture 148">
            <a:extLst>
              <a:ext uri="{FF2B5EF4-FFF2-40B4-BE49-F238E27FC236}">
                <a16:creationId xmlns:a16="http://schemas.microsoft.com/office/drawing/2014/main" id="{A155C394-42A4-4A73-B280-1D07399B9311}"/>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349847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Portrait of determined runner">
            <a:extLst>
              <a:ext uri="{FF2B5EF4-FFF2-40B4-BE49-F238E27FC236}">
                <a16:creationId xmlns:a16="http://schemas.microsoft.com/office/drawing/2014/main" id="{3DC92098-C629-4201-9BB2-0968D4FB7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01584" cy="6769191"/>
          </a:xfrm>
          <a:prstGeom prst="rect">
            <a:avLst/>
          </a:prstGeom>
          <a:noFill/>
        </p:spPr>
      </p:pic>
      <p:sp>
        <p:nvSpPr>
          <p:cNvPr id="31" name="Title 1">
            <a:extLst>
              <a:ext uri="{FF2B5EF4-FFF2-40B4-BE49-F238E27FC236}">
                <a16:creationId xmlns:a16="http://schemas.microsoft.com/office/drawing/2014/main" id="{97F829A9-B991-41E3-A8C0-6A4C8D3A3878}"/>
              </a:ext>
            </a:extLst>
          </p:cNvPr>
          <p:cNvSpPr>
            <a:spLocks noGrp="1"/>
          </p:cNvSpPr>
          <p:nvPr>
            <p:ph type="title"/>
          </p:nvPr>
        </p:nvSpPr>
        <p:spPr>
          <a:xfrm>
            <a:off x="8368906" y="1837396"/>
            <a:ext cx="4130093" cy="2293853"/>
          </a:xfrm>
        </p:spPr>
        <p:txBody>
          <a:bodyPr anchor="b">
            <a:noAutofit/>
          </a:bodyPr>
          <a:lstStyle/>
          <a:p>
            <a:r>
              <a:rPr lang="en-US" b="1" dirty="0"/>
              <a:t>Escalation Matrix </a:t>
            </a:r>
            <a:br>
              <a:rPr lang="en-US" b="1" dirty="0"/>
            </a:br>
            <a:r>
              <a:rPr lang="en-US" b="1" dirty="0"/>
              <a:t>A&amp;M Insurance Brokers</a:t>
            </a:r>
            <a:br>
              <a:rPr lang="en-US" sz="3200" b="1" kern="1200" dirty="0">
                <a:solidFill>
                  <a:schemeClr val="accent2"/>
                </a:solidFill>
                <a:latin typeface="Bodoni MT" panose="02070603080606020203" pitchFamily="18" charset="0"/>
                <a:ea typeface="+mn-ea"/>
                <a:cs typeface="+mn-cs"/>
              </a:rPr>
            </a:br>
            <a:br>
              <a:rPr lang="en-US" b="1" dirty="0"/>
            </a:br>
            <a:br>
              <a:rPr lang="en-US" sz="1800" b="1" dirty="0"/>
            </a:br>
            <a:endParaRPr lang="en-US" sz="1800" b="1" dirty="0"/>
          </a:p>
        </p:txBody>
      </p:sp>
      <p:sp>
        <p:nvSpPr>
          <p:cNvPr id="32" name="TextBox 31">
            <a:extLst>
              <a:ext uri="{FF2B5EF4-FFF2-40B4-BE49-F238E27FC236}">
                <a16:creationId xmlns:a16="http://schemas.microsoft.com/office/drawing/2014/main" id="{4C2E8719-5D73-432E-9D17-DD7E16983C0F}"/>
              </a:ext>
            </a:extLst>
          </p:cNvPr>
          <p:cNvSpPr txBox="1"/>
          <p:nvPr/>
        </p:nvSpPr>
        <p:spPr>
          <a:xfrm>
            <a:off x="8170394" y="4438876"/>
            <a:ext cx="4021607" cy="1895904"/>
          </a:xfrm>
          <a:prstGeom prst="rect">
            <a:avLst/>
          </a:prstGeom>
          <a:noFill/>
        </p:spPr>
        <p:txBody>
          <a:bodyPr wrap="square">
            <a:spAutoFit/>
          </a:bodyPr>
          <a:lstStyle/>
          <a:p>
            <a:r>
              <a:rPr lang="en-US" sz="2000" dirty="0">
                <a:solidFill>
                  <a:schemeClr val="bg1"/>
                </a:solidFill>
                <a:cs typeface="Arial" panose="020B0604020202020204" pitchFamily="34" charset="0"/>
              </a:rPr>
              <a:t>F</a:t>
            </a:r>
            <a:r>
              <a:rPr lang="en-US" sz="2000" dirty="0">
                <a:solidFill>
                  <a:schemeClr val="bg1"/>
                </a:solidFill>
              </a:rPr>
              <a:t>inal Escalation</a:t>
            </a:r>
            <a:endParaRPr lang="en-US" dirty="0">
              <a:solidFill>
                <a:schemeClr val="bg1"/>
              </a:solidFill>
            </a:endParaRPr>
          </a:p>
          <a:p>
            <a:r>
              <a:rPr lang="en-US" dirty="0">
                <a:solidFill>
                  <a:schemeClr val="bg1"/>
                </a:solidFill>
              </a:rPr>
              <a:t>Mr. Syed Meraj </a:t>
            </a:r>
            <a:r>
              <a:rPr lang="en-US" dirty="0">
                <a:solidFill>
                  <a:schemeClr val="bg1"/>
                </a:solidFill>
                <a:cs typeface="Times New Roman" panose="02020603050405020304" pitchFamily="18" charset="0"/>
              </a:rPr>
              <a:t>Naqvi</a:t>
            </a:r>
            <a:r>
              <a:rPr lang="en-US" dirty="0">
                <a:solidFill>
                  <a:schemeClr val="bg1"/>
                </a:solidFill>
              </a:rPr>
              <a:t> (Business Head)</a:t>
            </a:r>
          </a:p>
          <a:p>
            <a:r>
              <a:rPr lang="en-US" dirty="0">
                <a:solidFill>
                  <a:schemeClr val="bg1"/>
                </a:solidFill>
              </a:rPr>
              <a:t> 99718 – 72328</a:t>
            </a:r>
          </a:p>
          <a:p>
            <a:r>
              <a:rPr lang="en-US" dirty="0">
                <a:solidFill>
                  <a:schemeClr val="bg1"/>
                </a:solidFill>
                <a:effectLst>
                  <a:outerShdw blurRad="38100" dist="38100" dir="2700000" algn="tl">
                    <a:srgbClr val="000000">
                      <a:alpha val="43137"/>
                    </a:srgbClr>
                  </a:outerShdw>
                </a:effectLst>
              </a:rPr>
              <a:t> </a:t>
            </a:r>
            <a:r>
              <a:rPr lang="en-US" dirty="0">
                <a:solidFill>
                  <a:schemeClr val="bg1"/>
                </a:solidFill>
              </a:rPr>
              <a:t>naqvi.meraj@</a:t>
            </a:r>
            <a:r>
              <a:rPr lang="en-US" dirty="0">
                <a:solidFill>
                  <a:schemeClr val="bg1"/>
                </a:solidFill>
                <a:cs typeface="Times New Roman" panose="02020603050405020304" pitchFamily="18" charset="0"/>
              </a:rPr>
              <a:t>insurancepandit</a:t>
            </a:r>
            <a:r>
              <a:rPr lang="en-US" dirty="0">
                <a:solidFill>
                  <a:schemeClr val="bg1"/>
                </a:solidFill>
              </a:rPr>
              <a:t>.com</a:t>
            </a:r>
          </a:p>
          <a:p>
            <a:pPr>
              <a:spcBef>
                <a:spcPct val="20000"/>
              </a:spcBef>
              <a:defRPr/>
            </a:pPr>
            <a:endParaRPr lang="en-IN" sz="1800" dirty="0">
              <a:solidFill>
                <a:schemeClr val="bg1"/>
              </a:solidFill>
              <a:effectLst/>
              <a:ea typeface="Calibri" panose="020F0502020204030204" pitchFamily="34" charset="0"/>
              <a:cs typeface="Times New Roman" panose="02020603050405020304" pitchFamily="18" charset="0"/>
            </a:endParaRPr>
          </a:p>
          <a:p>
            <a:pPr>
              <a:spcBef>
                <a:spcPct val="20000"/>
              </a:spcBef>
              <a:defRPr/>
            </a:pPr>
            <a:endParaRPr lang="en-US" altLang="en-US" sz="1800" dirty="0">
              <a:solidFill>
                <a:schemeClr val="bg1"/>
              </a:solidFill>
              <a:cs typeface="Arial" panose="020B0604020202020204" pitchFamily="34" charset="0"/>
            </a:endParaRPr>
          </a:p>
        </p:txBody>
      </p:sp>
      <p:pic>
        <p:nvPicPr>
          <p:cNvPr id="33" name="Picture 32">
            <a:extLst>
              <a:ext uri="{FF2B5EF4-FFF2-40B4-BE49-F238E27FC236}">
                <a16:creationId xmlns:a16="http://schemas.microsoft.com/office/drawing/2014/main" id="{62D2F53F-D88A-404D-9C0D-AB0240127C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graphicFrame>
        <p:nvGraphicFramePr>
          <p:cNvPr id="34" name="Diagram 33">
            <a:extLst>
              <a:ext uri="{FF2B5EF4-FFF2-40B4-BE49-F238E27FC236}">
                <a16:creationId xmlns:a16="http://schemas.microsoft.com/office/drawing/2014/main" id="{13833B0D-1679-4B50-AC5F-88F0338B1580}"/>
              </a:ext>
            </a:extLst>
          </p:cNvPr>
          <p:cNvGraphicFramePr/>
          <p:nvPr>
            <p:extLst>
              <p:ext uri="{D42A27DB-BD31-4B8C-83A1-F6EECF244321}">
                <p14:modId xmlns:p14="http://schemas.microsoft.com/office/powerpoint/2010/main" val="3379475805"/>
              </p:ext>
            </p:extLst>
          </p:nvPr>
        </p:nvGraphicFramePr>
        <p:xfrm>
          <a:off x="530352" y="457200"/>
          <a:ext cx="7242111" cy="5715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713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5D5C-6ED1-4405-8F16-B9276F2F3A6C}"/>
              </a:ext>
            </a:extLst>
          </p:cNvPr>
          <p:cNvSpPr>
            <a:spLocks noGrp="1"/>
          </p:cNvSpPr>
          <p:nvPr>
            <p:ph type="title"/>
          </p:nvPr>
        </p:nvSpPr>
        <p:spPr>
          <a:xfrm>
            <a:off x="4370421" y="1768846"/>
            <a:ext cx="3125787" cy="790158"/>
          </a:xfrm>
        </p:spPr>
        <p:txBody>
          <a:bodyPr anchor="b">
            <a:normAutofit/>
          </a:bodyPr>
          <a:lstStyle/>
          <a:p>
            <a:r>
              <a:rPr lang="en-IN" dirty="0">
                <a:solidFill>
                  <a:schemeClr val="accent1">
                    <a:lumMod val="75000"/>
                  </a:schemeClr>
                </a:solidFill>
              </a:rPr>
              <a:t>Thanks a lot</a:t>
            </a:r>
          </a:p>
        </p:txBody>
      </p:sp>
      <p:sp>
        <p:nvSpPr>
          <p:cNvPr id="9" name="Text Placeholder 3">
            <a:extLst>
              <a:ext uri="{FF2B5EF4-FFF2-40B4-BE49-F238E27FC236}">
                <a16:creationId xmlns:a16="http://schemas.microsoft.com/office/drawing/2014/main" id="{527A72D5-5D31-4BE2-A3ED-FD6530BC41D8}"/>
              </a:ext>
            </a:extLst>
          </p:cNvPr>
          <p:cNvSpPr>
            <a:spLocks noGrp="1"/>
          </p:cNvSpPr>
          <p:nvPr>
            <p:ph type="body" sz="half" idx="2"/>
          </p:nvPr>
        </p:nvSpPr>
        <p:spPr>
          <a:xfrm>
            <a:off x="8532813" y="4591761"/>
            <a:ext cx="3514725" cy="1580440"/>
          </a:xfrm>
        </p:spPr>
        <p:txBody>
          <a:bodyPr>
            <a:normAutofit fontScale="92500" lnSpcReduction="20000"/>
          </a:bodyPr>
          <a:lstStyle/>
          <a:p>
            <a:r>
              <a:rPr lang="en-US" dirty="0"/>
              <a:t>RISK BIRBAL</a:t>
            </a:r>
          </a:p>
          <a:p>
            <a:r>
              <a:rPr lang="en-US" dirty="0"/>
              <a:t>A specialty Division</a:t>
            </a:r>
          </a:p>
          <a:p>
            <a:r>
              <a:rPr lang="en-US" dirty="0"/>
              <a:t>A&amp;M INSURANCE BROKERS PVT LTD</a:t>
            </a:r>
          </a:p>
          <a:p>
            <a:r>
              <a:rPr lang="en-US" dirty="0"/>
              <a:t>302, DDA Building No. 5 ,District Center </a:t>
            </a:r>
            <a:r>
              <a:rPr lang="en-US" dirty="0" err="1"/>
              <a:t>Janaakpuri</a:t>
            </a:r>
            <a:r>
              <a:rPr lang="en-US" dirty="0"/>
              <a:t> </a:t>
            </a:r>
          </a:p>
          <a:p>
            <a:r>
              <a:rPr lang="en-US" dirty="0"/>
              <a:t>,New Delhi -110058</a:t>
            </a:r>
          </a:p>
          <a:p>
            <a:endParaRPr lang="en-US" dirty="0"/>
          </a:p>
        </p:txBody>
      </p:sp>
      <p:pic>
        <p:nvPicPr>
          <p:cNvPr id="7" name="Picture 6">
            <a:extLst>
              <a:ext uri="{FF2B5EF4-FFF2-40B4-BE49-F238E27FC236}">
                <a16:creationId xmlns:a16="http://schemas.microsoft.com/office/drawing/2014/main" id="{7E252843-DBFE-4D0A-82B2-E010146BB552}"/>
              </a:ext>
            </a:extLst>
          </p:cNvPr>
          <p:cNvPicPr>
            <a:picLocks/>
          </p:cNvPicPr>
          <p:nvPr/>
        </p:nvPicPr>
        <p:blipFill>
          <a:blip r:embed="rId2"/>
          <a:stretch>
            <a:fillRect/>
          </a:stretch>
        </p:blipFill>
        <p:spPr>
          <a:xfrm>
            <a:off x="-52902" y="1298324"/>
            <a:ext cx="4748696" cy="5461000"/>
          </a:xfrm>
          <a:prstGeom prst="rect">
            <a:avLst/>
          </a:prstGeom>
        </p:spPr>
      </p:pic>
      <p:pic>
        <p:nvPicPr>
          <p:cNvPr id="8" name="Picture 7">
            <a:extLst>
              <a:ext uri="{FF2B5EF4-FFF2-40B4-BE49-F238E27FC236}">
                <a16:creationId xmlns:a16="http://schemas.microsoft.com/office/drawing/2014/main" id="{3324D310-4E52-4650-BF7E-7B3BD74C72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pic>
        <p:nvPicPr>
          <p:cNvPr id="12" name="Picture 11">
            <a:extLst>
              <a:ext uri="{FF2B5EF4-FFF2-40B4-BE49-F238E27FC236}">
                <a16:creationId xmlns:a16="http://schemas.microsoft.com/office/drawing/2014/main" id="{575C2D1F-932D-412C-927E-AFD55E31F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5732693"/>
            <a:ext cx="1982053" cy="112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18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3222" y="348615"/>
            <a:ext cx="3506788" cy="1364324"/>
          </a:xfrm>
        </p:spPr>
        <p:txBody>
          <a:bodyPr anchor="b">
            <a:normAutofit/>
          </a:bodyPr>
          <a:lstStyle/>
          <a:p>
            <a:pPr lvl="0">
              <a:spcAft>
                <a:spcPts val="800"/>
              </a:spcAft>
            </a:pPr>
            <a:r>
              <a:rPr lang="en-US" b="1" u="sng" dirty="0">
                <a:effectLst/>
              </a:rPr>
              <a:t>A&amp;M Insurance Brokers</a:t>
            </a:r>
            <a:endParaRPr lang="en-IN" dirty="0">
              <a:effectLst/>
            </a:endParaRPr>
          </a:p>
        </p:txBody>
      </p:sp>
      <p:sp>
        <p:nvSpPr>
          <p:cNvPr id="3" name="Content Placeholder 2"/>
          <p:cNvSpPr>
            <a:spLocks noGrp="1"/>
          </p:cNvSpPr>
          <p:nvPr>
            <p:ph idx="1"/>
          </p:nvPr>
        </p:nvSpPr>
        <p:spPr>
          <a:xfrm>
            <a:off x="247650" y="348615"/>
            <a:ext cx="7242111" cy="2914650"/>
          </a:xfrm>
        </p:spPr>
        <p:txBody>
          <a:bodyPr>
            <a:normAutofit/>
          </a:bodyPr>
          <a:lstStyle/>
          <a:p>
            <a:pPr marL="0" indent="0" fontAlgn="base">
              <a:spcBef>
                <a:spcPct val="20000"/>
              </a:spcBef>
              <a:spcAft>
                <a:spcPct val="0"/>
              </a:spcAft>
              <a:buNone/>
            </a:pPr>
            <a:r>
              <a:rPr lang="en-US" sz="1600" dirty="0">
                <a:solidFill>
                  <a:srgbClr val="002060"/>
                </a:solidFill>
              </a:rPr>
              <a:t>A&amp;M Insurance Brokers Private Limited was incorporated on 16th October 2002, by a group of professionals, with the objective of acting as direct insurance brokers as per the guidelines laid down by the insurance regulatory and development authority (IRDA).</a:t>
            </a:r>
            <a:endParaRPr lang="en-IN" sz="1600" dirty="0">
              <a:solidFill>
                <a:srgbClr val="002060"/>
              </a:solidFill>
            </a:endParaRPr>
          </a:p>
          <a:p>
            <a:pPr marL="0" indent="0" fontAlgn="base">
              <a:spcBef>
                <a:spcPct val="20000"/>
              </a:spcBef>
              <a:spcAft>
                <a:spcPct val="0"/>
              </a:spcAft>
              <a:buNone/>
            </a:pPr>
            <a:r>
              <a:rPr lang="en-US" sz="1600" dirty="0">
                <a:solidFill>
                  <a:srgbClr val="002060"/>
                </a:solidFill>
                <a:hlinkClick r:id="rId2">
                  <a:extLst>
                    <a:ext uri="{A12FA001-AC4F-418D-AE19-62706E023703}">
                      <ahyp:hlinkClr xmlns:ahyp="http://schemas.microsoft.com/office/drawing/2018/hyperlinkcolor" val="tx"/>
                    </a:ext>
                  </a:extLst>
                </a:hlinkClick>
              </a:rPr>
              <a:t>www.Insurancepandit.com</a:t>
            </a:r>
            <a:r>
              <a:rPr lang="en-US" sz="1600" dirty="0">
                <a:solidFill>
                  <a:srgbClr val="002060"/>
                </a:solidFill>
              </a:rPr>
              <a:t> is first website launched in India for online comparisons and insurance products</a:t>
            </a:r>
          </a:p>
          <a:p>
            <a:pPr marL="0" indent="0" fontAlgn="base">
              <a:spcBef>
                <a:spcPct val="20000"/>
              </a:spcBef>
              <a:spcAft>
                <a:spcPct val="0"/>
              </a:spcAft>
              <a:buNone/>
            </a:pPr>
            <a:r>
              <a:rPr lang="en-US" sz="1600" dirty="0">
                <a:solidFill>
                  <a:srgbClr val="002060"/>
                </a:solidFill>
              </a:rPr>
              <a:t>Our main aim rests in the client comfort and ease of claims settlement at the time of mishap, which is in line with ‘speedy compensation’, the prime principal of indemnity. </a:t>
            </a:r>
            <a:endParaRPr lang="en-IN" sz="1600" dirty="0">
              <a:solidFill>
                <a:srgbClr val="002060"/>
              </a:solidFill>
            </a:endParaRPr>
          </a:p>
          <a:p>
            <a:pPr>
              <a:spcAft>
                <a:spcPts val="800"/>
              </a:spcAft>
            </a:pPr>
            <a:endParaRPr lang="en-IN" dirty="0">
              <a:effectLst/>
            </a:endParaRPr>
          </a:p>
          <a:p>
            <a:pPr marL="45720" indent="0">
              <a:buNone/>
            </a:pPr>
            <a:endParaRPr lang="en-US" dirty="0"/>
          </a:p>
        </p:txBody>
      </p:sp>
      <p:sp>
        <p:nvSpPr>
          <p:cNvPr id="8" name="Text Placeholder 3">
            <a:extLst>
              <a:ext uri="{FF2B5EF4-FFF2-40B4-BE49-F238E27FC236}">
                <a16:creationId xmlns:a16="http://schemas.microsoft.com/office/drawing/2014/main" id="{109085A9-895A-4533-99C9-3C023AE5E16D}"/>
              </a:ext>
            </a:extLst>
          </p:cNvPr>
          <p:cNvSpPr>
            <a:spLocks noGrp="1"/>
          </p:cNvSpPr>
          <p:nvPr>
            <p:ph type="body" sz="half" idx="2"/>
          </p:nvPr>
        </p:nvSpPr>
        <p:spPr>
          <a:xfrm>
            <a:off x="247651" y="4818888"/>
            <a:ext cx="7153274" cy="1581912"/>
          </a:xfrm>
        </p:spPr>
        <p:txBody>
          <a:bodyPr>
            <a:normAutofit/>
          </a:bodyPr>
          <a:lstStyle/>
          <a:p>
            <a:pPr fontAlgn="base">
              <a:spcBef>
                <a:spcPct val="20000"/>
              </a:spcBef>
              <a:spcAft>
                <a:spcPct val="0"/>
              </a:spcAft>
            </a:pPr>
            <a:r>
              <a:rPr lang="en-US" dirty="0">
                <a:solidFill>
                  <a:srgbClr val="002060"/>
                </a:solidFill>
              </a:rPr>
              <a:t>Risk Birbal is a specialty division of A&amp;M Insurance Brokers with the Motto to provide Risk Management Risk Transfer Service  to our corporate client. The best in class services with very high standards and IT tech support to manage your company’s insurance needs.</a:t>
            </a:r>
          </a:p>
        </p:txBody>
      </p:sp>
      <p:sp>
        <p:nvSpPr>
          <p:cNvPr id="5" name="Title 1">
            <a:extLst>
              <a:ext uri="{FF2B5EF4-FFF2-40B4-BE49-F238E27FC236}">
                <a16:creationId xmlns:a16="http://schemas.microsoft.com/office/drawing/2014/main" id="{35C5871F-7173-402E-B765-D97B89CF5F19}"/>
              </a:ext>
            </a:extLst>
          </p:cNvPr>
          <p:cNvSpPr txBox="1">
            <a:spLocks/>
          </p:cNvSpPr>
          <p:nvPr/>
        </p:nvSpPr>
        <p:spPr>
          <a:xfrm>
            <a:off x="7940357" y="4364355"/>
            <a:ext cx="3506788" cy="13643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000" kern="1200" cap="all" baseline="0">
                <a:solidFill>
                  <a:schemeClr val="accent1">
                    <a:lumMod val="75000"/>
                  </a:schemeClr>
                </a:solidFill>
                <a:latin typeface="+mj-lt"/>
                <a:ea typeface="+mj-ea"/>
                <a:cs typeface="+mj-cs"/>
              </a:defRPr>
            </a:lvl1pPr>
          </a:lstStyle>
          <a:p>
            <a:pPr>
              <a:spcAft>
                <a:spcPts val="800"/>
              </a:spcAft>
            </a:pPr>
            <a:r>
              <a:rPr lang="en-US" b="1" u="sng" dirty="0"/>
              <a:t>RISK BIRBAL</a:t>
            </a:r>
            <a:endParaRPr lang="en-IN" dirty="0"/>
          </a:p>
        </p:txBody>
      </p:sp>
      <p:grpSp>
        <p:nvGrpSpPr>
          <p:cNvPr id="10" name="Group 9">
            <a:extLst>
              <a:ext uri="{FF2B5EF4-FFF2-40B4-BE49-F238E27FC236}">
                <a16:creationId xmlns:a16="http://schemas.microsoft.com/office/drawing/2014/main" id="{81E89FF2-D90B-4784-9AA4-1C9616510A85}"/>
              </a:ext>
            </a:extLst>
          </p:cNvPr>
          <p:cNvGrpSpPr/>
          <p:nvPr/>
        </p:nvGrpSpPr>
        <p:grpSpPr>
          <a:xfrm>
            <a:off x="2108610" y="3378915"/>
            <a:ext cx="6819840" cy="360"/>
            <a:chOff x="2108610" y="3378915"/>
            <a:chExt cx="6819840" cy="3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DC6D8AE-0602-41E3-A048-41CD2E214ADB}"/>
                    </a:ext>
                  </a:extLst>
                </p14:cNvPr>
                <p14:cNvContentPartPr/>
                <p14:nvPr/>
              </p14:nvContentPartPr>
              <p14:xfrm>
                <a:off x="3148650" y="3378915"/>
                <a:ext cx="360" cy="360"/>
              </p14:xfrm>
            </p:contentPart>
          </mc:Choice>
          <mc:Fallback xmlns="">
            <p:pic>
              <p:nvPicPr>
                <p:cNvPr id="4" name="Ink 3">
                  <a:extLst>
                    <a:ext uri="{FF2B5EF4-FFF2-40B4-BE49-F238E27FC236}">
                      <a16:creationId xmlns:a16="http://schemas.microsoft.com/office/drawing/2014/main" id="{9DC6D8AE-0602-41E3-A048-41CD2E214ADB}"/>
                    </a:ext>
                  </a:extLst>
                </p:cNvPr>
                <p:cNvPicPr/>
                <p:nvPr/>
              </p:nvPicPr>
              <p:blipFill>
                <a:blip r:embed="rId4"/>
                <a:stretch>
                  <a:fillRect/>
                </a:stretch>
              </p:blipFill>
              <p:spPr>
                <a:xfrm>
                  <a:off x="3131010" y="336127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3666B35C-4516-4E62-BC6F-F9F19273444C}"/>
                    </a:ext>
                  </a:extLst>
                </p14:cNvPr>
                <p14:cNvContentPartPr/>
                <p14:nvPr/>
              </p14:nvContentPartPr>
              <p14:xfrm>
                <a:off x="2863170" y="3378915"/>
                <a:ext cx="6065280" cy="360"/>
              </p14:xfrm>
            </p:contentPart>
          </mc:Choice>
          <mc:Fallback xmlns="">
            <p:pic>
              <p:nvPicPr>
                <p:cNvPr id="6" name="Ink 5">
                  <a:extLst>
                    <a:ext uri="{FF2B5EF4-FFF2-40B4-BE49-F238E27FC236}">
                      <a16:creationId xmlns:a16="http://schemas.microsoft.com/office/drawing/2014/main" id="{3666B35C-4516-4E62-BC6F-F9F19273444C}"/>
                    </a:ext>
                  </a:extLst>
                </p:cNvPr>
                <p:cNvPicPr/>
                <p:nvPr/>
              </p:nvPicPr>
              <p:blipFill>
                <a:blip r:embed="rId6"/>
                <a:stretch>
                  <a:fillRect/>
                </a:stretch>
              </p:blipFill>
              <p:spPr>
                <a:xfrm>
                  <a:off x="2845170" y="3361275"/>
                  <a:ext cx="61009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B320E1E-69F1-46CF-BE1F-BE81F6CAE98C}"/>
                    </a:ext>
                  </a:extLst>
                </p14:cNvPr>
                <p14:cNvContentPartPr/>
                <p14:nvPr/>
              </p14:nvContentPartPr>
              <p14:xfrm>
                <a:off x="2108610" y="3378915"/>
                <a:ext cx="1388160" cy="360"/>
              </p14:xfrm>
            </p:contentPart>
          </mc:Choice>
          <mc:Fallback xmlns="">
            <p:pic>
              <p:nvPicPr>
                <p:cNvPr id="9" name="Ink 8">
                  <a:extLst>
                    <a:ext uri="{FF2B5EF4-FFF2-40B4-BE49-F238E27FC236}">
                      <a16:creationId xmlns:a16="http://schemas.microsoft.com/office/drawing/2014/main" id="{7B320E1E-69F1-46CF-BE1F-BE81F6CAE98C}"/>
                    </a:ext>
                  </a:extLst>
                </p:cNvPr>
                <p:cNvPicPr/>
                <p:nvPr/>
              </p:nvPicPr>
              <p:blipFill>
                <a:blip r:embed="rId8"/>
                <a:stretch>
                  <a:fillRect/>
                </a:stretch>
              </p:blipFill>
              <p:spPr>
                <a:xfrm>
                  <a:off x="2090970" y="3361275"/>
                  <a:ext cx="1423800" cy="36000"/>
                </a:xfrm>
                <a:prstGeom prst="rect">
                  <a:avLst/>
                </a:prstGeom>
              </p:spPr>
            </p:pic>
          </mc:Fallback>
        </mc:AlternateContent>
      </p:grpSp>
      <p:pic>
        <p:nvPicPr>
          <p:cNvPr id="12" name="Picture 11">
            <a:extLst>
              <a:ext uri="{FF2B5EF4-FFF2-40B4-BE49-F238E27FC236}">
                <a16:creationId xmlns:a16="http://schemas.microsoft.com/office/drawing/2014/main" id="{070552C8-E33E-4A1B-B836-DFD50199CAE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pic>
        <p:nvPicPr>
          <p:cNvPr id="26" name="Picture 25">
            <a:extLst>
              <a:ext uri="{FF2B5EF4-FFF2-40B4-BE49-F238E27FC236}">
                <a16:creationId xmlns:a16="http://schemas.microsoft.com/office/drawing/2014/main" id="{93CC91E4-E28D-4B0C-BF44-9D683A0A3EBA}"/>
              </a:ext>
            </a:extLst>
          </p:cNvPr>
          <p:cNvPicPr>
            <a:picLocks/>
          </p:cNvPicPr>
          <p:nvPr/>
        </p:nvPicPr>
        <p:blipFill>
          <a:blip r:embed="rId10"/>
          <a:stretch>
            <a:fillRect/>
          </a:stretch>
        </p:blipFill>
        <p:spPr>
          <a:xfrm>
            <a:off x="10083390" y="1795125"/>
            <a:ext cx="1792640" cy="4714260"/>
          </a:xfrm>
          <a:prstGeom prst="rect">
            <a:avLst/>
          </a:prstGeom>
        </p:spPr>
      </p:pic>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77083" y="699047"/>
            <a:ext cx="3433917" cy="1247740"/>
          </a:xfrm>
        </p:spPr>
        <p:txBody>
          <a:bodyPr anchor="b">
            <a:normAutofit fontScale="90000"/>
          </a:bodyPr>
          <a:lstStyle/>
          <a:p>
            <a:pPr lvl="0">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Prudent Utilization of Benefits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2A9840F-BB0F-4C98-AB93-069970C68AB8}"/>
              </a:ext>
            </a:extLst>
          </p:cNvPr>
          <p:cNvSpPr txBox="1"/>
          <p:nvPr/>
        </p:nvSpPr>
        <p:spPr>
          <a:xfrm>
            <a:off x="8377083" y="2094410"/>
            <a:ext cx="3619971" cy="3370923"/>
          </a:xfrm>
          <a:prstGeom prst="rect">
            <a:avLst/>
          </a:prstGeom>
          <a:noFill/>
        </p:spPr>
        <p:txBody>
          <a:bodyPr wrap="square">
            <a:spAutoFit/>
          </a:bodyPr>
          <a:lstStyle/>
          <a:p>
            <a:pPr lvl="0" algn="l">
              <a:lnSpc>
                <a:spcPct val="107000"/>
              </a:lnSpc>
              <a:spcAft>
                <a:spcPts val="800"/>
              </a:spcAft>
              <a:tabLst>
                <a:tab pos="457200" algn="l"/>
              </a:tabLs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Health Insurance is a benefit for the employee and their dependents</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 has to utilize the benefit with utmost caution and prudence</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 Control ever increasing cost for the HEALTH INSURANCE benefits for your organization. It require a proactive involvement from all of us. </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990EEE4-51FC-45DF-997F-30C2B0DA04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pic>
        <p:nvPicPr>
          <p:cNvPr id="14" name="Picture 13" descr="Stethoscope">
            <a:extLst>
              <a:ext uri="{FF2B5EF4-FFF2-40B4-BE49-F238E27FC236}">
                <a16:creationId xmlns:a16="http://schemas.microsoft.com/office/drawing/2014/main" id="{6FFE38FA-143C-4410-9AB2-B5D791D6E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60" y="0"/>
            <a:ext cx="8421356" cy="6858000"/>
          </a:xfrm>
          <a:prstGeom prst="rect">
            <a:avLst/>
          </a:prstGeom>
        </p:spPr>
      </p:pic>
      <p:sp>
        <p:nvSpPr>
          <p:cNvPr id="16" name="Content Placeholder 2">
            <a:extLst>
              <a:ext uri="{FF2B5EF4-FFF2-40B4-BE49-F238E27FC236}">
                <a16:creationId xmlns:a16="http://schemas.microsoft.com/office/drawing/2014/main" id="{914C0D1C-29F2-494E-ADCE-2A8C2AA874FD}"/>
              </a:ext>
            </a:extLst>
          </p:cNvPr>
          <p:cNvSpPr txBox="1">
            <a:spLocks/>
          </p:cNvSpPr>
          <p:nvPr/>
        </p:nvSpPr>
        <p:spPr>
          <a:xfrm>
            <a:off x="69236" y="0"/>
            <a:ext cx="8101369" cy="6483096"/>
          </a:xfrm>
          <a:prstGeom prst="rect">
            <a:avLst/>
          </a:prstGeom>
        </p:spPr>
        <p:txBody>
          <a:bodyPr vert="horz" lIns="91440" tIns="457200" rIns="91440" bIns="45720" rtlCol="0">
            <a:noAutofit/>
          </a:bodyPr>
          <a:lstStyle>
            <a:lvl1pPr marL="0" indent="0" algn="ctr" defTabSz="914400" rtl="0" eaLnBrk="1" latinLnBrk="0" hangingPunct="1">
              <a:lnSpc>
                <a:spcPct val="90000"/>
              </a:lnSpc>
              <a:spcBef>
                <a:spcPts val="1800"/>
              </a:spcBef>
              <a:buClr>
                <a:schemeClr val="accent1">
                  <a:lumMod val="50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9pPr>
          </a:lstStyle>
          <a:p>
            <a:pPr lvl="0" algn="l">
              <a:lnSpc>
                <a:spcPct val="107000"/>
              </a:lnSpc>
              <a:spcAft>
                <a:spcPts val="800"/>
              </a:spcAft>
              <a:tabLst>
                <a:tab pos="457200" algn="l"/>
              </a:tabLst>
            </a:pPr>
            <a:r>
              <a:rPr lang="en-US" sz="2400" b="1" i="1" dirty="0">
                <a:solidFill>
                  <a:schemeClr val="tx2">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To utilize the benefits with prudence please Ensure :</a:t>
            </a:r>
            <a:endParaRPr lang="en-IN" sz="2400" i="1" dirty="0">
              <a:solidFill>
                <a:schemeClr val="tx2">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To understand that most expensive is not necessarily the best. </a:t>
            </a: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In case of any planned hospitalization, approach the hospital in advance (48 hrs.)  and request preauthorization this enables TPA to further negotiate the rates </a:t>
            </a:r>
            <a:endParaRPr lang="en-IN" sz="1600" dirty="0">
              <a:solidFill>
                <a:srgbClr val="002060"/>
              </a:solidFill>
            </a:endParaRP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  To cross check the tariff with the Benchmark Rates provided- This  would give an idea the general spend for  the treatment or procedure.</a:t>
            </a:r>
            <a:endParaRPr lang="en-IN" sz="1600" dirty="0">
              <a:solidFill>
                <a:srgbClr val="002060"/>
              </a:solidFill>
            </a:endParaRP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 Try to negotiate Ask WHY &amp;  WHAT is billed to you  ( as a consumer , we have the right to know) </a:t>
            </a: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To crosscheck the final bill sent to the Insurer for the following: </a:t>
            </a:r>
            <a:endParaRPr lang="en-IN" sz="1600" dirty="0">
              <a:solidFill>
                <a:srgbClr val="002060"/>
              </a:solidFill>
            </a:endParaRPr>
          </a:p>
          <a:p>
            <a:pPr marL="857250" lvl="1" indent="-400050">
              <a:lnSpc>
                <a:spcPct val="107000"/>
              </a:lnSpc>
              <a:spcAft>
                <a:spcPts val="800"/>
              </a:spcAft>
              <a:buFont typeface="+mj-lt"/>
              <a:buAutoNum type="romanUcPeriod"/>
            </a:pPr>
            <a:r>
              <a:rPr lang="en-US" sz="1600" dirty="0">
                <a:solidFill>
                  <a:srgbClr val="002060"/>
                </a:solidFill>
              </a:rPr>
              <a:t>You are Billed only for the services utilized for e.g. category of room, diagnostics undergone, medicines consumed </a:t>
            </a:r>
          </a:p>
          <a:p>
            <a:pPr marL="857250" lvl="1" indent="-400050">
              <a:lnSpc>
                <a:spcPct val="107000"/>
              </a:lnSpc>
              <a:spcAft>
                <a:spcPts val="800"/>
              </a:spcAft>
              <a:buFont typeface="+mj-lt"/>
              <a:buAutoNum type="romanUcPeriod"/>
            </a:pPr>
            <a:r>
              <a:rPr lang="en-US" sz="1600" dirty="0">
                <a:solidFill>
                  <a:srgbClr val="002060"/>
                </a:solidFill>
              </a:rPr>
              <a:t>Total of the bill etc.</a:t>
            </a:r>
          </a:p>
        </p:txBody>
      </p:sp>
    </p:spTree>
    <p:extLst>
      <p:ext uri="{BB962C8B-B14F-4D97-AF65-F5344CB8AC3E}">
        <p14:creationId xmlns:p14="http://schemas.microsoft.com/office/powerpoint/2010/main" val="3396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Person walking away on zebra crossing">
            <a:extLst>
              <a:ext uri="{FF2B5EF4-FFF2-40B4-BE49-F238E27FC236}">
                <a16:creationId xmlns:a16="http://schemas.microsoft.com/office/drawing/2014/main" id="{B13A4C57-CB48-42BF-8896-9663542FE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019" y="10948"/>
            <a:ext cx="4380271" cy="6611078"/>
          </a:xfrm>
          <a:prstGeom prst="rect">
            <a:avLst/>
          </a:prstGeom>
        </p:spPr>
      </p:pic>
      <p:graphicFrame>
        <p:nvGraphicFramePr>
          <p:cNvPr id="15" name="Content Placeholder 2">
            <a:extLst>
              <a:ext uri="{FF2B5EF4-FFF2-40B4-BE49-F238E27FC236}">
                <a16:creationId xmlns:a16="http://schemas.microsoft.com/office/drawing/2014/main" id="{4E8ADFDF-D273-413F-9464-80246EDF2F04}"/>
              </a:ext>
            </a:extLst>
          </p:cNvPr>
          <p:cNvGraphicFramePr>
            <a:graphicFrameLocks/>
          </p:cNvGraphicFramePr>
          <p:nvPr>
            <p:extLst>
              <p:ext uri="{D42A27DB-BD31-4B8C-83A1-F6EECF244321}">
                <p14:modId xmlns:p14="http://schemas.microsoft.com/office/powerpoint/2010/main" val="2041947066"/>
              </p:ext>
            </p:extLst>
          </p:nvPr>
        </p:nvGraphicFramePr>
        <p:xfrm>
          <a:off x="343476" y="558343"/>
          <a:ext cx="7242111"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itle 1">
            <a:extLst>
              <a:ext uri="{FF2B5EF4-FFF2-40B4-BE49-F238E27FC236}">
                <a16:creationId xmlns:a16="http://schemas.microsoft.com/office/drawing/2014/main" id="{82FFD752-54F4-4C39-97EF-B4DA14A6DDCE}"/>
              </a:ext>
            </a:extLst>
          </p:cNvPr>
          <p:cNvSpPr>
            <a:spLocks noGrp="1"/>
          </p:cNvSpPr>
          <p:nvPr>
            <p:ph type="title"/>
          </p:nvPr>
        </p:nvSpPr>
        <p:spPr>
          <a:xfrm>
            <a:off x="8107131" y="2395605"/>
            <a:ext cx="3801756" cy="782672"/>
          </a:xfrm>
        </p:spPr>
        <p:txBody>
          <a:bodyPr anchor="b">
            <a:normAutofit/>
          </a:bodyPr>
          <a:lstStyle/>
          <a:p>
            <a:r>
              <a:rPr lang="en-US" b="1" dirty="0">
                <a:effectLst/>
              </a:rPr>
              <a:t>Presentation Flow </a:t>
            </a:r>
            <a:endParaRPr lang="en-US" dirty="0"/>
          </a:p>
        </p:txBody>
      </p:sp>
      <p:pic>
        <p:nvPicPr>
          <p:cNvPr id="21" name="Picture 20">
            <a:extLst>
              <a:ext uri="{FF2B5EF4-FFF2-40B4-BE49-F238E27FC236}">
                <a16:creationId xmlns:a16="http://schemas.microsoft.com/office/drawing/2014/main" id="{FEC4F7CD-7B5E-4EE3-B795-4F57A828DBF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38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B0EDE3B0-F4A6-4C7A-8523-58BAD1EB409A}"/>
              </a:ext>
            </a:extLst>
          </p:cNvPr>
          <p:cNvSpPr>
            <a:spLocks noGrp="1"/>
          </p:cNvSpPr>
          <p:nvPr>
            <p:ph type="title"/>
          </p:nvPr>
        </p:nvSpPr>
        <p:spPr>
          <a:xfrm>
            <a:off x="152400" y="422910"/>
            <a:ext cx="9144000" cy="1143000"/>
          </a:xfrm>
        </p:spPr>
        <p:txBody>
          <a:bodyPr>
            <a:normAutofit/>
          </a:bodyPr>
          <a:lstStyle/>
          <a:p>
            <a:r>
              <a:rPr lang="en-US" sz="4400" b="1" dirty="0"/>
              <a:t>Coverage Details</a:t>
            </a:r>
          </a:p>
        </p:txBody>
      </p:sp>
      <p:pic>
        <p:nvPicPr>
          <p:cNvPr id="45" name="Content Placeholder 44" descr="Farmer holding bunch of fresh green mint">
            <a:extLst>
              <a:ext uri="{FF2B5EF4-FFF2-40B4-BE49-F238E27FC236}">
                <a16:creationId xmlns:a16="http://schemas.microsoft.com/office/drawing/2014/main" id="{1C0BE953-C7FE-4360-9A68-EC7BE212BD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018" b="24732"/>
          <a:stretch/>
        </p:blipFill>
        <p:spPr>
          <a:xfrm>
            <a:off x="-241915" y="10"/>
            <a:ext cx="12614890" cy="6583670"/>
          </a:xfrm>
          <a:noFill/>
        </p:spPr>
      </p:pic>
      <p:graphicFrame>
        <p:nvGraphicFramePr>
          <p:cNvPr id="47" name="Content Placeholder 15">
            <a:extLst>
              <a:ext uri="{FF2B5EF4-FFF2-40B4-BE49-F238E27FC236}">
                <a16:creationId xmlns:a16="http://schemas.microsoft.com/office/drawing/2014/main" id="{AFAE4529-72EB-4997-909B-EABE78A7CCE1}"/>
              </a:ext>
            </a:extLst>
          </p:cNvPr>
          <p:cNvGraphicFramePr>
            <a:graphicFrameLocks/>
          </p:cNvGraphicFramePr>
          <p:nvPr>
            <p:extLst>
              <p:ext uri="{D42A27DB-BD31-4B8C-83A1-F6EECF244321}">
                <p14:modId xmlns:p14="http://schemas.microsoft.com/office/powerpoint/2010/main" val="4209443741"/>
              </p:ext>
            </p:extLst>
          </p:nvPr>
        </p:nvGraphicFramePr>
        <p:xfrm>
          <a:off x="190510" y="1530503"/>
          <a:ext cx="11750040" cy="4671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 name="Picture 48">
            <a:extLst>
              <a:ext uri="{FF2B5EF4-FFF2-40B4-BE49-F238E27FC236}">
                <a16:creationId xmlns:a16="http://schemas.microsoft.com/office/drawing/2014/main" id="{46F44179-837D-40D3-9599-725F33B8ACA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
        <p:nvSpPr>
          <p:cNvPr id="8" name="Title 1">
            <a:extLst>
              <a:ext uri="{FF2B5EF4-FFF2-40B4-BE49-F238E27FC236}">
                <a16:creationId xmlns:a16="http://schemas.microsoft.com/office/drawing/2014/main" id="{7C55E2EA-D7A4-413E-A1A6-8FC3C7C07164}"/>
              </a:ext>
            </a:extLst>
          </p:cNvPr>
          <p:cNvSpPr txBox="1">
            <a:spLocks/>
          </p:cNvSpPr>
          <p:nvPr/>
        </p:nvSpPr>
        <p:spPr>
          <a:xfrm>
            <a:off x="280035" y="25272"/>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4400" b="1" dirty="0"/>
              <a:t>Coverage Details</a:t>
            </a:r>
          </a:p>
        </p:txBody>
      </p:sp>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B0EDE3B0-F4A6-4C7A-8523-58BAD1EB409A}"/>
              </a:ext>
            </a:extLst>
          </p:cNvPr>
          <p:cNvSpPr>
            <a:spLocks noGrp="1"/>
          </p:cNvSpPr>
          <p:nvPr>
            <p:ph type="title"/>
          </p:nvPr>
        </p:nvSpPr>
        <p:spPr>
          <a:xfrm>
            <a:off x="152400" y="422910"/>
            <a:ext cx="9144000" cy="1143000"/>
          </a:xfrm>
        </p:spPr>
        <p:txBody>
          <a:bodyPr>
            <a:normAutofit/>
          </a:bodyPr>
          <a:lstStyle/>
          <a:p>
            <a:r>
              <a:rPr lang="en-US" sz="4400" b="1" dirty="0"/>
              <a:t>Coverage Details</a:t>
            </a:r>
          </a:p>
        </p:txBody>
      </p:sp>
      <p:pic>
        <p:nvPicPr>
          <p:cNvPr id="45" name="Content Placeholder 44" descr="Farmer holding bunch of fresh green mint">
            <a:extLst>
              <a:ext uri="{FF2B5EF4-FFF2-40B4-BE49-F238E27FC236}">
                <a16:creationId xmlns:a16="http://schemas.microsoft.com/office/drawing/2014/main" id="{1C0BE953-C7FE-4360-9A68-EC7BE212BD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018" b="24732"/>
          <a:stretch/>
        </p:blipFill>
        <p:spPr>
          <a:xfrm>
            <a:off x="-241915" y="10"/>
            <a:ext cx="12614890" cy="6583670"/>
          </a:xfrm>
          <a:noFill/>
        </p:spPr>
      </p:pic>
      <p:graphicFrame>
        <p:nvGraphicFramePr>
          <p:cNvPr id="47" name="Content Placeholder 15">
            <a:extLst>
              <a:ext uri="{FF2B5EF4-FFF2-40B4-BE49-F238E27FC236}">
                <a16:creationId xmlns:a16="http://schemas.microsoft.com/office/drawing/2014/main" id="{AFAE4529-72EB-4997-909B-EABE78A7CCE1}"/>
              </a:ext>
            </a:extLst>
          </p:cNvPr>
          <p:cNvGraphicFramePr>
            <a:graphicFrameLocks/>
          </p:cNvGraphicFramePr>
          <p:nvPr>
            <p:extLst>
              <p:ext uri="{D42A27DB-BD31-4B8C-83A1-F6EECF244321}">
                <p14:modId xmlns:p14="http://schemas.microsoft.com/office/powerpoint/2010/main" val="272504369"/>
              </p:ext>
            </p:extLst>
          </p:nvPr>
        </p:nvGraphicFramePr>
        <p:xfrm>
          <a:off x="200025" y="1748790"/>
          <a:ext cx="11750040" cy="4427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 name="Picture 48">
            <a:extLst>
              <a:ext uri="{FF2B5EF4-FFF2-40B4-BE49-F238E27FC236}">
                <a16:creationId xmlns:a16="http://schemas.microsoft.com/office/drawing/2014/main" id="{46F44179-837D-40D3-9599-725F33B8ACA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6374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3" name="Picture 32" descr="Person examining prototype">
            <a:extLst>
              <a:ext uri="{FF2B5EF4-FFF2-40B4-BE49-F238E27FC236}">
                <a16:creationId xmlns:a16="http://schemas.microsoft.com/office/drawing/2014/main" id="{659BC013-A4F2-4293-AA6C-A985FC8C8FD0}"/>
              </a:ext>
            </a:extLst>
          </p:cNvPr>
          <p:cNvPicPr>
            <a:picLocks noChangeAspect="1"/>
          </p:cNvPicPr>
          <p:nvPr/>
        </p:nvPicPr>
        <p:blipFill rotWithShape="1">
          <a:blip r:embed="rId3">
            <a:extLst>
              <a:ext uri="{28A0092B-C50C-407E-A947-70E740481C1C}">
                <a14:useLocalDpi xmlns:a14="http://schemas.microsoft.com/office/drawing/2010/main" val="0"/>
              </a:ext>
            </a:extLst>
          </a:blip>
          <a:srcRect l="5463" r="2092"/>
          <a:stretch/>
        </p:blipFill>
        <p:spPr>
          <a:xfrm>
            <a:off x="20" y="10"/>
            <a:ext cx="12191980" cy="6598910"/>
          </a:xfrm>
          <a:prstGeom prst="rect">
            <a:avLst/>
          </a:prstGeom>
          <a:noFill/>
        </p:spPr>
      </p:pic>
      <p:sp>
        <p:nvSpPr>
          <p:cNvPr id="34" name="Title 1">
            <a:extLst>
              <a:ext uri="{FF2B5EF4-FFF2-40B4-BE49-F238E27FC236}">
                <a16:creationId xmlns:a16="http://schemas.microsoft.com/office/drawing/2014/main" id="{A6676ADB-E513-4C19-9AD1-439095E45922}"/>
              </a:ext>
            </a:extLst>
          </p:cNvPr>
          <p:cNvSpPr>
            <a:spLocks noGrp="1"/>
          </p:cNvSpPr>
          <p:nvPr>
            <p:ph type="title"/>
          </p:nvPr>
        </p:nvSpPr>
        <p:spPr>
          <a:xfrm>
            <a:off x="280035" y="25272"/>
            <a:ext cx="9144000" cy="1143000"/>
          </a:xfrm>
        </p:spPr>
        <p:txBody>
          <a:bodyPr>
            <a:normAutofit/>
          </a:bodyPr>
          <a:lstStyle/>
          <a:p>
            <a:r>
              <a:rPr lang="en-US" sz="4400" b="1" dirty="0"/>
              <a:t>Coverage Details</a:t>
            </a:r>
          </a:p>
        </p:txBody>
      </p:sp>
      <p:graphicFrame>
        <p:nvGraphicFramePr>
          <p:cNvPr id="35" name="Diagram 34">
            <a:extLst>
              <a:ext uri="{FF2B5EF4-FFF2-40B4-BE49-F238E27FC236}">
                <a16:creationId xmlns:a16="http://schemas.microsoft.com/office/drawing/2014/main" id="{0F02C548-BA0B-47BC-85FF-65E361CA01F6}"/>
              </a:ext>
            </a:extLst>
          </p:cNvPr>
          <p:cNvGraphicFramePr/>
          <p:nvPr>
            <p:extLst>
              <p:ext uri="{D42A27DB-BD31-4B8C-83A1-F6EECF244321}">
                <p14:modId xmlns:p14="http://schemas.microsoft.com/office/powerpoint/2010/main" val="2891986320"/>
              </p:ext>
            </p:extLst>
          </p:nvPr>
        </p:nvGraphicFramePr>
        <p:xfrm>
          <a:off x="280035" y="1431235"/>
          <a:ext cx="11641455" cy="4863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7" name="Picture 36">
            <a:extLst>
              <a:ext uri="{FF2B5EF4-FFF2-40B4-BE49-F238E27FC236}">
                <a16:creationId xmlns:a16="http://schemas.microsoft.com/office/drawing/2014/main" id="{8EA2E6B8-56AD-4AB6-8974-29D76B7BD8E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5145947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Desk with stethoscope and computer keyboard">
            <a:extLst>
              <a:ext uri="{FF2B5EF4-FFF2-40B4-BE49-F238E27FC236}">
                <a16:creationId xmlns:a16="http://schemas.microsoft.com/office/drawing/2014/main" id="{97D85C4C-1D60-4700-875F-328E18C36708}"/>
              </a:ext>
            </a:extLst>
          </p:cNvPr>
          <p:cNvPicPr>
            <a:picLocks noChangeAspect="1"/>
          </p:cNvPicPr>
          <p:nvPr/>
        </p:nvPicPr>
        <p:blipFill rotWithShape="1">
          <a:blip r:embed="rId2">
            <a:extLst>
              <a:ext uri="{28A0092B-C50C-407E-A947-70E740481C1C}">
                <a14:useLocalDpi xmlns:a14="http://schemas.microsoft.com/office/drawing/2010/main" val="0"/>
              </a:ext>
            </a:extLst>
          </a:blip>
          <a:srcRect l="21146" r="-1" b="-1"/>
          <a:stretch/>
        </p:blipFill>
        <p:spPr>
          <a:xfrm>
            <a:off x="20" y="10"/>
            <a:ext cx="8101564" cy="6857989"/>
          </a:xfrm>
          <a:prstGeom prst="rect">
            <a:avLst/>
          </a:prstGeom>
          <a:noFill/>
        </p:spPr>
      </p:pic>
      <p:sp>
        <p:nvSpPr>
          <p:cNvPr id="34" name="Title 3">
            <a:extLst>
              <a:ext uri="{FF2B5EF4-FFF2-40B4-BE49-F238E27FC236}">
                <a16:creationId xmlns:a16="http://schemas.microsoft.com/office/drawing/2014/main" id="{E7F2E1C0-DBA9-4BE7-9F00-166133FCC50B}"/>
              </a:ext>
            </a:extLst>
          </p:cNvPr>
          <p:cNvSpPr>
            <a:spLocks noGrp="1"/>
          </p:cNvSpPr>
          <p:nvPr>
            <p:ph type="title"/>
          </p:nvPr>
        </p:nvSpPr>
        <p:spPr>
          <a:xfrm>
            <a:off x="8211313" y="407645"/>
            <a:ext cx="3546411" cy="1580440"/>
          </a:xfrm>
        </p:spPr>
        <p:txBody>
          <a:bodyPr anchor="b">
            <a:normAutofit/>
          </a:bodyPr>
          <a:lstStyle/>
          <a:p>
            <a:pPr eaLnBrk="1" hangingPunct="1">
              <a:spcBef>
                <a:spcPct val="50000"/>
              </a:spcBef>
            </a:pPr>
            <a:r>
              <a:rPr lang="en-US" altLang="en-US" b="1" dirty="0"/>
              <a:t>Covered expenses </a:t>
            </a:r>
            <a:br>
              <a:rPr lang="en-US" altLang="en-US" b="1" dirty="0"/>
            </a:br>
            <a:r>
              <a:rPr lang="en-US" altLang="en-US" b="1" dirty="0"/>
              <a:t>details</a:t>
            </a:r>
          </a:p>
        </p:txBody>
      </p:sp>
      <p:sp>
        <p:nvSpPr>
          <p:cNvPr id="35" name="Text Placeholder 3">
            <a:extLst>
              <a:ext uri="{FF2B5EF4-FFF2-40B4-BE49-F238E27FC236}">
                <a16:creationId xmlns:a16="http://schemas.microsoft.com/office/drawing/2014/main" id="{F94F2EDC-C12D-4851-B5D1-F0E39A310587}"/>
              </a:ext>
            </a:extLst>
          </p:cNvPr>
          <p:cNvSpPr>
            <a:spLocks noGrp="1"/>
          </p:cNvSpPr>
          <p:nvPr>
            <p:ph type="body" sz="half" idx="2"/>
          </p:nvPr>
        </p:nvSpPr>
        <p:spPr>
          <a:xfrm>
            <a:off x="8211313" y="2578608"/>
            <a:ext cx="3867912" cy="4096512"/>
          </a:xfrm>
        </p:spPr>
        <p:txBody>
          <a:bodyPr>
            <a:normAutofit/>
          </a:bodyPr>
          <a:lstStyle/>
          <a:p>
            <a:pPr eaLnBrk="1" hangingPunct="1">
              <a:spcBef>
                <a:spcPct val="50000"/>
              </a:spcBef>
            </a:pPr>
            <a:r>
              <a:rPr lang="en-US" altLang="en-US" sz="1800" b="1" dirty="0">
                <a:latin typeface="Book Antiqua" pitchFamily="18" charset="0"/>
                <a:cs typeface="Arial" panose="020B0604020202020204" pitchFamily="34" charset="0"/>
              </a:rPr>
              <a:t>The expenses are payable provided</a:t>
            </a:r>
          </a:p>
          <a:p>
            <a:pPr marL="342900" indent="-342900" eaLnBrk="1" hangingPunct="1">
              <a:spcBef>
                <a:spcPct val="50000"/>
              </a:spcBef>
              <a:buClr>
                <a:schemeClr val="bg1"/>
              </a:buClr>
              <a:buFont typeface="Wingdings" panose="05000000000000000000" pitchFamily="2" charset="2"/>
              <a:buChar char="Ø"/>
            </a:pPr>
            <a:r>
              <a:rPr lang="en-US" altLang="en-US" dirty="0">
                <a:latin typeface="Book Antiqua" pitchFamily="18" charset="0"/>
                <a:cs typeface="Arial" panose="020B0604020202020204" pitchFamily="34" charset="0"/>
              </a:rPr>
              <a:t>They are incurred in India and within the policy period. Expenses will be reimbursed to the covered member depending on the level of cover that he/she is entitled to.</a:t>
            </a:r>
          </a:p>
          <a:p>
            <a:pPr marL="342900" indent="-342900" eaLnBrk="1" hangingPunct="1">
              <a:spcBef>
                <a:spcPct val="50000"/>
              </a:spcBef>
              <a:buClr>
                <a:schemeClr val="bg1"/>
              </a:buClr>
              <a:buFont typeface="Wingdings" panose="05000000000000000000" pitchFamily="2" charset="2"/>
              <a:buChar char="Ø"/>
            </a:pPr>
            <a:r>
              <a:rPr lang="en-US" altLang="en-US" dirty="0">
                <a:latin typeface="Book Antiqua" pitchFamily="18" charset="0"/>
                <a:cs typeface="Arial" panose="020B0604020202020204" pitchFamily="34" charset="0"/>
              </a:rPr>
              <a:t>Expenses on Hospitalization for minimum period of 24 hours are admissible. </a:t>
            </a:r>
          </a:p>
          <a:p>
            <a:pPr marL="342900" indent="-342900" eaLnBrk="1" hangingPunct="1">
              <a:spcBef>
                <a:spcPct val="50000"/>
              </a:spcBef>
              <a:buClr>
                <a:schemeClr val="bg1"/>
              </a:buClr>
              <a:buFont typeface="Wingdings" panose="05000000000000000000" pitchFamily="2" charset="2"/>
              <a:buChar char="Ø"/>
            </a:pPr>
            <a:r>
              <a:rPr lang="en-US" altLang="en-US" dirty="0">
                <a:latin typeface="Book Antiqua" pitchFamily="18" charset="0"/>
                <a:cs typeface="Arial" panose="020B0604020202020204" pitchFamily="34" charset="0"/>
              </a:rPr>
              <a:t>In case insured member opts for room of the higher room rent category than  his eligibility proportionate deductions will be applicable.</a:t>
            </a:r>
          </a:p>
          <a:p>
            <a:endParaRPr lang="en-US" dirty="0"/>
          </a:p>
        </p:txBody>
      </p:sp>
      <p:sp>
        <p:nvSpPr>
          <p:cNvPr id="36" name="TextBox 35">
            <a:extLst>
              <a:ext uri="{FF2B5EF4-FFF2-40B4-BE49-F238E27FC236}">
                <a16:creationId xmlns:a16="http://schemas.microsoft.com/office/drawing/2014/main" id="{E66B4787-D582-4606-A1A4-ADBA5DB74B1B}"/>
              </a:ext>
            </a:extLst>
          </p:cNvPr>
          <p:cNvSpPr txBox="1"/>
          <p:nvPr/>
        </p:nvSpPr>
        <p:spPr>
          <a:xfrm>
            <a:off x="350520" y="1203461"/>
            <a:ext cx="7860793" cy="3960058"/>
          </a:xfrm>
          <a:prstGeom prst="rect">
            <a:avLst/>
          </a:prstGeom>
          <a:noFill/>
        </p:spPr>
        <p:txBody>
          <a:bodyPr wrap="square">
            <a:spAutoFit/>
          </a:bodyPr>
          <a:lstStyle/>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Room and boarding </a:t>
            </a:r>
            <a:r>
              <a:rPr lang="en-GB" altLang="en-US" sz="2000" dirty="0">
                <a:solidFill>
                  <a:srgbClr val="002060"/>
                </a:solidFill>
              </a:rPr>
              <a: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Doctors/Medical Practitioner fees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Intensive Care Unit</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Nursing expenses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Surgical fees, operating theatre, anesthesia and oxygen and their administration</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Drugs and medicines consumed on the premises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Hospital miscellaneous services (such as laboratory, x-ray, diagnostic tests)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Costs of prosthetic devices if implanted during a surgical procedure</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Radiotherapy and chemotherapy</a:t>
            </a:r>
          </a:p>
        </p:txBody>
      </p:sp>
      <p:pic>
        <p:nvPicPr>
          <p:cNvPr id="27" name="Picture 26">
            <a:extLst>
              <a:ext uri="{FF2B5EF4-FFF2-40B4-BE49-F238E27FC236}">
                <a16:creationId xmlns:a16="http://schemas.microsoft.com/office/drawing/2014/main" id="{2EE55148-DA4D-4A55-8EF0-768D0962BA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256224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215874" y="2930774"/>
            <a:ext cx="3861816" cy="860041"/>
          </a:xfrm>
        </p:spPr>
        <p:txBody>
          <a:bodyPr anchor="b">
            <a:normAutofit/>
          </a:bodyPr>
          <a:lstStyle/>
          <a:p>
            <a:r>
              <a:rPr lang="en-US" b="1" dirty="0"/>
              <a:t>Exclusions Details</a:t>
            </a:r>
          </a:p>
        </p:txBody>
      </p:sp>
      <p:pic>
        <p:nvPicPr>
          <p:cNvPr id="8" name="Picture 7" descr="Serious chemist using microscope at laboratory">
            <a:extLst>
              <a:ext uri="{FF2B5EF4-FFF2-40B4-BE49-F238E27FC236}">
                <a16:creationId xmlns:a16="http://schemas.microsoft.com/office/drawing/2014/main" id="{44A65234-8368-4E3D-847B-EFE5532BDD2A}"/>
              </a:ext>
            </a:extLst>
          </p:cNvPr>
          <p:cNvPicPr>
            <a:picLocks noChangeAspect="1"/>
          </p:cNvPicPr>
          <p:nvPr/>
        </p:nvPicPr>
        <p:blipFill rotWithShape="1">
          <a:blip r:embed="rId2">
            <a:extLst>
              <a:ext uri="{28A0092B-C50C-407E-A947-70E740481C1C}">
                <a14:useLocalDpi xmlns:a14="http://schemas.microsoft.com/office/drawing/2010/main" val="0"/>
              </a:ext>
            </a:extLst>
          </a:blip>
          <a:srcRect l="4607" r="16538" b="-1"/>
          <a:stretch/>
        </p:blipFill>
        <p:spPr>
          <a:xfrm>
            <a:off x="20" y="10"/>
            <a:ext cx="8101564" cy="6857989"/>
          </a:xfrm>
          <a:prstGeom prst="rect">
            <a:avLst/>
          </a:prstGeom>
          <a:noFill/>
        </p:spPr>
      </p:pic>
      <p:sp>
        <p:nvSpPr>
          <p:cNvPr id="21" name="TextBox 20">
            <a:extLst>
              <a:ext uri="{FF2B5EF4-FFF2-40B4-BE49-F238E27FC236}">
                <a16:creationId xmlns:a16="http://schemas.microsoft.com/office/drawing/2014/main" id="{3D33A609-8605-49B3-882D-FAF1217F31E1}"/>
              </a:ext>
            </a:extLst>
          </p:cNvPr>
          <p:cNvSpPr txBox="1"/>
          <p:nvPr/>
        </p:nvSpPr>
        <p:spPr>
          <a:xfrm>
            <a:off x="114310" y="309084"/>
            <a:ext cx="7872984" cy="5304144"/>
          </a:xfrm>
          <a:prstGeom prst="rect">
            <a:avLst/>
          </a:prstGeom>
          <a:noFill/>
        </p:spPr>
        <p:txBody>
          <a:bodyPr wrap="square">
            <a:spAutoFit/>
          </a:bodyPr>
          <a:lstStyle/>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War/ War Group</a:t>
            </a:r>
            <a:r>
              <a:rPr lang="en-GB" altLang="en-US" sz="2000" dirty="0">
                <a:solidFill>
                  <a:srgbClr val="002060"/>
                </a:solidFill>
              </a:rPr>
              <a: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Nuclear perils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Plastic Surgery</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Spectacle/ Contact Lens/ Hearing Aid</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Dental Treatment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Convalescence / General  </a:t>
            </a:r>
            <a:r>
              <a:rPr lang="en-US" altLang="en-US" sz="2000" dirty="0" err="1">
                <a:solidFill>
                  <a:srgbClr val="002060"/>
                </a:solidFill>
              </a:rPr>
              <a:t>Debilty</a:t>
            </a:r>
            <a:r>
              <a:rPr lang="en-US" altLang="en-US" sz="2000" dirty="0">
                <a:solidFill>
                  <a:srgbClr val="002060"/>
                </a:solidFill>
              </a:rPr>
              <a: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Intentional Self  Injury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Sterility / Venereal Disease / Circumcision</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Use of  intoxicating drugs/ alcohol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Aids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Diagnostic/ laboratory expenses not  consistent  with treatment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Vitamins/ Tonic inconsistent with treatment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Pregnancy</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Naturopathy </a:t>
            </a:r>
            <a:endParaRPr lang="en-IN" sz="2000" dirty="0">
              <a:solidFill>
                <a:srgbClr val="002060"/>
              </a:solidFill>
            </a:endParaRPr>
          </a:p>
        </p:txBody>
      </p:sp>
      <p:pic>
        <p:nvPicPr>
          <p:cNvPr id="15" name="Picture 14">
            <a:extLst>
              <a:ext uri="{FF2B5EF4-FFF2-40B4-BE49-F238E27FC236}">
                <a16:creationId xmlns:a16="http://schemas.microsoft.com/office/drawing/2014/main" id="{ED74F16B-53BA-4D73-8DB9-C148A15A59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233693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875" row="1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9363FB-C9AA-43AE-A36B-C094D30AAADF}">
  <we:reference id="wa104380907" version="1.0.0.0" store="en-US" storeType="OMEX"/>
  <we:alternateReferences>
    <we:reference id="WA104380907"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393</TotalTime>
  <Words>1769</Words>
  <Application>Microsoft Office PowerPoint</Application>
  <PresentationFormat>Widescreen</PresentationFormat>
  <Paragraphs>201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Bodoni MT</vt:lpstr>
      <vt:lpstr>Bodoni MT Black</vt:lpstr>
      <vt:lpstr>Book Antiqua</vt:lpstr>
      <vt:lpstr>Calibri</vt:lpstr>
      <vt:lpstr>Calibri Light</vt:lpstr>
      <vt:lpstr>Wingdings</vt:lpstr>
      <vt:lpstr>Health Fitness 16x9</vt:lpstr>
      <vt:lpstr>Group Mediclaim Policy</vt:lpstr>
      <vt:lpstr>A&amp;M Insurance Brokers</vt:lpstr>
      <vt:lpstr>Prudent Utilization of Benefits</vt:lpstr>
      <vt:lpstr>Presentation Flow </vt:lpstr>
      <vt:lpstr>Coverage Details</vt:lpstr>
      <vt:lpstr>Coverage Details</vt:lpstr>
      <vt:lpstr>Coverage Details</vt:lpstr>
      <vt:lpstr>Covered expenses  details</vt:lpstr>
      <vt:lpstr>Exclusions Details</vt:lpstr>
      <vt:lpstr>Definition of Hospital/Nursing Home </vt:lpstr>
      <vt:lpstr>Cashless Process</vt:lpstr>
      <vt:lpstr>Cashless Process</vt:lpstr>
      <vt:lpstr> reimbursement Or Non cashless   Claim Intimation process </vt:lpstr>
      <vt:lpstr>Claim Documents Checklist for Non-Cashless Claims   </vt:lpstr>
      <vt:lpstr>Claim Reimbursement Process </vt:lpstr>
      <vt:lpstr>Hospital locator &amp; Claim Form</vt:lpstr>
      <vt:lpstr>Escalation Matrix  A&amp;M Insurance Brokers   </vt:lpstr>
      <vt:lpstr>Thanks a 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Mediclaim Policy</dc:title>
  <dc:creator>Syed Meraj Naqvi</dc:creator>
  <cp:lastModifiedBy>Backendjanakpuri2</cp:lastModifiedBy>
  <cp:revision>37</cp:revision>
  <dcterms:created xsi:type="dcterms:W3CDTF">2020-08-20T23:27:42Z</dcterms:created>
  <dcterms:modified xsi:type="dcterms:W3CDTF">2020-09-29T12:57:14Z</dcterms:modified>
</cp:coreProperties>
</file>