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88" r:id="rId5"/>
    <p:sldId id="289" r:id="rId6"/>
    <p:sldId id="286" r:id="rId7"/>
    <p:sldId id="269" r:id="rId8"/>
    <p:sldId id="274" r:id="rId9"/>
    <p:sldId id="277" r:id="rId10"/>
    <p:sldId id="290" r:id="rId11"/>
    <p:sldId id="291" r:id="rId12"/>
    <p:sldId id="278" r:id="rId13"/>
    <p:sldId id="292" r:id="rId14"/>
    <p:sldId id="293" r:id="rId15"/>
    <p:sldId id="294" r:id="rId16"/>
    <p:sldId id="281" r:id="rId17"/>
    <p:sldId id="282" r:id="rId18"/>
    <p:sldId id="285" r:id="rId19"/>
    <p:sldId id="275" r:id="rId20"/>
    <p:sldId id="268" r:id="rId21"/>
    <p:sldId id="295" r:id="rId22"/>
    <p:sldId id="296" r:id="rId23"/>
    <p:sldId id="297" r:id="rId24"/>
    <p:sldId id="266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PSCS_46_Application for Assessment of Quality of Textbook/ Reference Books/E-Books 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C</a:t>
            </a:r>
            <a:r>
              <a:rPr lang="en-US" alt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IT_35</a:t>
            </a:r>
            <a:endParaRPr lang="en-US" altLang="en-GB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507223" y="2235290"/>
            <a:ext cx="4487271" cy="275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Dr./Mr./Ms./Prof. </a:t>
            </a: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Dr.Mohammad Buran Basha and Ms.Bhavya B</a:t>
            </a:r>
            <a:endParaRPr sz="1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94" y="2423592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131576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15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15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15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157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</a:t>
            </a:r>
            <a:r>
              <a:rPr lang="en-US" alt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2</a:t>
            </a:r>
            <a:endParaRPr lang="en-US" altLang="en-GB"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: CIT</a:t>
            </a:r>
            <a:endParaRPr lang="en-US" sz="1800" i="0" u="none" strike="noStrike" cap="none" dirty="0">
              <a:solidFill>
                <a:schemeClr val="tx1"/>
              </a:solidFill>
              <a:latin typeface="+mj-lt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: </a:t>
            </a:r>
            <a:r>
              <a:rPr lang="en-IN" sz="1800" dirty="0"/>
              <a:t>Dr. </a:t>
            </a:r>
            <a:r>
              <a:rPr lang="en-US" altLang="en-IN" sz="1800" dirty="0"/>
              <a:t>Anandaraj S P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 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Sharmasth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Vali</a:t>
            </a:r>
            <a:endParaRPr lang="en-IN" sz="1800" dirty="0"/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 : </a:t>
            </a:r>
            <a:r>
              <a:rPr lang="en-US" sz="1800" i="0" u="none" strike="noStrike" cap="none" dirty="0" err="1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Dr.Sampath</a:t>
            </a:r>
            <a:r>
              <a:rPr lang="en-US" sz="1800" i="0" u="none" strike="noStrike" cap="none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, Dr. Geetha A </a:t>
            </a:r>
            <a:endParaRPr sz="1800" i="0" u="none" strike="noStrike" cap="none" dirty="0">
              <a:solidFill>
                <a:schemeClr val="tx1"/>
              </a:solidFill>
              <a:latin typeface="+mj-lt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7506" y="2423592"/>
          <a:ext cx="5418674" cy="1483360"/>
        </p:xfrm>
        <a:graphic>
          <a:graphicData uri="http://schemas.openxmlformats.org/drawingml/2006/table">
            <a:tbl>
              <a:tblPr firstRow="1" bandRow="1"/>
              <a:tblGrid>
                <a:gridCol w="2709337"/>
                <a:gridCol w="2709337"/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20221C</a:t>
                      </a:r>
                      <a:r>
                        <a:rPr lang="en-US" altLang="en-IN" dirty="0"/>
                        <a:t>IT0142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en-IN" dirty="0"/>
                        <a:t>Preetu P R</a:t>
                      </a:r>
                      <a:endParaRPr lang="en-US" alt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20221C</a:t>
                      </a:r>
                      <a:r>
                        <a:rPr lang="en-US" altLang="en-IN" dirty="0"/>
                        <a:t>IT0118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en-IN" dirty="0"/>
                        <a:t>Tanuj Kumar</a:t>
                      </a:r>
                      <a:endParaRPr lang="en-US" alt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20221C</a:t>
                      </a:r>
                      <a:r>
                        <a:rPr lang="en-US" altLang="en-IN" dirty="0"/>
                        <a:t>IT0134</a:t>
                      </a:r>
                      <a:endParaRPr lang="en-US" alt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altLang="en-IN" dirty="0"/>
                        <a:t>Chakravarthi</a:t>
                      </a:r>
                      <a:endParaRPr lang="en-US" alt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507223" y="2235290"/>
            <a:ext cx="4391131" cy="23829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Background and Related work for title selection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pPr marL="76200" indent="0">
              <a:buNone/>
            </a:pPr>
            <a:r>
              <a:rPr lang="en-US" altLang="en-GB">
                <a:solidFill>
                  <a:srgbClr val="FF0000"/>
                </a:solidFill>
              </a:rPr>
              <a:t>Background</a:t>
            </a:r>
            <a:endParaRPr lang="en-US" altLang="en-GB">
              <a:solidFill>
                <a:srgbClr val="FF0000"/>
              </a:solidFill>
            </a:endParaRPr>
          </a:p>
          <a:p>
            <a:endParaRPr lang="en-US" altLang="en-GB"/>
          </a:p>
          <a:p>
            <a:r>
              <a:rPr lang="en-US" altLang="en-GB"/>
              <a:t>Textbooks are the main source of learning for medical students.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In ASU (Ayurveda, Unani, Siddha), many books claim to follow CCIM/NCISM syllabus, but some are of poor quality.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Students often get misled by these low-standard books, which affects their knowledge.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Manual review of books takes more time, lacks transparency, and is not consistent.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NCISM formed an expert committee to create a standard assessment scale for quality checking of textbooks.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Architecture Diagram</a:t>
            </a:r>
            <a:endParaRPr lang="en-US" altLang="en-GB"/>
          </a:p>
        </p:txBody>
      </p:sp>
      <p:pic>
        <p:nvPicPr>
          <p:cNvPr id="4" name="Picture 3" descr="The-architecture-for-eTextbook-provisi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4760" y="1055370"/>
            <a:ext cx="860615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Explanation of Architecture Diagram</a:t>
            </a:r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497205" y="762000"/>
            <a:ext cx="11196955" cy="441325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endParaRPr lang="en-US" altLang="zh-CN" sz="2200" b="1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/>
              <a:t>1)User Interface Layer – Students, teachers, and administrators interact with the system through a web or mobile app.</a:t>
            </a:r>
            <a:endParaRPr lang="en-US" altLang="zh-CN" sz="1600"/>
          </a:p>
          <a:p>
            <a:pPr>
              <a:buAutoNum type="arabicPeriod"/>
            </a:pPr>
            <a:endParaRPr lang="en-US" altLang="zh-CN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/>
              <a:t>2)Input &amp; Upload Module – Users upload textbooks, reference books, or e-books (PDF, text, metadata).</a:t>
            </a:r>
            <a:endParaRPr lang="en-US" altLang="zh-CN" sz="1600"/>
          </a:p>
          <a:p>
            <a:pPr>
              <a:buAutoNum type="arabicPeriod"/>
            </a:pPr>
            <a:endParaRPr lang="en-US" altLang="zh-CN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/>
              <a:t>3)Analysis Engine – The core of the system that performs:</a:t>
            </a:r>
            <a:endParaRPr lang="en-US" altLang="zh-CN" sz="1600"/>
          </a:p>
          <a:p>
            <a:pPr>
              <a:buAutoNum type="arabicPeriod"/>
            </a:pPr>
            <a:endParaRPr lang="en-US" altLang="zh-CN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Readability check (NLP algorithms).</a:t>
            </a:r>
            <a:endParaRPr lang="en-US" altLang="zh-CN" sz="1600"/>
          </a:p>
          <a:p>
            <a:pPr lvl="1">
              <a:buFont typeface="Arial" panose="020B0604020202020204"/>
              <a:buChar char="◦"/>
            </a:pPr>
            <a:endParaRPr lang="en-US" altLang="zh-CN" sz="160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Content quality analysis (accuracy, relevance, references).</a:t>
            </a:r>
            <a:endParaRPr lang="en-US" altLang="zh-CN" sz="1600"/>
          </a:p>
          <a:p>
            <a:pPr lvl="1">
              <a:buFont typeface="Arial" panose="020B0604020202020204"/>
              <a:buChar char="◦"/>
            </a:pPr>
            <a:endParaRPr lang="en-US" altLang="zh-CN" sz="1600"/>
          </a:p>
          <a:p>
            <a:pPr lvl="1">
              <a:buFont typeface="Arial" panose="020B0604020202020204"/>
              <a:buChar char="◦"/>
            </a:pPr>
            <a:r>
              <a:rPr lang="en-US" altLang="zh-CN" sz="1600"/>
              <a:t>User feedback collection (ratings, reviews).</a:t>
            </a:r>
            <a:endParaRPr lang="en-US" altLang="zh-CN" sz="1600"/>
          </a:p>
          <a:p>
            <a:pPr lvl="1">
              <a:buFont typeface="Arial" panose="020B0604020202020204"/>
              <a:buChar char="◦"/>
            </a:pPr>
            <a:endParaRPr lang="en-US" altLang="zh-CN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/>
              <a:t>4)Database Layer – Stores textbooks, assessment results, and feedback for future reference.</a:t>
            </a:r>
            <a:endParaRPr lang="en-US" altLang="zh-CN" sz="1600"/>
          </a:p>
          <a:p>
            <a:pPr>
              <a:buAutoNum type="arabicPeriod"/>
            </a:pPr>
            <a:endParaRPr lang="en-US" altLang="zh-CN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/>
              <a:t>5)Admin Console – Used by experts (e.g., NCISM committee) to set evaluation criteria, monitor results, and update the quality scale.</a:t>
            </a:r>
            <a:endParaRPr lang="en-US" altLang="zh-CN" sz="1600"/>
          </a:p>
          <a:p>
            <a:pPr>
              <a:buAutoNum type="arabicPeriod"/>
            </a:pPr>
            <a:endParaRPr lang="en-US" altLang="zh-CN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600"/>
              <a:t>6)Report Dashboard – Generates a clear quality assessment score/report to help students select standard textbooks.</a:t>
            </a:r>
            <a:endParaRPr lang="en-US" altLang="zh-CN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Modules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r>
              <a:rPr lang="en-US" altLang="en-GB"/>
              <a:t>Input Module: Upload textbook/e-book, metadata, or URL.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Readability Analysis Module: NLP algorithms for readability score.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Content Quality Module: Checks accuracy, references, structure.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User Feedback Module: Collects ratings from students/teachers.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Report Generation Module: Creates a comprehensive quality assessment report.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Admin/Review Module: Monitors system and updates evaluation criteria.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Software Requirements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Operating System: The application can run on Windows 10/11, macOS, or Linux.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Frontend: Built using React.js or Angular with HTML5, CSS3, and JavaScript for user interface.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Backend: Uses Node.js with Express.js, or Python with Django/Flask, for application logic.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Database: Stores data in MySQL, PostgreSQL, or MongoDB.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Hosting &amp; Deployment: Hosted on cloud platforms like AWS, Azure, or Google Cloud or Github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Hardware Requirements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Processor: Intel i5 or AMD Ryzen 5 (or higher) for smooth performance.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RAM: Minimum 8 GB (16 GB recommended for better speed).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Storage: At least 256 GB SSD (512 GB preferred for efficiency).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Graphics: Works with either integrated or dedicated GPU.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Internet: Minimum 2 Mbps broadband connection for cloud-based access.</a:t>
            </a:r>
            <a:endParaRPr lang="en-US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Software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Software: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Frontend: Angular / React / Flutter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Backend: Node.js / Django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Database: MySQL / Firebase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NLP Tools: NLTK, SpaCy, TextBlob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IDE: VS Code / PyCharm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Through Line Chart ✅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2809" y="1091837"/>
            <a:ext cx="6476328" cy="50498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0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https://github.com/preetu1912/APPLICATION-FOR-ASSESSMENT-OF-QUALITY-OF-TEXTBOOK-REFERENCE-BOOK-E---BOOKS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Timeline of the Project</a:t>
            </a:r>
            <a:endParaRPr lang="en-GB" altLang="en-US"/>
          </a:p>
        </p:txBody>
      </p:sp>
      <p:pic>
        <p:nvPicPr>
          <p:cNvPr id="4" name="Picture 3" descr="project_timeline_gant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130556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Abstract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Methods &amp; Feasibility Study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 &amp; Feasibility Study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Architecture Diagram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Modules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Hardware and Software Details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lang="en-US" sz="6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5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References (IEEE Paper format)</a:t>
            </a:r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pPr marL="76200" indent="0">
              <a:buNone/>
            </a:pPr>
            <a:r>
              <a:rPr lang="en-US" altLang="en-GB"/>
              <a:t>1)P. V. Suresh and R. J. Jeslin, “Exploring e-Books Evaluation: Issues, Evaluation Criteria and Techniques,” International Journal of Engineering Research and Technology (IJERT), vol. 12, no. 7, pp. 1–6, Jul. 2023. [Online]. Available:</a:t>
            </a:r>
            <a:endParaRPr lang="en-US" altLang="en-GB"/>
          </a:p>
          <a:p>
            <a:pPr marL="76200" indent="0">
              <a:buNone/>
            </a:pPr>
            <a:r>
              <a:rPr lang="en-US" altLang="en-GB">
                <a:highlight>
                  <a:srgbClr val="FFFF00"/>
                </a:highlight>
              </a:rPr>
              <a:t>https://www.researchgate.net/publication/391509334_EXPLORING_E-BOOKS_EVALUATION_ISSUES_EVALUATION_CRITERIA_AND_TECHNIQUES</a:t>
            </a:r>
            <a:endParaRPr lang="en-US" altLang="en-GB">
              <a:highlight>
                <a:srgbClr val="FFFF00"/>
              </a:highlight>
            </a:endParaRPr>
          </a:p>
          <a:p>
            <a:endParaRPr lang="en-US" altLang="en-GB">
              <a:highlight>
                <a:srgbClr val="FFFF00"/>
              </a:highlight>
            </a:endParaRPr>
          </a:p>
          <a:p>
            <a:pPr marL="76200" indent="0">
              <a:buNone/>
            </a:pPr>
            <a:r>
              <a:rPr lang="en-US" altLang="en-GB"/>
              <a:t>2)A. Gurung and R. E. Landrum, “Predicting Textbook Reading: The Textbook Assessment and Usage Scale (TAUS),” Teaching of Psychology, vol. 41, no. 2, pp. 159–167, Apr. 2014. [Online]. Available:</a:t>
            </a:r>
            <a:endParaRPr lang="en-US" altLang="en-GB"/>
          </a:p>
          <a:p>
            <a:r>
              <a:rPr lang="en-US" altLang="en-GB">
                <a:highlight>
                  <a:srgbClr val="FFFF00"/>
                </a:highlight>
              </a:rPr>
              <a:t>https://www.researchgate.net/publication/270198339_Predicting_Textbook_Reading_The_Textbook_Assessment_and_Usage_Scale</a:t>
            </a:r>
            <a:endParaRPr lang="en-US" altLang="en-GB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76200" indent="0">
              <a:buNone/>
            </a:pPr>
            <a:r>
              <a:rPr lang="en-US" altLang="en-GB"/>
              <a:t>3)K. Nandhini and M. Sivagami, “Quality Textbook Assessment System (QTAS),” International Journal of Advanced Research in Science, Communication and Technology (IJARSCT), vol. 3, no. 1, pp. 1020–1025, Apr. 2024. [Online]. Available:</a:t>
            </a:r>
            <a:endParaRPr lang="en-US" altLang="en-GB"/>
          </a:p>
          <a:p>
            <a:pPr marL="76200" indent="0">
              <a:buNone/>
            </a:pPr>
            <a:r>
              <a:rPr lang="en-US" altLang="en-GB">
                <a:highlight>
                  <a:srgbClr val="FFFF00"/>
                </a:highlight>
              </a:rPr>
              <a:t>https://ijarsct.co.in/Paper18102.pdf</a:t>
            </a:r>
            <a:endParaRPr lang="en-US" altLang="en-GB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Abstract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pPr marL="495300" lvl="0" indent="-342900" algn="just">
              <a:spcBef>
                <a:spcPts val="0"/>
              </a:spcBef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 medical students aiming to be good physicians, need to select a standard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medical textbook. It is evident that there are several books made available in ASU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(Ayurveda, Unani, Siddha) medical systems and every book claims that the book has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been written as per CCIM or NCISM syllabus. Amongst some are good and some are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of poor uality and were written with vested interest.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spcBef>
                <a:spcPts val="0"/>
              </a:spcBef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Due to this, students are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trapped by substandard books that leads to poor quality standard among students.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Identifying this issue and its impact on medical on the medical system, NCISM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constituted an expert committee for the development of an assessment scale for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textbooks/ reference books. The expert committee after thorough deliberations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developed the assessment scale for the quality assessment of textbooks/ reference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books. 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Literature Survey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Existing Studies: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Textbook Quality Evaluation Frameworks (IOSR, 2019) </a:t>
            </a:r>
            <a:r>
              <a:rPr lang="en-US" altLang="en-US"/>
              <a:t>→</a:t>
            </a:r>
            <a:r>
              <a:rPr lang="en-US" altLang="en-GB"/>
              <a:t> emphasizes content clarity, readability, and design.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Evaluating Digital Textbooks in Higher Education (ScienceDirect, 2021) </a:t>
            </a:r>
            <a:r>
              <a:rPr lang="en-US" altLang="en-US"/>
              <a:t>→</a:t>
            </a:r>
            <a:r>
              <a:rPr lang="en-US" altLang="en-GB"/>
              <a:t> highlights accessibility and interactive features.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Readability Analysis of Mathematics Textbooks (IJR, 2020) </a:t>
            </a:r>
            <a:r>
              <a:rPr lang="en-US" altLang="en-US"/>
              <a:t>→</a:t>
            </a:r>
            <a:r>
              <a:rPr lang="en-US" altLang="en-GB"/>
              <a:t> shows how readability scores impact comprehension.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Gap Identified: Current methods lack automation, rely heavily on human judgment, and do not fully support e-books.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PSCS_46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744200" cy="279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lvl="0" indent="-342900" algn="just">
              <a:spcBef>
                <a:spcPts val="0"/>
              </a:spcBef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The medical students aiming to be good physicians, need to select a standard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medical textbook. It is evident that there are several books made available in ASU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(Ayurveda, Unani, Siddha) medical systems and every book claims that the book has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been written as per CCIM or NCISM syllabus. Amongst some are good and some are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of poor uality and were written with vested interest.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spcBef>
                <a:spcPts val="0"/>
              </a:spcBef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Due to this, students are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trapped by substandard books that leads to poor quality standard among students.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Identifying this issue and its impact on medical on the medical system, NCISM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constituted an expert committee for the development of an assessment scale for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textbooks/ reference books. The expert committee after thorough deliberations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developed the assessment scale for the quality assessment of textbooks/ reference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GB" sz="2000" dirty="0">
                <a:latin typeface="Cambria" panose="02040503050406030204" pitchFamily="18" charset="0"/>
                <a:ea typeface="Cambria" panose="02040503050406030204" pitchFamily="18" charset="0"/>
              </a:rPr>
              <a:t>books. </a:t>
            </a: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 How it Works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051560"/>
            <a:ext cx="10668000" cy="489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sz="2200" b="1" dirty="0"/>
              <a:t>Process for Assessment of Quality of Textbook / Reference Books / E-Book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Application Submission</a:t>
            </a:r>
            <a:r>
              <a:rPr lang="en-US" sz="2200" dirty="0"/>
              <a:t> – Author or publisher submits details of the book.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Sample &amp; Documents</a:t>
            </a:r>
            <a:r>
              <a:rPr lang="en-US" sz="2200" dirty="0"/>
              <a:t> – Provide copy/link, author details, and syllabus relevance.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Expert Review</a:t>
            </a:r>
            <a:r>
              <a:rPr lang="en-US" sz="2200" dirty="0"/>
              <a:t> – Panel evaluates content accuracy, relevance, and clarity.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Feedback</a:t>
            </a:r>
            <a:r>
              <a:rPr lang="en-US" sz="2200" dirty="0"/>
              <a:t> – Suggestions or corrections if needed.</a:t>
            </a:r>
            <a:endParaRPr lang="en-US" sz="2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/>
              <a:t>Approval</a:t>
            </a:r>
            <a:r>
              <a:rPr lang="en-US" sz="2200" dirty="0"/>
              <a:t> – Certified and added to recommended reading list.</a:t>
            </a:r>
            <a:endParaRPr lang="en-US" sz="2200" dirty="0"/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OBJECTIVES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en-GB"/>
              <a:t>Develop a centralized digital application for assessing the quality of textbooks, reference books, and e-books in ASU (Ayurveda, Unani, Siddha) medical systems.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Automate the review and evaluation process to save time, reduce human error, and ensure consistency.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Provide standardized evaluation criteria for subject experts and reviewers across the country.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Enable real-time feedback and scoring to improve transparency and accountability in book approvals.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Support teachers and students in selecting high-quality and syllabus-compliant textbooks.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Build a repository of approved books that can be recommended by regulatory bodies (CCIM/NCISM).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Existing Methods &amp; Feasibility Study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Existing Methods: Manual evaluation by experts, surveys, readability tests (Flesch-Kincaid, Gunning Fog).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Challenges: Time-consuming, subjective, lack of scalability.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Feasibility: With NLP libraries, cloud storage, and cross-platform app frameworks, developing such an application is both cost-effective and technically achievable.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Proposed Method &amp; Feasibility Study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849631"/>
            <a:ext cx="10668000" cy="4953000"/>
          </a:xfrm>
        </p:spPr>
        <p:txBody>
          <a:bodyPr>
            <a:noAutofit/>
          </a:bodyPr>
          <a:p>
            <a:pPr marL="76200" indent="0">
              <a:buNone/>
            </a:pPr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Proposed System: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An application (web/mobile) that accepts a textbook/e-book or metadata as input.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Runs automated readability analysis, checks references, evaluates structure/design, and collects user ratings.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Produces a comprehensive quality score/report.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pPr marL="76200" indent="0">
              <a:buNone/>
            </a:pPr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Feasibility: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Hardware requirements are minimal (standard PC/mobile).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Software libraries for NLP, sentiment analysis, and UI design are readily available.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endParaRPr lang="en-US" altLang="en-GB" sz="1700">
              <a:latin typeface="Segoe UI Variable Text Semibold" charset="0"/>
              <a:cs typeface="Segoe UI Variable Text Semibold" charset="0"/>
            </a:endParaRPr>
          </a:p>
          <a:p>
            <a:r>
              <a:rPr lang="en-US" altLang="en-GB" sz="1700">
                <a:latin typeface="Segoe UI Variable Text Semibold" charset="0"/>
                <a:cs typeface="Segoe UI Variable Text Semibold" charset="0"/>
              </a:rPr>
              <a:t>Cloud-based deployment ensures scalability.</a:t>
            </a:r>
            <a:endParaRPr lang="en-US" altLang="en-GB" sz="170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8733</Words>
  <Application>WPS Presentation</Application>
  <PresentationFormat>Widescreen</PresentationFormat>
  <Paragraphs>270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Arial</vt:lpstr>
      <vt:lpstr>Verdana</vt:lpstr>
      <vt:lpstr>Bookman Old Style</vt:lpstr>
      <vt:lpstr>Segoe Print</vt:lpstr>
      <vt:lpstr>Cambria</vt:lpstr>
      <vt:lpstr>Microsoft YaHei</vt:lpstr>
      <vt:lpstr>Arial Unicode MS</vt:lpstr>
      <vt:lpstr>Times New Roman</vt:lpstr>
      <vt:lpstr>Segoe UI Variable Display Semibold</vt:lpstr>
      <vt:lpstr>Segoe UI Variable Text Semibold</vt:lpstr>
      <vt:lpstr>Bioinformatics</vt:lpstr>
      <vt:lpstr>PSCS_46_Application for Assessment of Quality of Textbook/ Reference Books/E-Books </vt:lpstr>
      <vt:lpstr>Content</vt:lpstr>
      <vt:lpstr>PowerPoint 演示文稿</vt:lpstr>
      <vt:lpstr>PowerPoint 演示文稿</vt:lpstr>
      <vt:lpstr>Problem Statement Number : PSCS_46 </vt:lpstr>
      <vt:lpstr>Problem Statement : How it Works</vt:lpstr>
      <vt:lpstr>OBJECTIVES</vt:lpstr>
      <vt:lpstr>PowerPoint 演示文稿</vt:lpstr>
      <vt:lpstr>PowerPoint 演示文稿</vt:lpstr>
      <vt:lpstr>Background and Related work for title selection</vt:lpstr>
      <vt:lpstr>PowerPoint 演示文稿</vt:lpstr>
      <vt:lpstr>PowerPoint 演示文稿</vt:lpstr>
      <vt:lpstr>PowerPoint 演示文稿</vt:lpstr>
      <vt:lpstr>Software Requirements</vt:lpstr>
      <vt:lpstr>Hardware Requirements</vt:lpstr>
      <vt:lpstr>PowerPoint 演示文稿</vt:lpstr>
      <vt:lpstr>Analysis Through Line Chart ✅</vt:lpstr>
      <vt:lpstr>Github Link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WPS_1671900742</cp:lastModifiedBy>
  <cp:revision>49</cp:revision>
  <dcterms:created xsi:type="dcterms:W3CDTF">2025-08-19T06:49:00Z</dcterms:created>
  <dcterms:modified xsi:type="dcterms:W3CDTF">2025-09-09T11:01:42Z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C66140F6863D4E91805CDA737162444A_13</vt:lpwstr>
  </property>
  <property fmtid="{D5CDD505-2E9C-101B-9397-08002B2CF9AE}" pid="3" name="KSOProductBuildVer">
    <vt:lpwstr>2057-12.2.0.21936</vt:lpwstr>
  </property>
</Properties>
</file>