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87" r:id="rId3"/>
    <p:sldId id="288" r:id="rId4"/>
    <p:sldId id="289" r:id="rId5"/>
    <p:sldId id="284" r:id="rId6"/>
    <p:sldId id="285" r:id="rId7"/>
    <p:sldId id="290" r:id="rId8"/>
    <p:sldId id="299" r:id="rId9"/>
    <p:sldId id="257" r:id="rId10"/>
    <p:sldId id="286" r:id="rId11"/>
    <p:sldId id="291" r:id="rId12"/>
    <p:sldId id="292" r:id="rId13"/>
    <p:sldId id="268" r:id="rId14"/>
    <p:sldId id="297" r:id="rId15"/>
    <p:sldId id="300" r:id="rId16"/>
    <p:sldId id="301" r:id="rId17"/>
    <p:sldId id="302" r:id="rId18"/>
    <p:sldId id="282" r:id="rId19"/>
    <p:sldId id="295" r:id="rId20"/>
    <p:sldId id="283" r:id="rId21"/>
    <p:sldId id="296" r:id="rId22"/>
    <p:sldId id="298"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89461" autoAdjust="0"/>
  </p:normalViewPr>
  <p:slideViewPr>
    <p:cSldViewPr>
      <p:cViewPr varScale="1">
        <p:scale>
          <a:sx n="78" d="100"/>
          <a:sy n="78" d="100"/>
        </p:scale>
        <p:origin x="-1570" y="-58"/>
      </p:cViewPr>
      <p:guideLst>
        <p:guide orient="horz" pos="2160"/>
        <p:guide pos="2880"/>
      </p:guideLst>
    </p:cSldViewPr>
  </p:slideViewPr>
  <p:outlineViewPr>
    <p:cViewPr>
      <p:scale>
        <a:sx n="33" d="100"/>
        <a:sy n="33" d="100"/>
      </p:scale>
      <p:origin x="0" y="92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66996-3286-46D9-AA06-EB9BA9177051}"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F99E6-FD8F-4611-9479-94B51B73D7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D5C7B44-B535-48B1-86E1-7DB85D3634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A87A943-AE45-4067-80EC-A8F24D412A77}" type="datetimeFigureOut">
              <a:rPr lang="en-US" smtClean="0"/>
              <a:pPr/>
              <a:t>11/22/2024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D5C7B44-B535-48B1-86E1-7DB85D3634B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ublic.tableau.com/app/profile/reshmee.seetohul/viz/Frauddetectionusingtableau/FRAUDREPORTS?publish=yes" TargetMode="External"/><Relationship Id="rId2" Type="http://schemas.openxmlformats.org/officeDocument/2006/relationships/hyperlink" Target="https://github.com/preety198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2714620"/>
            <a:ext cx="7772400" cy="1143008"/>
          </a:xfrm>
        </p:spPr>
        <p:txBody>
          <a:bodyPr>
            <a:normAutofit/>
          </a:bodyPr>
          <a:lstStyle/>
          <a:p>
            <a:r>
              <a:rPr lang="en-US" sz="3200" i="1" dirty="0" smtClean="0">
                <a:solidFill>
                  <a:srgbClr val="0070C0"/>
                </a:solidFill>
              </a:rPr>
              <a:t>Predictive Analytics and fraud detection in insurance claims </a:t>
            </a:r>
            <a:endParaRPr lang="en-US" sz="3200" i="1" dirty="0">
              <a:solidFill>
                <a:srgbClr val="0070C0"/>
              </a:solidFill>
            </a:endParaRPr>
          </a:p>
        </p:txBody>
      </p:sp>
      <p:sp>
        <p:nvSpPr>
          <p:cNvPr id="3" name="Subtitle 2"/>
          <p:cNvSpPr>
            <a:spLocks noGrp="1"/>
          </p:cNvSpPr>
          <p:nvPr>
            <p:ph type="subTitle" idx="1"/>
          </p:nvPr>
        </p:nvSpPr>
        <p:spPr>
          <a:xfrm>
            <a:off x="914400" y="500042"/>
            <a:ext cx="7772400" cy="1857388"/>
          </a:xfrm>
        </p:spPr>
        <p:txBody>
          <a:bodyPr/>
          <a:lstStyle/>
          <a:p>
            <a:r>
              <a:rPr lang="en-US" sz="2400" b="1" dirty="0" smtClean="0">
                <a:solidFill>
                  <a:srgbClr val="0070C0"/>
                </a:solidFill>
              </a:rPr>
              <a:t>Data Visualization</a:t>
            </a:r>
          </a:p>
          <a:p>
            <a:r>
              <a:rPr lang="en-US" sz="2400" b="1" dirty="0" smtClean="0">
                <a:solidFill>
                  <a:srgbClr val="0070C0"/>
                </a:solidFill>
              </a:rPr>
              <a:t>Final Project : Data Visualization Using Python</a:t>
            </a:r>
          </a:p>
          <a:p>
            <a:endParaRPr lang="en-US" b="1" dirty="0">
              <a:solidFill>
                <a:srgbClr val="0070C0"/>
              </a:solidFill>
            </a:endParaRPr>
          </a:p>
        </p:txBody>
      </p:sp>
      <p:sp>
        <p:nvSpPr>
          <p:cNvPr id="6" name="Rectangle 5"/>
          <p:cNvSpPr/>
          <p:nvPr/>
        </p:nvSpPr>
        <p:spPr>
          <a:xfrm>
            <a:off x="857224" y="4813994"/>
            <a:ext cx="5500726" cy="1200329"/>
          </a:xfrm>
          <a:prstGeom prst="rect">
            <a:avLst/>
          </a:prstGeom>
        </p:spPr>
        <p:txBody>
          <a:bodyPr wrap="square">
            <a:spAutoFit/>
          </a:bodyPr>
          <a:lstStyle/>
          <a:p>
            <a:r>
              <a:rPr lang="en-US" b="1" dirty="0" smtClean="0">
                <a:solidFill>
                  <a:srgbClr val="0070C0"/>
                </a:solidFill>
              </a:rPr>
              <a:t>Part-Time </a:t>
            </a:r>
          </a:p>
          <a:p>
            <a:r>
              <a:rPr lang="en-US" b="1" dirty="0" smtClean="0">
                <a:solidFill>
                  <a:srgbClr val="0070C0"/>
                </a:solidFill>
              </a:rPr>
              <a:t>2024</a:t>
            </a:r>
          </a:p>
          <a:p>
            <a:endParaRPr lang="en-US" b="1" dirty="0" smtClean="0">
              <a:solidFill>
                <a:srgbClr val="0070C0"/>
              </a:solidFill>
            </a:endParaRPr>
          </a:p>
          <a:p>
            <a:r>
              <a:rPr lang="en-US" b="1" dirty="0" smtClean="0">
                <a:solidFill>
                  <a:srgbClr val="0070C0"/>
                </a:solidFill>
              </a:rPr>
              <a:t>Developers Institute of Mauritius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714380"/>
          </a:xfrm>
        </p:spPr>
        <p:txBody>
          <a:bodyPr/>
          <a:lstStyle/>
          <a:p>
            <a:r>
              <a:rPr lang="en-US" sz="3200" dirty="0" smtClean="0"/>
              <a:t>correlation matrix heatmap</a:t>
            </a:r>
            <a:endParaRPr lang="en-US" sz="3200" dirty="0"/>
          </a:p>
        </p:txBody>
      </p:sp>
      <p:sp>
        <p:nvSpPr>
          <p:cNvPr id="3" name="Content Placeholder 2"/>
          <p:cNvSpPr>
            <a:spLocks noGrp="1"/>
          </p:cNvSpPr>
          <p:nvPr>
            <p:ph idx="1"/>
          </p:nvPr>
        </p:nvSpPr>
        <p:spPr>
          <a:xfrm>
            <a:off x="914400" y="1142984"/>
            <a:ext cx="7772400" cy="5212576"/>
          </a:xfrm>
        </p:spPr>
        <p:txBody>
          <a:bodyPr>
            <a:normAutofit/>
          </a:bodyPr>
          <a:lstStyle/>
          <a:p>
            <a:r>
              <a:rPr lang="en-US" sz="2000" b="1" dirty="0" smtClean="0"/>
              <a:t>Strong Correlations</a:t>
            </a:r>
            <a:r>
              <a:rPr lang="en-US" sz="2000" dirty="0" smtClean="0"/>
              <a:t>:</a:t>
            </a:r>
          </a:p>
          <a:p>
            <a:r>
              <a:rPr lang="en-US" sz="2000" dirty="0" smtClean="0"/>
              <a:t>There seems to be a strong positive correlation :</a:t>
            </a:r>
          </a:p>
          <a:p>
            <a:r>
              <a:rPr lang="en-US" sz="2000" dirty="0" smtClean="0"/>
              <a:t>Between Age (around 0.92), </a:t>
            </a:r>
            <a:r>
              <a:rPr lang="en-US" sz="2000" dirty="0" err="1" smtClean="0"/>
              <a:t>vehicle_claim</a:t>
            </a:r>
            <a:r>
              <a:rPr lang="en-US" sz="2000" dirty="0" smtClean="0"/>
              <a:t> and injury claim (around 0.72).</a:t>
            </a:r>
            <a:r>
              <a:rPr lang="en-US" sz="2000" dirty="0" err="1" smtClean="0"/>
              <a:t>property_claim</a:t>
            </a:r>
            <a:r>
              <a:rPr lang="en-US" sz="2000" dirty="0" smtClean="0"/>
              <a:t> (close to 0.73)</a:t>
            </a:r>
          </a:p>
          <a:p>
            <a:endParaRPr lang="en-US" sz="2000" dirty="0" smtClean="0"/>
          </a:p>
          <a:p>
            <a:r>
              <a:rPr lang="en-US" sz="2000" dirty="0" smtClean="0"/>
              <a:t> Exclude the '</a:t>
            </a:r>
            <a:r>
              <a:rPr lang="en-US" sz="2000" dirty="0" err="1" smtClean="0"/>
              <a:t>total_claims</a:t>
            </a:r>
            <a:r>
              <a:rPr lang="en-US" sz="2000" dirty="0" smtClean="0"/>
              <a:t>' column as it is a sum of the '</a:t>
            </a:r>
            <a:r>
              <a:rPr lang="en-US" sz="2000" dirty="0" err="1" smtClean="0"/>
              <a:t>injury_claims</a:t>
            </a:r>
            <a:r>
              <a:rPr lang="en-US" sz="2000" dirty="0" smtClean="0"/>
              <a:t>', '</a:t>
            </a:r>
            <a:r>
              <a:rPr lang="en-US" sz="2000" dirty="0" err="1" smtClean="0"/>
              <a:t>property_claims</a:t>
            </a:r>
            <a:r>
              <a:rPr lang="en-US" sz="2000" dirty="0" smtClean="0"/>
              <a:t>', and '</a:t>
            </a:r>
            <a:r>
              <a:rPr lang="en-US" sz="2000" dirty="0" err="1" smtClean="0"/>
              <a:t>vehicle_claims</a:t>
            </a:r>
            <a:endParaRPr lang="en-US" sz="2000" dirty="0" smtClean="0"/>
          </a:p>
          <a:p>
            <a:endParaRPr lang="en-US" sz="2000" b="1" dirty="0" smtClean="0"/>
          </a:p>
          <a:p>
            <a:r>
              <a:rPr lang="en-US" sz="2000" b="1" dirty="0" smtClean="0"/>
              <a:t>Weak or No Correlations</a:t>
            </a:r>
            <a:r>
              <a:rPr lang="en-US" sz="2000" dirty="0" smtClean="0"/>
              <a:t>:</a:t>
            </a:r>
          </a:p>
          <a:p>
            <a:r>
              <a:rPr lang="en-US" sz="2000" dirty="0" smtClean="0"/>
              <a:t>Most other variables appear to have weak or no significant correlation (values close to 0).</a:t>
            </a:r>
          </a:p>
          <a:p>
            <a:endParaRPr lang="en-US" sz="24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1140736"/>
          </a:xfrm>
        </p:spPr>
        <p:txBody>
          <a:bodyPr/>
          <a:lstStyle/>
          <a:p>
            <a:r>
              <a:rPr lang="en-US" sz="3000" dirty="0" smtClean="0"/>
              <a:t>Correlation Matrix after handling the Missing values</a:t>
            </a:r>
            <a:endParaRPr lang="en-US" sz="3000" dirty="0"/>
          </a:p>
        </p:txBody>
      </p:sp>
      <p:pic>
        <p:nvPicPr>
          <p:cNvPr id="6" name="Content Placeholder 5" descr="Correlation Matrix after handling Missing values.png"/>
          <p:cNvPicPr>
            <a:picLocks noGrp="1" noChangeAspect="1"/>
          </p:cNvPicPr>
          <p:nvPr>
            <p:ph idx="1"/>
          </p:nvPr>
        </p:nvPicPr>
        <p:blipFill>
          <a:blip r:embed="rId2"/>
          <a:stretch>
            <a:fillRect/>
          </a:stretch>
        </p:blipFill>
        <p:spPr>
          <a:xfrm>
            <a:off x="928662" y="1285860"/>
            <a:ext cx="7000924" cy="507008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772400" cy="571504"/>
          </a:xfrm>
        </p:spPr>
        <p:txBody>
          <a:bodyPr/>
          <a:lstStyle/>
          <a:p>
            <a:r>
              <a:rPr lang="en-US" sz="2800" dirty="0" smtClean="0"/>
              <a:t>VIF (Variance Inflation Factor)</a:t>
            </a:r>
            <a:endParaRPr lang="en-US" sz="2800" dirty="0"/>
          </a:p>
        </p:txBody>
      </p:sp>
      <p:sp>
        <p:nvSpPr>
          <p:cNvPr id="3" name="Content Placeholder 2"/>
          <p:cNvSpPr>
            <a:spLocks noGrp="1"/>
          </p:cNvSpPr>
          <p:nvPr>
            <p:ph idx="1"/>
          </p:nvPr>
        </p:nvSpPr>
        <p:spPr>
          <a:xfrm>
            <a:off x="914400" y="928670"/>
            <a:ext cx="7772400" cy="5426890"/>
          </a:xfrm>
        </p:spPr>
        <p:txBody>
          <a:bodyPr>
            <a:normAutofit/>
          </a:bodyPr>
          <a:lstStyle/>
          <a:p>
            <a:r>
              <a:rPr lang="en-US" sz="2000" dirty="0" smtClean="0"/>
              <a:t>Variance Inflation Factor (VIF): The VIF function is used to measure collinearity between the features in a regression model.</a:t>
            </a:r>
          </a:p>
          <a:p>
            <a:r>
              <a:rPr lang="en-US" sz="2000" dirty="0" smtClean="0"/>
              <a:t>Interpreting VIF:</a:t>
            </a:r>
          </a:p>
          <a:p>
            <a:r>
              <a:rPr lang="en-US" sz="2000" dirty="0" smtClean="0"/>
              <a:t>VIF = 1: No multicollinearity.</a:t>
            </a:r>
          </a:p>
          <a:p>
            <a:r>
              <a:rPr lang="en-US" sz="2000" dirty="0" smtClean="0"/>
              <a:t>1 &lt; VIF &lt; 5: Moderate multicollinearity.</a:t>
            </a:r>
          </a:p>
          <a:p>
            <a:r>
              <a:rPr lang="en-US" sz="2000" dirty="0" smtClean="0"/>
              <a:t>VIF &gt; 5: High multicollinearity, consider removing the feature.</a:t>
            </a:r>
          </a:p>
          <a:p>
            <a:endParaRPr lang="en-US" sz="1500" dirty="0" smtClean="0"/>
          </a:p>
          <a:p>
            <a:r>
              <a:rPr lang="en-US" sz="1500" dirty="0" smtClean="0"/>
              <a:t>The VIF values for all the features (age, incident_hour_of_the_day, injury claim, property claim, vehicle claim) are well below 5, which indicates that there is no severe multicollinearity between these features.</a:t>
            </a:r>
          </a:p>
          <a:p>
            <a:r>
              <a:rPr lang="en-US" sz="1500" dirty="0" smtClean="0"/>
              <a:t>All VIF values are close to 1 or in the range of 1.0 to 3.13, which is indicative of low to moderate correlation among the features. </a:t>
            </a:r>
          </a:p>
          <a:p>
            <a:r>
              <a:rPr lang="en-US" sz="1500" dirty="0" smtClean="0"/>
              <a:t>The dataset has low multicollinearity, which is a positive outcome, as it means the features in your model should be able to contribute independently to explaining the target variable (such as fraud detection).</a:t>
            </a:r>
          </a:p>
          <a:p>
            <a:r>
              <a:rPr lang="en-US" sz="1500" dirty="0" smtClean="0"/>
              <a:t>There is no need to remove any features based on the VIF results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7772400" cy="914400"/>
          </a:xfrm>
        </p:spPr>
        <p:txBody>
          <a:bodyPr/>
          <a:lstStyle/>
          <a:p>
            <a:r>
              <a:rPr lang="en-US" dirty="0" smtClean="0"/>
              <a:t>      </a:t>
            </a:r>
            <a:r>
              <a:rPr lang="en-US" sz="2400" dirty="0" smtClean="0"/>
              <a:t>Distribution in numerical feature</a:t>
            </a:r>
            <a:endParaRPr lang="en-US" sz="2400" dirty="0"/>
          </a:p>
        </p:txBody>
      </p:sp>
      <p:pic>
        <p:nvPicPr>
          <p:cNvPr id="5" name="Content Placeholder 4" descr="Distribution -Histplot.png"/>
          <p:cNvPicPr>
            <a:picLocks noGrp="1" noChangeAspect="1"/>
          </p:cNvPicPr>
          <p:nvPr>
            <p:ph idx="1"/>
          </p:nvPr>
        </p:nvPicPr>
        <p:blipFill>
          <a:blip r:embed="rId3"/>
          <a:stretch>
            <a:fillRect/>
          </a:stretch>
        </p:blipFill>
        <p:spPr>
          <a:xfrm>
            <a:off x="714348" y="1142984"/>
            <a:ext cx="7772400" cy="421484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658128" cy="714380"/>
          </a:xfrm>
        </p:spPr>
        <p:txBody>
          <a:bodyPr/>
          <a:lstStyle/>
          <a:p>
            <a:r>
              <a:rPr lang="en-US" dirty="0" smtClean="0"/>
              <a:t>Distribution</a:t>
            </a:r>
            <a:endParaRPr lang="en-US" dirty="0"/>
          </a:p>
        </p:txBody>
      </p:sp>
      <p:sp>
        <p:nvSpPr>
          <p:cNvPr id="3" name="Content Placeholder 2"/>
          <p:cNvSpPr>
            <a:spLocks noGrp="1"/>
          </p:cNvSpPr>
          <p:nvPr>
            <p:ph idx="1"/>
          </p:nvPr>
        </p:nvSpPr>
        <p:spPr>
          <a:xfrm>
            <a:off x="928662" y="1285860"/>
            <a:ext cx="7772400" cy="4572032"/>
          </a:xfrm>
        </p:spPr>
        <p:txBody>
          <a:bodyPr>
            <a:normAutofit/>
          </a:bodyPr>
          <a:lstStyle/>
          <a:p>
            <a:r>
              <a:rPr lang="en-US" sz="1800" dirty="0" smtClean="0"/>
              <a:t>The </a:t>
            </a:r>
            <a:r>
              <a:rPr lang="en-US" sz="1800" b="1" dirty="0" smtClean="0"/>
              <a:t>claim distributions</a:t>
            </a:r>
            <a:r>
              <a:rPr lang="en-US" sz="1800" dirty="0" smtClean="0"/>
              <a:t> (injury, property, vehicle) are likely fine if they are right-skewed, as this is typical for claims data.</a:t>
            </a:r>
          </a:p>
          <a:p>
            <a:endParaRPr lang="en-US" sz="1800" dirty="0" smtClean="0"/>
          </a:p>
          <a:p>
            <a:r>
              <a:rPr lang="en-US" sz="1800" dirty="0" smtClean="0"/>
              <a:t>The </a:t>
            </a:r>
            <a:r>
              <a:rPr lang="en-US" sz="1800" b="1" dirty="0" smtClean="0"/>
              <a:t>incident hour distribution</a:t>
            </a:r>
            <a:r>
              <a:rPr lang="en-US" sz="1800" dirty="0" smtClean="0"/>
              <a:t> should show patterns of when incidents are more likely to happen, and a </a:t>
            </a:r>
            <a:r>
              <a:rPr lang="en-US" sz="1800" b="1" dirty="0" smtClean="0"/>
              <a:t>peaked distribution</a:t>
            </a:r>
            <a:r>
              <a:rPr lang="en-US" sz="1800" dirty="0" smtClean="0"/>
              <a:t> could be expected.</a:t>
            </a:r>
          </a:p>
          <a:p>
            <a:endParaRPr lang="en-US" sz="1800" dirty="0" smtClean="0"/>
          </a:p>
          <a:p>
            <a:r>
              <a:rPr lang="en-US" sz="1800" dirty="0" smtClean="0"/>
              <a:t>The </a:t>
            </a:r>
            <a:r>
              <a:rPr lang="en-US" sz="1800" b="1" dirty="0" smtClean="0"/>
              <a:t>age distribution</a:t>
            </a:r>
            <a:r>
              <a:rPr lang="en-US" sz="1800" dirty="0" smtClean="0"/>
              <a:t> should reflect the actual demographic distribution </a:t>
            </a:r>
            <a:r>
              <a:rPr lang="en-US" sz="1800" dirty="0" err="1" smtClean="0"/>
              <a:t>eg</a:t>
            </a:r>
            <a:r>
              <a:rPr lang="en-US" sz="1800" dirty="0" smtClean="0"/>
              <a:t> ; different age group, gender income and others , and whether it's "good" depends on your target population. </a:t>
            </a:r>
          </a:p>
          <a:p>
            <a:endParaRPr lang="en-US" sz="1800" dirty="0" smtClean="0"/>
          </a:p>
          <a:p>
            <a:r>
              <a:rPr lang="en-US" sz="1800" dirty="0" smtClean="0"/>
              <a:t>we need to remove the outliers , right-skewed  in (injury, property, vehicle)</a:t>
            </a:r>
          </a:p>
          <a:p>
            <a:r>
              <a:rPr lang="en-US" sz="1800" dirty="0" smtClean="0"/>
              <a:t>and normalized the data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Initialize Isolation Forest (outliers)</a:t>
            </a:r>
            <a:r>
              <a:rPr lang="en-US" dirty="0" smtClean="0"/>
              <a:t/>
            </a:r>
            <a:br>
              <a:rPr lang="en-US" dirty="0" smtClean="0"/>
            </a:br>
            <a:endParaRPr lang="en-US" dirty="0"/>
          </a:p>
        </p:txBody>
      </p:sp>
      <p:pic>
        <p:nvPicPr>
          <p:cNvPr id="13" name="Content Placeholder 12" descr="Outliers.png"/>
          <p:cNvPicPr>
            <a:picLocks noGrp="1" noChangeAspect="1"/>
          </p:cNvPicPr>
          <p:nvPr>
            <p:ph idx="1"/>
          </p:nvPr>
        </p:nvPicPr>
        <p:blipFill>
          <a:blip r:embed="rId2"/>
          <a:stretch>
            <a:fillRect/>
          </a:stretch>
        </p:blipFill>
        <p:spPr>
          <a:xfrm>
            <a:off x="1285852" y="1643050"/>
            <a:ext cx="5929355" cy="464347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Pair plot data after outlier removal</a:t>
            </a:r>
            <a:endParaRPr lang="en-US" sz="2000" dirty="0"/>
          </a:p>
        </p:txBody>
      </p:sp>
      <p:pic>
        <p:nvPicPr>
          <p:cNvPr id="4" name="Content Placeholder 3" descr="Remove the outliers by using Pairplot.png"/>
          <p:cNvPicPr>
            <a:picLocks noGrp="1" noChangeAspect="1"/>
          </p:cNvPicPr>
          <p:nvPr>
            <p:ph idx="1"/>
          </p:nvPr>
        </p:nvPicPr>
        <p:blipFill>
          <a:blip r:embed="rId2"/>
          <a:stretch>
            <a:fillRect/>
          </a:stretch>
        </p:blipFill>
        <p:spPr>
          <a:xfrm>
            <a:off x="1500166" y="1357298"/>
            <a:ext cx="5572164" cy="507206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7772400" cy="914400"/>
          </a:xfrm>
        </p:spPr>
        <p:txBody>
          <a:bodyPr/>
          <a:lstStyle/>
          <a:p>
            <a:r>
              <a:rPr lang="en-US" sz="2400" b="1" dirty="0" smtClean="0"/>
              <a:t>Splitting data into training and test set </a:t>
            </a:r>
            <a:endParaRPr lang="en-US" sz="2400" dirty="0"/>
          </a:p>
        </p:txBody>
      </p:sp>
      <p:sp>
        <p:nvSpPr>
          <p:cNvPr id="3" name="Content Placeholder 2"/>
          <p:cNvSpPr>
            <a:spLocks noGrp="1"/>
          </p:cNvSpPr>
          <p:nvPr>
            <p:ph idx="1"/>
          </p:nvPr>
        </p:nvSpPr>
        <p:spPr>
          <a:xfrm>
            <a:off x="914400" y="1285860"/>
            <a:ext cx="7772400" cy="5069700"/>
          </a:xfrm>
        </p:spPr>
        <p:txBody>
          <a:bodyPr>
            <a:normAutofit fontScale="70000" lnSpcReduction="20000"/>
          </a:bodyPr>
          <a:lstStyle/>
          <a:p>
            <a:r>
              <a:rPr lang="en-US" sz="3200" dirty="0" smtClean="0"/>
              <a:t>Train-Test Split: The data is split into training and testing sets (80-20 split) using X_resampled and y_resampled, which suggests the data may have been balanced beforehand.</a:t>
            </a:r>
          </a:p>
          <a:p>
            <a:endParaRPr lang="en-US" sz="3200" dirty="0" smtClean="0"/>
          </a:p>
          <a:p>
            <a:r>
              <a:rPr lang="en-US" sz="3200" dirty="0" smtClean="0"/>
              <a:t>Model Definitions: A dictionary of models is created, with each key representing the model name and each value representing the corresponding model instance.</a:t>
            </a:r>
          </a:p>
          <a:p>
            <a:r>
              <a:rPr lang="en-US" sz="3200" dirty="0" smtClean="0"/>
              <a:t>The model is trained on the training data. Training and test accuracy are calculated using accuracy_score.A classification report (precision, recall, F1-score) and a confusion matrix are printed to provide detailed evaluation metrics.</a:t>
            </a:r>
          </a:p>
          <a:p>
            <a:r>
              <a:rPr lang="en-US" sz="3200" dirty="0" smtClean="0"/>
              <a:t>Models use for the evaluation: RandomForestClassifier,Logistic Regression-Nearest Neighbors, Support Vector Machine, Gradient </a:t>
            </a:r>
            <a:r>
              <a:rPr lang="en-US" sz="3200" dirty="0" err="1" smtClean="0"/>
              <a:t>Boosting,Extra</a:t>
            </a:r>
            <a:r>
              <a:rPr lang="en-US" sz="3200" dirty="0" smtClean="0"/>
              <a:t> Trees and  XGBoost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714380"/>
          </a:xfrm>
        </p:spPr>
        <p:txBody>
          <a:bodyPr/>
          <a:lstStyle/>
          <a:p>
            <a:r>
              <a:rPr lang="en-US" dirty="0" smtClean="0"/>
              <a:t> Models Performance</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
            </a:r>
            <a:br>
              <a:rPr lang="en-US" dirty="0" smtClean="0"/>
            </a:br>
            <a:endParaRPr lang="en-US" dirty="0"/>
          </a:p>
        </p:txBody>
      </p:sp>
      <p:graphicFrame>
        <p:nvGraphicFramePr>
          <p:cNvPr id="5" name="Table 4"/>
          <p:cNvGraphicFramePr>
            <a:graphicFrameLocks noGrp="1"/>
          </p:cNvGraphicFramePr>
          <p:nvPr/>
        </p:nvGraphicFramePr>
        <p:xfrm>
          <a:off x="857224" y="1142985"/>
          <a:ext cx="7715303" cy="5173638"/>
        </p:xfrm>
        <a:graphic>
          <a:graphicData uri="http://schemas.openxmlformats.org/drawingml/2006/table">
            <a:tbl>
              <a:tblPr firstRow="1" bandRow="1">
                <a:tableStyleId>{5C22544A-7EE6-4342-B048-85BDC9FD1C3A}</a:tableStyleId>
              </a:tblPr>
              <a:tblGrid>
                <a:gridCol w="1905954"/>
                <a:gridCol w="1891447"/>
                <a:gridCol w="1920462"/>
                <a:gridCol w="1997440"/>
              </a:tblGrid>
              <a:tr h="609979">
                <a:tc>
                  <a:txBody>
                    <a:bodyPr/>
                    <a:lstStyle/>
                    <a:p>
                      <a:pPr algn="ctr" fontAlgn="ctr"/>
                      <a:r>
                        <a:rPr lang="en-US" dirty="0"/>
                        <a:t/>
                      </a:r>
                      <a:br>
                        <a:rPr lang="en-US" dirty="0"/>
                      </a:br>
                      <a:endParaRPr lang="en-US" dirty="0"/>
                    </a:p>
                  </a:txBody>
                  <a:tcPr marL="60960" marR="60960" marT="30480" marB="30480" anchor="ctr"/>
                </a:tc>
                <a:tc>
                  <a:txBody>
                    <a:bodyPr/>
                    <a:lstStyle/>
                    <a:p>
                      <a:pPr algn="ctr" fontAlgn="ctr"/>
                      <a:endParaRPr lang="en-US" dirty="0" smtClean="0"/>
                    </a:p>
                    <a:p>
                      <a:pPr algn="ctr" fontAlgn="ctr"/>
                      <a:r>
                        <a:rPr lang="en-US" dirty="0" smtClean="0"/>
                        <a:t>Model</a:t>
                      </a:r>
                      <a:endParaRPr lang="en-US" dirty="0"/>
                    </a:p>
                  </a:txBody>
                  <a:tcPr marL="60960" marR="60960" marT="30480" marB="30480" anchor="ctr"/>
                </a:tc>
                <a:tc>
                  <a:txBody>
                    <a:bodyPr/>
                    <a:lstStyle/>
                    <a:p>
                      <a:pPr algn="ctr" fontAlgn="ctr"/>
                      <a:endParaRPr lang="en-US" dirty="0" smtClean="0"/>
                    </a:p>
                    <a:p>
                      <a:pPr algn="ctr" fontAlgn="ctr"/>
                      <a:r>
                        <a:rPr lang="en-US" dirty="0" smtClean="0"/>
                        <a:t>Test </a:t>
                      </a:r>
                      <a:r>
                        <a:rPr lang="en-US" dirty="0"/>
                        <a:t>Accuracy</a:t>
                      </a:r>
                    </a:p>
                  </a:txBody>
                  <a:tcPr marL="60960" marR="60960" marT="30480" marB="30480" anchor="ctr"/>
                </a:tc>
                <a:tc>
                  <a:txBody>
                    <a:bodyPr/>
                    <a:lstStyle/>
                    <a:p>
                      <a:pPr algn="ctr"/>
                      <a:endParaRPr lang="en-US" dirty="0" smtClean="0"/>
                    </a:p>
                    <a:p>
                      <a:pPr algn="ctr"/>
                      <a:r>
                        <a:rPr lang="en-US" dirty="0" smtClean="0"/>
                        <a:t>Train</a:t>
                      </a:r>
                      <a:r>
                        <a:rPr lang="en-US" baseline="0" dirty="0" smtClean="0"/>
                        <a:t> Accuracy</a:t>
                      </a:r>
                      <a:endParaRPr lang="en-US" dirty="0" smtClean="0"/>
                    </a:p>
                  </a:txBody>
                  <a:tcPr/>
                </a:tc>
              </a:tr>
              <a:tr h="413687">
                <a:tc>
                  <a:txBody>
                    <a:bodyPr/>
                    <a:lstStyle/>
                    <a:p>
                      <a:pPr algn="r" fontAlgn="ctr"/>
                      <a:r>
                        <a:rPr lang="en-US" b="0" dirty="0"/>
                        <a:t>5</a:t>
                      </a:r>
                    </a:p>
                  </a:txBody>
                  <a:tcPr marL="60960" marR="60960" marT="30480" marB="30480" anchor="ctr"/>
                </a:tc>
                <a:tc>
                  <a:txBody>
                    <a:bodyPr/>
                    <a:lstStyle/>
                    <a:p>
                      <a:r>
                        <a:rPr lang="en-US" dirty="0"/>
                        <a:t>Extra Trees</a:t>
                      </a:r>
                    </a:p>
                  </a:txBody>
                  <a:tcPr marL="60960" marR="60960" marT="30480" marB="30480" anchor="ctr"/>
                </a:tc>
                <a:tc>
                  <a:txBody>
                    <a:bodyPr/>
                    <a:lstStyle/>
                    <a:p>
                      <a:r>
                        <a:rPr lang="en-US"/>
                        <a:t>0.9073</a:t>
                      </a:r>
                    </a:p>
                  </a:txBody>
                  <a:tcPr marL="60960" marR="60960" marT="30480" marB="30480" anchor="ctr"/>
                </a:tc>
                <a:tc>
                  <a:txBody>
                    <a:bodyPr/>
                    <a:lstStyle/>
                    <a:p>
                      <a:r>
                        <a:rPr lang="en-US"/>
                        <a:t>1.0000</a:t>
                      </a:r>
                    </a:p>
                  </a:txBody>
                  <a:tcPr marL="60960" marR="60960" marT="30480" marB="30480" anchor="ctr"/>
                </a:tc>
              </a:tr>
              <a:tr h="680034">
                <a:tc>
                  <a:txBody>
                    <a:bodyPr/>
                    <a:lstStyle/>
                    <a:p>
                      <a:pPr algn="r" fontAlgn="ctr"/>
                      <a:r>
                        <a:rPr lang="en-US" b="0"/>
                        <a:t>0</a:t>
                      </a:r>
                    </a:p>
                  </a:txBody>
                  <a:tcPr marL="60960" marR="60960" marT="30480" marB="30480" anchor="ctr"/>
                </a:tc>
                <a:tc>
                  <a:txBody>
                    <a:bodyPr/>
                    <a:lstStyle/>
                    <a:p>
                      <a:r>
                        <a:rPr lang="en-US"/>
                        <a:t>Random Forest</a:t>
                      </a:r>
                    </a:p>
                  </a:txBody>
                  <a:tcPr marL="60960" marR="60960" marT="30480" marB="30480" anchor="ctr"/>
                </a:tc>
                <a:tc>
                  <a:txBody>
                    <a:bodyPr/>
                    <a:lstStyle/>
                    <a:p>
                      <a:r>
                        <a:rPr lang="en-US"/>
                        <a:t>0.8841</a:t>
                      </a:r>
                    </a:p>
                  </a:txBody>
                  <a:tcPr marL="60960" marR="60960" marT="30480" marB="30480" anchor="ctr"/>
                </a:tc>
                <a:tc>
                  <a:txBody>
                    <a:bodyPr/>
                    <a:lstStyle/>
                    <a:p>
                      <a:r>
                        <a:rPr lang="en-US"/>
                        <a:t>1.0000</a:t>
                      </a:r>
                    </a:p>
                  </a:txBody>
                  <a:tcPr marL="60960" marR="60960" marT="30480" marB="30480" anchor="ctr"/>
                </a:tc>
              </a:tr>
              <a:tr h="986048">
                <a:tc>
                  <a:txBody>
                    <a:bodyPr/>
                    <a:lstStyle/>
                    <a:p>
                      <a:pPr algn="r" fontAlgn="ctr"/>
                      <a:r>
                        <a:rPr lang="en-US" b="0" dirty="0"/>
                        <a:t>3</a:t>
                      </a:r>
                    </a:p>
                  </a:txBody>
                  <a:tcPr marL="60960" marR="60960" marT="30480" marB="30480" anchor="ctr"/>
                </a:tc>
                <a:tc>
                  <a:txBody>
                    <a:bodyPr/>
                    <a:lstStyle/>
                    <a:p>
                      <a:r>
                        <a:rPr lang="en-US"/>
                        <a:t>Support Vector Machine</a:t>
                      </a:r>
                    </a:p>
                  </a:txBody>
                  <a:tcPr marL="60960" marR="60960" marT="30480" marB="30480" anchor="ctr"/>
                </a:tc>
                <a:tc>
                  <a:txBody>
                    <a:bodyPr/>
                    <a:lstStyle/>
                    <a:p>
                      <a:r>
                        <a:rPr lang="en-US"/>
                        <a:t>0.8576</a:t>
                      </a:r>
                    </a:p>
                  </a:txBody>
                  <a:tcPr marL="60960" marR="60960" marT="30480" marB="30480" anchor="ctr"/>
                </a:tc>
                <a:tc>
                  <a:txBody>
                    <a:bodyPr/>
                    <a:lstStyle/>
                    <a:p>
                      <a:r>
                        <a:rPr lang="en-US" dirty="0"/>
                        <a:t>0.9684</a:t>
                      </a:r>
                    </a:p>
                  </a:txBody>
                  <a:tcPr marL="60960" marR="60960" marT="30480" marB="30480" anchor="ctr"/>
                </a:tc>
              </a:tr>
              <a:tr h="413687">
                <a:tc>
                  <a:txBody>
                    <a:bodyPr/>
                    <a:lstStyle/>
                    <a:p>
                      <a:pPr algn="r" fontAlgn="ctr"/>
                      <a:r>
                        <a:rPr lang="en-US" b="0"/>
                        <a:t>6</a:t>
                      </a:r>
                    </a:p>
                  </a:txBody>
                  <a:tcPr marL="60960" marR="60960" marT="30480" marB="30480" anchor="ctr"/>
                </a:tc>
                <a:tc>
                  <a:txBody>
                    <a:bodyPr/>
                    <a:lstStyle/>
                    <a:p>
                      <a:r>
                        <a:rPr lang="en-US" dirty="0"/>
                        <a:t>XGBoost</a:t>
                      </a:r>
                    </a:p>
                  </a:txBody>
                  <a:tcPr marL="60960" marR="60960" marT="30480" marB="30480" anchor="ctr"/>
                </a:tc>
                <a:tc>
                  <a:txBody>
                    <a:bodyPr/>
                    <a:lstStyle/>
                    <a:p>
                      <a:r>
                        <a:rPr lang="en-US"/>
                        <a:t>0.8477</a:t>
                      </a:r>
                    </a:p>
                  </a:txBody>
                  <a:tcPr marL="60960" marR="60960" marT="30480" marB="30480" anchor="ctr"/>
                </a:tc>
                <a:tc>
                  <a:txBody>
                    <a:bodyPr/>
                    <a:lstStyle/>
                    <a:p>
                      <a:r>
                        <a:rPr lang="en-US"/>
                        <a:t>1.0000</a:t>
                      </a:r>
                    </a:p>
                  </a:txBody>
                  <a:tcPr marL="60960" marR="60960" marT="30480" marB="30480" anchor="ctr"/>
                </a:tc>
              </a:tr>
              <a:tr h="680034">
                <a:tc>
                  <a:txBody>
                    <a:bodyPr/>
                    <a:lstStyle/>
                    <a:p>
                      <a:pPr algn="r" fontAlgn="ctr"/>
                      <a:r>
                        <a:rPr lang="en-US" b="0"/>
                        <a:t>4</a:t>
                      </a:r>
                    </a:p>
                  </a:txBody>
                  <a:tcPr marL="60960" marR="60960" marT="30480" marB="30480" anchor="ctr"/>
                </a:tc>
                <a:tc>
                  <a:txBody>
                    <a:bodyPr/>
                    <a:lstStyle/>
                    <a:p>
                      <a:r>
                        <a:rPr lang="en-US"/>
                        <a:t>Gradient Boosting</a:t>
                      </a:r>
                    </a:p>
                  </a:txBody>
                  <a:tcPr marL="60960" marR="60960" marT="30480" marB="30480" anchor="ctr"/>
                </a:tc>
                <a:tc>
                  <a:txBody>
                    <a:bodyPr/>
                    <a:lstStyle/>
                    <a:p>
                      <a:r>
                        <a:rPr lang="en-US"/>
                        <a:t>0.8377</a:t>
                      </a:r>
                    </a:p>
                  </a:txBody>
                  <a:tcPr marL="60960" marR="60960" marT="30480" marB="30480" anchor="ctr"/>
                </a:tc>
                <a:tc>
                  <a:txBody>
                    <a:bodyPr/>
                    <a:lstStyle/>
                    <a:p>
                      <a:r>
                        <a:rPr lang="en-US"/>
                        <a:t>0.9510</a:t>
                      </a:r>
                    </a:p>
                  </a:txBody>
                  <a:tcPr marL="60960" marR="60960" marT="30480" marB="30480" anchor="ctr"/>
                </a:tc>
              </a:tr>
              <a:tr h="680034">
                <a:tc>
                  <a:txBody>
                    <a:bodyPr/>
                    <a:lstStyle/>
                    <a:p>
                      <a:pPr algn="r" fontAlgn="ctr"/>
                      <a:r>
                        <a:rPr lang="en-US" b="0"/>
                        <a:t>2</a:t>
                      </a:r>
                    </a:p>
                  </a:txBody>
                  <a:tcPr marL="60960" marR="60960" marT="30480" marB="30480" anchor="ctr"/>
                </a:tc>
                <a:tc>
                  <a:txBody>
                    <a:bodyPr/>
                    <a:lstStyle/>
                    <a:p>
                      <a:r>
                        <a:rPr lang="en-US" dirty="0"/>
                        <a:t>K-Nearest Neighbors</a:t>
                      </a:r>
                    </a:p>
                  </a:txBody>
                  <a:tcPr marL="60960" marR="60960" marT="30480" marB="30480" anchor="ctr"/>
                </a:tc>
                <a:tc>
                  <a:txBody>
                    <a:bodyPr/>
                    <a:lstStyle/>
                    <a:p>
                      <a:r>
                        <a:rPr lang="en-US"/>
                        <a:t>0.8344</a:t>
                      </a:r>
                    </a:p>
                  </a:txBody>
                  <a:tcPr marL="60960" marR="60960" marT="30480" marB="30480" anchor="ctr"/>
                </a:tc>
                <a:tc>
                  <a:txBody>
                    <a:bodyPr/>
                    <a:lstStyle/>
                    <a:p>
                      <a:r>
                        <a:rPr lang="en-US"/>
                        <a:t>0.8962</a:t>
                      </a:r>
                    </a:p>
                  </a:txBody>
                  <a:tcPr marL="60960" marR="60960" marT="30480" marB="30480" anchor="ctr"/>
                </a:tc>
              </a:tr>
              <a:tr h="680034">
                <a:tc>
                  <a:txBody>
                    <a:bodyPr/>
                    <a:lstStyle/>
                    <a:p>
                      <a:pPr algn="r" fontAlgn="ctr"/>
                      <a:r>
                        <a:rPr lang="en-US" b="0"/>
                        <a:t>1</a:t>
                      </a:r>
                    </a:p>
                  </a:txBody>
                  <a:tcPr marL="60960" marR="60960" marT="30480" marB="30480" anchor="ctr"/>
                </a:tc>
                <a:tc>
                  <a:txBody>
                    <a:bodyPr/>
                    <a:lstStyle/>
                    <a:p>
                      <a:r>
                        <a:rPr lang="en-US"/>
                        <a:t>Logistic Regression</a:t>
                      </a:r>
                    </a:p>
                  </a:txBody>
                  <a:tcPr marL="60960" marR="60960" marT="30480" marB="30480" anchor="ctr"/>
                </a:tc>
                <a:tc>
                  <a:txBody>
                    <a:bodyPr/>
                    <a:lstStyle/>
                    <a:p>
                      <a:r>
                        <a:rPr lang="en-US" dirty="0"/>
                        <a:t>0.8311</a:t>
                      </a:r>
                    </a:p>
                  </a:txBody>
                  <a:tcPr marL="60960" marR="60960" marT="30480" marB="30480" anchor="ctr"/>
                </a:tc>
                <a:tc>
                  <a:txBody>
                    <a:bodyPr/>
                    <a:lstStyle/>
                    <a:p>
                      <a:r>
                        <a:rPr lang="en-US" dirty="0"/>
                        <a:t>0.8721</a:t>
                      </a:r>
                    </a:p>
                  </a:txBody>
                  <a:tcPr marL="60960" marR="60960" marT="30480" marB="3048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Model comparison by using Train and Test Accuracy</a:t>
            </a:r>
            <a:endParaRPr lang="en-US" sz="2800" b="1" dirty="0"/>
          </a:p>
        </p:txBody>
      </p:sp>
      <p:pic>
        <p:nvPicPr>
          <p:cNvPr id="1026" name="Picture 2" descr="C:\Users\reshm\Documents\Final project\Model Cpmparison for Train and Test Accuracy"/>
          <p:cNvPicPr>
            <a:picLocks noGrp="1" noChangeAspect="1" noChangeArrowheads="1"/>
          </p:cNvPicPr>
          <p:nvPr>
            <p:ph idx="1"/>
          </p:nvPr>
        </p:nvPicPr>
        <p:blipFill>
          <a:blip r:embed="rId2"/>
          <a:srcRect/>
          <a:stretch>
            <a:fillRect/>
          </a:stretch>
        </p:blipFill>
        <p:spPr bwMode="auto">
          <a:xfrm>
            <a:off x="571472" y="1500174"/>
            <a:ext cx="8358246" cy="5072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pPr marL="582930" indent="-514350"/>
            <a:r>
              <a:rPr lang="en-US" dirty="0" smtClean="0"/>
              <a:t>Introduction </a:t>
            </a:r>
          </a:p>
          <a:p>
            <a:pPr marL="582930" indent="-514350"/>
            <a:r>
              <a:rPr lang="en-US" dirty="0" smtClean="0"/>
              <a:t>Aims</a:t>
            </a:r>
          </a:p>
          <a:p>
            <a:pPr marL="582930" indent="-514350"/>
            <a:r>
              <a:rPr lang="en-US" dirty="0" smtClean="0"/>
              <a:t>Dataset Description </a:t>
            </a:r>
          </a:p>
          <a:p>
            <a:pPr marL="582930" indent="-514350"/>
            <a:r>
              <a:rPr lang="en-US" sz="2800" dirty="0" smtClean="0"/>
              <a:t>Dependent variable and Independent variable</a:t>
            </a:r>
          </a:p>
          <a:p>
            <a:pPr marL="582930" indent="-514350"/>
            <a:r>
              <a:rPr lang="en-US" sz="2800" dirty="0" smtClean="0"/>
              <a:t>Data preprocessing </a:t>
            </a:r>
          </a:p>
          <a:p>
            <a:pPr marL="582930" indent="-514350"/>
            <a:r>
              <a:rPr lang="en-US" sz="2800" dirty="0" smtClean="0"/>
              <a:t>Encoding categorical  columns</a:t>
            </a:r>
          </a:p>
          <a:p>
            <a:pPr marL="582930" indent="-514350"/>
            <a:r>
              <a:rPr lang="en-US" sz="2800" dirty="0" smtClean="0"/>
              <a:t>Outliers Detection</a:t>
            </a:r>
          </a:p>
          <a:p>
            <a:pPr marL="582930" indent="-514350"/>
            <a:r>
              <a:rPr lang="en-US" sz="2800" dirty="0" smtClean="0"/>
              <a:t>Machine Learning – Models   </a:t>
            </a:r>
            <a:endParaRPr lang="en-US" dirty="0" smtClean="0"/>
          </a:p>
          <a:p>
            <a:pPr marL="582930" indent="-514350"/>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857256"/>
          </a:xfrm>
        </p:spPr>
        <p:txBody>
          <a:bodyPr/>
          <a:lstStyle/>
          <a:p>
            <a:r>
              <a:rPr lang="en-US" dirty="0" smtClean="0"/>
              <a:t> Best Model Extra tree</a:t>
            </a:r>
            <a:endParaRPr lang="en-US" dirty="0"/>
          </a:p>
        </p:txBody>
      </p:sp>
      <p:sp>
        <p:nvSpPr>
          <p:cNvPr id="3" name="Content Placeholder 2"/>
          <p:cNvSpPr>
            <a:spLocks noGrp="1"/>
          </p:cNvSpPr>
          <p:nvPr>
            <p:ph idx="1"/>
          </p:nvPr>
        </p:nvSpPr>
        <p:spPr>
          <a:xfrm>
            <a:off x="914400" y="1285860"/>
            <a:ext cx="7772400" cy="5286412"/>
          </a:xfrm>
        </p:spPr>
        <p:txBody>
          <a:bodyPr>
            <a:normAutofit fontScale="92500"/>
          </a:bodyPr>
          <a:lstStyle/>
          <a:p>
            <a:r>
              <a:rPr lang="en-US" sz="2400" b="1" dirty="0" smtClean="0"/>
              <a:t>Extra Trees</a:t>
            </a:r>
            <a:r>
              <a:rPr lang="en-US" sz="2400" dirty="0" smtClean="0"/>
              <a:t> delivers the highest test accuracy among all models at 90.73%</a:t>
            </a:r>
          </a:p>
          <a:p>
            <a:r>
              <a:rPr lang="en-US" sz="2400" dirty="0" smtClean="0"/>
              <a:t>With  higher test accuracy means the model is better at making predictions on new, unseen instances.</a:t>
            </a:r>
          </a:p>
          <a:p>
            <a:r>
              <a:rPr lang="en-US" sz="2400" dirty="0" smtClean="0"/>
              <a:t>. Extra Trees typically have fewer hyper parameters that need careful tuning compared to models like XGBoost or Gradient Boosting. This means it simpler to work with while still providing strong performance</a:t>
            </a:r>
          </a:p>
          <a:p>
            <a:r>
              <a:rPr lang="en-US" sz="2400" b="1" dirty="0" smtClean="0"/>
              <a:t>Extra Trees</a:t>
            </a:r>
            <a:r>
              <a:rPr lang="en-US" sz="2400" dirty="0" smtClean="0"/>
              <a:t> is the best model in your case because it delivers the highest test accuracy, avoids over fitting, and provides a solid balance between performance and simplicity. Its ability to generalize well, combined with its robustness to hyper parameters and decent interpretability, makes it a reliable choice for this classification task.</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Confusion Matrix to Predict No fraud and fraud</a:t>
            </a:r>
            <a:endParaRPr lang="en-US" sz="3200" b="1" dirty="0"/>
          </a:p>
        </p:txBody>
      </p:sp>
      <p:pic>
        <p:nvPicPr>
          <p:cNvPr id="2051" name="Picture 3"/>
          <p:cNvPicPr>
            <a:picLocks noGrp="1" noChangeAspect="1" noChangeArrowheads="1"/>
          </p:cNvPicPr>
          <p:nvPr>
            <p:ph idx="1"/>
          </p:nvPr>
        </p:nvPicPr>
        <p:blipFill>
          <a:blip r:embed="rId2"/>
          <a:srcRect/>
          <a:stretch>
            <a:fillRect/>
          </a:stretch>
        </p:blipFill>
        <p:spPr bwMode="auto">
          <a:xfrm>
            <a:off x="714348" y="1643050"/>
            <a:ext cx="7772400" cy="4396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20"/>
          </a:xfrm>
        </p:spPr>
        <p:txBody>
          <a:bodyPr/>
          <a:lstStyle/>
          <a:p>
            <a:r>
              <a:rPr lang="en-US" sz="2800" dirty="0" smtClean="0"/>
              <a:t>Model prediction for extra tree</a:t>
            </a:r>
            <a:endParaRPr lang="en-US" sz="2800" dirty="0"/>
          </a:p>
        </p:txBody>
      </p:sp>
      <p:sp>
        <p:nvSpPr>
          <p:cNvPr id="3" name="Content Placeholder 2"/>
          <p:cNvSpPr>
            <a:spLocks noGrp="1"/>
          </p:cNvSpPr>
          <p:nvPr>
            <p:ph idx="1"/>
          </p:nvPr>
        </p:nvSpPr>
        <p:spPr>
          <a:xfrm>
            <a:off x="914400" y="1285860"/>
            <a:ext cx="7772400" cy="5069700"/>
          </a:xfrm>
        </p:spPr>
        <p:txBody>
          <a:bodyPr>
            <a:normAutofit fontScale="85000" lnSpcReduction="10000"/>
          </a:bodyPr>
          <a:lstStyle/>
          <a:p>
            <a:r>
              <a:rPr lang="en-US" sz="1900" b="1" dirty="0" smtClean="0"/>
              <a:t>High Accuracy (89.2%)</a:t>
            </a:r>
            <a:r>
              <a:rPr lang="en-US" sz="1900" dirty="0" smtClean="0"/>
              <a:t>: The model is making correct predictions the majority of the time, with a high overall accuracy. This suggests that the model has learned useful patterns from the data.</a:t>
            </a:r>
          </a:p>
          <a:p>
            <a:endParaRPr lang="en-US" sz="1900" dirty="0" smtClean="0"/>
          </a:p>
          <a:p>
            <a:r>
              <a:rPr lang="en-US" sz="1900" b="1" dirty="0" smtClean="0"/>
              <a:t>Good Recall (92.5%)</a:t>
            </a:r>
            <a:r>
              <a:rPr lang="en-US" sz="1900" dirty="0" smtClean="0"/>
              <a:t>: The model is quite good at identifying the positive class (Class 1). Out of all the actual positive cases, 92.5% are correctly identified. This is especially important in situations where you want to minimize false negatives (e.g., identifying diseases, fraud detection), as the model does not miss many positive cases.</a:t>
            </a:r>
          </a:p>
          <a:p>
            <a:endParaRPr lang="en-US" sz="1900" dirty="0" smtClean="0"/>
          </a:p>
          <a:p>
            <a:r>
              <a:rPr lang="en-US" sz="1900" b="1" dirty="0" smtClean="0"/>
              <a:t>Reasonable Precision (87.6%)</a:t>
            </a:r>
            <a:r>
              <a:rPr lang="en-US" sz="1900" dirty="0" smtClean="0"/>
              <a:t>: The model is fairly good at predicting positive cases correctly, but there are still 21 false positives (Class 0 predicted as Class 1). While this is not alarming, it may indicate some cases where the model incorrectly classifies a negative sample as positive.</a:t>
            </a:r>
          </a:p>
          <a:p>
            <a:endParaRPr lang="en-US" sz="1900" dirty="0" smtClean="0"/>
          </a:p>
          <a:p>
            <a:r>
              <a:rPr lang="en-US" sz="1900" b="1" dirty="0" smtClean="0"/>
              <a:t>Balanced F1-Score (90.0%)</a:t>
            </a:r>
            <a:r>
              <a:rPr lang="en-US" sz="1900" dirty="0" smtClean="0"/>
              <a:t>: The F1-score is a balanced metric that combines both precision and recall. A value of 90% indicates that the model has a good trade-off between correctly identifying positive cases and not misclassifying negative cases. The model is neither too conservative (missing positive cases) nor too liberal (wrongly predicting negatives as positives).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for the projects:</a:t>
            </a:r>
            <a:endParaRPr lang="en-US" dirty="0"/>
          </a:p>
        </p:txBody>
      </p:sp>
      <p:sp>
        <p:nvSpPr>
          <p:cNvPr id="3" name="Content Placeholder 2"/>
          <p:cNvSpPr>
            <a:spLocks noGrp="1"/>
          </p:cNvSpPr>
          <p:nvPr>
            <p:ph idx="1"/>
          </p:nvPr>
        </p:nvSpPr>
        <p:spPr/>
        <p:txBody>
          <a:bodyPr/>
          <a:lstStyle/>
          <a:p>
            <a:pPr>
              <a:buNone/>
            </a:pPr>
            <a:r>
              <a:rPr lang="en-US" dirty="0" smtClean="0">
                <a:hlinkClick r:id="rId2"/>
              </a:rPr>
              <a:t>Github links:</a:t>
            </a:r>
          </a:p>
          <a:p>
            <a:pPr>
              <a:buNone/>
            </a:pPr>
            <a:r>
              <a:rPr lang="en-US" dirty="0" smtClean="0">
                <a:hlinkClick r:id="rId2"/>
              </a:rPr>
              <a:t>preety1984 (RESHMEE </a:t>
            </a:r>
            <a:r>
              <a:rPr lang="en-US" dirty="0" smtClean="0">
                <a:hlinkClick r:id="rId2"/>
              </a:rPr>
              <a:t>SEETOHUL)</a:t>
            </a:r>
            <a:r>
              <a:rPr lang="en-US" dirty="0" smtClean="0"/>
              <a:t>																</a:t>
            </a:r>
          </a:p>
          <a:p>
            <a:pPr>
              <a:buNone/>
            </a:pPr>
            <a:endParaRPr lang="en-US" dirty="0" smtClean="0">
              <a:hlinkClick r:id="rId3"/>
            </a:endParaRPr>
          </a:p>
          <a:p>
            <a:pPr>
              <a:buNone/>
            </a:pPr>
            <a:r>
              <a:rPr lang="en-US" dirty="0" smtClean="0">
                <a:hlinkClick r:id="rId3"/>
              </a:rPr>
              <a:t>Fraud </a:t>
            </a:r>
            <a:r>
              <a:rPr lang="en-US" dirty="0" smtClean="0">
                <a:hlinkClick r:id="rId3"/>
              </a:rPr>
              <a:t>detection </a:t>
            </a:r>
            <a:r>
              <a:rPr lang="en-US" dirty="0" smtClean="0">
                <a:hlinkClick r:id="rId3"/>
              </a:rPr>
              <a:t>using </a:t>
            </a:r>
            <a:r>
              <a:rPr lang="en-US" dirty="0" smtClean="0">
                <a:hlinkClick r:id="rId3"/>
              </a:rPr>
              <a:t>tableau | Tableau </a:t>
            </a:r>
            <a:r>
              <a:rPr lang="en-US" dirty="0" smtClean="0">
                <a:hlinkClick r:id="rId3"/>
              </a:rPr>
              <a:t>Public</a:t>
            </a:r>
            <a:endParaRPr lang="en-US" dirty="0"/>
          </a:p>
          <a:p>
            <a:pPr>
              <a:buNone/>
            </a:pPr>
            <a:endParaRPr lang="en-US" dirty="0" smtClean="0"/>
          </a:p>
        </p:txBody>
      </p:sp>
      <p:sp>
        <p:nvSpPr>
          <p:cNvPr id="4" name="Rectangle 3"/>
          <p:cNvSpPr/>
          <p:nvPr/>
        </p:nvSpPr>
        <p:spPr>
          <a:xfrm>
            <a:off x="1000100" y="2928934"/>
            <a:ext cx="5857900" cy="646331"/>
          </a:xfrm>
          <a:prstGeom prst="rect">
            <a:avLst/>
          </a:prstGeom>
        </p:spPr>
        <p:txBody>
          <a:bodyPr wrap="square">
            <a:spAutoFit/>
          </a:bodyPr>
          <a:lstStyle/>
          <a:p>
            <a:r>
              <a:rPr lang="en-US" dirty="0" smtClean="0"/>
              <a:t>https://github.com/preety1984/Final-Project-Predictive-Analytics-and-fraud-detection-in-insurance-claims-.git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4400" y="1285860"/>
            <a:ext cx="7772400" cy="2286016"/>
          </a:xfrm>
        </p:spPr>
        <p:txBody>
          <a:bodyPr>
            <a:noAutofit/>
          </a:bodyPr>
          <a:lstStyle/>
          <a:p>
            <a:r>
              <a:rPr lang="en-US" sz="2300" dirty="0" smtClean="0"/>
              <a:t>The project focuses on analyzing an </a:t>
            </a:r>
            <a:r>
              <a:rPr lang="en-US" sz="2300" b="1" dirty="0" smtClean="0"/>
              <a:t>insurance claims dataset</a:t>
            </a:r>
            <a:r>
              <a:rPr lang="en-US" sz="2300" dirty="0" smtClean="0"/>
              <a:t> to uncover insights related to claim patterns, fraud detection, customer demographics, and other key trends. Understanding these patterns can help insurance companies streamline operations, reduce fraud, and improve customer satisfaction.</a:t>
            </a:r>
            <a:endParaRPr lang="en-US" sz="2300" dirty="0"/>
          </a:p>
        </p:txBody>
      </p:sp>
      <p:sp>
        <p:nvSpPr>
          <p:cNvPr id="4" name="Rectangle 3"/>
          <p:cNvSpPr/>
          <p:nvPr/>
        </p:nvSpPr>
        <p:spPr>
          <a:xfrm rot="10800000" flipV="1">
            <a:off x="785786" y="3486038"/>
            <a:ext cx="4295038" cy="584775"/>
          </a:xfrm>
          <a:prstGeom prst="rect">
            <a:avLst/>
          </a:prstGeom>
        </p:spPr>
        <p:txBody>
          <a:bodyPr wrap="square">
            <a:spAutoFit/>
          </a:bodyPr>
          <a:lstStyle/>
          <a:p>
            <a:r>
              <a:rPr lang="en-US" sz="3200" b="1" dirty="0" smtClean="0"/>
              <a:t>Aim</a:t>
            </a:r>
            <a:endParaRPr lang="en-US" b="1" dirty="0"/>
          </a:p>
        </p:txBody>
      </p:sp>
      <p:sp>
        <p:nvSpPr>
          <p:cNvPr id="5" name="Rectangle 4"/>
          <p:cNvSpPr/>
          <p:nvPr/>
        </p:nvSpPr>
        <p:spPr>
          <a:xfrm rot="10800000" flipV="1">
            <a:off x="1071538" y="4169711"/>
            <a:ext cx="7572428" cy="1862048"/>
          </a:xfrm>
          <a:prstGeom prst="rect">
            <a:avLst/>
          </a:prstGeom>
        </p:spPr>
        <p:txBody>
          <a:bodyPr wrap="square">
            <a:spAutoFit/>
          </a:bodyPr>
          <a:lstStyle/>
          <a:p>
            <a:pPr>
              <a:buFont typeface="Arial" pitchFamily="34" charset="0"/>
              <a:buChar char="•"/>
            </a:pPr>
            <a:r>
              <a:rPr lang="en-US" sz="2300" dirty="0" smtClean="0"/>
              <a:t> Identify trends and anomalies in insurance claims.</a:t>
            </a:r>
          </a:p>
          <a:p>
            <a:pPr>
              <a:buFont typeface="Arial" pitchFamily="34" charset="0"/>
              <a:buChar char="•"/>
            </a:pPr>
            <a:r>
              <a:rPr lang="en-US" sz="2300" dirty="0" smtClean="0"/>
              <a:t> Explore relationships between customer demographics and    claim outcomes.</a:t>
            </a:r>
          </a:p>
          <a:p>
            <a:pPr>
              <a:buFont typeface="Arial" pitchFamily="34" charset="0"/>
              <a:buChar char="•"/>
            </a:pPr>
            <a:r>
              <a:rPr lang="en-US" sz="2300" dirty="0" smtClean="0"/>
              <a:t> Detect patterns indicative of fraudulent claims.</a:t>
            </a:r>
          </a:p>
          <a:p>
            <a:pPr>
              <a:buFont typeface="Arial" pitchFamily="34" charset="0"/>
              <a:buChar char="•"/>
            </a:pPr>
            <a:r>
              <a:rPr lang="en-US" sz="2300" dirty="0" smtClean="0"/>
              <a:t> Provide actionable insights for decision-making.</a:t>
            </a:r>
            <a:endParaRPr lang="en-US" sz="2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Description</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The dataset contains information about various insurance claims, including:</a:t>
            </a:r>
          </a:p>
          <a:p>
            <a:r>
              <a:rPr lang="en-US" sz="2400" b="1" dirty="0" smtClean="0"/>
              <a:t>Customer details</a:t>
            </a:r>
            <a:r>
              <a:rPr lang="en-US" sz="2400" dirty="0" smtClean="0"/>
              <a:t> (age, gender, etc.).</a:t>
            </a:r>
          </a:p>
          <a:p>
            <a:r>
              <a:rPr lang="en-US" sz="2400" b="1" dirty="0" smtClean="0"/>
              <a:t>Policy details</a:t>
            </a:r>
            <a:r>
              <a:rPr lang="en-US" sz="2400" dirty="0" smtClean="0"/>
              <a:t> (policy number, coverage).</a:t>
            </a:r>
          </a:p>
          <a:p>
            <a:r>
              <a:rPr lang="en-US" sz="2400" b="1" dirty="0" smtClean="0"/>
              <a:t>Claim details</a:t>
            </a:r>
            <a:r>
              <a:rPr lang="en-US" sz="2400" dirty="0" smtClean="0"/>
              <a:t> (amount claimed, fraud detection indicators).</a:t>
            </a:r>
          </a:p>
          <a:p>
            <a:r>
              <a:rPr lang="en-US" sz="2400" b="1" dirty="0" smtClean="0"/>
              <a:t>Incident details</a:t>
            </a:r>
            <a:r>
              <a:rPr lang="en-US" sz="2400" dirty="0" smtClean="0"/>
              <a:t> (type, severity, location).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Dependent variable and Independent variable </a:t>
            </a:r>
            <a:endParaRPr lang="en-US" sz="3200" dirty="0"/>
          </a:p>
        </p:txBody>
      </p:sp>
      <p:sp>
        <p:nvSpPr>
          <p:cNvPr id="3" name="Content Placeholder 2"/>
          <p:cNvSpPr>
            <a:spLocks noGrp="1"/>
          </p:cNvSpPr>
          <p:nvPr>
            <p:ph idx="1"/>
          </p:nvPr>
        </p:nvSpPr>
        <p:spPr/>
        <p:txBody>
          <a:bodyPr/>
          <a:lstStyle/>
          <a:p>
            <a:r>
              <a:rPr lang="en-US" dirty="0" smtClean="0"/>
              <a:t>In this dataset, the </a:t>
            </a:r>
            <a:r>
              <a:rPr lang="en-US" b="1" dirty="0" smtClean="0"/>
              <a:t>dependent variable</a:t>
            </a:r>
            <a:r>
              <a:rPr lang="en-US" dirty="0" smtClean="0"/>
              <a:t> (also known as the target variable) is likely </a:t>
            </a:r>
            <a:r>
              <a:rPr lang="en-US" b="1" dirty="0" smtClean="0"/>
              <a:t>fraud reported</a:t>
            </a:r>
            <a:r>
              <a:rPr lang="en-US" dirty="0" smtClean="0"/>
              <a:t>, which indicates whether an insurance claim is classified as fraudulent ("Y") or not ("N"). </a:t>
            </a:r>
          </a:p>
          <a:p>
            <a:r>
              <a:rPr lang="en-US" dirty="0" smtClean="0"/>
              <a:t>The </a:t>
            </a:r>
            <a:r>
              <a:rPr lang="en-US" b="1" dirty="0" smtClean="0"/>
              <a:t>independent variables</a:t>
            </a:r>
            <a:r>
              <a:rPr lang="en-US" dirty="0" smtClean="0"/>
              <a:t> (or features) are the remaining columns, which provide information that can be used to predict the target.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801004" cy="1357322"/>
          </a:xfrm>
        </p:spPr>
        <p:txBody>
          <a:bodyPr/>
          <a:lstStyle/>
          <a:p>
            <a:r>
              <a:rPr lang="en-US" sz="2400" dirty="0" smtClean="0"/>
              <a:t>Breakdown of the potential independent variables:</a:t>
            </a:r>
            <a:r>
              <a:rPr lang="en-US" sz="2800" dirty="0" smtClean="0"/>
              <a:t/>
            </a:r>
            <a:br>
              <a:rPr lang="en-US" sz="2800" dirty="0" smtClean="0"/>
            </a:br>
            <a:r>
              <a:rPr lang="en-US" sz="2000" b="1" dirty="0" smtClean="0"/>
              <a:t>Categorical Columns (Potential Features):</a:t>
            </a:r>
            <a:r>
              <a:rPr lang="en-US" sz="2800" b="1" dirty="0" smtClean="0"/>
              <a:t/>
            </a:r>
            <a:br>
              <a:rPr lang="en-US" sz="2800" b="1" dirty="0" smtClean="0"/>
            </a:br>
            <a:r>
              <a:rPr lang="en-US" sz="2800" dirty="0" smtClean="0"/>
              <a:t/>
            </a:r>
            <a:br>
              <a:rPr lang="en-US" sz="2800" dirty="0" smtClean="0"/>
            </a:br>
            <a:r>
              <a:rPr lang="en-US" dirty="0" smtClean="0"/>
              <a:t/>
            </a:r>
            <a:br>
              <a:rPr lang="en-US" dirty="0" smtClean="0"/>
            </a:br>
            <a:endParaRPr lang="en-US" dirty="0"/>
          </a:p>
        </p:txBody>
      </p:sp>
      <p:sp>
        <p:nvSpPr>
          <p:cNvPr id="3" name="Content Placeholder 2"/>
          <p:cNvSpPr>
            <a:spLocks noGrp="1"/>
          </p:cNvSpPr>
          <p:nvPr>
            <p:ph idx="1"/>
          </p:nvPr>
        </p:nvSpPr>
        <p:spPr>
          <a:xfrm>
            <a:off x="914400" y="1857364"/>
            <a:ext cx="7872442" cy="3929090"/>
          </a:xfrm>
        </p:spPr>
        <p:txBody>
          <a:bodyPr>
            <a:normAutofit/>
          </a:bodyPr>
          <a:lstStyle/>
          <a:p>
            <a:r>
              <a:rPr lang="en-US" sz="2400" dirty="0" err="1" smtClean="0"/>
              <a:t>insured_sex</a:t>
            </a:r>
            <a:r>
              <a:rPr lang="en-US" sz="2400" dirty="0" smtClean="0"/>
              <a:t>: Gender of the insured.</a:t>
            </a:r>
          </a:p>
          <a:p>
            <a:r>
              <a:rPr lang="en-US" sz="2400" dirty="0" err="1" smtClean="0"/>
              <a:t>insured_education_level</a:t>
            </a:r>
            <a:r>
              <a:rPr lang="en-US" sz="2400" dirty="0" smtClean="0"/>
              <a:t>: Educational level of the insured.</a:t>
            </a:r>
          </a:p>
          <a:p>
            <a:r>
              <a:rPr lang="en-US" sz="2400" dirty="0" err="1" smtClean="0"/>
              <a:t>insured_occupation</a:t>
            </a:r>
            <a:r>
              <a:rPr lang="en-US" sz="2400" dirty="0" smtClean="0"/>
              <a:t>: Occupation of the insured.</a:t>
            </a:r>
          </a:p>
          <a:p>
            <a:r>
              <a:rPr lang="en-US" sz="2400" dirty="0" err="1" smtClean="0"/>
              <a:t>incident_type</a:t>
            </a:r>
            <a:r>
              <a:rPr lang="en-US" sz="2400" dirty="0" smtClean="0"/>
              <a:t>: Type of the incident.</a:t>
            </a:r>
          </a:p>
          <a:p>
            <a:r>
              <a:rPr lang="en-US" sz="2400" dirty="0" err="1" smtClean="0"/>
              <a:t>collision_type</a:t>
            </a:r>
            <a:r>
              <a:rPr lang="en-US" sz="2400" dirty="0" smtClean="0"/>
              <a:t>: Type of collision, if applicable.</a:t>
            </a:r>
          </a:p>
          <a:p>
            <a:r>
              <a:rPr lang="en-US" sz="2400" dirty="0" err="1" smtClean="0"/>
              <a:t>incident_severity</a:t>
            </a:r>
            <a:r>
              <a:rPr lang="en-US" sz="2400" dirty="0" smtClean="0"/>
              <a:t>: Severity of the incident.</a:t>
            </a:r>
          </a:p>
          <a:p>
            <a:r>
              <a:rPr lang="en-US" sz="2400" dirty="0" err="1" smtClean="0"/>
              <a:t>authorities_contacted</a:t>
            </a:r>
            <a:r>
              <a:rPr lang="en-US" sz="2400" dirty="0" smtClean="0"/>
              <a:t>: Which authorities were contacted (e.g., police, fire department).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Numerical Columns (Potential Features):</a:t>
            </a:r>
          </a:p>
        </p:txBody>
      </p:sp>
      <p:sp>
        <p:nvSpPr>
          <p:cNvPr id="3" name="Content Placeholder 2"/>
          <p:cNvSpPr>
            <a:spLocks noGrp="1"/>
          </p:cNvSpPr>
          <p:nvPr>
            <p:ph idx="1"/>
          </p:nvPr>
        </p:nvSpPr>
        <p:spPr/>
        <p:txBody>
          <a:bodyPr>
            <a:normAutofit/>
          </a:bodyPr>
          <a:lstStyle/>
          <a:p>
            <a:r>
              <a:rPr lang="en-US" sz="2400" dirty="0" smtClean="0"/>
              <a:t>age: Age of the insured.</a:t>
            </a:r>
          </a:p>
          <a:p>
            <a:r>
              <a:rPr lang="en-US" sz="2400" dirty="0" smtClean="0"/>
              <a:t>incident_hour_of_the_day: The hour when the incident occurred.</a:t>
            </a:r>
          </a:p>
          <a:p>
            <a:r>
              <a:rPr lang="en-US" sz="2400" dirty="0" smtClean="0"/>
              <a:t>injury claim: Amount claimed for injuries.</a:t>
            </a:r>
          </a:p>
          <a:p>
            <a:r>
              <a:rPr lang="en-US" sz="2400" dirty="0" smtClean="0"/>
              <a:t>property claim: Amount claimed for property damage.</a:t>
            </a:r>
          </a:p>
          <a:p>
            <a:r>
              <a:rPr lang="en-US" sz="2400" dirty="0" smtClean="0"/>
              <a:t>vehicle claim: Amount claimed for vehicle damage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29566" cy="1202424"/>
          </a:xfrm>
        </p:spPr>
        <p:txBody>
          <a:bodyPr/>
          <a:lstStyle/>
          <a:p>
            <a:r>
              <a:rPr lang="en-US" sz="2800" dirty="0" smtClean="0"/>
              <a:t>Data pre processing and Handling Missing Values :</a:t>
            </a:r>
            <a:endParaRPr lang="en-US" sz="2800" dirty="0"/>
          </a:p>
        </p:txBody>
      </p:sp>
      <p:sp>
        <p:nvSpPr>
          <p:cNvPr id="3" name="Content Placeholder 2"/>
          <p:cNvSpPr>
            <a:spLocks noGrp="1"/>
          </p:cNvSpPr>
          <p:nvPr>
            <p:ph idx="1"/>
          </p:nvPr>
        </p:nvSpPr>
        <p:spPr/>
        <p:txBody>
          <a:bodyPr>
            <a:normAutofit fontScale="25000" lnSpcReduction="20000"/>
          </a:bodyPr>
          <a:lstStyle/>
          <a:p>
            <a:r>
              <a:rPr lang="en-US" sz="7400" dirty="0" smtClean="0"/>
              <a:t>Remove Blank Columns: Drop the '_c39' column as it is completely blank.</a:t>
            </a:r>
          </a:p>
          <a:p>
            <a:r>
              <a:rPr lang="en-US" sz="7400" dirty="0" smtClean="0"/>
              <a:t/>
            </a:r>
            <a:br>
              <a:rPr lang="en-US" sz="7400" dirty="0" smtClean="0"/>
            </a:br>
            <a:r>
              <a:rPr lang="en-US" sz="7400" dirty="0" smtClean="0"/>
              <a:t>Replace and Fill Missing Values: Replace all instances of the string '?' with NaN across the entire dataset, and fill missing values (NaN) in the specified columns with 0.</a:t>
            </a:r>
          </a:p>
          <a:p>
            <a:r>
              <a:rPr lang="en-US" sz="7400" dirty="0" smtClean="0"/>
              <a:t/>
            </a:r>
            <a:br>
              <a:rPr lang="en-US" sz="7400" dirty="0" smtClean="0"/>
            </a:br>
            <a:r>
              <a:rPr lang="en-US" sz="7400" dirty="0" smtClean="0"/>
              <a:t>Drop Unnecessary Columns: Remove the following columns from the dataset as they are considered unnecessary: '</a:t>
            </a:r>
            <a:r>
              <a:rPr lang="en-US" sz="7400" dirty="0" err="1" smtClean="0"/>
              <a:t>policy_number</a:t>
            </a:r>
            <a:r>
              <a:rPr lang="en-US" sz="7400" dirty="0" smtClean="0"/>
              <a:t>', '</a:t>
            </a:r>
            <a:r>
              <a:rPr lang="en-US" sz="7400" dirty="0" err="1" smtClean="0"/>
              <a:t>policy_deductible</a:t>
            </a:r>
            <a:r>
              <a:rPr lang="en-US" sz="7400" dirty="0" smtClean="0"/>
              <a:t>', '</a:t>
            </a:r>
            <a:r>
              <a:rPr lang="en-US" sz="7400" dirty="0" err="1" smtClean="0"/>
              <a:t>policy_state</a:t>
            </a:r>
            <a:r>
              <a:rPr lang="en-US" sz="7400" dirty="0" smtClean="0"/>
              <a:t>', '</a:t>
            </a:r>
            <a:r>
              <a:rPr lang="en-US" sz="7400" dirty="0" err="1" smtClean="0"/>
              <a:t>insured_zip</a:t>
            </a:r>
            <a:r>
              <a:rPr lang="en-US" sz="7400" dirty="0" smtClean="0"/>
              <a:t>', '</a:t>
            </a:r>
            <a:r>
              <a:rPr lang="en-US" sz="7400" dirty="0" err="1" smtClean="0"/>
              <a:t>incident_location</a:t>
            </a:r>
            <a:r>
              <a:rPr lang="en-US" sz="7400" dirty="0" smtClean="0"/>
              <a:t>', '</a:t>
            </a:r>
            <a:r>
              <a:rPr lang="en-US" sz="7400" dirty="0" err="1" smtClean="0"/>
              <a:t>incident_date</a:t>
            </a:r>
            <a:r>
              <a:rPr lang="en-US" sz="7400" dirty="0" smtClean="0"/>
              <a:t>', '</a:t>
            </a:r>
            <a:r>
              <a:rPr lang="en-US" sz="7400" dirty="0" err="1" smtClean="0"/>
              <a:t>incident_state</a:t>
            </a:r>
            <a:r>
              <a:rPr lang="en-US" sz="7400" dirty="0" smtClean="0"/>
              <a:t>', '</a:t>
            </a:r>
            <a:r>
              <a:rPr lang="en-US" sz="7400" dirty="0" err="1" smtClean="0"/>
              <a:t>incident_city</a:t>
            </a:r>
            <a:r>
              <a:rPr lang="en-US" sz="7400" dirty="0" smtClean="0"/>
              <a:t>', '</a:t>
            </a:r>
            <a:r>
              <a:rPr lang="en-US" sz="7400" dirty="0" err="1" smtClean="0"/>
              <a:t>insured_hobbies</a:t>
            </a:r>
            <a:r>
              <a:rPr lang="en-US" sz="7400" dirty="0" smtClean="0"/>
              <a:t>', '</a:t>
            </a:r>
            <a:r>
              <a:rPr lang="en-US" sz="7400" dirty="0" err="1" smtClean="0"/>
              <a:t>auto_make</a:t>
            </a:r>
            <a:r>
              <a:rPr lang="en-US" sz="7400" dirty="0" smtClean="0"/>
              <a:t>', '</a:t>
            </a:r>
            <a:r>
              <a:rPr lang="en-US" sz="7400" dirty="0" err="1" smtClean="0"/>
              <a:t>auto_model</a:t>
            </a:r>
            <a:r>
              <a:rPr lang="en-US" sz="7400" dirty="0" smtClean="0"/>
              <a:t>', '</a:t>
            </a:r>
            <a:r>
              <a:rPr lang="en-US" sz="7400" dirty="0" err="1" smtClean="0"/>
              <a:t>auto_year</a:t>
            </a:r>
            <a:r>
              <a:rPr lang="en-US" sz="7400" dirty="0" smtClean="0"/>
              <a:t>', '</a:t>
            </a:r>
            <a:r>
              <a:rPr lang="en-US" sz="7400" dirty="0" err="1" smtClean="0"/>
              <a:t>policy_annual_premium</a:t>
            </a:r>
            <a:r>
              <a:rPr lang="en-US" sz="7400" dirty="0" smtClean="0"/>
              <a:t>', '</a:t>
            </a:r>
            <a:r>
              <a:rPr lang="en-US" sz="7400" dirty="0" err="1" smtClean="0"/>
              <a:t>umbrella_limit</a:t>
            </a:r>
            <a:r>
              <a:rPr lang="en-US" sz="7400" dirty="0" smtClean="0"/>
              <a:t>', 'capital-gains', 'capital-loss', '</a:t>
            </a:r>
            <a:r>
              <a:rPr lang="en-US" sz="7400" dirty="0" err="1" smtClean="0"/>
              <a:t>property_damage</a:t>
            </a:r>
            <a:r>
              <a:rPr lang="en-US" sz="7400" dirty="0" smtClean="0"/>
              <a:t>', '</a:t>
            </a:r>
            <a:r>
              <a:rPr lang="en-US" sz="7400" dirty="0" err="1" smtClean="0"/>
              <a:t>bodily_injuries</a:t>
            </a:r>
            <a:r>
              <a:rPr lang="en-US" sz="7400" dirty="0" smtClean="0"/>
              <a:t>', 'witnesses', '</a:t>
            </a:r>
            <a:r>
              <a:rPr lang="en-US" sz="7400" dirty="0" err="1" smtClean="0"/>
              <a:t>insured_relationship</a:t>
            </a:r>
            <a:r>
              <a:rPr lang="en-US" sz="7400" dirty="0" smtClean="0"/>
              <a:t>', '</a:t>
            </a:r>
            <a:r>
              <a:rPr lang="en-US" sz="7400" dirty="0" err="1" smtClean="0"/>
              <a:t>policy_csl</a:t>
            </a:r>
            <a:r>
              <a:rPr lang="en-US" sz="7400" dirty="0" smtClean="0"/>
              <a:t>', '</a:t>
            </a:r>
            <a:r>
              <a:rPr lang="en-US" sz="7400" dirty="0" err="1" smtClean="0"/>
              <a:t>months_as_customer</a:t>
            </a:r>
            <a:r>
              <a:rPr lang="en-US" sz="7400" dirty="0" smtClean="0"/>
              <a:t>', '</a:t>
            </a:r>
            <a:r>
              <a:rPr lang="en-US" sz="7400" dirty="0" err="1" smtClean="0"/>
              <a:t>total_claim_amount</a:t>
            </a:r>
            <a:r>
              <a:rPr lang="en-US" sz="7400" dirty="0" smtClean="0"/>
              <a:t>', '</a:t>
            </a:r>
            <a:r>
              <a:rPr lang="en-US" sz="7400" dirty="0" err="1" smtClean="0"/>
              <a:t>number_of_vehicles_involved</a:t>
            </a:r>
            <a:r>
              <a:rPr lang="en-US" sz="7400" dirty="0" smtClean="0"/>
              <a:t>', '</a:t>
            </a:r>
            <a:r>
              <a:rPr lang="en-US" sz="7400" dirty="0" err="1" smtClean="0"/>
              <a:t>police_report_available</a:t>
            </a:r>
            <a:r>
              <a:rPr lang="en-US" sz="7400" dirty="0" smtClean="0"/>
              <a:t>'.</a:t>
            </a:r>
          </a:p>
          <a:p>
            <a:r>
              <a:rPr lang="en-US" sz="7400" dirty="0" smtClean="0"/>
              <a:t/>
            </a:r>
            <a:br>
              <a:rPr lang="en-US" sz="7400" dirty="0" smtClean="0"/>
            </a:br>
            <a:r>
              <a:rPr lang="en-US" sz="7400" dirty="0" smtClean="0"/>
              <a:t>Drop Redundant Columns: Exclude the '</a:t>
            </a:r>
            <a:r>
              <a:rPr lang="en-US" sz="7400" dirty="0" err="1" smtClean="0"/>
              <a:t>total_claims</a:t>
            </a:r>
            <a:r>
              <a:rPr lang="en-US" sz="7400" dirty="0" smtClean="0"/>
              <a:t>' column as it is a sum of the '</a:t>
            </a:r>
            <a:r>
              <a:rPr lang="en-US" sz="7400" dirty="0" err="1" smtClean="0"/>
              <a:t>injury_claims</a:t>
            </a:r>
            <a:r>
              <a:rPr lang="en-US" sz="7400" dirty="0" smtClean="0"/>
              <a:t>', '</a:t>
            </a:r>
            <a:r>
              <a:rPr lang="en-US" sz="7400" dirty="0" err="1" smtClean="0"/>
              <a:t>property_claims</a:t>
            </a:r>
            <a:r>
              <a:rPr lang="en-US" sz="7400" dirty="0" smtClean="0"/>
              <a:t>', and '</a:t>
            </a:r>
            <a:r>
              <a:rPr lang="en-US" sz="7400" dirty="0" err="1" smtClean="0"/>
              <a:t>vehicle_claims</a:t>
            </a:r>
            <a:r>
              <a:rPr lang="en-US" sz="74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Correlation Matrix</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357158" y="1214422"/>
            <a:ext cx="8786842" cy="5643578"/>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7537</TotalTime>
  <Words>1311</Words>
  <Application>Microsoft Office PowerPoint</Application>
  <PresentationFormat>On-screen Show (4:3)</PresentationFormat>
  <Paragraphs>154</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Predictive Analytics and fraud detection in insurance claims </vt:lpstr>
      <vt:lpstr>Outline </vt:lpstr>
      <vt:lpstr>Introduction</vt:lpstr>
      <vt:lpstr>Dataset Description </vt:lpstr>
      <vt:lpstr>Dependent variable and Independent variable </vt:lpstr>
      <vt:lpstr>Breakdown of the potential independent variables: Categorical Columns (Potential Features):   </vt:lpstr>
      <vt:lpstr>Numerical Columns (Potential Features):</vt:lpstr>
      <vt:lpstr>Data pre processing and Handling Missing Values :</vt:lpstr>
      <vt:lpstr>   Correlation Matrix </vt:lpstr>
      <vt:lpstr>correlation matrix heatmap</vt:lpstr>
      <vt:lpstr>Correlation Matrix after handling the Missing values</vt:lpstr>
      <vt:lpstr>VIF (Variance Inflation Factor)</vt:lpstr>
      <vt:lpstr>      Distribution in numerical feature</vt:lpstr>
      <vt:lpstr>Distribution</vt:lpstr>
      <vt:lpstr>Initialize Isolation Forest (outliers) </vt:lpstr>
      <vt:lpstr>Pair plot data after outlier removal</vt:lpstr>
      <vt:lpstr>Splitting data into training and test set </vt:lpstr>
      <vt:lpstr> Models Performance  </vt:lpstr>
      <vt:lpstr>Model comparison by using Train and Test Accuracy</vt:lpstr>
      <vt:lpstr> Best Model Extra tree</vt:lpstr>
      <vt:lpstr>Confusion Matrix to Predict No fraud and fraud</vt:lpstr>
      <vt:lpstr>Model prediction for extra tree</vt:lpstr>
      <vt:lpstr>Links for the projects: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Reshmee Natasha Seetohul</dc:creator>
  <cp:lastModifiedBy>Reshmee Natasha Seetohul</cp:lastModifiedBy>
  <cp:revision>90</cp:revision>
  <dcterms:created xsi:type="dcterms:W3CDTF">2024-08-24T12:05:24Z</dcterms:created>
  <dcterms:modified xsi:type="dcterms:W3CDTF">2024-11-22T03:00:08Z</dcterms:modified>
</cp:coreProperties>
</file>