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7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5AA9-DAEA-9C46-B401-EB5A155C1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1" y="1687869"/>
            <a:ext cx="8361229" cy="3028036"/>
          </a:xfrm>
        </p:spPr>
        <p:txBody>
          <a:bodyPr/>
          <a:lstStyle/>
          <a:p>
            <a:r>
              <a:rPr lang="en-US" dirty="0"/>
              <a:t>Sale Price Prediction of Housing in 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0A09E-8DBB-D242-A45A-11A65997A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58" y="4905793"/>
            <a:ext cx="6831673" cy="1086237"/>
          </a:xfrm>
        </p:spPr>
        <p:txBody>
          <a:bodyPr/>
          <a:lstStyle/>
          <a:p>
            <a:r>
              <a:rPr lang="en-US" b="1" dirty="0"/>
              <a:t>Preety Bhogal</a:t>
            </a:r>
          </a:p>
        </p:txBody>
      </p:sp>
    </p:spTree>
    <p:extLst>
      <p:ext uri="{BB962C8B-B14F-4D97-AF65-F5344CB8AC3E}">
        <p14:creationId xmlns:p14="http://schemas.microsoft.com/office/powerpoint/2010/main" val="328521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10DF-240E-2948-B6A5-81E19717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2E25D-C64D-C34E-9C72-3A7497D40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30605"/>
            <a:ext cx="9601200" cy="14859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/>
              <a:t>Predicting the sale prices of residential housing in AMES, Iowa using advanced regression techniques and machine learning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79571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72F2-AF62-974B-B1A2-D780CD024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C47AA-85A3-D24A-B469-BEB599BB5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Train and test housing datasets consist of sale transactions of housing units in AMES, Iowa between 2006 and 2010.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/>
              <a:t>Training dataset </a:t>
            </a:r>
            <a:r>
              <a:rPr lang="en-US" sz="2800" dirty="0"/>
              <a:t>– 2051 observations, 81 columns/features </a:t>
            </a:r>
          </a:p>
          <a:p>
            <a:r>
              <a:rPr lang="en-US" sz="2800" b="1" dirty="0"/>
              <a:t>Test dataset </a:t>
            </a:r>
            <a:r>
              <a:rPr lang="en-US" sz="2800" dirty="0"/>
              <a:t>– 879 observations, 80 columns/features (the dependent variable – Sale Price is not included here)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984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1BA7-085B-124B-A505-FAA37C43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 and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13BBC-BF74-8F4D-BCDD-6A14CD3CF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2957513" cy="3581400"/>
          </a:xfrm>
        </p:spPr>
        <p:txBody>
          <a:bodyPr>
            <a:normAutofit/>
          </a:bodyPr>
          <a:lstStyle/>
          <a:p>
            <a:r>
              <a:rPr lang="en-US" sz="2400" dirty="0"/>
              <a:t>Finding the </a:t>
            </a:r>
            <a:r>
              <a:rPr lang="en-US" sz="2400" b="1" dirty="0"/>
              <a:t>null/</a:t>
            </a:r>
            <a:r>
              <a:rPr lang="en-US" sz="2400" b="1" dirty="0" err="1"/>
              <a:t>NaN</a:t>
            </a:r>
            <a:r>
              <a:rPr lang="en-US" sz="2400" b="1" dirty="0"/>
              <a:t> values </a:t>
            </a:r>
            <a:r>
              <a:rPr lang="en-US" sz="2400" dirty="0"/>
              <a:t>and replacing it with the appropriate numbers.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E427D9-FF4A-A146-8C55-F40F24A6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213" y="1638300"/>
            <a:ext cx="7222562" cy="453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3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501831-5D9A-DE49-9697-9CEECBDBF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389" y="546410"/>
            <a:ext cx="4527395" cy="6133170"/>
          </a:xfrm>
        </p:spPr>
        <p:txBody>
          <a:bodyPr>
            <a:normAutofit/>
          </a:bodyPr>
          <a:lstStyle/>
          <a:p>
            <a:r>
              <a:rPr lang="en-US" sz="2400" dirty="0"/>
              <a:t>Removing outliers from variables in the train dataset such as greater living area. </a:t>
            </a:r>
          </a:p>
          <a:p>
            <a:endParaRPr lang="en-US" sz="2400" dirty="0"/>
          </a:p>
          <a:p>
            <a:r>
              <a:rPr lang="en-US" sz="2400" dirty="0"/>
              <a:t>Doing label encoding for some ordinal categorical variables. </a:t>
            </a:r>
          </a:p>
          <a:p>
            <a:endParaRPr lang="en-US" sz="2400" dirty="0"/>
          </a:p>
          <a:p>
            <a:r>
              <a:rPr lang="en-US" sz="2400" dirty="0"/>
              <a:t>Doing one-hot encoding for nominal categorical variables.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B9347C2-06C1-6F4E-9D63-FC4B3AAD3656}"/>
              </a:ext>
            </a:extLst>
          </p:cNvPr>
          <p:cNvGrpSpPr/>
          <p:nvPr/>
        </p:nvGrpSpPr>
        <p:grpSpPr>
          <a:xfrm>
            <a:off x="6266984" y="903249"/>
            <a:ext cx="4995748" cy="2858919"/>
            <a:chOff x="3568138" y="1740563"/>
            <a:chExt cx="6527800" cy="3670300"/>
          </a:xfrm>
        </p:grpSpPr>
        <p:pic>
          <p:nvPicPr>
            <p:cNvPr id="6" name="Picture 5" descr="A close up of a map&#10;&#10;Description automatically generated">
              <a:extLst>
                <a:ext uri="{FF2B5EF4-FFF2-40B4-BE49-F238E27FC236}">
                  <a16:creationId xmlns:a16="http://schemas.microsoft.com/office/drawing/2014/main" id="{FF0686B3-9989-D041-B1A1-31261A173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8138" y="1740563"/>
              <a:ext cx="6527800" cy="36703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143630-9E32-F247-9BB7-6A3CDB381AC4}"/>
                </a:ext>
              </a:extLst>
            </p:cNvPr>
            <p:cNvSpPr/>
            <p:nvPr/>
          </p:nvSpPr>
          <p:spPr>
            <a:xfrm>
              <a:off x="8459495" y="3734780"/>
              <a:ext cx="859809" cy="6277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427183-50A5-FA4F-B704-D91E21DB6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917" y="4675473"/>
            <a:ext cx="9735015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3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3DAF-9331-AE4D-A8A7-B38C11F8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Target Variable – Sale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271C1-9005-964C-AD4E-A3B5C848C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5707"/>
            <a:ext cx="3356517" cy="3971693"/>
          </a:xfrm>
        </p:spPr>
        <p:txBody>
          <a:bodyPr/>
          <a:lstStyle/>
          <a:p>
            <a:r>
              <a:rPr lang="en-US" dirty="0"/>
              <a:t>Sale Price variable is </a:t>
            </a:r>
            <a:r>
              <a:rPr lang="en-US" b="1" dirty="0"/>
              <a:t>positively skewed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There are greater number of houses with lower sale price. Mean of the distribution is on the right tail.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EB7B3F4-E881-384C-AFE4-DE092DC3DB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96" r="4905"/>
          <a:stretch/>
        </p:blipFill>
        <p:spPr>
          <a:xfrm>
            <a:off x="5743575" y="1530293"/>
            <a:ext cx="6014031" cy="483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94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C526-98F7-2D4A-98D0-7F7D3831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Fitting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D2300-4EF9-8747-B07A-4545D507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61892"/>
            <a:ext cx="9601200" cy="4410308"/>
          </a:xfrm>
        </p:spPr>
        <p:txBody>
          <a:bodyPr>
            <a:normAutofit/>
          </a:bodyPr>
          <a:lstStyle/>
          <a:p>
            <a:r>
              <a:rPr lang="en-US" sz="2400" dirty="0"/>
              <a:t>Fitted four models on the train dataset and tested on the validation set. </a:t>
            </a:r>
          </a:p>
          <a:p>
            <a:r>
              <a:rPr lang="en-US" sz="2400" dirty="0"/>
              <a:t>4 models are – Linear Regression, Ridge Regression, Lasso Regression, and ElasticNet Regression.</a:t>
            </a:r>
          </a:p>
          <a:p>
            <a:r>
              <a:rPr lang="en-US" sz="2400" dirty="0"/>
              <a:t>ElasticNet model gave the highest R-squared value and lowest mean-squared error. Thus, it was chosen to be tested on the actual housing test dataset.</a:t>
            </a:r>
          </a:p>
          <a:p>
            <a:r>
              <a:rPr lang="en-US" sz="2400" dirty="0"/>
              <a:t>Few explanatory variables were selected with highest and lowest ElasticNet coefficients to create a balanced subset. This subset was re-trained with ElasticNet model and predictions were made for the actual housing test dataset. </a:t>
            </a:r>
          </a:p>
        </p:txBody>
      </p:sp>
    </p:spTree>
    <p:extLst>
      <p:ext uri="{BB962C8B-B14F-4D97-AF65-F5344CB8AC3E}">
        <p14:creationId xmlns:p14="http://schemas.microsoft.com/office/powerpoint/2010/main" val="1521976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702B-F45D-AD48-B63F-16B645B9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19100"/>
            <a:ext cx="9601200" cy="1485900"/>
          </a:xfrm>
        </p:spPr>
        <p:txBody>
          <a:bodyPr/>
          <a:lstStyle/>
          <a:p>
            <a:r>
              <a:rPr lang="en-US" b="1" dirty="0"/>
              <a:t>Conclusion and Recommendations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18CDD8-E30A-3B41-B0F0-BA6ED9BE8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1656" y="1471613"/>
            <a:ext cx="5321300" cy="1717636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0EDDBE-9B3E-584E-9405-71A9D6185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656" y="3428999"/>
            <a:ext cx="5234258" cy="312896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7891DD-49AA-324D-AC45-6D32BE83DC7D}"/>
              </a:ext>
            </a:extLst>
          </p:cNvPr>
          <p:cNvSpPr txBox="1">
            <a:spLocks/>
          </p:cNvSpPr>
          <p:nvPr/>
        </p:nvSpPr>
        <p:spPr>
          <a:xfrm>
            <a:off x="1295400" y="1621943"/>
            <a:ext cx="4948238" cy="48169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Few neighborhoods such as </a:t>
            </a:r>
            <a:r>
              <a:rPr lang="en-US" sz="2400" b="1" dirty="0" err="1"/>
              <a:t>NridgHt</a:t>
            </a:r>
            <a:r>
              <a:rPr lang="en-US" sz="2400" b="1" dirty="0"/>
              <a:t>, </a:t>
            </a:r>
            <a:r>
              <a:rPr lang="en-US" sz="2400" b="1" dirty="0" err="1"/>
              <a:t>StoneBr</a:t>
            </a:r>
            <a:r>
              <a:rPr lang="en-US" sz="2400" b="1" dirty="0"/>
              <a:t> </a:t>
            </a:r>
            <a:r>
              <a:rPr lang="en-US" sz="2400" dirty="0"/>
              <a:t>have a significant influence on sale prices. </a:t>
            </a:r>
          </a:p>
          <a:p>
            <a:endParaRPr lang="en-US" sz="2400" dirty="0"/>
          </a:p>
          <a:p>
            <a:r>
              <a:rPr lang="en-US" sz="2400" dirty="0"/>
              <a:t>Overall quality, external quality, basement quality, greater living area (big houses) tend to have a direct association with sale prices. </a:t>
            </a:r>
          </a:p>
          <a:p>
            <a:endParaRPr lang="en-US" sz="2400" dirty="0"/>
          </a:p>
          <a:p>
            <a:r>
              <a:rPr lang="en-US" sz="2400" b="1" dirty="0"/>
              <a:t>Recommendation </a:t>
            </a:r>
            <a:r>
              <a:rPr lang="en-US" sz="2400" dirty="0"/>
              <a:t>– Property owners should look for building houses in some neighborhoods that have a high sale prices. </a:t>
            </a:r>
          </a:p>
        </p:txBody>
      </p:sp>
    </p:spTree>
    <p:extLst>
      <p:ext uri="{BB962C8B-B14F-4D97-AF65-F5344CB8AC3E}">
        <p14:creationId xmlns:p14="http://schemas.microsoft.com/office/powerpoint/2010/main" val="199989595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268</TotalTime>
  <Words>328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Sale Price Prediction of Housing in AMES</vt:lpstr>
      <vt:lpstr>Problem Statement</vt:lpstr>
      <vt:lpstr>Data Overview </vt:lpstr>
      <vt:lpstr>Data Cleaning and EDA</vt:lpstr>
      <vt:lpstr>PowerPoint Presentation</vt:lpstr>
      <vt:lpstr>Target Variable – Sale Price</vt:lpstr>
      <vt:lpstr>Model Fitting and Evaluation</vt:lpstr>
      <vt:lpstr>Conclusion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 Price Prediction of Housing in AMES</dc:title>
  <dc:creator>Preety Bhogal</dc:creator>
  <cp:lastModifiedBy>Preety Bhogal</cp:lastModifiedBy>
  <cp:revision>39</cp:revision>
  <dcterms:created xsi:type="dcterms:W3CDTF">2020-01-17T01:16:11Z</dcterms:created>
  <dcterms:modified xsi:type="dcterms:W3CDTF">2020-01-17T05:45:10Z</dcterms:modified>
</cp:coreProperties>
</file>