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65" r:id="rId6"/>
    <p:sldId id="269" r:id="rId7"/>
    <p:sldId id="267" r:id="rId8"/>
    <p:sldId id="270" r:id="rId9"/>
    <p:sldId id="271" r:id="rId10"/>
    <p:sldId id="272" r:id="rId11"/>
    <p:sldId id="259" r:id="rId12"/>
    <p:sldId id="260" r:id="rId13"/>
    <p:sldId id="261" r:id="rId14"/>
    <p:sldId id="26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EF9C4-7FA9-A943-8262-A4EB532353D3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845F2-27A3-4D44-AFB4-2F2D855F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three models are recommending almost similar research papers. </a:t>
            </a:r>
            <a:br>
              <a:rPr lang="en-US" sz="1200" dirty="0"/>
            </a:b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845F2-27A3-4D44-AFB4-2F2D855FE2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4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9E54-3F89-E14C-BDA6-035346E13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92099"/>
            <a:ext cx="8361229" cy="2417411"/>
          </a:xfrm>
        </p:spPr>
        <p:txBody>
          <a:bodyPr/>
          <a:lstStyle/>
          <a:p>
            <a:r>
              <a:rPr lang="en-US" b="1" dirty="0"/>
              <a:t>Research support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C09F-7A6B-9348-B037-B7EA149EE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732" y="4279664"/>
            <a:ext cx="6831673" cy="1086237"/>
          </a:xfrm>
        </p:spPr>
        <p:txBody>
          <a:bodyPr/>
          <a:lstStyle/>
          <a:p>
            <a:r>
              <a:rPr lang="en-US" b="1" dirty="0"/>
              <a:t>Preety Bhogal</a:t>
            </a:r>
          </a:p>
        </p:txBody>
      </p:sp>
    </p:spTree>
    <p:extLst>
      <p:ext uri="{BB962C8B-B14F-4D97-AF65-F5344CB8AC3E}">
        <p14:creationId xmlns:p14="http://schemas.microsoft.com/office/powerpoint/2010/main" val="375338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12E-A4A8-124A-9BAB-802A0F0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400050"/>
            <a:ext cx="9601200" cy="9088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KEY DATA TRENDS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52403-9E6F-7840-8186-B65DBB3D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445012"/>
            <a:ext cx="9601200" cy="50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A609-9960-934B-82E0-63D46E8A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0723"/>
            <a:ext cx="9601200" cy="1310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RECOMMENDER SYSTEM </a:t>
            </a:r>
            <a:br>
              <a:rPr lang="en-US" sz="4800" b="1" dirty="0"/>
            </a:br>
            <a:r>
              <a:rPr lang="en-US" sz="4800" b="1" dirty="0"/>
              <a:t>(TITLE ONLY)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EA1FE-86AB-6941-832E-2E560EA0B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2"/>
          <a:stretch/>
        </p:blipFill>
        <p:spPr>
          <a:xfrm>
            <a:off x="1214439" y="1510991"/>
            <a:ext cx="10472736" cy="3728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5DABE-A724-6547-ACC1-3412B5E9EE0E}"/>
              </a:ext>
            </a:extLst>
          </p:cNvPr>
          <p:cNvSpPr txBox="1"/>
          <p:nvPr/>
        </p:nvSpPr>
        <p:spPr>
          <a:xfrm>
            <a:off x="1214439" y="5626268"/>
            <a:ext cx="10472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Search Query</a:t>
            </a:r>
            <a:r>
              <a:rPr lang="en-US" sz="2000" dirty="0"/>
              <a:t>: “Exports Foreign Investment Pharmaceutical Industry” </a:t>
            </a:r>
          </a:p>
          <a:p>
            <a:r>
              <a:rPr lang="en-US" sz="2000" b="1" dirty="0"/>
              <a:t>Authors:  </a:t>
            </a:r>
            <a:r>
              <a:rPr lang="en-US" sz="2000" dirty="0"/>
              <a:t>Merle </a:t>
            </a:r>
            <a:r>
              <a:rPr lang="en-US" sz="2000" dirty="0" err="1"/>
              <a:t>Yahr</a:t>
            </a:r>
            <a:r>
              <a:rPr lang="en-US" sz="2000" dirty="0"/>
              <a:t> Weiss, Robert E Lipsey (1975) </a:t>
            </a:r>
          </a:p>
          <a:p>
            <a:r>
              <a:rPr lang="en-US" sz="2000" b="1" dirty="0"/>
              <a:t>Program: </a:t>
            </a:r>
            <a:r>
              <a:rPr lang="en-US" sz="2000" dirty="0"/>
              <a:t>International Trade and Investment, International Finance and Macroeconomics</a:t>
            </a:r>
          </a:p>
        </p:txBody>
      </p:sp>
    </p:spTree>
    <p:extLst>
      <p:ext uri="{BB962C8B-B14F-4D97-AF65-F5344CB8AC3E}">
        <p14:creationId xmlns:p14="http://schemas.microsoft.com/office/powerpoint/2010/main" val="78684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9F78-5E16-D34B-A997-3744A2BE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606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RECOMMENDER SYSTEM </a:t>
            </a:r>
            <a:br>
              <a:rPr lang="en-US" sz="4800" b="1" dirty="0"/>
            </a:br>
            <a:r>
              <a:rPr lang="en-US" sz="4800" b="1" dirty="0"/>
              <a:t>(TITLE &amp; AUTHOR)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6DB74-ED73-0446-A8A3-638017A13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9"/>
          <a:stretch/>
        </p:blipFill>
        <p:spPr>
          <a:xfrm>
            <a:off x="1295400" y="1701969"/>
            <a:ext cx="10391775" cy="3698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592E5-898E-F548-94EF-FE55394F13E3}"/>
              </a:ext>
            </a:extLst>
          </p:cNvPr>
          <p:cNvSpPr txBox="1"/>
          <p:nvPr/>
        </p:nvSpPr>
        <p:spPr>
          <a:xfrm>
            <a:off x="1214439" y="5626268"/>
            <a:ext cx="10472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Search Query</a:t>
            </a:r>
            <a:r>
              <a:rPr lang="en-US" sz="2000" dirty="0"/>
              <a:t>: “Exports Foreign Investment Pharmaceutical Industry” </a:t>
            </a:r>
          </a:p>
          <a:p>
            <a:r>
              <a:rPr lang="en-US" sz="2000" b="1" dirty="0"/>
              <a:t>Authors:  </a:t>
            </a:r>
            <a:r>
              <a:rPr lang="en-US" sz="2000" dirty="0"/>
              <a:t>Merle </a:t>
            </a:r>
            <a:r>
              <a:rPr lang="en-US" sz="2000" dirty="0" err="1"/>
              <a:t>Yahr</a:t>
            </a:r>
            <a:r>
              <a:rPr lang="en-US" sz="2000" dirty="0"/>
              <a:t> Weiss, Robert E Lipsey (1975) </a:t>
            </a:r>
          </a:p>
          <a:p>
            <a:r>
              <a:rPr lang="en-US" sz="2000" b="1" dirty="0"/>
              <a:t>Program: </a:t>
            </a:r>
            <a:r>
              <a:rPr lang="en-US" sz="2000" dirty="0"/>
              <a:t>International Trade and Investment, International Finance and Macroeconomics</a:t>
            </a:r>
          </a:p>
        </p:txBody>
      </p:sp>
    </p:spTree>
    <p:extLst>
      <p:ext uri="{BB962C8B-B14F-4D97-AF65-F5344CB8AC3E}">
        <p14:creationId xmlns:p14="http://schemas.microsoft.com/office/powerpoint/2010/main" val="258113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8E6B-083A-C14A-8892-66AE0977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287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RECOMMENDER SYSTEM </a:t>
            </a:r>
            <a:br>
              <a:rPr lang="en-US" sz="4800" b="1" dirty="0"/>
            </a:br>
            <a:r>
              <a:rPr lang="en-US" sz="4800" b="1" dirty="0"/>
              <a:t>(TITLE, AUTHOR &amp; PROGRAM)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5C307-A2AD-4049-B1C7-E233DEFF0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3" b="22918"/>
          <a:stretch/>
        </p:blipFill>
        <p:spPr>
          <a:xfrm>
            <a:off x="1157289" y="1628775"/>
            <a:ext cx="10472736" cy="3940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E082E-E90D-1E41-AC37-9F4DDD799358}"/>
              </a:ext>
            </a:extLst>
          </p:cNvPr>
          <p:cNvSpPr txBox="1"/>
          <p:nvPr/>
        </p:nvSpPr>
        <p:spPr>
          <a:xfrm>
            <a:off x="1085850" y="5699462"/>
            <a:ext cx="10472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Search Query</a:t>
            </a:r>
            <a:r>
              <a:rPr lang="en-US" sz="2000" dirty="0"/>
              <a:t>: “Exports Foreign Investment Pharmaceutical Industry” </a:t>
            </a:r>
          </a:p>
          <a:p>
            <a:r>
              <a:rPr lang="en-US" sz="2000" b="1" dirty="0"/>
              <a:t>Authors:  </a:t>
            </a:r>
            <a:r>
              <a:rPr lang="en-US" sz="2000" dirty="0"/>
              <a:t>Merle </a:t>
            </a:r>
            <a:r>
              <a:rPr lang="en-US" sz="2000" dirty="0" err="1"/>
              <a:t>Yahr</a:t>
            </a:r>
            <a:r>
              <a:rPr lang="en-US" sz="2000" dirty="0"/>
              <a:t> Weiss, Robert E Lipsey (1975) </a:t>
            </a:r>
          </a:p>
          <a:p>
            <a:r>
              <a:rPr lang="en-US" sz="2000" b="1" dirty="0"/>
              <a:t>Program: </a:t>
            </a:r>
            <a:r>
              <a:rPr lang="en-US" sz="2000" dirty="0"/>
              <a:t>International Trade and Investment, International Finance and Macroeconomics</a:t>
            </a:r>
          </a:p>
        </p:txBody>
      </p:sp>
    </p:spTree>
    <p:extLst>
      <p:ext uri="{BB962C8B-B14F-4D97-AF65-F5344CB8AC3E}">
        <p14:creationId xmlns:p14="http://schemas.microsoft.com/office/powerpoint/2010/main" val="246052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7E34-35DB-6D49-B205-3FFB1247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42912"/>
            <a:ext cx="9601200" cy="91997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22DB-D181-734B-97F0-FEC6811B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614488"/>
            <a:ext cx="10525124" cy="50863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first recommender system (with only title)</a:t>
            </a:r>
            <a:r>
              <a:rPr lang="en-US" sz="2800" dirty="0"/>
              <a:t> - the most similar titles across different programs.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/>
              <a:t>second recommender system (with title and author) - </a:t>
            </a:r>
            <a:r>
              <a:rPr lang="en-US" sz="2800" dirty="0"/>
              <a:t>the most similar titles and authors. It is putting some weight to the authors as well.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/>
              <a:t>third recommender system (with title, author and program)</a:t>
            </a:r>
            <a:r>
              <a:rPr lang="en-US" sz="2800" dirty="0"/>
              <a:t> - the most similar paper in the entire corpus. Similar title, similar author, and similar programs. </a:t>
            </a:r>
            <a:r>
              <a:rPr lang="en-US" sz="2800" b="1" dirty="0"/>
              <a:t>Mostly recommending papers in the same program first, followed by papers in different programs. Priority is on the same program. </a:t>
            </a:r>
          </a:p>
        </p:txBody>
      </p:sp>
    </p:spTree>
    <p:extLst>
      <p:ext uri="{BB962C8B-B14F-4D97-AF65-F5344CB8AC3E}">
        <p14:creationId xmlns:p14="http://schemas.microsoft.com/office/powerpoint/2010/main" val="340251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7E34-35DB-6D49-B205-3FFB1247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42912"/>
            <a:ext cx="9601200" cy="12144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22DB-D181-734B-97F0-FEC6811B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657350"/>
            <a:ext cx="10525124" cy="4729163"/>
          </a:xfrm>
        </p:spPr>
        <p:txBody>
          <a:bodyPr>
            <a:normAutofit/>
          </a:bodyPr>
          <a:lstStyle/>
          <a:p>
            <a:r>
              <a:rPr lang="en-US" sz="3000" dirty="0"/>
              <a:t>The recommender system is based only on texts of titles, </a:t>
            </a:r>
            <a:r>
              <a:rPr lang="en-US" sz="3000" b="1" dirty="0"/>
              <a:t>no information about user preferences is included</a:t>
            </a:r>
            <a:r>
              <a:rPr lang="en-US" sz="3000" dirty="0"/>
              <a:t>. If this information is available (in terms of no. of times a paper is cited/downloaded), a more robust model could be built. </a:t>
            </a:r>
          </a:p>
          <a:p>
            <a:endParaRPr lang="en-US" sz="3000" dirty="0"/>
          </a:p>
          <a:p>
            <a:r>
              <a:rPr lang="en-US" sz="3000" dirty="0"/>
              <a:t>This current recommender system is </a:t>
            </a:r>
            <a:r>
              <a:rPr lang="en-US" sz="3000" b="1" dirty="0"/>
              <a:t>limited only to the working papers published by the NBER</a:t>
            </a:r>
            <a:r>
              <a:rPr lang="en-US" sz="3000" dirty="0"/>
              <a:t>. It can be extended to other fields of science and social sciences. </a:t>
            </a:r>
          </a:p>
        </p:txBody>
      </p:sp>
    </p:spTree>
    <p:extLst>
      <p:ext uri="{BB962C8B-B14F-4D97-AF65-F5344CB8AC3E}">
        <p14:creationId xmlns:p14="http://schemas.microsoft.com/office/powerpoint/2010/main" val="75815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4676-CFBD-9E4D-9083-B52F5AA3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6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ADDITIONAL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9599-34E2-594A-B66C-E153EE87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7649"/>
            <a:ext cx="9743704" cy="4583151"/>
          </a:xfrm>
        </p:spPr>
        <p:txBody>
          <a:bodyPr>
            <a:normAutofit/>
          </a:bodyPr>
          <a:lstStyle/>
          <a:p>
            <a:r>
              <a:rPr lang="en-US" sz="2800" dirty="0"/>
              <a:t>Since a recommender system streamlines the research conducted by researchers or entities, it acts as a </a:t>
            </a:r>
            <a:r>
              <a:rPr lang="en-US" sz="2800" b="1" dirty="0"/>
              <a:t>research support system</a:t>
            </a:r>
            <a:r>
              <a:rPr lang="en-US" sz="2800" dirty="0"/>
              <a:t>. It can be </a:t>
            </a:r>
            <a:r>
              <a:rPr lang="en-US" sz="2800" b="1" dirty="0"/>
              <a:t>deployed in universities, libraries, knowledge process outsourcing companies</a:t>
            </a:r>
            <a:r>
              <a:rPr lang="en-US" sz="2800" dirty="0"/>
              <a:t>, etc. 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recommender system can be </a:t>
            </a:r>
            <a:r>
              <a:rPr lang="en-US" sz="2800" b="1" dirty="0"/>
              <a:t>expanded to include more fields of research</a:t>
            </a:r>
            <a:r>
              <a:rPr lang="en-US" sz="2800" dirty="0"/>
              <a:t> such as science, mathematics, among others to cater to the needs of a larger audience.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555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87EC-4B38-FE49-BE8B-A6DD0C27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31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E9F7-5902-7C4D-B0FA-767ECA2A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5639"/>
            <a:ext cx="9601200" cy="333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To build Research Paper Recommender System for users to provide relevant suggestions of working papers in economics, similar in characteristics to the queried working paper.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5719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65A-4CBE-7A44-BCF0-027F92EA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84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C264-6110-4B46-922B-0B255E35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6859"/>
            <a:ext cx="9601200" cy="3960541"/>
          </a:xfrm>
        </p:spPr>
        <p:txBody>
          <a:bodyPr>
            <a:normAutofit/>
          </a:bodyPr>
          <a:lstStyle/>
          <a:p>
            <a:r>
              <a:rPr lang="en-US" sz="2800" dirty="0"/>
              <a:t>Massive information available on the internet</a:t>
            </a:r>
          </a:p>
          <a:p>
            <a:r>
              <a:rPr lang="en-US" sz="2800" dirty="0"/>
              <a:t>Need to sort and provide only relevant information</a:t>
            </a:r>
          </a:p>
          <a:p>
            <a:r>
              <a:rPr lang="en-US" sz="2800" dirty="0"/>
              <a:t>Recommender System – filters the most similar information to the search query, thus enhancing the user-experience</a:t>
            </a:r>
          </a:p>
          <a:p>
            <a:r>
              <a:rPr lang="en-US" sz="2800" dirty="0"/>
              <a:t>Users (students, academicians, research organizations, universities) will have an easy access to relevant information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187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09FC-DCC9-E345-B978-E56BDD02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0113"/>
            <a:ext cx="9601200" cy="85306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5E44-8E99-B34A-9D84-DFFC26C5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16205"/>
            <a:ext cx="10111839" cy="51016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 on research papers published by the National Bureau of Economic Research (NBER)</a:t>
            </a:r>
          </a:p>
          <a:p>
            <a:r>
              <a:rPr lang="en-US" sz="2800" dirty="0"/>
              <a:t>Dataset comprises of – </a:t>
            </a:r>
          </a:p>
          <a:p>
            <a:pPr marL="457200" indent="-457200">
              <a:buAutoNum type="alphaLcParenR"/>
            </a:pPr>
            <a:r>
              <a:rPr lang="en-US" sz="2800" dirty="0"/>
              <a:t>Title of the paper</a:t>
            </a:r>
          </a:p>
          <a:p>
            <a:pPr marL="457200" indent="-457200">
              <a:buAutoNum type="alphaLcParenR"/>
            </a:pPr>
            <a:r>
              <a:rPr lang="en-US" sz="2800" dirty="0"/>
              <a:t>Author Information</a:t>
            </a:r>
          </a:p>
          <a:p>
            <a:pPr marL="457200" indent="-457200">
              <a:buAutoNum type="alphaLcParenR"/>
            </a:pPr>
            <a:r>
              <a:rPr lang="en-US" sz="2800" dirty="0"/>
              <a:t>Paper code	</a:t>
            </a:r>
          </a:p>
          <a:p>
            <a:pPr marL="457200" indent="-457200">
              <a:buAutoNum type="alphaLcParenR"/>
            </a:pPr>
            <a:r>
              <a:rPr lang="en-US" sz="2800" dirty="0"/>
              <a:t>Year and month in which the paper is published (1975-2015)</a:t>
            </a:r>
          </a:p>
          <a:p>
            <a:pPr marL="457200" indent="-457200">
              <a:buAutoNum type="alphaLcParenR"/>
            </a:pPr>
            <a:r>
              <a:rPr lang="en-US" sz="2800" dirty="0"/>
              <a:t>Program Group for the paper (Law, Labor, Aging – 21 programs)</a:t>
            </a:r>
          </a:p>
          <a:p>
            <a:r>
              <a:rPr lang="en-US" sz="2800" dirty="0"/>
              <a:t>Over 20,000 research papers published during this time period, by about 10,000 authors </a:t>
            </a:r>
          </a:p>
        </p:txBody>
      </p:sp>
    </p:spTree>
    <p:extLst>
      <p:ext uri="{BB962C8B-B14F-4D97-AF65-F5344CB8AC3E}">
        <p14:creationId xmlns:p14="http://schemas.microsoft.com/office/powerpoint/2010/main" val="262216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12E-A4A8-124A-9BAB-802A0F0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6188"/>
            <a:ext cx="9601200" cy="9088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KEY DATA TRENDS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E7CDC-D0FD-F445-9280-4E027D2C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1573599"/>
            <a:ext cx="9215437" cy="45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12E-A4A8-124A-9BAB-802A0F0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6188"/>
            <a:ext cx="9601200" cy="9088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KEY DATA TRENDS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977382-1D9F-BA4F-AF3E-C7319315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557338"/>
            <a:ext cx="9344025" cy="47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12E-A4A8-124A-9BAB-802A0F0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6188"/>
            <a:ext cx="9601200" cy="9088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KEY DATA TRENDS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12B33-327A-DC49-9AE6-0407F195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1445012"/>
            <a:ext cx="94726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12E-A4A8-124A-9BAB-802A0F0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6188"/>
            <a:ext cx="9601200" cy="9088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KEY DATA TRENDS</a:t>
            </a:r>
          </a:p>
        </p:txBody>
      </p:sp>
      <p:pic>
        <p:nvPicPr>
          <p:cNvPr id="5" name="Picture 4" descr="A picture containing newspaper&#10;&#10;Description automatically generated">
            <a:extLst>
              <a:ext uri="{FF2B5EF4-FFF2-40B4-BE49-F238E27FC236}">
                <a16:creationId xmlns:a16="http://schemas.microsoft.com/office/drawing/2014/main" id="{6DB2A55C-7164-884B-9E5A-EDD39989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7" y="1614488"/>
            <a:ext cx="850838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12E-A4A8-124A-9BAB-802A0F0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1" y="342900"/>
            <a:ext cx="9141671" cy="9088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KEY DATA TRENDS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437EC-BD54-A04C-901A-6919D922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445012"/>
            <a:ext cx="9141671" cy="5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675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1044</TotalTime>
  <Words>559</Words>
  <Application>Microsoft Macintosh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Research support system</vt:lpstr>
      <vt:lpstr>PROBLEM STATEMENT </vt:lpstr>
      <vt:lpstr>INTRODUCTION</vt:lpstr>
      <vt:lpstr>DATA OVERVIEW</vt:lpstr>
      <vt:lpstr>KEY DATA TRENDS</vt:lpstr>
      <vt:lpstr>KEY DATA TRENDS</vt:lpstr>
      <vt:lpstr>KEY DATA TRENDS</vt:lpstr>
      <vt:lpstr>KEY DATA TRENDS</vt:lpstr>
      <vt:lpstr>KEY DATA TRENDS</vt:lpstr>
      <vt:lpstr>KEY DATA TRENDS</vt:lpstr>
      <vt:lpstr>RECOMMENDER SYSTEM  (TITLE ONLY)</vt:lpstr>
      <vt:lpstr>RECOMMENDER SYSTEM  (TITLE &amp; AUTHOR)</vt:lpstr>
      <vt:lpstr>RECOMMENDER SYSTEM  (TITLE, AUTHOR &amp; PROGRAM)</vt:lpstr>
      <vt:lpstr>CONCLUSIONS</vt:lpstr>
      <vt:lpstr>LIMITATIONS</vt:lpstr>
      <vt:lpstr>ADDITIONAL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support system</dc:title>
  <dc:creator>Preety Bhogal</dc:creator>
  <cp:lastModifiedBy>Preety Bhogal</cp:lastModifiedBy>
  <cp:revision>62</cp:revision>
  <dcterms:created xsi:type="dcterms:W3CDTF">2020-03-11T13:55:07Z</dcterms:created>
  <dcterms:modified xsi:type="dcterms:W3CDTF">2020-03-12T07:19:25Z</dcterms:modified>
</cp:coreProperties>
</file>