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8" r:id="rId4"/>
    <p:sldId id="267" r:id="rId5"/>
    <p:sldId id="268" r:id="rId6"/>
    <p:sldId id="269" r:id="rId7"/>
    <p:sldId id="271" r:id="rId8"/>
    <p:sldId id="270" r:id="rId9"/>
    <p:sldId id="260" r:id="rId10"/>
    <p:sldId id="265" r:id="rId11"/>
    <p:sldId id="262" r:id="rId12"/>
  </p:sldIdLst>
  <p:sldSz cx="18288000" cy="10287000"/>
  <p:notesSz cx="6858000" cy="9144000"/>
  <p:embeddedFontLst>
    <p:embeddedFont>
      <p:font typeface="Canva Sans" panose="020B0503030501040103" pitchFamily="34" charset="0"/>
      <p:regular r:id="rId14"/>
    </p:embeddedFont>
    <p:embeddedFont>
      <p:font typeface="Canva Sans Bold" panose="020B0803030501040103" pitchFamily="34" charset="0"/>
      <p:regular r:id="rId15"/>
    </p:embeddedFont>
    <p:embeddedFont>
      <p:font typeface="Helios Extended Bold" panose="02000805050000020004" pitchFamily="2" charset="0"/>
      <p:regular r:id="rId16"/>
    </p:embeddedFont>
    <p:embeddedFont>
      <p:font typeface="TT Runs" panose="02000000000000000607"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95" autoAdjust="0"/>
  </p:normalViewPr>
  <p:slideViewPr>
    <p:cSldViewPr>
      <p:cViewPr varScale="1">
        <p:scale>
          <a:sx n="59" d="100"/>
          <a:sy n="59" d="100"/>
        </p:scale>
        <p:origin x="94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06347-AB4C-ED44-858C-44FF0B0B19A3}" type="datetimeFigureOut">
              <a:rPr lang="en-US" smtClean="0"/>
              <a:t>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CEF72-5AFF-5046-B086-C9BF42CA68B0}" type="slidenum">
              <a:rPr lang="en-US" smtClean="0"/>
              <a:t>‹#›</a:t>
            </a:fld>
            <a:endParaRPr lang="en-US"/>
          </a:p>
        </p:txBody>
      </p:sp>
    </p:spTree>
    <p:extLst>
      <p:ext uri="{BB962C8B-B14F-4D97-AF65-F5344CB8AC3E}">
        <p14:creationId xmlns:p14="http://schemas.microsoft.com/office/powerpoint/2010/main" val="4211660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BCEF72-5AFF-5046-B086-C9BF42CA68B0}" type="slidenum">
              <a:rPr lang="en-US" smtClean="0"/>
              <a:t>4</a:t>
            </a:fld>
            <a:endParaRPr lang="en-US"/>
          </a:p>
        </p:txBody>
      </p:sp>
    </p:spTree>
    <p:extLst>
      <p:ext uri="{BB962C8B-B14F-4D97-AF65-F5344CB8AC3E}">
        <p14:creationId xmlns:p14="http://schemas.microsoft.com/office/powerpoint/2010/main" val="186596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BCEF72-5AFF-5046-B086-C9BF42CA68B0}" type="slidenum">
              <a:rPr lang="en-US" smtClean="0"/>
              <a:t>5</a:t>
            </a:fld>
            <a:endParaRPr lang="en-US"/>
          </a:p>
        </p:txBody>
      </p:sp>
    </p:spTree>
    <p:extLst>
      <p:ext uri="{BB962C8B-B14F-4D97-AF65-F5344CB8AC3E}">
        <p14:creationId xmlns:p14="http://schemas.microsoft.com/office/powerpoint/2010/main" val="63348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BCEF72-5AFF-5046-B086-C9BF42CA68B0}" type="slidenum">
              <a:rPr lang="en-US" smtClean="0"/>
              <a:t>6</a:t>
            </a:fld>
            <a:endParaRPr lang="en-US"/>
          </a:p>
        </p:txBody>
      </p:sp>
    </p:spTree>
    <p:extLst>
      <p:ext uri="{BB962C8B-B14F-4D97-AF65-F5344CB8AC3E}">
        <p14:creationId xmlns:p14="http://schemas.microsoft.com/office/powerpoint/2010/main" val="319215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BCEF72-5AFF-5046-B086-C9BF42CA68B0}" type="slidenum">
              <a:rPr lang="en-US" smtClean="0"/>
              <a:t>8</a:t>
            </a:fld>
            <a:endParaRPr lang="en-US"/>
          </a:p>
        </p:txBody>
      </p:sp>
    </p:spTree>
    <p:extLst>
      <p:ext uri="{BB962C8B-B14F-4D97-AF65-F5344CB8AC3E}">
        <p14:creationId xmlns:p14="http://schemas.microsoft.com/office/powerpoint/2010/main" val="332120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app/profile/preeya.singh.chauhan/viz/Customer_App_Subscription/Dashboard1?publish=y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hyperlink" Target="https://customer-app-subscription-prediction.onrender.com/" TargetMode="External"/><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3.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png"/><Relationship Id="rId5" Type="http://schemas.openxmlformats.org/officeDocument/2006/relationships/image" Target="../media/image16.sv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0"/>
        </a:solidFill>
        <a:effectLst/>
      </p:bgPr>
    </p:bg>
    <p:spTree>
      <p:nvGrpSpPr>
        <p:cNvPr id="1" name=""/>
        <p:cNvGrpSpPr/>
        <p:nvPr/>
      </p:nvGrpSpPr>
      <p:grpSpPr>
        <a:xfrm>
          <a:off x="0" y="0"/>
          <a:ext cx="0" cy="0"/>
          <a:chOff x="0" y="0"/>
          <a:chExt cx="0" cy="0"/>
        </a:xfrm>
      </p:grpSpPr>
      <p:grpSp>
        <p:nvGrpSpPr>
          <p:cNvPr id="3" name="Group 3"/>
          <p:cNvGrpSpPr/>
          <p:nvPr/>
        </p:nvGrpSpPr>
        <p:grpSpPr>
          <a:xfrm>
            <a:off x="1028700" y="1028700"/>
            <a:ext cx="1427910" cy="142791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5" name="TextBox 5"/>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6382035" y="8512447"/>
            <a:ext cx="877265" cy="87726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5397573" y="-1438232"/>
            <a:ext cx="4111140" cy="41111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a:off x="893101" y="8512447"/>
            <a:ext cx="4556571" cy="455657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3929965" y="8512447"/>
            <a:ext cx="626973" cy="62697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23" name="Title 22">
            <a:extLst>
              <a:ext uri="{FF2B5EF4-FFF2-40B4-BE49-F238E27FC236}">
                <a16:creationId xmlns:a16="http://schemas.microsoft.com/office/drawing/2014/main" id="{D11777E7-0852-E246-A1C5-020E82435D09}"/>
              </a:ext>
            </a:extLst>
          </p:cNvPr>
          <p:cNvSpPr>
            <a:spLocks noGrp="1"/>
          </p:cNvSpPr>
          <p:nvPr>
            <p:ph type="ctrTitle"/>
          </p:nvPr>
        </p:nvSpPr>
        <p:spPr>
          <a:xfrm>
            <a:off x="1723475" y="2722660"/>
            <a:ext cx="15097192" cy="3563840"/>
          </a:xfrm>
        </p:spPr>
        <p:txBody>
          <a:bodyPr>
            <a:normAutofit/>
          </a:bodyPr>
          <a:lstStyle/>
          <a:p>
            <a:r>
              <a:rPr lang="en-US" sz="5400" dirty="0">
                <a:solidFill>
                  <a:srgbClr val="7030A0"/>
                </a:solidFill>
                <a:latin typeface="Helios Extended Bold"/>
              </a:rPr>
              <a:t>Optimizing User Engagement</a:t>
            </a:r>
            <a:br>
              <a:rPr lang="en-US" sz="5400" dirty="0">
                <a:solidFill>
                  <a:srgbClr val="7030A0"/>
                </a:solidFill>
                <a:latin typeface="Helios Extended Bold"/>
              </a:rPr>
            </a:br>
            <a:r>
              <a:rPr lang="en-US" sz="5400" dirty="0">
                <a:solidFill>
                  <a:srgbClr val="7030A0"/>
                </a:solidFill>
                <a:latin typeface="Helios Extended Bold"/>
              </a:rPr>
              <a:t> For </a:t>
            </a:r>
            <a:br>
              <a:rPr lang="en-US" sz="5400" dirty="0">
                <a:solidFill>
                  <a:srgbClr val="7030A0"/>
                </a:solidFill>
                <a:latin typeface="Helios Extended Bold"/>
              </a:rPr>
            </a:br>
            <a:r>
              <a:rPr lang="en-US" sz="5400" dirty="0">
                <a:solidFill>
                  <a:srgbClr val="7030A0"/>
                </a:solidFill>
                <a:latin typeface="Helios Extended Bold"/>
              </a:rPr>
              <a:t>App Subscription Conversion</a:t>
            </a:r>
            <a:endParaRPr lang="en-US" sz="5400" dirty="0"/>
          </a:p>
        </p:txBody>
      </p:sp>
      <p:sp>
        <p:nvSpPr>
          <p:cNvPr id="24" name="Subtitle 23">
            <a:extLst>
              <a:ext uri="{FF2B5EF4-FFF2-40B4-BE49-F238E27FC236}">
                <a16:creationId xmlns:a16="http://schemas.microsoft.com/office/drawing/2014/main" id="{EF76357B-B41C-E84B-BA76-6618981FB256}"/>
              </a:ext>
            </a:extLst>
          </p:cNvPr>
          <p:cNvSpPr>
            <a:spLocks noGrp="1"/>
          </p:cNvSpPr>
          <p:nvPr>
            <p:ph type="subTitle" idx="1"/>
          </p:nvPr>
        </p:nvSpPr>
        <p:spPr>
          <a:xfrm>
            <a:off x="9055843" y="8637592"/>
            <a:ext cx="7764823" cy="626973"/>
          </a:xfrm>
        </p:spPr>
        <p:txBody>
          <a:bodyPr>
            <a:normAutofit fontScale="70000" lnSpcReduction="20000"/>
          </a:bodyPr>
          <a:lstStyle/>
          <a:p>
            <a:r>
              <a:rPr lang="en-US" sz="4000" dirty="0">
                <a:solidFill>
                  <a:srgbClr val="7030A0"/>
                </a:solidFill>
                <a:latin typeface="Helios Extended Bold"/>
              </a:rPr>
              <a:t>Presented By: Preeya S. Chauhan</a:t>
            </a:r>
            <a:r>
              <a:rPr lang="en-US" sz="4000" dirty="0">
                <a:solidFill>
                  <a:srgbClr val="7030A0"/>
                </a:solidFill>
                <a:latin typeface="Galvji" panose="020B0504020202020204" pitchFamily="34" charset="77"/>
              </a:rPr>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AF0"/>
        </a:solidFill>
        <a:effectLst/>
      </p:bgPr>
    </p:bg>
    <p:spTree>
      <p:nvGrpSpPr>
        <p:cNvPr id="1" name=""/>
        <p:cNvGrpSpPr/>
        <p:nvPr/>
      </p:nvGrpSpPr>
      <p:grpSpPr>
        <a:xfrm>
          <a:off x="0" y="0"/>
          <a:ext cx="0" cy="0"/>
          <a:chOff x="0" y="0"/>
          <a:chExt cx="0" cy="0"/>
        </a:xfrm>
      </p:grpSpPr>
      <p:grpSp>
        <p:nvGrpSpPr>
          <p:cNvPr id="2" name="Group 2"/>
          <p:cNvGrpSpPr/>
          <p:nvPr/>
        </p:nvGrpSpPr>
        <p:grpSpPr>
          <a:xfrm rot="-1610640">
            <a:off x="6154742" y="1777288"/>
            <a:ext cx="5978517" cy="597851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4" name="TextBox 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4326749" y="4041564"/>
            <a:ext cx="9634501" cy="1478540"/>
          </a:xfrm>
          <a:prstGeom prst="rect">
            <a:avLst/>
          </a:prstGeom>
        </p:spPr>
        <p:txBody>
          <a:bodyPr lIns="0" tIns="0" rIns="0" bIns="0" rtlCol="0" anchor="t">
            <a:spAutoFit/>
          </a:bodyPr>
          <a:lstStyle/>
          <a:p>
            <a:pPr algn="ctr">
              <a:lnSpc>
                <a:spcPts val="10912"/>
              </a:lnSpc>
            </a:pPr>
            <a:r>
              <a:rPr lang="en-US" sz="9920" dirty="0">
                <a:solidFill>
                  <a:srgbClr val="000000"/>
                </a:solidFill>
                <a:latin typeface="Helios Extended Bold"/>
              </a:rPr>
              <a:t>Thank You</a:t>
            </a:r>
          </a:p>
        </p:txBody>
      </p:sp>
      <p:grpSp>
        <p:nvGrpSpPr>
          <p:cNvPr id="6" name="Group 6"/>
          <p:cNvGrpSpPr/>
          <p:nvPr/>
        </p:nvGrpSpPr>
        <p:grpSpPr>
          <a:xfrm rot="-1013461">
            <a:off x="-2402491" y="6679611"/>
            <a:ext cx="7214779" cy="721477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rot="-1610640">
            <a:off x="-1215797" y="-791859"/>
            <a:ext cx="2431594" cy="243159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rot="-1610640">
            <a:off x="17919145" y="7445048"/>
            <a:ext cx="737710" cy="73771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8" name="Group 18"/>
          <p:cNvGrpSpPr/>
          <p:nvPr/>
        </p:nvGrpSpPr>
        <p:grpSpPr>
          <a:xfrm rot="-1013461">
            <a:off x="15610206" y="-1962910"/>
            <a:ext cx="4556571" cy="4556571"/>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20" name="TextBox 20"/>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21" name="Group 21"/>
          <p:cNvGrpSpPr/>
          <p:nvPr/>
        </p:nvGrpSpPr>
        <p:grpSpPr>
          <a:xfrm rot="-1610640">
            <a:off x="1264936" y="6345989"/>
            <a:ext cx="737710" cy="73771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23" name="TextBox 23"/>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AF0"/>
        </a:solidFill>
        <a:effectLst/>
      </p:bgPr>
    </p:bg>
    <p:spTree>
      <p:nvGrpSpPr>
        <p:cNvPr id="1" name=""/>
        <p:cNvGrpSpPr/>
        <p:nvPr/>
      </p:nvGrpSpPr>
      <p:grpSpPr>
        <a:xfrm>
          <a:off x="0" y="0"/>
          <a:ext cx="0" cy="0"/>
          <a:chOff x="0" y="0"/>
          <a:chExt cx="0" cy="0"/>
        </a:xfrm>
      </p:grpSpPr>
      <p:grpSp>
        <p:nvGrpSpPr>
          <p:cNvPr id="6" name="Group 6"/>
          <p:cNvGrpSpPr/>
          <p:nvPr/>
        </p:nvGrpSpPr>
        <p:grpSpPr>
          <a:xfrm rot="-77505">
            <a:off x="14800572" y="-1689670"/>
            <a:ext cx="4917457" cy="491745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rot="-77505">
            <a:off x="-1691227" y="6480328"/>
            <a:ext cx="5436752" cy="543675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2052401" y="5828818"/>
            <a:ext cx="4284114" cy="3240512"/>
          </a:xfrm>
          <a:prstGeom prst="rect">
            <a:avLst/>
          </a:prstGeom>
        </p:spPr>
        <p:txBody>
          <a:bodyPr lIns="50800" tIns="50800" rIns="50800" bIns="50800" rtlCol="0" anchor="ctr"/>
          <a:lstStyle/>
          <a:p>
            <a:pPr algn="ctr">
              <a:lnSpc>
                <a:spcPts val="2859"/>
              </a:lnSpc>
            </a:pPr>
            <a:endParaRPr/>
          </a:p>
        </p:txBody>
      </p:sp>
      <p:grpSp>
        <p:nvGrpSpPr>
          <p:cNvPr id="17" name="Group 17"/>
          <p:cNvGrpSpPr/>
          <p:nvPr/>
        </p:nvGrpSpPr>
        <p:grpSpPr>
          <a:xfrm rot="-1013461">
            <a:off x="9768889" y="8051664"/>
            <a:ext cx="4556571" cy="455657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9" name="TextBox 19"/>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12744844" y="5828818"/>
            <a:ext cx="4284114" cy="3240512"/>
          </a:xfrm>
          <a:prstGeom prst="rect">
            <a:avLst/>
          </a:prstGeom>
        </p:spPr>
        <p:txBody>
          <a:bodyPr lIns="50800" tIns="50800" rIns="50800" bIns="50800" rtlCol="0" anchor="ctr"/>
          <a:lstStyle/>
          <a:p>
            <a:pPr algn="ctr">
              <a:lnSpc>
                <a:spcPts val="2859"/>
              </a:lnSpc>
            </a:pPr>
            <a:endParaRPr/>
          </a:p>
        </p:txBody>
      </p:sp>
      <p:grpSp>
        <p:nvGrpSpPr>
          <p:cNvPr id="33" name="Group 33"/>
          <p:cNvGrpSpPr/>
          <p:nvPr/>
        </p:nvGrpSpPr>
        <p:grpSpPr>
          <a:xfrm rot="-1013461">
            <a:off x="-100736" y="-2800288"/>
            <a:ext cx="4556571" cy="4556571"/>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35" name="TextBox 35"/>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36" name="Group 36"/>
          <p:cNvGrpSpPr/>
          <p:nvPr/>
        </p:nvGrpSpPr>
        <p:grpSpPr>
          <a:xfrm rot="-77505">
            <a:off x="13928475" y="9389850"/>
            <a:ext cx="555768" cy="555768"/>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38" name="TextBox 3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39" name="Group 39"/>
          <p:cNvGrpSpPr/>
          <p:nvPr/>
        </p:nvGrpSpPr>
        <p:grpSpPr>
          <a:xfrm rot="-77505">
            <a:off x="1845325" y="1481356"/>
            <a:ext cx="555768" cy="555768"/>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41" name="TextBox 4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53" name="TextBox 52">
            <a:extLst>
              <a:ext uri="{FF2B5EF4-FFF2-40B4-BE49-F238E27FC236}">
                <a16:creationId xmlns:a16="http://schemas.microsoft.com/office/drawing/2014/main" id="{E1B43345-9DB6-7441-BDE0-EC293E61BF23}"/>
              </a:ext>
            </a:extLst>
          </p:cNvPr>
          <p:cNvSpPr txBox="1"/>
          <p:nvPr/>
        </p:nvSpPr>
        <p:spPr>
          <a:xfrm>
            <a:off x="5019509" y="3441533"/>
            <a:ext cx="8763000" cy="1618905"/>
          </a:xfrm>
          <a:prstGeom prst="rect">
            <a:avLst/>
          </a:prstGeom>
          <a:noFill/>
        </p:spPr>
        <p:txBody>
          <a:bodyPr wrap="square" rtlCol="0">
            <a:spAutoFit/>
          </a:bodyPr>
          <a:lstStyle/>
          <a:p>
            <a:pPr algn="ctr"/>
            <a:r>
              <a:rPr lang="en-US" sz="9920" dirty="0">
                <a:solidFill>
                  <a:srgbClr val="000000"/>
                </a:solidFill>
                <a:latin typeface="Helios Extended Bold"/>
              </a:rPr>
              <a:t>Questions</a:t>
            </a:r>
            <a:r>
              <a:rPr lang="en-US" sz="5400" b="1" dirty="0">
                <a:solidFill>
                  <a:srgbClr val="7030A0"/>
                </a:solidFill>
                <a:latin typeface="Angsana New" panose="02020603050405020304" pitchFamily="18" charset="-34"/>
                <a:cs typeface="Angsana New" panose="02020603050405020304" pitchFamily="18" charset="-34"/>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F0"/>
        </a:solidFill>
        <a:effectLst/>
      </p:bgPr>
    </p:bg>
    <p:spTree>
      <p:nvGrpSpPr>
        <p:cNvPr id="1" name=""/>
        <p:cNvGrpSpPr/>
        <p:nvPr/>
      </p:nvGrpSpPr>
      <p:grpSpPr>
        <a:xfrm>
          <a:off x="0" y="0"/>
          <a:ext cx="0" cy="0"/>
          <a:chOff x="0" y="0"/>
          <a:chExt cx="0" cy="0"/>
        </a:xfrm>
      </p:grpSpPr>
      <p:grpSp>
        <p:nvGrpSpPr>
          <p:cNvPr id="2" name="Group 2"/>
          <p:cNvGrpSpPr/>
          <p:nvPr/>
        </p:nvGrpSpPr>
        <p:grpSpPr>
          <a:xfrm>
            <a:off x="-1245315" y="2829917"/>
            <a:ext cx="8640962" cy="864096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4" name="TextBox 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5" name="Group 5"/>
          <p:cNvGrpSpPr>
            <a:grpSpLocks noChangeAspect="1"/>
          </p:cNvGrpSpPr>
          <p:nvPr/>
        </p:nvGrpSpPr>
        <p:grpSpPr>
          <a:xfrm>
            <a:off x="2289911" y="1142130"/>
            <a:ext cx="3896697" cy="7793395"/>
            <a:chOff x="0" y="0"/>
            <a:chExt cx="3175000" cy="6350000"/>
          </a:xfrm>
        </p:grpSpPr>
        <p:sp>
          <p:nvSpPr>
            <p:cNvPr id="6" name="Freeform 6"/>
            <p:cNvSpPr/>
            <p:nvPr/>
          </p:nvSpPr>
          <p:spPr>
            <a:xfrm>
              <a:off x="0" y="0"/>
              <a:ext cx="3175000" cy="6350000"/>
            </a:xfrm>
            <a:custGeom>
              <a:avLst/>
              <a:gdLst/>
              <a:ahLst/>
              <a:cxnLst/>
              <a:rect l="l" t="t" r="r" b="b"/>
              <a:pathLst>
                <a:path w="3175000" h="6350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solidFill>
              <a:srgbClr val="FFFAF0"/>
            </a:solidFill>
            <a:ln w="12700">
              <a:solidFill>
                <a:srgbClr val="000000"/>
              </a:solidFill>
            </a:ln>
          </p:spPr>
        </p:sp>
        <p:sp>
          <p:nvSpPr>
            <p:cNvPr id="7" name="Freeform 7"/>
            <p:cNvSpPr/>
            <p:nvPr/>
          </p:nvSpPr>
          <p:spPr>
            <a:xfrm>
              <a:off x="0" y="0"/>
              <a:ext cx="3175000" cy="6350000"/>
            </a:xfrm>
            <a:custGeom>
              <a:avLst/>
              <a:gdLst/>
              <a:ahLst/>
              <a:cxnLst/>
              <a:rect l="l" t="t" r="r" b="b"/>
              <a:pathLst>
                <a:path w="3175000" h="6350000">
                  <a:moveTo>
                    <a:pt x="2667000" y="19050"/>
                  </a:moveTo>
                  <a:cubicBezTo>
                    <a:pt x="2936240" y="19050"/>
                    <a:pt x="3155950" y="238760"/>
                    <a:pt x="3155950" y="508000"/>
                  </a:cubicBezTo>
                  <a:lnTo>
                    <a:pt x="3155950" y="5842000"/>
                  </a:lnTo>
                  <a:cubicBezTo>
                    <a:pt x="3155950" y="6111240"/>
                    <a:pt x="2936240" y="6330950"/>
                    <a:pt x="2667000" y="6330950"/>
                  </a:cubicBezTo>
                  <a:lnTo>
                    <a:pt x="508000" y="6330950"/>
                  </a:lnTo>
                  <a:cubicBezTo>
                    <a:pt x="238760" y="6330950"/>
                    <a:pt x="19050" y="6111240"/>
                    <a:pt x="19050" y="5842000"/>
                  </a:cubicBezTo>
                  <a:lnTo>
                    <a:pt x="19050" y="508000"/>
                  </a:lnTo>
                  <a:cubicBezTo>
                    <a:pt x="19050" y="238760"/>
                    <a:pt x="238760" y="19050"/>
                    <a:pt x="508000" y="19050"/>
                  </a:cubicBezTo>
                  <a:lnTo>
                    <a:pt x="2667000" y="19050"/>
                  </a:lnTo>
                  <a:moveTo>
                    <a:pt x="2667000" y="0"/>
                  </a:moveTo>
                  <a:lnTo>
                    <a:pt x="508000" y="0"/>
                  </a:lnTo>
                  <a:cubicBezTo>
                    <a:pt x="227330" y="0"/>
                    <a:pt x="0" y="227330"/>
                    <a:pt x="0" y="508000"/>
                  </a:cubicBezTo>
                  <a:lnTo>
                    <a:pt x="0" y="5842000"/>
                  </a:lnTo>
                  <a:cubicBezTo>
                    <a:pt x="0" y="6122670"/>
                    <a:pt x="227330" y="6350000"/>
                    <a:pt x="508000" y="6350000"/>
                  </a:cubicBezTo>
                  <a:lnTo>
                    <a:pt x="2667000" y="6350000"/>
                  </a:lnTo>
                  <a:cubicBezTo>
                    <a:pt x="2947670" y="6350000"/>
                    <a:pt x="3175000" y="6122670"/>
                    <a:pt x="3175000" y="5842000"/>
                  </a:cubicBezTo>
                  <a:lnTo>
                    <a:pt x="3175000" y="508000"/>
                  </a:lnTo>
                  <a:cubicBezTo>
                    <a:pt x="3175000" y="227330"/>
                    <a:pt x="2947670" y="0"/>
                    <a:pt x="2667000" y="0"/>
                  </a:cubicBezTo>
                  <a:lnTo>
                    <a:pt x="2667000" y="0"/>
                  </a:lnTo>
                  <a:close/>
                </a:path>
              </a:pathLst>
            </a:custGeom>
            <a:solidFill>
              <a:srgbClr val="CFCFCF"/>
            </a:solidFill>
          </p:spPr>
        </p:sp>
      </p:grpSp>
      <p:sp>
        <p:nvSpPr>
          <p:cNvPr id="8" name="Freeform 8"/>
          <p:cNvSpPr/>
          <p:nvPr/>
        </p:nvSpPr>
        <p:spPr>
          <a:xfrm>
            <a:off x="1687084" y="1028700"/>
            <a:ext cx="5102352" cy="8229600"/>
          </a:xfrm>
          <a:custGeom>
            <a:avLst/>
            <a:gdLst/>
            <a:ahLst/>
            <a:cxnLst/>
            <a:rect l="l" t="t" r="r" b="b"/>
            <a:pathLst>
              <a:path w="5102352" h="8229600">
                <a:moveTo>
                  <a:pt x="0" y="0"/>
                </a:moveTo>
                <a:lnTo>
                  <a:pt x="5102352" y="0"/>
                </a:lnTo>
                <a:lnTo>
                  <a:pt x="5102352" y="8229600"/>
                </a:lnTo>
                <a:lnTo>
                  <a:pt x="0" y="8229600"/>
                </a:lnTo>
                <a:lnTo>
                  <a:pt x="0" y="0"/>
                </a:lnTo>
                <a:close/>
              </a:path>
            </a:pathLst>
          </a:custGeom>
          <a:blipFill>
            <a:blip r:embed="rId2"/>
            <a:stretch>
              <a:fillRect/>
            </a:stretch>
          </a:blipFill>
        </p:spPr>
      </p:sp>
      <p:grpSp>
        <p:nvGrpSpPr>
          <p:cNvPr id="9" name="Group 9"/>
          <p:cNvGrpSpPr/>
          <p:nvPr/>
        </p:nvGrpSpPr>
        <p:grpSpPr>
          <a:xfrm>
            <a:off x="15397573" y="-1438232"/>
            <a:ext cx="4111140" cy="41111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a:off x="785893" y="722011"/>
            <a:ext cx="798564" cy="79856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15" name="Freeform 15"/>
          <p:cNvSpPr/>
          <p:nvPr/>
        </p:nvSpPr>
        <p:spPr>
          <a:xfrm>
            <a:off x="3634703" y="3629248"/>
            <a:ext cx="1207114" cy="1243282"/>
          </a:xfrm>
          <a:custGeom>
            <a:avLst/>
            <a:gdLst/>
            <a:ahLst/>
            <a:cxnLst/>
            <a:rect l="l" t="t" r="r" b="b"/>
            <a:pathLst>
              <a:path w="1207114" h="1243282">
                <a:moveTo>
                  <a:pt x="0" y="0"/>
                </a:moveTo>
                <a:lnTo>
                  <a:pt x="1207114" y="0"/>
                </a:lnTo>
                <a:lnTo>
                  <a:pt x="1207114" y="1243282"/>
                </a:lnTo>
                <a:lnTo>
                  <a:pt x="0" y="12432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8707866" y="2949642"/>
            <a:ext cx="7903734" cy="6093976"/>
          </a:xfrm>
          <a:prstGeom prst="rect">
            <a:avLst/>
          </a:prstGeom>
        </p:spPr>
        <p:txBody>
          <a:bodyPr wrap="square" lIns="0" tIns="0" rIns="0" bIns="0" rtlCol="0" anchor="t">
            <a:spAutoFit/>
          </a:bodyPr>
          <a:lstStyle/>
          <a:p>
            <a:r>
              <a:rPr lang="en-GB" sz="3600" b="1" dirty="0">
                <a:latin typeface="Angsana New" panose="02020603050405020304" pitchFamily="18" charset="-34"/>
                <a:cs typeface="Angsana New" panose="02020603050405020304" pitchFamily="18" charset="-34"/>
              </a:rPr>
              <a:t>CASE STUDY</a:t>
            </a:r>
            <a:r>
              <a:rPr lang="en-GB" sz="3600" dirty="0">
                <a:latin typeface="Angsana New" panose="02020603050405020304" pitchFamily="18" charset="-34"/>
                <a:cs typeface="Angsana New" panose="02020603050405020304" pitchFamily="18" charset="-34"/>
              </a:rPr>
              <a:t>: we are working with the “Financial company” that wants to provide its customers with a paid mobile app subscription that will allow them to track all of their finances in one place. So to attract customers, the company releases a free version of their app with some of their main features unlocked. </a:t>
            </a:r>
            <a:endParaRPr lang="en-IN" sz="3600" dirty="0">
              <a:latin typeface="Angsana New" panose="02020603050405020304" pitchFamily="18" charset="-34"/>
              <a:cs typeface="Angsana New" panose="02020603050405020304" pitchFamily="18" charset="-34"/>
            </a:endParaRPr>
          </a:p>
          <a:p>
            <a:endParaRPr lang="en-IN" sz="3600" dirty="0">
              <a:latin typeface="Angsana New" panose="02020603050405020304" pitchFamily="18" charset="-34"/>
              <a:cs typeface="Angsana New" panose="02020603050405020304" pitchFamily="18" charset="-34"/>
            </a:endParaRPr>
          </a:p>
          <a:p>
            <a:r>
              <a:rPr lang="en-GB" sz="3600" dirty="0">
                <a:latin typeface="Angsana New" panose="02020603050405020304" pitchFamily="18" charset="-34"/>
                <a:cs typeface="Angsana New" panose="02020603050405020304" pitchFamily="18" charset="-34"/>
              </a:rPr>
              <a:t>The company has asked us to identify which users will </a:t>
            </a:r>
            <a:r>
              <a:rPr lang="en-GB" sz="3600" b="1" dirty="0">
                <a:latin typeface="Angsana New" panose="02020603050405020304" pitchFamily="18" charset="-34"/>
                <a:cs typeface="Angsana New" panose="02020603050405020304" pitchFamily="18" charset="-34"/>
              </a:rPr>
              <a:t>most likely NOT enroll in the paid product</a:t>
            </a:r>
            <a:r>
              <a:rPr lang="en-GB" sz="3600" dirty="0">
                <a:latin typeface="Angsana New" panose="02020603050405020304" pitchFamily="18" charset="-34"/>
                <a:cs typeface="Angsana New" panose="02020603050405020304" pitchFamily="18" charset="-34"/>
              </a:rPr>
              <a:t>, so that additional offers can be given to them. Because of the cost of these offers, the company doesn’t want to offer them to everybody, especially customers who were going to enrol anyways.</a:t>
            </a:r>
            <a:endParaRPr lang="en-IN" sz="3600" dirty="0">
              <a:latin typeface="Angsana New" panose="02020603050405020304" pitchFamily="18" charset="-34"/>
              <a:cs typeface="Angsana New" panose="02020603050405020304" pitchFamily="18" charset="-34"/>
            </a:endParaRPr>
          </a:p>
        </p:txBody>
      </p:sp>
      <p:sp>
        <p:nvSpPr>
          <p:cNvPr id="17" name="TextBox 17"/>
          <p:cNvSpPr txBox="1"/>
          <p:nvPr/>
        </p:nvSpPr>
        <p:spPr>
          <a:xfrm>
            <a:off x="8904367" y="1687245"/>
            <a:ext cx="6878625" cy="641201"/>
          </a:xfrm>
          <a:prstGeom prst="rect">
            <a:avLst/>
          </a:prstGeom>
        </p:spPr>
        <p:txBody>
          <a:bodyPr wrap="square" lIns="0" tIns="0" rIns="0" bIns="0" rtlCol="0" anchor="t">
            <a:spAutoFit/>
          </a:bodyPr>
          <a:lstStyle/>
          <a:p>
            <a:pPr>
              <a:lnSpc>
                <a:spcPts val="4950"/>
              </a:lnSpc>
            </a:pPr>
            <a:r>
              <a:rPr lang="en-US" sz="4500" dirty="0">
                <a:solidFill>
                  <a:srgbClr val="7030A0"/>
                </a:solidFill>
                <a:latin typeface="Helios Extended Bold"/>
              </a:rPr>
              <a:t>Business Challenge</a:t>
            </a:r>
          </a:p>
        </p:txBody>
      </p:sp>
      <p:sp>
        <p:nvSpPr>
          <p:cNvPr id="18" name="TextBox 18"/>
          <p:cNvSpPr txBox="1"/>
          <p:nvPr/>
        </p:nvSpPr>
        <p:spPr>
          <a:xfrm>
            <a:off x="3188012" y="5087270"/>
            <a:ext cx="2100496" cy="641201"/>
          </a:xfrm>
          <a:prstGeom prst="rect">
            <a:avLst/>
          </a:prstGeom>
        </p:spPr>
        <p:txBody>
          <a:bodyPr lIns="0" tIns="0" rIns="0" bIns="0" rtlCol="0" anchor="t">
            <a:spAutoFit/>
          </a:bodyPr>
          <a:lstStyle/>
          <a:p>
            <a:pPr algn="ctr">
              <a:lnSpc>
                <a:spcPts val="2523"/>
              </a:lnSpc>
            </a:pPr>
            <a:r>
              <a:rPr lang="en-US" sz="2294" dirty="0">
                <a:solidFill>
                  <a:srgbClr val="000000"/>
                </a:solidFill>
                <a:latin typeface="Helios Extended Bold"/>
              </a:rPr>
              <a:t>Banking App</a:t>
            </a:r>
          </a:p>
        </p:txBody>
      </p:sp>
      <p:grpSp>
        <p:nvGrpSpPr>
          <p:cNvPr id="19" name="Group 19"/>
          <p:cNvGrpSpPr/>
          <p:nvPr/>
        </p:nvGrpSpPr>
        <p:grpSpPr>
          <a:xfrm rot="-3187270">
            <a:off x="15397573" y="7884414"/>
            <a:ext cx="4556571" cy="455657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21" name="TextBox 2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AF0"/>
        </a:solidFill>
        <a:effectLst/>
      </p:bgPr>
    </p:bg>
    <p:spTree>
      <p:nvGrpSpPr>
        <p:cNvPr id="1" name=""/>
        <p:cNvGrpSpPr/>
        <p:nvPr/>
      </p:nvGrpSpPr>
      <p:grpSpPr>
        <a:xfrm>
          <a:off x="0" y="0"/>
          <a:ext cx="0" cy="0"/>
          <a:chOff x="0" y="0"/>
          <a:chExt cx="0" cy="0"/>
        </a:xfrm>
      </p:grpSpPr>
      <p:grpSp>
        <p:nvGrpSpPr>
          <p:cNvPr id="2" name="Group 2"/>
          <p:cNvGrpSpPr/>
          <p:nvPr/>
        </p:nvGrpSpPr>
        <p:grpSpPr>
          <a:xfrm>
            <a:off x="10950313" y="0"/>
            <a:ext cx="7337687" cy="10287000"/>
            <a:chOff x="0" y="0"/>
            <a:chExt cx="9783583" cy="13716000"/>
          </a:xfrm>
        </p:grpSpPr>
        <p:pic>
          <p:nvPicPr>
            <p:cNvPr id="3" name="Picture 3"/>
            <p:cNvPicPr>
              <a:picLocks noChangeAspect="1"/>
            </p:cNvPicPr>
            <p:nvPr/>
          </p:nvPicPr>
          <p:blipFill>
            <a:blip r:embed="rId2"/>
            <a:srcRect l="10847" r="41599"/>
            <a:stretch>
              <a:fillRect/>
            </a:stretch>
          </p:blipFill>
          <p:spPr>
            <a:xfrm>
              <a:off x="0" y="0"/>
              <a:ext cx="9783583" cy="13716000"/>
            </a:xfrm>
            <a:prstGeom prst="rect">
              <a:avLst/>
            </a:prstGeom>
          </p:spPr>
        </p:pic>
      </p:grpSp>
      <p:grpSp>
        <p:nvGrpSpPr>
          <p:cNvPr id="4" name="Group 4"/>
          <p:cNvGrpSpPr/>
          <p:nvPr/>
        </p:nvGrpSpPr>
        <p:grpSpPr>
          <a:xfrm>
            <a:off x="-3251558" y="-4936476"/>
            <a:ext cx="8640962" cy="8640962"/>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6" name="TextBox 6"/>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10249747" y="8116242"/>
            <a:ext cx="1401131" cy="14011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9" name="TextBox 9"/>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1762374" y="3704486"/>
            <a:ext cx="7846194" cy="3693319"/>
          </a:xfrm>
          <a:prstGeom prst="rect">
            <a:avLst/>
          </a:prstGeom>
        </p:spPr>
        <p:txBody>
          <a:bodyPr wrap="square" lIns="0" tIns="0" rIns="0" bIns="0" rtlCol="0" anchor="t">
            <a:spAutoFit/>
          </a:bodyPr>
          <a:lstStyle/>
          <a:p>
            <a:r>
              <a:rPr lang="en-GB" sz="4000" dirty="0">
                <a:latin typeface="Angsana New" panose="02020603050405020304" pitchFamily="18" charset="-34"/>
                <a:cs typeface="Angsana New" panose="02020603050405020304" pitchFamily="18" charset="-34"/>
              </a:rPr>
              <a:t>The objective of this model is to predict which users is not likely subscribe to the paid membership , so that greater marketing efforts can go into trying to “convert” them to “paid users”. </a:t>
            </a:r>
            <a:r>
              <a:rPr lang="en-IN" sz="4000" dirty="0">
                <a:latin typeface="Angsana New" panose="02020603050405020304" pitchFamily="18" charset="-34"/>
                <a:cs typeface="Angsana New" panose="02020603050405020304" pitchFamily="18" charset="-34"/>
              </a:rPr>
              <a:t>This prediction serves as a strategic tool, allowing businesses to channel marketing efforts more efficiently. </a:t>
            </a:r>
          </a:p>
        </p:txBody>
      </p:sp>
      <p:sp>
        <p:nvSpPr>
          <p:cNvPr id="11" name="TextBox 11"/>
          <p:cNvSpPr txBox="1"/>
          <p:nvPr/>
        </p:nvSpPr>
        <p:spPr>
          <a:xfrm>
            <a:off x="4953000" y="2236866"/>
            <a:ext cx="6995027" cy="641201"/>
          </a:xfrm>
          <a:prstGeom prst="rect">
            <a:avLst/>
          </a:prstGeom>
        </p:spPr>
        <p:txBody>
          <a:bodyPr wrap="square" lIns="0" tIns="0" rIns="0" bIns="0" rtlCol="0" anchor="t">
            <a:spAutoFit/>
          </a:bodyPr>
          <a:lstStyle/>
          <a:p>
            <a:pPr>
              <a:lnSpc>
                <a:spcPts val="4950"/>
              </a:lnSpc>
            </a:pPr>
            <a:r>
              <a:rPr lang="en-US" sz="4500" dirty="0">
                <a:solidFill>
                  <a:srgbClr val="7030A0"/>
                </a:solidFill>
                <a:latin typeface="Helios Extended Bold"/>
              </a:rPr>
              <a:t>Objective</a:t>
            </a:r>
          </a:p>
        </p:txBody>
      </p:sp>
      <p:grpSp>
        <p:nvGrpSpPr>
          <p:cNvPr id="12" name="Group 12"/>
          <p:cNvGrpSpPr/>
          <p:nvPr/>
        </p:nvGrpSpPr>
        <p:grpSpPr>
          <a:xfrm>
            <a:off x="-2090058" y="8582229"/>
            <a:ext cx="4556571" cy="455657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1251473" y="8778707"/>
            <a:ext cx="563753" cy="56375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56610" y="1638300"/>
            <a:ext cx="7906590" cy="1635897"/>
          </a:xfrm>
          <a:prstGeom prst="rect">
            <a:avLst/>
          </a:prstGeom>
        </p:spPr>
        <p:txBody>
          <a:bodyPr wrap="square" lIns="0" tIns="0" rIns="0" bIns="0" rtlCol="0" anchor="t">
            <a:spAutoFit/>
          </a:bodyPr>
          <a:lstStyle/>
          <a:p>
            <a:pPr algn="ctr">
              <a:lnSpc>
                <a:spcPts val="15504"/>
              </a:lnSpc>
            </a:pPr>
            <a:r>
              <a:rPr lang="en-US" sz="4500" dirty="0">
                <a:solidFill>
                  <a:srgbClr val="7030A0"/>
                </a:solidFill>
                <a:latin typeface="Helios Extended Bold"/>
              </a:rPr>
              <a:t>Data Visualisation</a:t>
            </a:r>
          </a:p>
        </p:txBody>
      </p:sp>
      <p:grpSp>
        <p:nvGrpSpPr>
          <p:cNvPr id="3" name="Group 3"/>
          <p:cNvGrpSpPr/>
          <p:nvPr/>
        </p:nvGrpSpPr>
        <p:grpSpPr>
          <a:xfrm>
            <a:off x="1028700" y="1028700"/>
            <a:ext cx="1427910" cy="142791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5" name="TextBox 5"/>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6382035" y="8512447"/>
            <a:ext cx="877265" cy="87726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5397573" y="-1438232"/>
            <a:ext cx="4111140" cy="41111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a:off x="893101" y="8512447"/>
            <a:ext cx="4556571" cy="455657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3929965" y="8512447"/>
            <a:ext cx="626973" cy="62697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21" name="Rectangle 20">
            <a:extLst>
              <a:ext uri="{FF2B5EF4-FFF2-40B4-BE49-F238E27FC236}">
                <a16:creationId xmlns:a16="http://schemas.microsoft.com/office/drawing/2014/main" id="{7A1F0387-4C41-B940-BC2A-22EC4D4BB0E6}"/>
              </a:ext>
            </a:extLst>
          </p:cNvPr>
          <p:cNvSpPr/>
          <p:nvPr/>
        </p:nvSpPr>
        <p:spPr>
          <a:xfrm>
            <a:off x="3581401" y="3718603"/>
            <a:ext cx="10134600" cy="1200329"/>
          </a:xfrm>
          <a:prstGeom prst="rect">
            <a:avLst/>
          </a:prstGeom>
        </p:spPr>
        <p:txBody>
          <a:bodyPr wrap="square">
            <a:spAutoFit/>
          </a:bodyPr>
          <a:lstStyle/>
          <a:p>
            <a:r>
              <a:rPr lang="en-US" sz="3600" b="1" dirty="0">
                <a:latin typeface="Angsana New" panose="02020603050405020304" pitchFamily="18" charset="-34"/>
                <a:cs typeface="Angsana New" panose="02020603050405020304" pitchFamily="18" charset="-34"/>
                <a:hlinkClick r:id="rId3"/>
              </a:rPr>
              <a:t>https://public.tableau.com/app/profile/preeya.singh.chauhan/viz/Customer_App_Subscription/Dashboard1?publish=yes</a:t>
            </a:r>
            <a:endParaRPr lang="en-US" sz="3600" b="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67113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1" y="342900"/>
            <a:ext cx="12215706" cy="1632691"/>
          </a:xfrm>
          <a:prstGeom prst="rect">
            <a:avLst/>
          </a:prstGeom>
        </p:spPr>
        <p:txBody>
          <a:bodyPr wrap="square" lIns="0" tIns="0" rIns="0" bIns="0" rtlCol="0" anchor="t">
            <a:spAutoFit/>
          </a:bodyPr>
          <a:lstStyle/>
          <a:p>
            <a:pPr algn="ctr">
              <a:lnSpc>
                <a:spcPts val="15504"/>
              </a:lnSpc>
            </a:pPr>
            <a:r>
              <a:rPr lang="en-US" sz="4500" dirty="0">
                <a:solidFill>
                  <a:srgbClr val="7030A0"/>
                </a:solidFill>
                <a:latin typeface="Helios Extended Bold"/>
              </a:rPr>
              <a:t>Correlation with Response Variable</a:t>
            </a:r>
          </a:p>
        </p:txBody>
      </p:sp>
      <p:grpSp>
        <p:nvGrpSpPr>
          <p:cNvPr id="3" name="Group 3"/>
          <p:cNvGrpSpPr/>
          <p:nvPr/>
        </p:nvGrpSpPr>
        <p:grpSpPr>
          <a:xfrm>
            <a:off x="1028700" y="1028700"/>
            <a:ext cx="1427910" cy="142791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5" name="TextBox 5"/>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6382035" y="8512447"/>
            <a:ext cx="877265" cy="87726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5397573" y="-1438232"/>
            <a:ext cx="4111140" cy="41111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a:off x="893101" y="8512447"/>
            <a:ext cx="4556571" cy="455657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3929965" y="8512447"/>
            <a:ext cx="626973" cy="62697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21" name="Rectangle 20">
            <a:extLst>
              <a:ext uri="{FF2B5EF4-FFF2-40B4-BE49-F238E27FC236}">
                <a16:creationId xmlns:a16="http://schemas.microsoft.com/office/drawing/2014/main" id="{63D475B2-8BEE-F24C-BA29-6BD98C3C62C6}"/>
              </a:ext>
            </a:extLst>
          </p:cNvPr>
          <p:cNvSpPr/>
          <p:nvPr/>
        </p:nvSpPr>
        <p:spPr>
          <a:xfrm>
            <a:off x="8059357" y="2287488"/>
            <a:ext cx="9763651" cy="7478970"/>
          </a:xfrm>
          <a:prstGeom prst="rect">
            <a:avLst/>
          </a:prstGeom>
        </p:spPr>
        <p:txBody>
          <a:bodyPr wrap="square">
            <a:spAutoFit/>
          </a:bodyPr>
          <a:lstStyle/>
          <a:p>
            <a:r>
              <a:rPr lang="en-US" sz="3200" b="1" dirty="0">
                <a:latin typeface="Angsana New" panose="02020603050405020304" pitchFamily="18" charset="-34"/>
                <a:cs typeface="Angsana New" panose="02020603050405020304" pitchFamily="18" charset="-34"/>
              </a:rPr>
              <a:t>Observations:</a:t>
            </a:r>
          </a:p>
          <a:p>
            <a:r>
              <a:rPr lang="en-US" sz="3200" b="1" dirty="0">
                <a:latin typeface="Angsana New" panose="02020603050405020304" pitchFamily="18" charset="-34"/>
                <a:cs typeface="Angsana New" panose="02020603050405020304" pitchFamily="18" charset="-34"/>
              </a:rPr>
              <a:t>dayofweek</a:t>
            </a:r>
            <a:r>
              <a:rPr lang="en-US" sz="3200" dirty="0">
                <a:latin typeface="Angsana New" panose="02020603050405020304" pitchFamily="18" charset="-34"/>
                <a:cs typeface="Angsana New" panose="02020603050405020304" pitchFamily="18" charset="-34"/>
              </a:rPr>
              <a:t> is least positively correlated &amp; says that if you join the app in day 0(sunday) then their is most likely to get enrolled to the premium features</a:t>
            </a:r>
          </a:p>
          <a:p>
            <a:r>
              <a:rPr lang="en-US" sz="3200" b="1" dirty="0">
                <a:latin typeface="Angsana New" panose="02020603050405020304" pitchFamily="18" charset="-34"/>
                <a:cs typeface="Angsana New" panose="02020603050405020304" pitchFamily="18" charset="-34"/>
              </a:rPr>
              <a:t>Hour</a:t>
            </a:r>
            <a:r>
              <a:rPr lang="en-US" sz="3200" dirty="0">
                <a:latin typeface="Angsana New" panose="02020603050405020304" pitchFamily="18" charset="-34"/>
                <a:cs typeface="Angsana New" panose="02020603050405020304" pitchFamily="18" charset="-34"/>
              </a:rPr>
              <a:t> is negatively correlated with target variable shows the earlier the hour(in night) the most likely to get enrolled</a:t>
            </a:r>
          </a:p>
          <a:p>
            <a:r>
              <a:rPr lang="en-US" sz="3200" b="1" dirty="0">
                <a:latin typeface="Angsana New" panose="02020603050405020304" pitchFamily="18" charset="-34"/>
                <a:cs typeface="Angsana New" panose="02020603050405020304" pitchFamily="18" charset="-34"/>
              </a:rPr>
              <a:t>Age</a:t>
            </a:r>
            <a:r>
              <a:rPr lang="en-US" sz="3200" dirty="0">
                <a:latin typeface="Angsana New" panose="02020603050405020304" pitchFamily="18" charset="-34"/>
                <a:cs typeface="Angsana New" panose="02020603050405020304" pitchFamily="18" charset="-34"/>
              </a:rPr>
              <a:t> is also negatively correlated reflects that the younger users are most likely to get enrolled</a:t>
            </a:r>
          </a:p>
          <a:p>
            <a:r>
              <a:rPr lang="en-US" sz="3200" b="1" dirty="0">
                <a:latin typeface="Angsana New" panose="02020603050405020304" pitchFamily="18" charset="-34"/>
                <a:cs typeface="Angsana New" panose="02020603050405020304" pitchFamily="18" charset="-34"/>
              </a:rPr>
              <a:t>Numscreen</a:t>
            </a:r>
            <a:r>
              <a:rPr lang="en-US" sz="3200" dirty="0">
                <a:latin typeface="Angsana New" panose="02020603050405020304" pitchFamily="18" charset="-34"/>
                <a:cs typeface="Angsana New" panose="02020603050405020304" pitchFamily="18" charset="-34"/>
              </a:rPr>
              <a:t> is positively correlated with target shows that more the no. of screen user visits more chances of getting enrolled</a:t>
            </a:r>
          </a:p>
          <a:p>
            <a:r>
              <a:rPr lang="en-US" sz="3200" b="1" dirty="0">
                <a:latin typeface="Angsana New" panose="02020603050405020304" pitchFamily="18" charset="-34"/>
                <a:cs typeface="Angsana New" panose="02020603050405020304" pitchFamily="18" charset="-34"/>
              </a:rPr>
              <a:t>Minigame</a:t>
            </a:r>
            <a:r>
              <a:rPr lang="en-US" sz="3200" dirty="0">
                <a:latin typeface="Angsana New" panose="02020603050405020304" pitchFamily="18" charset="-34"/>
                <a:cs typeface="Angsana New" panose="02020603050405020304" pitchFamily="18" charset="-34"/>
              </a:rPr>
              <a:t> also shows that more the minigame user play more chances of getting enrolled</a:t>
            </a:r>
          </a:p>
          <a:p>
            <a:r>
              <a:rPr lang="en-US" sz="3200" b="1" dirty="0">
                <a:latin typeface="Angsana New" panose="02020603050405020304" pitchFamily="18" charset="-34"/>
                <a:cs typeface="Angsana New" panose="02020603050405020304" pitchFamily="18" charset="-34"/>
              </a:rPr>
              <a:t>Liked</a:t>
            </a:r>
            <a:r>
              <a:rPr lang="en-US" sz="3200" dirty="0">
                <a:latin typeface="Angsana New" panose="02020603050405020304" pitchFamily="18" charset="-34"/>
                <a:cs typeface="Angsana New" panose="02020603050405020304" pitchFamily="18" charset="-34"/>
              </a:rPr>
              <a:t> is very least negative which does not have much impact in target</a:t>
            </a:r>
          </a:p>
          <a:p>
            <a:r>
              <a:rPr lang="en-US" sz="3200" dirty="0">
                <a:latin typeface="Angsana New" panose="02020603050405020304" pitchFamily="18" charset="-34"/>
                <a:cs typeface="Angsana New" panose="02020603050405020304" pitchFamily="18" charset="-34"/>
              </a:rPr>
              <a:t>Interestingly </a:t>
            </a:r>
            <a:r>
              <a:rPr lang="en-US" sz="3200" b="1" dirty="0">
                <a:latin typeface="Angsana New" panose="02020603050405020304" pitchFamily="18" charset="-34"/>
                <a:cs typeface="Angsana New" panose="02020603050405020304" pitchFamily="18" charset="-34"/>
              </a:rPr>
              <a:t>used_premium_feature </a:t>
            </a:r>
            <a:r>
              <a:rPr lang="en-US" sz="3200" dirty="0">
                <a:latin typeface="Angsana New" panose="02020603050405020304" pitchFamily="18" charset="-34"/>
                <a:cs typeface="Angsana New" panose="02020603050405020304" pitchFamily="18" charset="-34"/>
              </a:rPr>
              <a:t>is negatively correlated with response meaning that if user used the premium feature in 1st 24 hour that he/she might not enroll after the trial version of premium features</a:t>
            </a:r>
          </a:p>
        </p:txBody>
      </p:sp>
      <p:pic>
        <p:nvPicPr>
          <p:cNvPr id="27" name="Picture 26">
            <a:extLst>
              <a:ext uri="{FF2B5EF4-FFF2-40B4-BE49-F238E27FC236}">
                <a16:creationId xmlns:a16="http://schemas.microsoft.com/office/drawing/2014/main" id="{71F4CC11-CB43-4344-930D-49D480E2B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9" y="2513754"/>
            <a:ext cx="7969425" cy="5539548"/>
          </a:xfrm>
          <a:prstGeom prst="rect">
            <a:avLst/>
          </a:prstGeom>
        </p:spPr>
      </p:pic>
    </p:spTree>
    <p:extLst>
      <p:ext uri="{BB962C8B-B14F-4D97-AF65-F5344CB8AC3E}">
        <p14:creationId xmlns:p14="http://schemas.microsoft.com/office/powerpoint/2010/main" val="80057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28700" y="1028700"/>
            <a:ext cx="1427910" cy="142791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5" name="TextBox 5"/>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6382035" y="8512447"/>
            <a:ext cx="877265" cy="87726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5397573" y="-1438232"/>
            <a:ext cx="4111140" cy="41111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a:off x="-535631" y="6234161"/>
            <a:ext cx="4556571" cy="455657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3929965" y="8512447"/>
            <a:ext cx="626973" cy="62697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21" name="TextBox 20">
            <a:extLst>
              <a:ext uri="{FF2B5EF4-FFF2-40B4-BE49-F238E27FC236}">
                <a16:creationId xmlns:a16="http://schemas.microsoft.com/office/drawing/2014/main" id="{EB5B8844-0CD2-DF42-86DB-7E41B9A38F25}"/>
              </a:ext>
            </a:extLst>
          </p:cNvPr>
          <p:cNvSpPr txBox="1"/>
          <p:nvPr/>
        </p:nvSpPr>
        <p:spPr>
          <a:xfrm>
            <a:off x="2322744" y="945558"/>
            <a:ext cx="13755456" cy="984885"/>
          </a:xfrm>
          <a:prstGeom prst="rect">
            <a:avLst/>
          </a:prstGeom>
          <a:noFill/>
        </p:spPr>
        <p:txBody>
          <a:bodyPr wrap="square" rtlCol="0">
            <a:spAutoFit/>
          </a:bodyPr>
          <a:lstStyle/>
          <a:p>
            <a:r>
              <a:rPr lang="en-US" sz="4000" dirty="0">
                <a:solidFill>
                  <a:srgbClr val="7030A0"/>
                </a:solidFill>
                <a:latin typeface="Helios Extended Bold"/>
              </a:rPr>
              <a:t>Distribution of Time Since Screen Enrolled</a:t>
            </a:r>
          </a:p>
          <a:p>
            <a:endParaRPr lang="en-US" dirty="0"/>
          </a:p>
        </p:txBody>
      </p:sp>
      <p:pic>
        <p:nvPicPr>
          <p:cNvPr id="24" name="Picture 23">
            <a:extLst>
              <a:ext uri="{FF2B5EF4-FFF2-40B4-BE49-F238E27FC236}">
                <a16:creationId xmlns:a16="http://schemas.microsoft.com/office/drawing/2014/main" id="{77D856C4-E6AD-F641-BA44-95CE95027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0" y="2952750"/>
            <a:ext cx="5842000" cy="4381500"/>
          </a:xfrm>
          <a:prstGeom prst="rect">
            <a:avLst/>
          </a:prstGeom>
        </p:spPr>
      </p:pic>
      <p:pic>
        <p:nvPicPr>
          <p:cNvPr id="41" name="Picture 40">
            <a:extLst>
              <a:ext uri="{FF2B5EF4-FFF2-40B4-BE49-F238E27FC236}">
                <a16:creationId xmlns:a16="http://schemas.microsoft.com/office/drawing/2014/main" id="{D327D13E-8B2F-794A-BBBF-C767C56A5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2897" y="1601636"/>
            <a:ext cx="5842000" cy="4381500"/>
          </a:xfrm>
          <a:prstGeom prst="rect">
            <a:avLst/>
          </a:prstGeom>
        </p:spPr>
      </p:pic>
      <p:pic>
        <p:nvPicPr>
          <p:cNvPr id="43" name="Picture 42">
            <a:extLst>
              <a:ext uri="{FF2B5EF4-FFF2-40B4-BE49-F238E27FC236}">
                <a16:creationId xmlns:a16="http://schemas.microsoft.com/office/drawing/2014/main" id="{6A7B14FB-6EA9-484B-9E92-53137C52E0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9889" y="5905500"/>
            <a:ext cx="5842000" cy="4381500"/>
          </a:xfrm>
          <a:prstGeom prst="rect">
            <a:avLst/>
          </a:prstGeom>
        </p:spPr>
      </p:pic>
      <p:pic>
        <p:nvPicPr>
          <p:cNvPr id="45" name="Picture 44">
            <a:extLst>
              <a:ext uri="{FF2B5EF4-FFF2-40B4-BE49-F238E27FC236}">
                <a16:creationId xmlns:a16="http://schemas.microsoft.com/office/drawing/2014/main" id="{F790EBCB-1023-D74B-BEE3-ADEE4A832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5122" y="5904868"/>
            <a:ext cx="5842000" cy="4381500"/>
          </a:xfrm>
          <a:prstGeom prst="rect">
            <a:avLst/>
          </a:prstGeom>
        </p:spPr>
      </p:pic>
      <p:pic>
        <p:nvPicPr>
          <p:cNvPr id="49" name="Picture 48">
            <a:extLst>
              <a:ext uri="{FF2B5EF4-FFF2-40B4-BE49-F238E27FC236}">
                <a16:creationId xmlns:a16="http://schemas.microsoft.com/office/drawing/2014/main" id="{38C0E863-75BE-3548-9874-613BAD3A61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0477" y="1604026"/>
            <a:ext cx="5842000" cy="4381500"/>
          </a:xfrm>
          <a:prstGeom prst="rect">
            <a:avLst/>
          </a:prstGeom>
        </p:spPr>
      </p:pic>
    </p:spTree>
    <p:extLst>
      <p:ext uri="{BB962C8B-B14F-4D97-AF65-F5344CB8AC3E}">
        <p14:creationId xmlns:p14="http://schemas.microsoft.com/office/powerpoint/2010/main" val="416518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594165" y="-1319717"/>
            <a:ext cx="6909928" cy="690992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4" name="TextBox 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rot="-1610640">
            <a:off x="15320269" y="6435527"/>
            <a:ext cx="4917457" cy="491745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7" name="TextBox 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rot="-1013461">
            <a:off x="16297916" y="-2468826"/>
            <a:ext cx="4556571" cy="455657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0" name="TextBox 10"/>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rot="-1610640">
            <a:off x="16516355" y="731412"/>
            <a:ext cx="927715" cy="92771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3" name="TextBox 13"/>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4" name="Group 14"/>
          <p:cNvGrpSpPr/>
          <p:nvPr/>
        </p:nvGrpSpPr>
        <p:grpSpPr>
          <a:xfrm rot="-3582628">
            <a:off x="-2533146" y="8794862"/>
            <a:ext cx="4556571" cy="455657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6" name="TextBox 16"/>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7" name="Group 17"/>
          <p:cNvGrpSpPr/>
          <p:nvPr/>
        </p:nvGrpSpPr>
        <p:grpSpPr>
          <a:xfrm rot="-1610640">
            <a:off x="707233" y="8936833"/>
            <a:ext cx="642934" cy="64293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9" name="TextBox 19"/>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20" name="Group 20"/>
          <p:cNvGrpSpPr/>
          <p:nvPr/>
        </p:nvGrpSpPr>
        <p:grpSpPr>
          <a:xfrm>
            <a:off x="2031934" y="2486647"/>
            <a:ext cx="3894255" cy="6540142"/>
            <a:chOff x="0" y="0"/>
            <a:chExt cx="1025647" cy="1722506"/>
          </a:xfrm>
        </p:grpSpPr>
        <p:sp>
          <p:nvSpPr>
            <p:cNvPr id="21" name="Freeform 21"/>
            <p:cNvSpPr/>
            <p:nvPr/>
          </p:nvSpPr>
          <p:spPr>
            <a:xfrm>
              <a:off x="0" y="0"/>
              <a:ext cx="1025647" cy="1722506"/>
            </a:xfrm>
            <a:custGeom>
              <a:avLst/>
              <a:gdLst/>
              <a:ahLst/>
              <a:cxnLst/>
              <a:rect l="l" t="t" r="r" b="b"/>
              <a:pathLst>
                <a:path w="1025647" h="1722506">
                  <a:moveTo>
                    <a:pt x="0" y="0"/>
                  </a:moveTo>
                  <a:lnTo>
                    <a:pt x="1025647" y="0"/>
                  </a:lnTo>
                  <a:lnTo>
                    <a:pt x="1025647" y="1722506"/>
                  </a:lnTo>
                  <a:lnTo>
                    <a:pt x="0" y="1722506"/>
                  </a:lnTo>
                  <a:close/>
                </a:path>
              </a:pathLst>
            </a:custGeom>
            <a:solidFill>
              <a:srgbClr val="FFBBE7"/>
            </a:solidFill>
          </p:spPr>
          <p:txBody>
            <a:bodyPr/>
            <a:lstStyle/>
            <a:p>
              <a:endParaRPr lang="en-US" dirty="0"/>
            </a:p>
          </p:txBody>
        </p:sp>
        <p:sp>
          <p:nvSpPr>
            <p:cNvPr id="22" name="TextBox 22"/>
            <p:cNvSpPr txBox="1"/>
            <p:nvPr/>
          </p:nvSpPr>
          <p:spPr>
            <a:xfrm>
              <a:off x="0" y="19050"/>
              <a:ext cx="1025647" cy="1703456"/>
            </a:xfrm>
            <a:prstGeom prst="rect">
              <a:avLst/>
            </a:prstGeom>
          </p:spPr>
          <p:txBody>
            <a:bodyPr lIns="50800" tIns="50800" rIns="50800" bIns="50800" rtlCol="0" anchor="ctr"/>
            <a:lstStyle/>
            <a:p>
              <a:pPr algn="ctr">
                <a:lnSpc>
                  <a:spcPts val="2859"/>
                </a:lnSpc>
              </a:pPr>
              <a:endParaRPr/>
            </a:p>
          </p:txBody>
        </p:sp>
      </p:grpSp>
      <p:grpSp>
        <p:nvGrpSpPr>
          <p:cNvPr id="23" name="Group 23"/>
          <p:cNvGrpSpPr/>
          <p:nvPr/>
        </p:nvGrpSpPr>
        <p:grpSpPr>
          <a:xfrm>
            <a:off x="7196872" y="2486647"/>
            <a:ext cx="3894255" cy="6540142"/>
            <a:chOff x="0" y="0"/>
            <a:chExt cx="1025647" cy="1722506"/>
          </a:xfrm>
        </p:grpSpPr>
        <p:sp>
          <p:nvSpPr>
            <p:cNvPr id="24" name="Freeform 24"/>
            <p:cNvSpPr/>
            <p:nvPr/>
          </p:nvSpPr>
          <p:spPr>
            <a:xfrm>
              <a:off x="0" y="0"/>
              <a:ext cx="1025647" cy="1722506"/>
            </a:xfrm>
            <a:custGeom>
              <a:avLst/>
              <a:gdLst/>
              <a:ahLst/>
              <a:cxnLst/>
              <a:rect l="l" t="t" r="r" b="b"/>
              <a:pathLst>
                <a:path w="1025647" h="1722506">
                  <a:moveTo>
                    <a:pt x="0" y="0"/>
                  </a:moveTo>
                  <a:lnTo>
                    <a:pt x="1025647" y="0"/>
                  </a:lnTo>
                  <a:lnTo>
                    <a:pt x="1025647" y="1722506"/>
                  </a:lnTo>
                  <a:lnTo>
                    <a:pt x="0" y="1722506"/>
                  </a:lnTo>
                  <a:close/>
                </a:path>
              </a:pathLst>
            </a:custGeom>
            <a:solidFill>
              <a:srgbClr val="FFE7BE"/>
            </a:solidFill>
          </p:spPr>
        </p:sp>
        <p:sp>
          <p:nvSpPr>
            <p:cNvPr id="25" name="TextBox 25"/>
            <p:cNvSpPr txBox="1"/>
            <p:nvPr/>
          </p:nvSpPr>
          <p:spPr>
            <a:xfrm>
              <a:off x="0" y="19050"/>
              <a:ext cx="1025647" cy="1703456"/>
            </a:xfrm>
            <a:prstGeom prst="rect">
              <a:avLst/>
            </a:prstGeom>
          </p:spPr>
          <p:txBody>
            <a:bodyPr lIns="50800" tIns="50800" rIns="50800" bIns="50800" rtlCol="0" anchor="ctr"/>
            <a:lstStyle/>
            <a:p>
              <a:pPr algn="ctr">
                <a:lnSpc>
                  <a:spcPts val="2859"/>
                </a:lnSpc>
              </a:pPr>
              <a:endParaRPr/>
            </a:p>
          </p:txBody>
        </p:sp>
      </p:grpSp>
      <p:grpSp>
        <p:nvGrpSpPr>
          <p:cNvPr id="26" name="Group 26"/>
          <p:cNvGrpSpPr/>
          <p:nvPr/>
        </p:nvGrpSpPr>
        <p:grpSpPr>
          <a:xfrm>
            <a:off x="12357953" y="2486647"/>
            <a:ext cx="3894255" cy="6540142"/>
            <a:chOff x="0" y="0"/>
            <a:chExt cx="1025647" cy="1722506"/>
          </a:xfrm>
        </p:grpSpPr>
        <p:sp>
          <p:nvSpPr>
            <p:cNvPr id="27" name="Freeform 27"/>
            <p:cNvSpPr/>
            <p:nvPr/>
          </p:nvSpPr>
          <p:spPr>
            <a:xfrm>
              <a:off x="0" y="0"/>
              <a:ext cx="1025647" cy="1722506"/>
            </a:xfrm>
            <a:custGeom>
              <a:avLst/>
              <a:gdLst/>
              <a:ahLst/>
              <a:cxnLst/>
              <a:rect l="l" t="t" r="r" b="b"/>
              <a:pathLst>
                <a:path w="1025647" h="1722506">
                  <a:moveTo>
                    <a:pt x="0" y="0"/>
                  </a:moveTo>
                  <a:lnTo>
                    <a:pt x="1025647" y="0"/>
                  </a:lnTo>
                  <a:lnTo>
                    <a:pt x="1025647" y="1722506"/>
                  </a:lnTo>
                  <a:lnTo>
                    <a:pt x="0" y="1722506"/>
                  </a:lnTo>
                  <a:close/>
                </a:path>
              </a:pathLst>
            </a:custGeom>
            <a:solidFill>
              <a:srgbClr val="FFBBE7"/>
            </a:solidFill>
          </p:spPr>
          <p:txBody>
            <a:bodyPr/>
            <a:lstStyle/>
            <a:p>
              <a:endParaRPr lang="en-US" dirty="0"/>
            </a:p>
          </p:txBody>
        </p:sp>
        <p:sp>
          <p:nvSpPr>
            <p:cNvPr id="28" name="TextBox 28"/>
            <p:cNvSpPr txBox="1"/>
            <p:nvPr/>
          </p:nvSpPr>
          <p:spPr>
            <a:xfrm>
              <a:off x="0" y="19050"/>
              <a:ext cx="1025647" cy="1703456"/>
            </a:xfrm>
            <a:prstGeom prst="rect">
              <a:avLst/>
            </a:prstGeom>
          </p:spPr>
          <p:txBody>
            <a:bodyPr lIns="50800" tIns="50800" rIns="50800" bIns="50800" rtlCol="0" anchor="ctr"/>
            <a:lstStyle/>
            <a:p>
              <a:pPr algn="ctr">
                <a:lnSpc>
                  <a:spcPts val="2859"/>
                </a:lnSpc>
              </a:pPr>
              <a:endParaRPr/>
            </a:p>
          </p:txBody>
        </p:sp>
      </p:grpSp>
      <p:sp>
        <p:nvSpPr>
          <p:cNvPr id="31" name="TextBox 31"/>
          <p:cNvSpPr txBox="1"/>
          <p:nvPr/>
        </p:nvSpPr>
        <p:spPr>
          <a:xfrm>
            <a:off x="2861509" y="8029108"/>
            <a:ext cx="2235104" cy="547153"/>
          </a:xfrm>
          <a:prstGeom prst="rect">
            <a:avLst/>
          </a:prstGeom>
        </p:spPr>
        <p:txBody>
          <a:bodyPr lIns="50800" tIns="50800" rIns="50800" bIns="50800" rtlCol="0" anchor="ctr"/>
          <a:lstStyle/>
          <a:p>
            <a:pPr algn="ctr">
              <a:lnSpc>
                <a:spcPts val="2859"/>
              </a:lnSpc>
            </a:pPr>
            <a:endParaRPr lang="en-US" sz="2599" dirty="0">
              <a:solidFill>
                <a:srgbClr val="000000"/>
              </a:solidFill>
              <a:latin typeface="Canva Sans Bold"/>
            </a:endParaRPr>
          </a:p>
        </p:txBody>
      </p:sp>
      <p:sp>
        <p:nvSpPr>
          <p:cNvPr id="38" name="TextBox 38"/>
          <p:cNvSpPr txBox="1"/>
          <p:nvPr/>
        </p:nvSpPr>
        <p:spPr>
          <a:xfrm>
            <a:off x="6001277" y="1028700"/>
            <a:ext cx="6285446" cy="693331"/>
          </a:xfrm>
          <a:prstGeom prst="rect">
            <a:avLst/>
          </a:prstGeom>
        </p:spPr>
        <p:txBody>
          <a:bodyPr lIns="0" tIns="0" rIns="0" bIns="0" rtlCol="0" anchor="t">
            <a:spAutoFit/>
          </a:bodyPr>
          <a:lstStyle/>
          <a:p>
            <a:pPr algn="ctr">
              <a:lnSpc>
                <a:spcPts val="5719"/>
              </a:lnSpc>
            </a:pPr>
            <a:r>
              <a:rPr lang="en-US" sz="4500" dirty="0">
                <a:solidFill>
                  <a:srgbClr val="7030A0"/>
                </a:solidFill>
                <a:latin typeface="Helios Extended Bold"/>
              </a:rPr>
              <a:t>Model Building</a:t>
            </a:r>
          </a:p>
        </p:txBody>
      </p:sp>
      <p:sp>
        <p:nvSpPr>
          <p:cNvPr id="40" name="TextBox 40"/>
          <p:cNvSpPr txBox="1"/>
          <p:nvPr/>
        </p:nvSpPr>
        <p:spPr>
          <a:xfrm>
            <a:off x="7781434" y="3741388"/>
            <a:ext cx="2721273" cy="397545"/>
          </a:xfrm>
          <a:prstGeom prst="rect">
            <a:avLst/>
          </a:prstGeom>
        </p:spPr>
        <p:txBody>
          <a:bodyPr lIns="0" tIns="0" rIns="0" bIns="0" rtlCol="0" anchor="t">
            <a:spAutoFit/>
          </a:bodyPr>
          <a:lstStyle/>
          <a:p>
            <a:pPr algn="ctr">
              <a:lnSpc>
                <a:spcPts val="3099"/>
              </a:lnSpc>
            </a:pPr>
            <a:endParaRPr lang="en-US" sz="2818" dirty="0">
              <a:solidFill>
                <a:srgbClr val="000000"/>
              </a:solidFill>
              <a:latin typeface="Helios Extended Bold"/>
            </a:endParaRPr>
          </a:p>
        </p:txBody>
      </p:sp>
      <p:sp>
        <p:nvSpPr>
          <p:cNvPr id="41" name="TextBox 41"/>
          <p:cNvSpPr txBox="1"/>
          <p:nvPr/>
        </p:nvSpPr>
        <p:spPr>
          <a:xfrm>
            <a:off x="12981618" y="3097233"/>
            <a:ext cx="2721273" cy="811825"/>
          </a:xfrm>
          <a:prstGeom prst="rect">
            <a:avLst/>
          </a:prstGeom>
        </p:spPr>
        <p:txBody>
          <a:bodyPr lIns="0" tIns="0" rIns="0" bIns="0" rtlCol="0" anchor="t">
            <a:spAutoFit/>
          </a:bodyPr>
          <a:lstStyle/>
          <a:p>
            <a:pPr algn="ctr">
              <a:lnSpc>
                <a:spcPts val="3099"/>
              </a:lnSpc>
            </a:pPr>
            <a:r>
              <a:rPr lang="en-US" sz="3600" dirty="0">
                <a:solidFill>
                  <a:srgbClr val="000000"/>
                </a:solidFill>
                <a:latin typeface="Helios Extended Bold"/>
              </a:rPr>
              <a:t>XGBoost Classifier</a:t>
            </a:r>
          </a:p>
        </p:txBody>
      </p:sp>
      <p:sp>
        <p:nvSpPr>
          <p:cNvPr id="42" name="TextBox 42"/>
          <p:cNvSpPr txBox="1"/>
          <p:nvPr/>
        </p:nvSpPr>
        <p:spPr>
          <a:xfrm>
            <a:off x="2031934" y="3011554"/>
            <a:ext cx="3894255" cy="1179810"/>
          </a:xfrm>
          <a:prstGeom prst="rect">
            <a:avLst/>
          </a:prstGeom>
        </p:spPr>
        <p:txBody>
          <a:bodyPr lIns="0" tIns="0" rIns="0" bIns="0" rtlCol="0" anchor="t">
            <a:spAutoFit/>
          </a:bodyPr>
          <a:lstStyle/>
          <a:p>
            <a:pPr algn="ctr">
              <a:lnSpc>
                <a:spcPts val="4607"/>
              </a:lnSpc>
            </a:pPr>
            <a:r>
              <a:rPr lang="en-US" sz="3600" dirty="0">
                <a:solidFill>
                  <a:srgbClr val="000000"/>
                </a:solidFill>
                <a:latin typeface="Helios Extended Bold"/>
              </a:rPr>
              <a:t>Logistic Regression</a:t>
            </a:r>
          </a:p>
        </p:txBody>
      </p:sp>
      <p:sp>
        <p:nvSpPr>
          <p:cNvPr id="43" name="TextBox 43"/>
          <p:cNvSpPr txBox="1"/>
          <p:nvPr/>
        </p:nvSpPr>
        <p:spPr>
          <a:xfrm>
            <a:off x="7194943" y="3011554"/>
            <a:ext cx="3894255" cy="1179810"/>
          </a:xfrm>
          <a:prstGeom prst="rect">
            <a:avLst/>
          </a:prstGeom>
        </p:spPr>
        <p:txBody>
          <a:bodyPr lIns="0" tIns="0" rIns="0" bIns="0" rtlCol="0" anchor="t">
            <a:spAutoFit/>
          </a:bodyPr>
          <a:lstStyle/>
          <a:p>
            <a:pPr algn="ctr">
              <a:lnSpc>
                <a:spcPts val="4607"/>
              </a:lnSpc>
            </a:pPr>
            <a:r>
              <a:rPr lang="en-US" sz="3600" dirty="0">
                <a:solidFill>
                  <a:srgbClr val="000000"/>
                </a:solidFill>
                <a:latin typeface="Helios Extended Bold"/>
              </a:rPr>
              <a:t>Random Forest</a:t>
            </a:r>
          </a:p>
        </p:txBody>
      </p:sp>
      <p:sp>
        <p:nvSpPr>
          <p:cNvPr id="44" name="TextBox 44"/>
          <p:cNvSpPr txBox="1"/>
          <p:nvPr/>
        </p:nvSpPr>
        <p:spPr>
          <a:xfrm>
            <a:off x="12357953" y="3011554"/>
            <a:ext cx="3894255" cy="589905"/>
          </a:xfrm>
          <a:prstGeom prst="rect">
            <a:avLst/>
          </a:prstGeom>
        </p:spPr>
        <p:txBody>
          <a:bodyPr lIns="0" tIns="0" rIns="0" bIns="0" rtlCol="0" anchor="t">
            <a:spAutoFit/>
          </a:bodyPr>
          <a:lstStyle/>
          <a:p>
            <a:pPr algn="ctr">
              <a:lnSpc>
                <a:spcPts val="4607"/>
              </a:lnSpc>
            </a:pPr>
            <a:endParaRPr lang="en-US" sz="4188" dirty="0">
              <a:solidFill>
                <a:srgbClr val="000000"/>
              </a:solidFill>
              <a:latin typeface="Helios Extended Bold"/>
            </a:endParaRPr>
          </a:p>
        </p:txBody>
      </p:sp>
      <p:sp>
        <p:nvSpPr>
          <p:cNvPr id="45" name="TextBox 45"/>
          <p:cNvSpPr txBox="1"/>
          <p:nvPr/>
        </p:nvSpPr>
        <p:spPr>
          <a:xfrm>
            <a:off x="2651985" y="4470168"/>
            <a:ext cx="2914002" cy="1261884"/>
          </a:xfrm>
          <a:prstGeom prst="rect">
            <a:avLst/>
          </a:prstGeom>
        </p:spPr>
        <p:txBody>
          <a:bodyPr wrap="square" lIns="0" tIns="0" rIns="0" bIns="0" rtlCol="0" anchor="t">
            <a:spAutoFit/>
          </a:bodyPr>
          <a:lstStyle/>
          <a:p>
            <a:pPr algn="ctr">
              <a:lnSpc>
                <a:spcPts val="2520"/>
              </a:lnSpc>
            </a:pPr>
            <a:r>
              <a:rPr lang="en-US" sz="2000" dirty="0">
                <a:solidFill>
                  <a:srgbClr val="000000"/>
                </a:solidFill>
                <a:latin typeface="Canva Sans"/>
              </a:rPr>
              <a:t>Accuracy Score:   76%</a:t>
            </a:r>
          </a:p>
          <a:p>
            <a:pPr algn="ctr">
              <a:lnSpc>
                <a:spcPts val="2520"/>
              </a:lnSpc>
            </a:pPr>
            <a:r>
              <a:rPr lang="en-US" sz="2000" dirty="0">
                <a:solidFill>
                  <a:srgbClr val="000000"/>
                </a:solidFill>
                <a:latin typeface="Canva Sans"/>
              </a:rPr>
              <a:t>Precision Score:    76%</a:t>
            </a:r>
          </a:p>
          <a:p>
            <a:pPr algn="ctr">
              <a:lnSpc>
                <a:spcPts val="2520"/>
              </a:lnSpc>
            </a:pPr>
            <a:r>
              <a:rPr lang="en-US" sz="2000" dirty="0">
                <a:solidFill>
                  <a:srgbClr val="000000"/>
                </a:solidFill>
                <a:latin typeface="Canva Sans"/>
              </a:rPr>
              <a:t>Recall_score:         76%</a:t>
            </a:r>
          </a:p>
          <a:p>
            <a:pPr algn="ctr">
              <a:lnSpc>
                <a:spcPts val="2520"/>
              </a:lnSpc>
            </a:pPr>
            <a:r>
              <a:rPr lang="en-US" sz="2000" dirty="0">
                <a:solidFill>
                  <a:srgbClr val="000000"/>
                </a:solidFill>
                <a:latin typeface="Canva Sans"/>
              </a:rPr>
              <a:t>F1 Score:                 75%</a:t>
            </a:r>
          </a:p>
        </p:txBody>
      </p:sp>
      <p:sp>
        <p:nvSpPr>
          <p:cNvPr id="46" name="TextBox 46"/>
          <p:cNvSpPr txBox="1"/>
          <p:nvPr/>
        </p:nvSpPr>
        <p:spPr>
          <a:xfrm>
            <a:off x="7848553" y="4470169"/>
            <a:ext cx="2654154" cy="1582484"/>
          </a:xfrm>
          <a:prstGeom prst="rect">
            <a:avLst/>
          </a:prstGeom>
        </p:spPr>
        <p:txBody>
          <a:bodyPr lIns="0" tIns="0" rIns="0" bIns="0" rtlCol="0" anchor="t">
            <a:spAutoFit/>
          </a:bodyPr>
          <a:lstStyle/>
          <a:p>
            <a:pPr algn="ctr">
              <a:lnSpc>
                <a:spcPts val="2520"/>
              </a:lnSpc>
            </a:pPr>
            <a:r>
              <a:rPr lang="en-US" dirty="0">
                <a:solidFill>
                  <a:srgbClr val="000000"/>
                </a:solidFill>
                <a:latin typeface="Canva Sans"/>
              </a:rPr>
              <a:t>Accuracy Score:     77%</a:t>
            </a:r>
          </a:p>
          <a:p>
            <a:pPr algn="ctr">
              <a:lnSpc>
                <a:spcPts val="2520"/>
              </a:lnSpc>
            </a:pPr>
            <a:r>
              <a:rPr lang="en-US" dirty="0">
                <a:solidFill>
                  <a:srgbClr val="000000"/>
                </a:solidFill>
                <a:latin typeface="Canva Sans"/>
              </a:rPr>
              <a:t>Precision Score:     75%</a:t>
            </a:r>
          </a:p>
          <a:p>
            <a:pPr algn="ctr">
              <a:lnSpc>
                <a:spcPts val="2520"/>
              </a:lnSpc>
            </a:pPr>
            <a:r>
              <a:rPr lang="en-US" dirty="0">
                <a:solidFill>
                  <a:srgbClr val="000000"/>
                </a:solidFill>
                <a:latin typeface="Canva Sans"/>
              </a:rPr>
              <a:t>Recall_score:          76%</a:t>
            </a:r>
          </a:p>
          <a:p>
            <a:pPr algn="ctr">
              <a:lnSpc>
                <a:spcPts val="2520"/>
              </a:lnSpc>
            </a:pPr>
            <a:r>
              <a:rPr lang="en-US" dirty="0">
                <a:solidFill>
                  <a:srgbClr val="000000"/>
                </a:solidFill>
                <a:latin typeface="Canva Sans"/>
              </a:rPr>
              <a:t>F1 Score:                   76%</a:t>
            </a:r>
          </a:p>
          <a:p>
            <a:pPr algn="ctr">
              <a:lnSpc>
                <a:spcPts val="2520"/>
              </a:lnSpc>
            </a:pPr>
            <a:r>
              <a:rPr lang="en-US" sz="1800" dirty="0">
                <a:solidFill>
                  <a:srgbClr val="000000"/>
                </a:solidFill>
                <a:latin typeface="Canva Sans"/>
              </a:rPr>
              <a:t>.</a:t>
            </a:r>
          </a:p>
        </p:txBody>
      </p:sp>
      <p:sp>
        <p:nvSpPr>
          <p:cNvPr id="47" name="TextBox 47"/>
          <p:cNvSpPr txBox="1"/>
          <p:nvPr/>
        </p:nvSpPr>
        <p:spPr>
          <a:xfrm>
            <a:off x="13015178" y="4470169"/>
            <a:ext cx="2654154" cy="1582484"/>
          </a:xfrm>
          <a:prstGeom prst="rect">
            <a:avLst/>
          </a:prstGeom>
        </p:spPr>
        <p:txBody>
          <a:bodyPr lIns="0" tIns="0" rIns="0" bIns="0" rtlCol="0" anchor="t">
            <a:spAutoFit/>
          </a:bodyPr>
          <a:lstStyle/>
          <a:p>
            <a:pPr algn="ctr">
              <a:lnSpc>
                <a:spcPts val="2520"/>
              </a:lnSpc>
            </a:pPr>
            <a:r>
              <a:rPr lang="en-US" dirty="0">
                <a:solidFill>
                  <a:srgbClr val="000000"/>
                </a:solidFill>
                <a:latin typeface="Canva Sans"/>
              </a:rPr>
              <a:t>Accuracy Score:    78%</a:t>
            </a:r>
          </a:p>
          <a:p>
            <a:pPr algn="ctr">
              <a:lnSpc>
                <a:spcPts val="2520"/>
              </a:lnSpc>
            </a:pPr>
            <a:r>
              <a:rPr lang="en-US" dirty="0">
                <a:solidFill>
                  <a:srgbClr val="000000"/>
                </a:solidFill>
                <a:latin typeface="Canva Sans"/>
              </a:rPr>
              <a:t>Precision Score:     75%</a:t>
            </a:r>
          </a:p>
          <a:p>
            <a:pPr algn="ctr">
              <a:lnSpc>
                <a:spcPts val="2520"/>
              </a:lnSpc>
            </a:pPr>
            <a:r>
              <a:rPr lang="en-US" dirty="0">
                <a:solidFill>
                  <a:srgbClr val="000000"/>
                </a:solidFill>
                <a:latin typeface="Canva Sans"/>
              </a:rPr>
              <a:t>Recall_score:           76%</a:t>
            </a:r>
          </a:p>
          <a:p>
            <a:pPr algn="ctr">
              <a:lnSpc>
                <a:spcPts val="2520"/>
              </a:lnSpc>
            </a:pPr>
            <a:r>
              <a:rPr lang="en-US" dirty="0">
                <a:solidFill>
                  <a:srgbClr val="000000"/>
                </a:solidFill>
                <a:latin typeface="Canva Sans"/>
              </a:rPr>
              <a:t>F1 Score:                  75%</a:t>
            </a:r>
          </a:p>
          <a:p>
            <a:pPr algn="ctr">
              <a:lnSpc>
                <a:spcPts val="2520"/>
              </a:lnSpc>
            </a:pPr>
            <a:r>
              <a:rPr lang="en-US" sz="1800" dirty="0">
                <a:solidFill>
                  <a:srgbClr val="000000"/>
                </a:solidFill>
                <a:latin typeface="Canva Sans"/>
              </a:rPr>
              <a:t>.</a:t>
            </a:r>
          </a:p>
        </p:txBody>
      </p:sp>
    </p:spTree>
    <p:extLst>
      <p:ext uri="{BB962C8B-B14F-4D97-AF65-F5344CB8AC3E}">
        <p14:creationId xmlns:p14="http://schemas.microsoft.com/office/powerpoint/2010/main" val="418278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28700" y="1028700"/>
            <a:ext cx="1427910" cy="142791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5" name="TextBox 5"/>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6382035" y="8512447"/>
            <a:ext cx="877265" cy="87726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5466729" y="-1172995"/>
            <a:ext cx="4111140" cy="41111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1" name="TextBox 11"/>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a:off x="-535631" y="6234161"/>
            <a:ext cx="4556571" cy="455657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14" name="TextBox 14"/>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3929965" y="8512447"/>
            <a:ext cx="626973" cy="62697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21" name="TextBox 20">
            <a:extLst>
              <a:ext uri="{FF2B5EF4-FFF2-40B4-BE49-F238E27FC236}">
                <a16:creationId xmlns:a16="http://schemas.microsoft.com/office/drawing/2014/main" id="{EB5B8844-0CD2-DF42-86DB-7E41B9A38F25}"/>
              </a:ext>
            </a:extLst>
          </p:cNvPr>
          <p:cNvSpPr txBox="1"/>
          <p:nvPr/>
        </p:nvSpPr>
        <p:spPr>
          <a:xfrm>
            <a:off x="3279633" y="1134897"/>
            <a:ext cx="13326382" cy="923330"/>
          </a:xfrm>
          <a:prstGeom prst="rect">
            <a:avLst/>
          </a:prstGeom>
          <a:noFill/>
        </p:spPr>
        <p:txBody>
          <a:bodyPr wrap="square" rtlCol="0">
            <a:spAutoFit/>
          </a:bodyPr>
          <a:lstStyle/>
          <a:p>
            <a:r>
              <a:rPr lang="en-US" sz="3600" dirty="0">
                <a:solidFill>
                  <a:srgbClr val="7030A0"/>
                </a:solidFill>
                <a:latin typeface="Helios Extended Bold"/>
              </a:rPr>
              <a:t>Heatmap Visualisation of Confusion Matrix</a:t>
            </a:r>
          </a:p>
          <a:p>
            <a:endParaRPr lang="en-US" dirty="0"/>
          </a:p>
        </p:txBody>
      </p:sp>
      <p:pic>
        <p:nvPicPr>
          <p:cNvPr id="24" name="Picture 23">
            <a:extLst>
              <a:ext uri="{FF2B5EF4-FFF2-40B4-BE49-F238E27FC236}">
                <a16:creationId xmlns:a16="http://schemas.microsoft.com/office/drawing/2014/main" id="{77D856C4-E6AD-F641-BA44-95CE95027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0" y="2952750"/>
            <a:ext cx="5842000" cy="4381500"/>
          </a:xfrm>
          <a:prstGeom prst="rect">
            <a:avLst/>
          </a:prstGeom>
        </p:spPr>
      </p:pic>
      <p:pic>
        <p:nvPicPr>
          <p:cNvPr id="26" name="Picture 25">
            <a:extLst>
              <a:ext uri="{FF2B5EF4-FFF2-40B4-BE49-F238E27FC236}">
                <a16:creationId xmlns:a16="http://schemas.microsoft.com/office/drawing/2014/main" id="{5F5D06E5-093B-3B4F-A560-0FD83B1D5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880" y="2952750"/>
            <a:ext cx="5880082" cy="3326344"/>
          </a:xfrm>
          <a:prstGeom prst="rect">
            <a:avLst/>
          </a:prstGeom>
        </p:spPr>
      </p:pic>
      <p:sp>
        <p:nvSpPr>
          <p:cNvPr id="22" name="TextBox 21">
            <a:extLst>
              <a:ext uri="{FF2B5EF4-FFF2-40B4-BE49-F238E27FC236}">
                <a16:creationId xmlns:a16="http://schemas.microsoft.com/office/drawing/2014/main" id="{12338A85-1673-1048-B3C6-DDE4D15FB2DA}"/>
              </a:ext>
            </a:extLst>
          </p:cNvPr>
          <p:cNvSpPr txBox="1"/>
          <p:nvPr/>
        </p:nvSpPr>
        <p:spPr>
          <a:xfrm>
            <a:off x="2819400" y="8034200"/>
            <a:ext cx="5093139" cy="2092881"/>
          </a:xfrm>
          <a:prstGeom prst="rect">
            <a:avLst/>
          </a:prstGeom>
          <a:noFill/>
        </p:spPr>
        <p:txBody>
          <a:bodyPr wrap="square" rtlCol="0">
            <a:spAutoFit/>
          </a:bodyPr>
          <a:lstStyle/>
          <a:p>
            <a:r>
              <a:rPr lang="en-US" sz="2800" b="1" dirty="0">
                <a:latin typeface="Angsana New" panose="02020603050405020304" pitchFamily="18" charset="-34"/>
                <a:cs typeface="Angsana New" panose="02020603050405020304" pitchFamily="18" charset="-34"/>
              </a:rPr>
              <a:t> K-Fold cross Validation: </a:t>
            </a:r>
            <a:r>
              <a:rPr lang="en-IN" sz="2800" b="1" dirty="0">
                <a:latin typeface="Angsana New" panose="02020603050405020304" pitchFamily="18" charset="-34"/>
                <a:cs typeface="Angsana New" panose="02020603050405020304" pitchFamily="18" charset="-34"/>
              </a:rPr>
              <a:t>we got 77% accuracy and very less standard deviation which is 0.010 which tells us that the model is consistent and accurate</a:t>
            </a:r>
          </a:p>
          <a:p>
            <a:endParaRPr lang="en-US" dirty="0"/>
          </a:p>
        </p:txBody>
      </p:sp>
      <p:pic>
        <p:nvPicPr>
          <p:cNvPr id="23" name="Picture 22">
            <a:extLst>
              <a:ext uri="{FF2B5EF4-FFF2-40B4-BE49-F238E27FC236}">
                <a16:creationId xmlns:a16="http://schemas.microsoft.com/office/drawing/2014/main" id="{D4379CBC-A747-FE4F-A5A9-8BB51770B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699" y="2651718"/>
            <a:ext cx="6946900" cy="5422900"/>
          </a:xfrm>
          <a:prstGeom prst="rect">
            <a:avLst/>
          </a:prstGeom>
        </p:spPr>
      </p:pic>
      <p:pic>
        <p:nvPicPr>
          <p:cNvPr id="27" name="Picture 26">
            <a:extLst>
              <a:ext uri="{FF2B5EF4-FFF2-40B4-BE49-F238E27FC236}">
                <a16:creationId xmlns:a16="http://schemas.microsoft.com/office/drawing/2014/main" id="{847B9A47-3F69-2649-B04A-FFBC3BDC0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0100" y="2651718"/>
            <a:ext cx="6959600" cy="5410200"/>
          </a:xfrm>
          <a:prstGeom prst="rect">
            <a:avLst/>
          </a:prstGeom>
        </p:spPr>
      </p:pic>
      <p:sp>
        <p:nvSpPr>
          <p:cNvPr id="28" name="TextBox 27">
            <a:extLst>
              <a:ext uri="{FF2B5EF4-FFF2-40B4-BE49-F238E27FC236}">
                <a16:creationId xmlns:a16="http://schemas.microsoft.com/office/drawing/2014/main" id="{569D60E0-44D8-6544-BDD5-09363197A8F0}"/>
              </a:ext>
            </a:extLst>
          </p:cNvPr>
          <p:cNvSpPr txBox="1"/>
          <p:nvPr/>
        </p:nvSpPr>
        <p:spPr>
          <a:xfrm>
            <a:off x="3904565" y="2068669"/>
            <a:ext cx="2935484" cy="400110"/>
          </a:xfrm>
          <a:prstGeom prst="rect">
            <a:avLst/>
          </a:prstGeom>
          <a:noFill/>
        </p:spPr>
        <p:txBody>
          <a:bodyPr wrap="none" rtlCol="0">
            <a:spAutoFit/>
          </a:bodyPr>
          <a:lstStyle/>
          <a:p>
            <a:r>
              <a:rPr lang="en-US" sz="2000" b="1" dirty="0">
                <a:solidFill>
                  <a:srgbClr val="7030A0"/>
                </a:solidFill>
              </a:rPr>
              <a:t>Logistic Regression Model</a:t>
            </a:r>
          </a:p>
        </p:txBody>
      </p:sp>
      <p:sp>
        <p:nvSpPr>
          <p:cNvPr id="29" name="TextBox 28">
            <a:extLst>
              <a:ext uri="{FF2B5EF4-FFF2-40B4-BE49-F238E27FC236}">
                <a16:creationId xmlns:a16="http://schemas.microsoft.com/office/drawing/2014/main" id="{4B8DA754-499C-2B48-A8AF-62B41C78D6C5}"/>
              </a:ext>
            </a:extLst>
          </p:cNvPr>
          <p:cNvSpPr txBox="1"/>
          <p:nvPr/>
        </p:nvSpPr>
        <p:spPr>
          <a:xfrm>
            <a:off x="12330765" y="2019791"/>
            <a:ext cx="1837939" cy="400110"/>
          </a:xfrm>
          <a:prstGeom prst="rect">
            <a:avLst/>
          </a:prstGeom>
          <a:noFill/>
        </p:spPr>
        <p:txBody>
          <a:bodyPr wrap="none" rtlCol="0">
            <a:spAutoFit/>
          </a:bodyPr>
          <a:lstStyle/>
          <a:p>
            <a:r>
              <a:rPr lang="en-US" sz="2000" b="1" dirty="0">
                <a:solidFill>
                  <a:srgbClr val="7030A0"/>
                </a:solidFill>
              </a:rPr>
              <a:t>XGBoost Model</a:t>
            </a:r>
          </a:p>
        </p:txBody>
      </p:sp>
      <p:sp>
        <p:nvSpPr>
          <p:cNvPr id="31" name="TextBox 30">
            <a:extLst>
              <a:ext uri="{FF2B5EF4-FFF2-40B4-BE49-F238E27FC236}">
                <a16:creationId xmlns:a16="http://schemas.microsoft.com/office/drawing/2014/main" id="{EFE00E61-4BDA-6F4B-848B-20A73CDD3613}"/>
              </a:ext>
            </a:extLst>
          </p:cNvPr>
          <p:cNvSpPr txBox="1"/>
          <p:nvPr/>
        </p:nvSpPr>
        <p:spPr>
          <a:xfrm>
            <a:off x="10426644" y="8092979"/>
            <a:ext cx="5029199" cy="2092881"/>
          </a:xfrm>
          <a:prstGeom prst="rect">
            <a:avLst/>
          </a:prstGeom>
          <a:noFill/>
        </p:spPr>
        <p:txBody>
          <a:bodyPr wrap="square" rtlCol="0">
            <a:spAutoFit/>
          </a:bodyPr>
          <a:lstStyle/>
          <a:p>
            <a:r>
              <a:rPr lang="en-US" sz="2800" b="1" dirty="0">
                <a:latin typeface="Angsana New" panose="02020603050405020304" pitchFamily="18" charset="-34"/>
                <a:cs typeface="Angsana New" panose="02020603050405020304" pitchFamily="18" charset="-34"/>
              </a:rPr>
              <a:t>K-Fold cross Validation: </a:t>
            </a:r>
            <a:r>
              <a:rPr lang="en-IN" sz="2800" b="1" dirty="0">
                <a:latin typeface="Angsana New" panose="02020603050405020304" pitchFamily="18" charset="-34"/>
                <a:cs typeface="Angsana New" panose="02020603050405020304" pitchFamily="18" charset="-34"/>
              </a:rPr>
              <a:t>we got 78% accuracy and very less standard deviation which is 0.007 which tells us that the model is consistent and accurate</a:t>
            </a:r>
          </a:p>
          <a:p>
            <a:endParaRPr lang="en-US" dirty="0"/>
          </a:p>
        </p:txBody>
      </p:sp>
    </p:spTree>
    <p:extLst>
      <p:ext uri="{BB962C8B-B14F-4D97-AF65-F5344CB8AC3E}">
        <p14:creationId xmlns:p14="http://schemas.microsoft.com/office/powerpoint/2010/main" val="109288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AF0"/>
        </a:solidFill>
        <a:effectLst/>
      </p:bgPr>
    </p:bg>
    <p:spTree>
      <p:nvGrpSpPr>
        <p:cNvPr id="1" name=""/>
        <p:cNvGrpSpPr/>
        <p:nvPr/>
      </p:nvGrpSpPr>
      <p:grpSpPr>
        <a:xfrm>
          <a:off x="0" y="0"/>
          <a:ext cx="0" cy="0"/>
          <a:chOff x="0" y="0"/>
          <a:chExt cx="0" cy="0"/>
        </a:xfrm>
      </p:grpSpPr>
      <p:sp>
        <p:nvSpPr>
          <p:cNvPr id="2" name="Freeform 2"/>
          <p:cNvSpPr/>
          <p:nvPr/>
        </p:nvSpPr>
        <p:spPr>
          <a:xfrm>
            <a:off x="1733756" y="3607452"/>
            <a:ext cx="468364" cy="468364"/>
          </a:xfrm>
          <a:custGeom>
            <a:avLst/>
            <a:gdLst/>
            <a:ahLst/>
            <a:cxnLst/>
            <a:rect l="l" t="t" r="r" b="b"/>
            <a:pathLst>
              <a:path w="468364" h="468364">
                <a:moveTo>
                  <a:pt x="0" y="0"/>
                </a:moveTo>
                <a:lnTo>
                  <a:pt x="468363" y="0"/>
                </a:lnTo>
                <a:lnTo>
                  <a:pt x="468363" y="468364"/>
                </a:lnTo>
                <a:lnTo>
                  <a:pt x="0" y="468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84638" y="6165906"/>
            <a:ext cx="433567" cy="526333"/>
          </a:xfrm>
          <a:custGeom>
            <a:avLst/>
            <a:gdLst/>
            <a:ahLst/>
            <a:cxnLst/>
            <a:rect l="l" t="t" r="r" b="b"/>
            <a:pathLst>
              <a:path w="433567" h="526333">
                <a:moveTo>
                  <a:pt x="0" y="0"/>
                </a:moveTo>
                <a:lnTo>
                  <a:pt x="433567" y="0"/>
                </a:lnTo>
                <a:lnTo>
                  <a:pt x="433567" y="526333"/>
                </a:lnTo>
                <a:lnTo>
                  <a:pt x="0" y="5263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860157" y="7775008"/>
            <a:ext cx="434590" cy="434590"/>
          </a:xfrm>
          <a:custGeom>
            <a:avLst/>
            <a:gdLst/>
            <a:ahLst/>
            <a:cxnLst/>
            <a:rect l="l" t="t" r="r" b="b"/>
            <a:pathLst>
              <a:path w="434590" h="434590">
                <a:moveTo>
                  <a:pt x="0" y="0"/>
                </a:moveTo>
                <a:lnTo>
                  <a:pt x="434590" y="0"/>
                </a:lnTo>
                <a:lnTo>
                  <a:pt x="434590" y="434590"/>
                </a:lnTo>
                <a:lnTo>
                  <a:pt x="0" y="4345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761461" y="4663580"/>
            <a:ext cx="479920" cy="479920"/>
          </a:xfrm>
          <a:custGeom>
            <a:avLst/>
            <a:gdLst/>
            <a:ahLst/>
            <a:cxnLst/>
            <a:rect l="l" t="t" r="r" b="b"/>
            <a:pathLst>
              <a:path w="479920" h="479920">
                <a:moveTo>
                  <a:pt x="0" y="0"/>
                </a:moveTo>
                <a:lnTo>
                  <a:pt x="479920" y="0"/>
                </a:lnTo>
                <a:lnTo>
                  <a:pt x="479920" y="479921"/>
                </a:lnTo>
                <a:lnTo>
                  <a:pt x="0" y="4799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1841312" y="1748308"/>
            <a:ext cx="6685915" cy="641201"/>
          </a:xfrm>
          <a:prstGeom prst="rect">
            <a:avLst/>
          </a:prstGeom>
        </p:spPr>
        <p:txBody>
          <a:bodyPr lIns="0" tIns="0" rIns="0" bIns="0" rtlCol="0" anchor="t">
            <a:spAutoFit/>
          </a:bodyPr>
          <a:lstStyle/>
          <a:p>
            <a:pPr>
              <a:lnSpc>
                <a:spcPts val="4950"/>
              </a:lnSpc>
            </a:pPr>
            <a:r>
              <a:rPr lang="en-US" sz="4500" dirty="0">
                <a:solidFill>
                  <a:srgbClr val="7030A0"/>
                </a:solidFill>
                <a:latin typeface="Helios Extended Bold"/>
              </a:rPr>
              <a:t>Next…..</a:t>
            </a:r>
          </a:p>
        </p:txBody>
      </p:sp>
      <p:sp>
        <p:nvSpPr>
          <p:cNvPr id="9" name="TextBox 9"/>
          <p:cNvSpPr txBox="1"/>
          <p:nvPr/>
        </p:nvSpPr>
        <p:spPr>
          <a:xfrm>
            <a:off x="2578447" y="3500106"/>
            <a:ext cx="2862305" cy="750783"/>
          </a:xfrm>
          <a:prstGeom prst="rect">
            <a:avLst/>
          </a:prstGeom>
        </p:spPr>
        <p:txBody>
          <a:bodyPr lIns="0" tIns="0" rIns="0" bIns="0" rtlCol="0" anchor="t">
            <a:spAutoFit/>
          </a:bodyPr>
          <a:lstStyle/>
          <a:p>
            <a:pPr>
              <a:lnSpc>
                <a:spcPts val="2859"/>
              </a:lnSpc>
            </a:pPr>
            <a:r>
              <a:rPr lang="en-US" sz="2599" dirty="0">
                <a:solidFill>
                  <a:srgbClr val="000000"/>
                </a:solidFill>
                <a:latin typeface="TT Runs"/>
              </a:rPr>
              <a:t>Analyzing Coefficients</a:t>
            </a:r>
          </a:p>
        </p:txBody>
      </p:sp>
      <p:sp>
        <p:nvSpPr>
          <p:cNvPr id="10" name="TextBox 10"/>
          <p:cNvSpPr txBox="1"/>
          <p:nvPr/>
        </p:nvSpPr>
        <p:spPr>
          <a:xfrm>
            <a:off x="2578447" y="4558907"/>
            <a:ext cx="3079681" cy="750783"/>
          </a:xfrm>
          <a:prstGeom prst="rect">
            <a:avLst/>
          </a:prstGeom>
        </p:spPr>
        <p:txBody>
          <a:bodyPr wrap="square" lIns="0" tIns="0" rIns="0" bIns="0" rtlCol="0" anchor="t">
            <a:spAutoFit/>
          </a:bodyPr>
          <a:lstStyle/>
          <a:p>
            <a:pPr>
              <a:lnSpc>
                <a:spcPts val="2859"/>
              </a:lnSpc>
            </a:pPr>
            <a:r>
              <a:rPr lang="en-US" sz="2599" dirty="0">
                <a:solidFill>
                  <a:srgbClr val="000000"/>
                </a:solidFill>
                <a:latin typeface="TT Runs"/>
              </a:rPr>
              <a:t>Hyperparameter Tuning</a:t>
            </a:r>
          </a:p>
        </p:txBody>
      </p:sp>
      <p:sp>
        <p:nvSpPr>
          <p:cNvPr id="13" name="TextBox 13"/>
          <p:cNvSpPr txBox="1"/>
          <p:nvPr/>
        </p:nvSpPr>
        <p:spPr>
          <a:xfrm>
            <a:off x="2526300" y="6143751"/>
            <a:ext cx="2862305" cy="750783"/>
          </a:xfrm>
          <a:prstGeom prst="rect">
            <a:avLst/>
          </a:prstGeom>
        </p:spPr>
        <p:txBody>
          <a:bodyPr lIns="0" tIns="0" rIns="0" bIns="0" rtlCol="0" anchor="t">
            <a:spAutoFit/>
          </a:bodyPr>
          <a:lstStyle/>
          <a:p>
            <a:pPr>
              <a:lnSpc>
                <a:spcPts val="2859"/>
              </a:lnSpc>
            </a:pPr>
            <a:r>
              <a:rPr lang="en-US" sz="2599" dirty="0">
                <a:solidFill>
                  <a:srgbClr val="000000"/>
                </a:solidFill>
                <a:latin typeface="TT Runs"/>
              </a:rPr>
              <a:t>Format the final Results</a:t>
            </a:r>
          </a:p>
        </p:txBody>
      </p:sp>
      <p:sp>
        <p:nvSpPr>
          <p:cNvPr id="14" name="TextBox 14"/>
          <p:cNvSpPr txBox="1"/>
          <p:nvPr/>
        </p:nvSpPr>
        <p:spPr>
          <a:xfrm>
            <a:off x="2578446" y="7775008"/>
            <a:ext cx="2862305" cy="378886"/>
          </a:xfrm>
          <a:prstGeom prst="rect">
            <a:avLst/>
          </a:prstGeom>
        </p:spPr>
        <p:txBody>
          <a:bodyPr lIns="0" tIns="0" rIns="0" bIns="0" rtlCol="0" anchor="t">
            <a:spAutoFit/>
          </a:bodyPr>
          <a:lstStyle/>
          <a:p>
            <a:pPr>
              <a:lnSpc>
                <a:spcPts val="2859"/>
              </a:lnSpc>
            </a:pPr>
            <a:r>
              <a:rPr lang="en-US" sz="2599" dirty="0">
                <a:solidFill>
                  <a:srgbClr val="000000"/>
                </a:solidFill>
                <a:latin typeface="TT Runs"/>
              </a:rPr>
              <a:t>Sreamlit App</a:t>
            </a:r>
          </a:p>
        </p:txBody>
      </p:sp>
      <p:grpSp>
        <p:nvGrpSpPr>
          <p:cNvPr id="15" name="Group 15"/>
          <p:cNvGrpSpPr/>
          <p:nvPr/>
        </p:nvGrpSpPr>
        <p:grpSpPr>
          <a:xfrm rot="5620056">
            <a:off x="12847706" y="-829935"/>
            <a:ext cx="12504562" cy="125045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17" name="TextBox 17"/>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18" name="Group 18"/>
          <p:cNvGrpSpPr/>
          <p:nvPr/>
        </p:nvGrpSpPr>
        <p:grpSpPr>
          <a:xfrm rot="5620056">
            <a:off x="9641966" y="-1137799"/>
            <a:ext cx="2560638" cy="256063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20" name="TextBox 20"/>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21" name="Group 21"/>
          <p:cNvGrpSpPr>
            <a:grpSpLocks noChangeAspect="1"/>
          </p:cNvGrpSpPr>
          <p:nvPr/>
        </p:nvGrpSpPr>
        <p:grpSpPr>
          <a:xfrm>
            <a:off x="12460565" y="1142130"/>
            <a:ext cx="3896697" cy="7793395"/>
            <a:chOff x="0" y="0"/>
            <a:chExt cx="3175000" cy="6350000"/>
          </a:xfrm>
        </p:grpSpPr>
        <p:sp>
          <p:nvSpPr>
            <p:cNvPr id="22" name="Freeform 22"/>
            <p:cNvSpPr/>
            <p:nvPr/>
          </p:nvSpPr>
          <p:spPr>
            <a:xfrm>
              <a:off x="0" y="0"/>
              <a:ext cx="3175000" cy="6350000"/>
            </a:xfrm>
            <a:custGeom>
              <a:avLst/>
              <a:gdLst/>
              <a:ahLst/>
              <a:cxnLst/>
              <a:rect l="l" t="t" r="r" b="b"/>
              <a:pathLst>
                <a:path w="3175000" h="6350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solidFill>
              <a:srgbClr val="FFFAF0"/>
            </a:solidFill>
            <a:ln w="12700">
              <a:solidFill>
                <a:srgbClr val="000000"/>
              </a:solidFill>
            </a:ln>
          </p:spPr>
        </p:sp>
        <p:sp>
          <p:nvSpPr>
            <p:cNvPr id="23" name="Freeform 23"/>
            <p:cNvSpPr/>
            <p:nvPr/>
          </p:nvSpPr>
          <p:spPr>
            <a:xfrm>
              <a:off x="0" y="0"/>
              <a:ext cx="3175000" cy="6350000"/>
            </a:xfrm>
            <a:custGeom>
              <a:avLst/>
              <a:gdLst/>
              <a:ahLst/>
              <a:cxnLst/>
              <a:rect l="l" t="t" r="r" b="b"/>
              <a:pathLst>
                <a:path w="3175000" h="6350000">
                  <a:moveTo>
                    <a:pt x="2667000" y="19050"/>
                  </a:moveTo>
                  <a:cubicBezTo>
                    <a:pt x="2936240" y="19050"/>
                    <a:pt x="3155950" y="238760"/>
                    <a:pt x="3155950" y="508000"/>
                  </a:cubicBezTo>
                  <a:lnTo>
                    <a:pt x="3155950" y="5842000"/>
                  </a:lnTo>
                  <a:cubicBezTo>
                    <a:pt x="3155950" y="6111240"/>
                    <a:pt x="2936240" y="6330950"/>
                    <a:pt x="2667000" y="6330950"/>
                  </a:cubicBezTo>
                  <a:lnTo>
                    <a:pt x="508000" y="6330950"/>
                  </a:lnTo>
                  <a:cubicBezTo>
                    <a:pt x="238760" y="6330950"/>
                    <a:pt x="19050" y="6111240"/>
                    <a:pt x="19050" y="5842000"/>
                  </a:cubicBezTo>
                  <a:lnTo>
                    <a:pt x="19050" y="508000"/>
                  </a:lnTo>
                  <a:cubicBezTo>
                    <a:pt x="19050" y="238760"/>
                    <a:pt x="238760" y="19050"/>
                    <a:pt x="508000" y="19050"/>
                  </a:cubicBezTo>
                  <a:lnTo>
                    <a:pt x="2667000" y="19050"/>
                  </a:lnTo>
                  <a:moveTo>
                    <a:pt x="2667000" y="0"/>
                  </a:moveTo>
                  <a:lnTo>
                    <a:pt x="508000" y="0"/>
                  </a:lnTo>
                  <a:cubicBezTo>
                    <a:pt x="227330" y="0"/>
                    <a:pt x="0" y="227330"/>
                    <a:pt x="0" y="508000"/>
                  </a:cubicBezTo>
                  <a:lnTo>
                    <a:pt x="0" y="5842000"/>
                  </a:lnTo>
                  <a:cubicBezTo>
                    <a:pt x="0" y="6122670"/>
                    <a:pt x="227330" y="6350000"/>
                    <a:pt x="508000" y="6350000"/>
                  </a:cubicBezTo>
                  <a:lnTo>
                    <a:pt x="2667000" y="6350000"/>
                  </a:lnTo>
                  <a:cubicBezTo>
                    <a:pt x="2947670" y="6350000"/>
                    <a:pt x="3175000" y="6122670"/>
                    <a:pt x="3175000" y="5842000"/>
                  </a:cubicBezTo>
                  <a:lnTo>
                    <a:pt x="3175000" y="508000"/>
                  </a:lnTo>
                  <a:cubicBezTo>
                    <a:pt x="3175000" y="227330"/>
                    <a:pt x="2947670" y="0"/>
                    <a:pt x="2667000" y="0"/>
                  </a:cubicBezTo>
                  <a:lnTo>
                    <a:pt x="2667000" y="0"/>
                  </a:lnTo>
                  <a:close/>
                </a:path>
              </a:pathLst>
            </a:custGeom>
            <a:solidFill>
              <a:srgbClr val="CFCFCF"/>
            </a:solidFill>
          </p:spPr>
        </p:sp>
      </p:grpSp>
      <p:sp>
        <p:nvSpPr>
          <p:cNvPr id="24" name="Freeform 24"/>
          <p:cNvSpPr/>
          <p:nvPr/>
        </p:nvSpPr>
        <p:spPr>
          <a:xfrm>
            <a:off x="11857737" y="1028700"/>
            <a:ext cx="5102352" cy="8229600"/>
          </a:xfrm>
          <a:custGeom>
            <a:avLst/>
            <a:gdLst/>
            <a:ahLst/>
            <a:cxnLst/>
            <a:rect l="l" t="t" r="r" b="b"/>
            <a:pathLst>
              <a:path w="5102352" h="8229600">
                <a:moveTo>
                  <a:pt x="0" y="0"/>
                </a:moveTo>
                <a:lnTo>
                  <a:pt x="5102352" y="0"/>
                </a:lnTo>
                <a:lnTo>
                  <a:pt x="5102352" y="8229600"/>
                </a:lnTo>
                <a:lnTo>
                  <a:pt x="0" y="8229600"/>
                </a:lnTo>
                <a:lnTo>
                  <a:pt x="0" y="0"/>
                </a:lnTo>
                <a:close/>
              </a:path>
            </a:pathLst>
          </a:custGeom>
          <a:blipFill>
            <a:blip r:embed="rId10"/>
            <a:stretch>
              <a:fillRect/>
            </a:stretch>
          </a:blipFill>
        </p:spPr>
      </p:sp>
      <p:sp>
        <p:nvSpPr>
          <p:cNvPr id="25" name="Freeform 25"/>
          <p:cNvSpPr/>
          <p:nvPr/>
        </p:nvSpPr>
        <p:spPr>
          <a:xfrm>
            <a:off x="13805357" y="3629248"/>
            <a:ext cx="1207114" cy="1243282"/>
          </a:xfrm>
          <a:custGeom>
            <a:avLst/>
            <a:gdLst/>
            <a:ahLst/>
            <a:cxnLst/>
            <a:rect l="l" t="t" r="r" b="b"/>
            <a:pathLst>
              <a:path w="1207114" h="1243282">
                <a:moveTo>
                  <a:pt x="0" y="0"/>
                </a:moveTo>
                <a:lnTo>
                  <a:pt x="1207113" y="0"/>
                </a:lnTo>
                <a:lnTo>
                  <a:pt x="1207113" y="1243282"/>
                </a:lnTo>
                <a:lnTo>
                  <a:pt x="0" y="124328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6" name="TextBox 26"/>
          <p:cNvSpPr txBox="1"/>
          <p:nvPr/>
        </p:nvSpPr>
        <p:spPr>
          <a:xfrm>
            <a:off x="13358665" y="5087270"/>
            <a:ext cx="2100496" cy="641201"/>
          </a:xfrm>
          <a:prstGeom prst="rect">
            <a:avLst/>
          </a:prstGeom>
        </p:spPr>
        <p:txBody>
          <a:bodyPr lIns="0" tIns="0" rIns="0" bIns="0" rtlCol="0" anchor="t">
            <a:spAutoFit/>
          </a:bodyPr>
          <a:lstStyle/>
          <a:p>
            <a:pPr algn="ctr">
              <a:lnSpc>
                <a:spcPts val="2523"/>
              </a:lnSpc>
            </a:pPr>
            <a:r>
              <a:rPr lang="en-US" sz="2294" dirty="0">
                <a:solidFill>
                  <a:srgbClr val="000000"/>
                </a:solidFill>
                <a:latin typeface="Helios Extended Bold"/>
              </a:rPr>
              <a:t>Banking APP</a:t>
            </a:r>
          </a:p>
        </p:txBody>
      </p:sp>
      <p:grpSp>
        <p:nvGrpSpPr>
          <p:cNvPr id="27" name="Group 27"/>
          <p:cNvGrpSpPr/>
          <p:nvPr/>
        </p:nvGrpSpPr>
        <p:grpSpPr>
          <a:xfrm rot="-10800000">
            <a:off x="-1205896" y="8479479"/>
            <a:ext cx="3615042" cy="361504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7AD">
                    <a:alpha val="100000"/>
                  </a:srgbClr>
                </a:gs>
                <a:gs pos="100000">
                  <a:srgbClr val="FFA9F9">
                    <a:alpha val="100000"/>
                  </a:srgbClr>
                </a:gs>
              </a:gsLst>
              <a:lin ang="2700000"/>
            </a:gradFill>
          </p:spPr>
        </p:sp>
        <p:sp>
          <p:nvSpPr>
            <p:cNvPr id="29" name="TextBox 29"/>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grpSp>
        <p:nvGrpSpPr>
          <p:cNvPr id="30" name="Group 30"/>
          <p:cNvGrpSpPr/>
          <p:nvPr/>
        </p:nvGrpSpPr>
        <p:grpSpPr>
          <a:xfrm rot="-3582628">
            <a:off x="-2583902" y="-2489161"/>
            <a:ext cx="4556571" cy="4556571"/>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FFF7AD">
                      <a:alpha val="100000"/>
                    </a:srgbClr>
                  </a:gs>
                  <a:gs pos="100000">
                    <a:srgbClr val="FFA9F9">
                      <a:alpha val="100000"/>
                    </a:srgbClr>
                  </a:gs>
                </a:gsLst>
                <a:lin ang="2700000"/>
              </a:gradFill>
              <a:prstDash val="solid"/>
              <a:miter/>
            </a:ln>
          </p:spPr>
        </p:sp>
        <p:sp>
          <p:nvSpPr>
            <p:cNvPr id="32" name="TextBox 32"/>
            <p:cNvSpPr txBox="1"/>
            <p:nvPr/>
          </p:nvSpPr>
          <p:spPr>
            <a:xfrm>
              <a:off x="76200" y="95250"/>
              <a:ext cx="660400" cy="641350"/>
            </a:xfrm>
            <a:prstGeom prst="rect">
              <a:avLst/>
            </a:prstGeom>
          </p:spPr>
          <p:txBody>
            <a:bodyPr lIns="50800" tIns="50800" rIns="50800" bIns="50800" rtlCol="0" anchor="ctr"/>
            <a:lstStyle/>
            <a:p>
              <a:pPr algn="ctr">
                <a:lnSpc>
                  <a:spcPts val="2859"/>
                </a:lnSpc>
              </a:pPr>
              <a:endParaRPr/>
            </a:p>
          </p:txBody>
        </p:sp>
      </p:grpSp>
      <p:sp>
        <p:nvSpPr>
          <p:cNvPr id="33" name="TextBox 32">
            <a:extLst>
              <a:ext uri="{FF2B5EF4-FFF2-40B4-BE49-F238E27FC236}">
                <a16:creationId xmlns:a16="http://schemas.microsoft.com/office/drawing/2014/main" id="{0EEE7EEE-947B-4748-987D-D4028F558B9C}"/>
              </a:ext>
            </a:extLst>
          </p:cNvPr>
          <p:cNvSpPr txBox="1"/>
          <p:nvPr/>
        </p:nvSpPr>
        <p:spPr>
          <a:xfrm rot="10800000" flipV="1">
            <a:off x="2501044" y="8325731"/>
            <a:ext cx="7036388" cy="523220"/>
          </a:xfrm>
          <a:prstGeom prst="rect">
            <a:avLst/>
          </a:prstGeom>
          <a:noFill/>
        </p:spPr>
        <p:txBody>
          <a:bodyPr wrap="square" rtlCol="0">
            <a:spAutoFit/>
          </a:bodyPr>
          <a:lstStyle/>
          <a:p>
            <a:r>
              <a:rPr lang="en-US" sz="2800" b="1" dirty="0">
                <a:latin typeface="Angsana New" panose="02020603050405020304" pitchFamily="18" charset="-34"/>
                <a:cs typeface="Angsana New" panose="02020603050405020304" pitchFamily="18" charset="-34"/>
                <a:hlinkClick r:id="rId13"/>
              </a:rPr>
              <a:t>https://customer-app-subscription-prediction.onrender.com/</a:t>
            </a:r>
            <a:endParaRPr lang="en-US" sz="2800" b="1" dirty="0">
              <a:latin typeface="Angsana New" panose="02020603050405020304" pitchFamily="18" charset="-34"/>
              <a:cs typeface="Angsana New" panose="02020603050405020304" pitchFamily="18" charset="-3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6371</TotalTime>
  <Words>560</Words>
  <Application>Microsoft Macintosh PowerPoint</Application>
  <PresentationFormat>Custom</PresentationFormat>
  <Paragraphs>57</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Angsana New</vt:lpstr>
      <vt:lpstr>TT Runs</vt:lpstr>
      <vt:lpstr>Canva Sans Bold</vt:lpstr>
      <vt:lpstr>Canva Sans</vt:lpstr>
      <vt:lpstr>Calibri</vt:lpstr>
      <vt:lpstr>Helios Extended Bold</vt:lpstr>
      <vt:lpstr>Arial</vt:lpstr>
      <vt:lpstr>Galvji</vt:lpstr>
      <vt:lpstr>Office Theme</vt:lpstr>
      <vt:lpstr>Optimizing User Engagement  For  App Subscription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Colorful Illustration Social Media Optimization Presentation</dc:title>
  <cp:lastModifiedBy>Microsoft Office User</cp:lastModifiedBy>
  <cp:revision>45</cp:revision>
  <dcterms:created xsi:type="dcterms:W3CDTF">2006-08-16T00:00:00Z</dcterms:created>
  <dcterms:modified xsi:type="dcterms:W3CDTF">2024-02-09T16:00:20Z</dcterms:modified>
  <dc:identifier>DAF73fRsCj8</dc:identifier>
</cp:coreProperties>
</file>