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07af63d20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807af63d20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07af63d20_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07af63d20_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07af63d20_1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07af63d20_1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07af63d20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807af63d20_2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07af63d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07af63d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07af63d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07af63d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07af63d20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807af63d20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07af63d20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807af63d20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From the game because old players, players statistics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07af63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07af63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07af63d20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807af63d20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Selected the column that influence market value and not using player statistics. This would make our dataframe easier to handle.</a:t>
            </a:r>
            <a:endParaRPr sz="12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Clr>
                <a:schemeClr val="dk1"/>
              </a:buClr>
              <a:buSzPts val="1800"/>
              <a:buFont typeface="Arial"/>
              <a:buNone/>
            </a:pPr>
            <a:r>
              <a:rPr lang="en-GB" sz="1200">
                <a:solidFill>
                  <a:schemeClr val="dk1"/>
                </a:solidFill>
                <a:latin typeface="Georgia"/>
                <a:ea typeface="Georgia"/>
                <a:cs typeface="Georgia"/>
                <a:sym typeface="Georgia"/>
              </a:rPr>
              <a:t>Features: "Name", "Age", "Club", "OVA", "BOV", "BP", "POT", "Growth","Position", "Contract", "Loan Date End", "Wage", "Release Clause"</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800"/>
              <a:buFont typeface="Arial"/>
              <a:buNone/>
            </a:pPr>
            <a:r>
              <a:rPr lang="en-GB" sz="1200">
                <a:solidFill>
                  <a:schemeClr val="dk1"/>
                </a:solidFill>
                <a:latin typeface="Georgia"/>
                <a:ea typeface="Georgia"/>
                <a:cs typeface="Georgia"/>
                <a:sym typeface="Georgia"/>
              </a:rPr>
              <a:t>         Target :Value</a:t>
            </a:r>
            <a:endParaRPr sz="1200">
              <a:solidFill>
                <a:schemeClr val="dk1"/>
              </a:solidFill>
              <a:latin typeface="Georgia"/>
              <a:ea typeface="Georgia"/>
              <a:cs typeface="Georgia"/>
              <a:sym typeface="Georgia"/>
            </a:endParaRPr>
          </a:p>
          <a:p>
            <a:pPr indent="-304800" lvl="0" marL="457200" rtl="0" algn="l">
              <a:lnSpc>
                <a:spcPct val="115000"/>
              </a:lnSpc>
              <a:spcBef>
                <a:spcPts val="120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Created the dataset ordered by Player value.</a:t>
            </a:r>
            <a:endParaRPr sz="1200">
              <a:solidFill>
                <a:schemeClr val="dk1"/>
              </a:solidFill>
              <a:latin typeface="Georgia"/>
              <a:ea typeface="Georgia"/>
              <a:cs typeface="Georgia"/>
              <a:sym typeface="Georgia"/>
            </a:endParaRPr>
          </a:p>
          <a:p>
            <a:pPr indent="-304800" lvl="0" marL="457200" rtl="0" algn="l">
              <a:lnSpc>
                <a:spcPct val="115000"/>
              </a:lnSpc>
              <a:spcBef>
                <a:spcPts val="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Values, wage and release clause are object, so we changed them to be numbers.</a:t>
            </a:r>
            <a:endParaRPr sz="1200">
              <a:solidFill>
                <a:schemeClr val="dk1"/>
              </a:solidFill>
              <a:latin typeface="Georgia"/>
              <a:ea typeface="Georgia"/>
              <a:cs typeface="Georgia"/>
              <a:sym typeface="Georgia"/>
            </a:endParaRPr>
          </a:p>
          <a:p>
            <a:pPr indent="-304800" lvl="0" marL="457200" rtl="0" algn="l">
              <a:lnSpc>
                <a:spcPct val="115000"/>
              </a:lnSpc>
              <a:spcBef>
                <a:spcPts val="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We have reduced the range of values. Using the full range was not giving us the desired output so we decided to use this range to represent the 'middle class' of players.</a:t>
            </a:r>
            <a:endParaRPr sz="1200">
              <a:solidFill>
                <a:schemeClr val="dk1"/>
              </a:solidFill>
              <a:latin typeface="Georgia"/>
              <a:ea typeface="Georgia"/>
              <a:cs typeface="Georgia"/>
              <a:sym typeface="Georgia"/>
            </a:endParaRPr>
          </a:p>
          <a:p>
            <a:pPr indent="-304800" lvl="0" marL="457200" rtl="0" algn="l">
              <a:lnSpc>
                <a:spcPct val="115000"/>
              </a:lnSpc>
              <a:spcBef>
                <a:spcPts val="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fifa_market_value = fifa_market_sorted[(fifa_market_sorted.value &lt; 25000000) &amp; (fifa_market_sorted.value &gt; 750000)]</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GB" sz="1200">
                <a:solidFill>
                  <a:schemeClr val="dk1"/>
                </a:solidFill>
                <a:latin typeface="Georgia"/>
                <a:ea typeface="Georgia"/>
                <a:cs typeface="Georgia"/>
                <a:sym typeface="Georgia"/>
              </a:rPr>
              <a:t>3.    We are using Pearson correlation factor, which are used for linear regression.</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GB" sz="1200">
                <a:solidFill>
                  <a:schemeClr val="dk1"/>
                </a:solidFill>
                <a:latin typeface="Georgia"/>
                <a:ea typeface="Georgia"/>
                <a:cs typeface="Georgia"/>
                <a:sym typeface="Georgia"/>
              </a:rPr>
              <a:t>4.    Correlation factor seems good for reduced range.</a:t>
            </a:r>
            <a:endParaRPr sz="1200">
              <a:solidFill>
                <a:schemeClr val="dk1"/>
              </a:solidFill>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07af63d20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807af63d20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07af63d20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807af63d20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07af63d20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807af63d20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07af63d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07af63d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0.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469800"/>
            <a:ext cx="8520600" cy="2590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GB">
                <a:latin typeface="Georgia"/>
                <a:ea typeface="Georgia"/>
                <a:cs typeface="Georgia"/>
                <a:sym typeface="Georgia"/>
              </a:rPr>
              <a:t>FIFA 21 </a:t>
            </a:r>
            <a:endParaRPr>
              <a:latin typeface="Georgia"/>
              <a:ea typeface="Georgia"/>
              <a:cs typeface="Georgia"/>
              <a:sym typeface="Georgia"/>
            </a:endParaRPr>
          </a:p>
          <a:p>
            <a:pPr indent="0" lvl="0" marL="0" rtl="0" algn="l">
              <a:lnSpc>
                <a:spcPct val="100000"/>
              </a:lnSpc>
              <a:spcBef>
                <a:spcPts val="0"/>
              </a:spcBef>
              <a:spcAft>
                <a:spcPts val="0"/>
              </a:spcAft>
              <a:buSzPts val="5200"/>
              <a:buNone/>
            </a:pPr>
            <a:r>
              <a:t/>
            </a:r>
            <a:endParaRPr>
              <a:latin typeface="Georgia"/>
              <a:ea typeface="Georgia"/>
              <a:cs typeface="Georgia"/>
              <a:sym typeface="Georgia"/>
            </a:endParaRPr>
          </a:p>
        </p:txBody>
      </p:sp>
      <p:sp>
        <p:nvSpPr>
          <p:cNvPr id="100" name="Google Shape;100;p25"/>
          <p:cNvSpPr txBox="1"/>
          <p:nvPr>
            <p:ph idx="1" type="subTitle"/>
          </p:nvPr>
        </p:nvSpPr>
        <p:spPr>
          <a:xfrm>
            <a:off x="90775" y="3454400"/>
            <a:ext cx="8520600" cy="139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latin typeface="Georgia"/>
                <a:ea typeface="Georgia"/>
                <a:cs typeface="Georgia"/>
                <a:sym typeface="Georgia"/>
              </a:rPr>
              <a:t> FROM EXPATIATE TO A SIMPLIFIED ANALYSIS</a:t>
            </a:r>
            <a:endParaRPr b="1" sz="1800">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2800"/>
              <a:buNone/>
            </a:pPr>
            <a:r>
              <a:t/>
            </a:r>
            <a:endParaRPr b="1" sz="1800">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2800"/>
              <a:buNone/>
            </a:pPr>
            <a:r>
              <a:rPr b="1" lang="en-GB" sz="1800">
                <a:solidFill>
                  <a:schemeClr val="dk1"/>
                </a:solidFill>
                <a:latin typeface="Georgia"/>
                <a:ea typeface="Georgia"/>
                <a:cs typeface="Georgia"/>
                <a:sym typeface="Georgia"/>
              </a:rPr>
              <a:t>By </a:t>
            </a:r>
            <a:endParaRPr b="1" sz="1800">
              <a:solidFill>
                <a:schemeClr val="dk1"/>
              </a:solidFill>
              <a:latin typeface="Georgia"/>
              <a:ea typeface="Georgia"/>
              <a:cs typeface="Georgia"/>
              <a:sym typeface="Georgia"/>
            </a:endParaRPr>
          </a:p>
          <a:p>
            <a:pPr indent="0" lvl="0" marL="0" rtl="0" algn="l">
              <a:lnSpc>
                <a:spcPct val="100000"/>
              </a:lnSpc>
              <a:spcBef>
                <a:spcPts val="0"/>
              </a:spcBef>
              <a:spcAft>
                <a:spcPts val="0"/>
              </a:spcAft>
              <a:buSzPts val="2800"/>
              <a:buNone/>
            </a:pPr>
            <a:r>
              <a:rPr b="1" lang="en-GB" sz="1800">
                <a:solidFill>
                  <a:schemeClr val="dk1"/>
                </a:solidFill>
                <a:latin typeface="Georgia"/>
                <a:ea typeface="Georgia"/>
                <a:cs typeface="Georgia"/>
                <a:sym typeface="Georgia"/>
              </a:rPr>
              <a:t>Jose, Jeremy, Pedro and Preeya</a:t>
            </a:r>
            <a:endParaRPr b="1" sz="18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78" name="Google Shape;178;p34"/>
          <p:cNvPicPr preferRelativeResize="0"/>
          <p:nvPr/>
        </p:nvPicPr>
        <p:blipFill>
          <a:blip r:embed="rId3">
            <a:alphaModFix/>
          </a:blip>
          <a:stretch>
            <a:fillRect/>
          </a:stretch>
        </p:blipFill>
        <p:spPr>
          <a:xfrm>
            <a:off x="423375" y="829612"/>
            <a:ext cx="7266290"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84" name="Google Shape;184;p35"/>
          <p:cNvPicPr preferRelativeResize="0"/>
          <p:nvPr/>
        </p:nvPicPr>
        <p:blipFill>
          <a:blip r:embed="rId3">
            <a:alphaModFix/>
          </a:blip>
          <a:stretch>
            <a:fillRect/>
          </a:stretch>
        </p:blipFill>
        <p:spPr>
          <a:xfrm>
            <a:off x="1000538" y="732013"/>
            <a:ext cx="7142924" cy="425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111"/>
              <a:buNone/>
            </a:pPr>
            <a:r>
              <a:rPr lang="en-GB">
                <a:latin typeface="Georgia"/>
                <a:ea typeface="Georgia"/>
                <a:cs typeface="Georgia"/>
                <a:sym typeface="Georgia"/>
              </a:rPr>
              <a:t>Does a player position impact his wage?</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7"/>
          <p:cNvPicPr preferRelativeResize="0"/>
          <p:nvPr/>
        </p:nvPicPr>
        <p:blipFill>
          <a:blip r:embed="rId3">
            <a:alphaModFix/>
          </a:blip>
          <a:stretch>
            <a:fillRect/>
          </a:stretch>
        </p:blipFill>
        <p:spPr>
          <a:xfrm>
            <a:off x="311700" y="610975"/>
            <a:ext cx="4260299" cy="4008475"/>
          </a:xfrm>
          <a:prstGeom prst="rect">
            <a:avLst/>
          </a:prstGeom>
          <a:noFill/>
          <a:ln>
            <a:noFill/>
          </a:ln>
        </p:spPr>
      </p:pic>
      <p:sp>
        <p:nvSpPr>
          <p:cNvPr id="195" name="Google Shape;195;p37"/>
          <p:cNvSpPr txBox="1"/>
          <p:nvPr>
            <p:ph idx="2" type="body"/>
          </p:nvPr>
        </p:nvSpPr>
        <p:spPr>
          <a:xfrm>
            <a:off x="4832400" y="2461025"/>
            <a:ext cx="3999900" cy="210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Georgia"/>
              <a:buChar char="●"/>
            </a:pPr>
            <a:r>
              <a:rPr lang="en-GB">
                <a:solidFill>
                  <a:schemeClr val="dk1"/>
                </a:solidFill>
                <a:latin typeface="Georgia"/>
                <a:ea typeface="Georgia"/>
                <a:cs typeface="Georgia"/>
                <a:sym typeface="Georgia"/>
              </a:rPr>
              <a:t>Wage for players can get super high, but only for a few of them</a:t>
            </a:r>
            <a:endParaRPr>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lang="en-GB">
                <a:solidFill>
                  <a:schemeClr val="dk1"/>
                </a:solidFill>
                <a:latin typeface="Georgia"/>
                <a:ea typeface="Georgia"/>
                <a:cs typeface="Georgia"/>
                <a:sym typeface="Georgia"/>
              </a:rPr>
              <a:t>We focus on more normal wages : below 100 000 €</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
        <p:nvSpPr>
          <p:cNvPr id="196" name="Google Shape;19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idx="2" type="body"/>
          </p:nvPr>
        </p:nvSpPr>
        <p:spPr>
          <a:xfrm>
            <a:off x="4832400" y="2290225"/>
            <a:ext cx="3999900" cy="2278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Georgia"/>
              <a:buChar char="●"/>
            </a:pPr>
            <a:r>
              <a:rPr lang="en-GB">
                <a:solidFill>
                  <a:schemeClr val="dk1"/>
                </a:solidFill>
                <a:latin typeface="Georgia"/>
                <a:ea typeface="Georgia"/>
                <a:cs typeface="Georgia"/>
                <a:sym typeface="Georgia"/>
              </a:rPr>
              <a:t>The average wage is higher if you play at the front of the field</a:t>
            </a:r>
            <a:endParaRPr>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lang="en-GB">
                <a:solidFill>
                  <a:schemeClr val="dk1"/>
                </a:solidFill>
                <a:latin typeface="Georgia"/>
                <a:ea typeface="Georgia"/>
                <a:cs typeface="Georgia"/>
                <a:sym typeface="Georgia"/>
              </a:rPr>
              <a:t>The average wage is lower if you play at the back of the field</a:t>
            </a:r>
            <a:endParaRPr>
              <a:solidFill>
                <a:schemeClr val="dk1"/>
              </a:solidFill>
              <a:latin typeface="Georgia"/>
              <a:ea typeface="Georgia"/>
              <a:cs typeface="Georgia"/>
              <a:sym typeface="Georgia"/>
            </a:endParaRPr>
          </a:p>
        </p:txBody>
      </p:sp>
      <p:sp>
        <p:nvSpPr>
          <p:cNvPr id="202" name="Google Shape;20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203" name="Google Shape;203;p38"/>
          <p:cNvPicPr preferRelativeResize="0"/>
          <p:nvPr/>
        </p:nvPicPr>
        <p:blipFill>
          <a:blip r:embed="rId3">
            <a:alphaModFix/>
          </a:blip>
          <a:stretch>
            <a:fillRect/>
          </a:stretch>
        </p:blipFill>
        <p:spPr>
          <a:xfrm>
            <a:off x="197825" y="638975"/>
            <a:ext cx="4374174" cy="392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1331375"/>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GB" sz="4220">
                <a:latin typeface="Georgia"/>
                <a:ea typeface="Georgia"/>
                <a:cs typeface="Georgia"/>
                <a:sym typeface="Georgia"/>
              </a:rPr>
              <a:t>     Objectives</a:t>
            </a:r>
            <a:endParaRPr sz="4220">
              <a:latin typeface="Georgia"/>
              <a:ea typeface="Georgia"/>
              <a:cs typeface="Georgia"/>
              <a:sym typeface="Georgia"/>
            </a:endParaRPr>
          </a:p>
        </p:txBody>
      </p:sp>
      <p:sp>
        <p:nvSpPr>
          <p:cNvPr id="106" name="Google Shape;106;p26"/>
          <p:cNvSpPr txBox="1"/>
          <p:nvPr>
            <p:ph idx="1" type="body"/>
          </p:nvPr>
        </p:nvSpPr>
        <p:spPr>
          <a:xfrm>
            <a:off x="3860700" y="2175500"/>
            <a:ext cx="4971600" cy="1746000"/>
          </a:xfrm>
          <a:prstGeom prst="rect">
            <a:avLst/>
          </a:prstGeom>
          <a:noFill/>
          <a:ln>
            <a:noFill/>
          </a:ln>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Georgia"/>
              <a:buAutoNum type="arabicPeriod"/>
            </a:pPr>
            <a:r>
              <a:rPr lang="en-GB">
                <a:solidFill>
                  <a:schemeClr val="dk1"/>
                </a:solidFill>
                <a:latin typeface="Georgia"/>
                <a:ea typeface="Georgia"/>
                <a:cs typeface="Georgia"/>
                <a:sym typeface="Georgia"/>
              </a:rPr>
              <a:t>About Fifa 21 and the dataset</a:t>
            </a:r>
            <a:endParaRPr>
              <a:solidFill>
                <a:schemeClr val="dk1"/>
              </a:solidFill>
              <a:latin typeface="Georgia"/>
              <a:ea typeface="Georgia"/>
              <a:cs typeface="Georgia"/>
              <a:sym typeface="Georgia"/>
            </a:endParaRPr>
          </a:p>
          <a:p>
            <a:pPr indent="-342900" lvl="0" marL="457200" rtl="0" algn="l">
              <a:lnSpc>
                <a:spcPct val="95000"/>
              </a:lnSpc>
              <a:spcBef>
                <a:spcPts val="0"/>
              </a:spcBef>
              <a:spcAft>
                <a:spcPts val="0"/>
              </a:spcAft>
              <a:buClr>
                <a:schemeClr val="dk1"/>
              </a:buClr>
              <a:buSzPts val="1800"/>
              <a:buFont typeface="Georgia"/>
              <a:buAutoNum type="arabicPeriod"/>
            </a:pPr>
            <a:r>
              <a:rPr lang="en-GB">
                <a:solidFill>
                  <a:schemeClr val="dk1"/>
                </a:solidFill>
                <a:latin typeface="Georgia"/>
                <a:ea typeface="Georgia"/>
                <a:cs typeface="Georgia"/>
                <a:sym typeface="Georgia"/>
              </a:rPr>
              <a:t>Above market value or below market value?</a:t>
            </a:r>
            <a:endParaRPr>
              <a:solidFill>
                <a:schemeClr val="dk1"/>
              </a:solidFill>
              <a:latin typeface="Georgia"/>
              <a:ea typeface="Georgia"/>
              <a:cs typeface="Georgia"/>
              <a:sym typeface="Georgia"/>
            </a:endParaRPr>
          </a:p>
          <a:p>
            <a:pPr indent="-342900" lvl="0" marL="457200" rtl="0" algn="l">
              <a:lnSpc>
                <a:spcPct val="95000"/>
              </a:lnSpc>
              <a:spcBef>
                <a:spcPts val="0"/>
              </a:spcBef>
              <a:spcAft>
                <a:spcPts val="0"/>
              </a:spcAft>
              <a:buClr>
                <a:schemeClr val="dk1"/>
              </a:buClr>
              <a:buSzPts val="1800"/>
              <a:buFont typeface="Georgia"/>
              <a:buAutoNum type="arabicPeriod"/>
            </a:pPr>
            <a:r>
              <a:rPr lang="en-GB">
                <a:solidFill>
                  <a:schemeClr val="dk1"/>
                </a:solidFill>
                <a:latin typeface="Georgia"/>
                <a:ea typeface="Georgia"/>
                <a:cs typeface="Georgia"/>
                <a:sym typeface="Georgia"/>
              </a:rPr>
              <a:t>Enhancing our Team</a:t>
            </a:r>
            <a:endParaRPr>
              <a:solidFill>
                <a:schemeClr val="dk1"/>
              </a:solidFill>
              <a:latin typeface="Georgia"/>
              <a:ea typeface="Georgia"/>
              <a:cs typeface="Georgia"/>
              <a:sym typeface="Georgia"/>
            </a:endParaRPr>
          </a:p>
          <a:p>
            <a:pPr indent="-342900" lvl="0" marL="457200" rtl="0" algn="l">
              <a:lnSpc>
                <a:spcPct val="95000"/>
              </a:lnSpc>
              <a:spcBef>
                <a:spcPts val="0"/>
              </a:spcBef>
              <a:spcAft>
                <a:spcPts val="0"/>
              </a:spcAft>
              <a:buClr>
                <a:schemeClr val="dk1"/>
              </a:buClr>
              <a:buSzPts val="1800"/>
              <a:buFont typeface="Georgia"/>
              <a:buAutoNum type="arabicPeriod"/>
            </a:pPr>
            <a:r>
              <a:rPr lang="en-GB">
                <a:solidFill>
                  <a:schemeClr val="dk1"/>
                </a:solidFill>
                <a:latin typeface="Georgia"/>
                <a:ea typeface="Georgia"/>
                <a:cs typeface="Georgia"/>
                <a:sym typeface="Georgia"/>
              </a:rPr>
              <a:t>How the position of player impacts his salary? </a:t>
            </a:r>
            <a:endParaRPr>
              <a:solidFill>
                <a:schemeClr val="dk1"/>
              </a:solidFill>
              <a:latin typeface="Georgia"/>
              <a:ea typeface="Georgia"/>
              <a:cs typeface="Georgia"/>
              <a:sym typeface="Georgia"/>
            </a:endParaRPr>
          </a:p>
          <a:p>
            <a:pPr indent="0" lvl="0" marL="0" rtl="0" algn="l">
              <a:lnSpc>
                <a:spcPct val="95000"/>
              </a:lnSpc>
              <a:spcBef>
                <a:spcPts val="1200"/>
              </a:spcBef>
              <a:spcAft>
                <a:spcPts val="0"/>
              </a:spcAft>
              <a:buNone/>
            </a:pPr>
            <a:r>
              <a:t/>
            </a:r>
            <a:endParaRPr sz="1560">
              <a:solidFill>
                <a:schemeClr val="dk1"/>
              </a:solidFill>
              <a:latin typeface="Georgia"/>
              <a:ea typeface="Georgia"/>
              <a:cs typeface="Georgia"/>
              <a:sym typeface="Georgia"/>
            </a:endParaRPr>
          </a:p>
          <a:p>
            <a:pPr indent="0" lvl="0" marL="0" rtl="0" algn="l">
              <a:lnSpc>
                <a:spcPct val="95000"/>
              </a:lnSpc>
              <a:spcBef>
                <a:spcPts val="1200"/>
              </a:spcBef>
              <a:spcAft>
                <a:spcPts val="1200"/>
              </a:spcAft>
              <a:buSzPts val="1800"/>
              <a:buNone/>
            </a:pPr>
            <a:r>
              <a:t/>
            </a:r>
            <a:endParaRPr sz="1560">
              <a:solidFill>
                <a:schemeClr val="dk1"/>
              </a:solidFill>
              <a:latin typeface="Georgia"/>
              <a:ea typeface="Georgia"/>
              <a:cs typeface="Georgia"/>
              <a:sym typeface="Georgia"/>
            </a:endParaRPr>
          </a:p>
        </p:txBody>
      </p:sp>
      <p:pic>
        <p:nvPicPr>
          <p:cNvPr id="107" name="Google Shape;107;p26"/>
          <p:cNvPicPr preferRelativeResize="0"/>
          <p:nvPr/>
        </p:nvPicPr>
        <p:blipFill rotWithShape="1">
          <a:blip r:embed="rId3">
            <a:alphaModFix/>
          </a:blip>
          <a:srcRect b="0" l="0" r="0" t="0"/>
          <a:stretch/>
        </p:blipFill>
        <p:spPr>
          <a:xfrm>
            <a:off x="0" y="0"/>
            <a:ext cx="2882900" cy="5143499"/>
          </a:xfrm>
          <a:prstGeom prst="rect">
            <a:avLst/>
          </a:prstGeom>
          <a:noFill/>
          <a:ln>
            <a:noFill/>
          </a:ln>
        </p:spPr>
      </p:pic>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1875550" y="293525"/>
            <a:ext cx="5839800" cy="726900"/>
          </a:xfrm>
          <a:prstGeom prst="rect">
            <a:avLst/>
          </a:prstGeom>
          <a:noFill/>
          <a:ln>
            <a:noFill/>
          </a:ln>
        </p:spPr>
        <p:txBody>
          <a:bodyPr anchorCtr="0" anchor="ctr" bIns="91425" lIns="91425" spcFirstLastPara="1" rIns="91425" wrap="square" tIns="91425">
            <a:normAutofit fontScale="90000"/>
          </a:bodyPr>
          <a:lstStyle/>
          <a:p>
            <a:pPr indent="0" lvl="0" marL="0" rtl="0" algn="just">
              <a:lnSpc>
                <a:spcPct val="100000"/>
              </a:lnSpc>
              <a:spcBef>
                <a:spcPts val="0"/>
              </a:spcBef>
              <a:spcAft>
                <a:spcPts val="0"/>
              </a:spcAft>
              <a:buSzPct val="81871"/>
              <a:buNone/>
            </a:pPr>
            <a:r>
              <a:rPr lang="en-GB" sz="3800">
                <a:latin typeface="Georgia"/>
                <a:ea typeface="Georgia"/>
                <a:cs typeface="Georgia"/>
                <a:sym typeface="Georgia"/>
              </a:rPr>
              <a:t>                             </a:t>
            </a:r>
            <a:r>
              <a:rPr lang="en-GB" sz="4788">
                <a:latin typeface="Georgia"/>
                <a:ea typeface="Georgia"/>
                <a:cs typeface="Georgia"/>
                <a:sym typeface="Georgia"/>
              </a:rPr>
              <a:t>FIFA 21</a:t>
            </a:r>
            <a:endParaRPr sz="5588">
              <a:latin typeface="Georgia"/>
              <a:ea typeface="Georgia"/>
              <a:cs typeface="Georgia"/>
              <a:sym typeface="Georgia"/>
            </a:endParaRPr>
          </a:p>
        </p:txBody>
      </p:sp>
      <p:sp>
        <p:nvSpPr>
          <p:cNvPr id="114" name="Google Shape;114;p27"/>
          <p:cNvSpPr txBox="1"/>
          <p:nvPr>
            <p:ph idx="1" type="body"/>
          </p:nvPr>
        </p:nvSpPr>
        <p:spPr>
          <a:xfrm>
            <a:off x="241800" y="928850"/>
            <a:ext cx="8520600" cy="13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400">
                <a:solidFill>
                  <a:schemeClr val="dk1"/>
                </a:solidFill>
                <a:latin typeface="Georgia"/>
                <a:ea typeface="Georgia"/>
                <a:cs typeface="Georgia"/>
                <a:sym typeface="Georgia"/>
              </a:rPr>
              <a:t>Fifa 21 is an association of football simulation </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1800"/>
              <a:buNone/>
            </a:pPr>
            <a:r>
              <a:rPr lang="en-GB" sz="1400">
                <a:solidFill>
                  <a:schemeClr val="dk1"/>
                </a:solidFill>
                <a:latin typeface="Georgia"/>
                <a:ea typeface="Georgia"/>
                <a:cs typeface="Georgia"/>
                <a:sym typeface="Georgia"/>
              </a:rPr>
              <a:t>video game published by Electronic Arts (EA) as </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1800"/>
              <a:buNone/>
            </a:pPr>
            <a:r>
              <a:rPr lang="en-GB" sz="1400">
                <a:solidFill>
                  <a:schemeClr val="dk1"/>
                </a:solidFill>
                <a:latin typeface="Georgia"/>
                <a:ea typeface="Georgia"/>
                <a:cs typeface="Georgia"/>
                <a:sym typeface="Georgia"/>
              </a:rPr>
              <a:t>part of the FIFA series. </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GB" sz="1400">
                <a:solidFill>
                  <a:schemeClr val="dk1"/>
                </a:solidFill>
                <a:latin typeface="Georgia"/>
                <a:ea typeface="Georgia"/>
                <a:cs typeface="Georgia"/>
                <a:sym typeface="Georgia"/>
              </a:rPr>
              <a:t>It is the 28</a:t>
            </a:r>
            <a:r>
              <a:rPr baseline="30000" lang="en-GB" sz="1400">
                <a:solidFill>
                  <a:schemeClr val="dk1"/>
                </a:solidFill>
                <a:latin typeface="Georgia"/>
                <a:ea typeface="Georgia"/>
                <a:cs typeface="Georgia"/>
                <a:sym typeface="Georgia"/>
              </a:rPr>
              <a:t>th</a:t>
            </a:r>
            <a:r>
              <a:rPr lang="en-GB" sz="1400">
                <a:solidFill>
                  <a:schemeClr val="dk1"/>
                </a:solidFill>
                <a:latin typeface="Georgia"/>
                <a:ea typeface="Georgia"/>
                <a:cs typeface="Georgia"/>
                <a:sym typeface="Georgia"/>
              </a:rPr>
              <a:t> installment in the Fifa Series, and was released on </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GB" sz="1400">
                <a:solidFill>
                  <a:schemeClr val="dk1"/>
                </a:solidFill>
                <a:latin typeface="Georgia"/>
                <a:ea typeface="Georgia"/>
                <a:cs typeface="Georgia"/>
                <a:sym typeface="Georgia"/>
              </a:rPr>
              <a:t>9 Oct’20 for MS Windows, Nintendo Switch, PS4 &amp; Xbox One</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1200"/>
              </a:spcAft>
              <a:buSzPts val="1800"/>
              <a:buNone/>
            </a:pPr>
            <a:r>
              <a:t/>
            </a:r>
            <a:endParaRPr sz="1400">
              <a:solidFill>
                <a:schemeClr val="dk1"/>
              </a:solidFill>
              <a:highlight>
                <a:srgbClr val="FFFFFF"/>
              </a:highlight>
              <a:latin typeface="Georgia"/>
              <a:ea typeface="Georgia"/>
              <a:cs typeface="Georgia"/>
              <a:sym typeface="Georgia"/>
            </a:endParaRPr>
          </a:p>
        </p:txBody>
      </p:sp>
      <p:grpSp>
        <p:nvGrpSpPr>
          <p:cNvPr id="115" name="Google Shape;115;p27"/>
          <p:cNvGrpSpPr/>
          <p:nvPr/>
        </p:nvGrpSpPr>
        <p:grpSpPr>
          <a:xfrm>
            <a:off x="327264" y="2898547"/>
            <a:ext cx="8504731" cy="2051379"/>
            <a:chOff x="311700" y="1424163"/>
            <a:chExt cx="8489450" cy="2392837"/>
          </a:xfrm>
        </p:grpSpPr>
        <p:pic>
          <p:nvPicPr>
            <p:cNvPr id="116" name="Google Shape;116;p27"/>
            <p:cNvPicPr preferRelativeResize="0"/>
            <p:nvPr/>
          </p:nvPicPr>
          <p:blipFill rotWithShape="1">
            <a:blip r:embed="rId3">
              <a:alphaModFix/>
            </a:blip>
            <a:srcRect b="0" l="0" r="0" t="0"/>
            <a:stretch/>
          </p:blipFill>
          <p:spPr>
            <a:xfrm>
              <a:off x="2101850" y="2178600"/>
              <a:ext cx="1104900" cy="786900"/>
            </a:xfrm>
            <a:prstGeom prst="rect">
              <a:avLst/>
            </a:prstGeom>
            <a:noFill/>
            <a:ln>
              <a:noFill/>
            </a:ln>
          </p:spPr>
        </p:pic>
        <p:pic>
          <p:nvPicPr>
            <p:cNvPr id="117" name="Google Shape;117;p27"/>
            <p:cNvPicPr preferRelativeResize="0"/>
            <p:nvPr/>
          </p:nvPicPr>
          <p:blipFill rotWithShape="1">
            <a:blip r:embed="rId3">
              <a:alphaModFix/>
            </a:blip>
            <a:srcRect b="0" l="0" r="0" t="0"/>
            <a:stretch/>
          </p:blipFill>
          <p:spPr>
            <a:xfrm>
              <a:off x="654050" y="2178600"/>
              <a:ext cx="1104900" cy="786900"/>
            </a:xfrm>
            <a:prstGeom prst="rect">
              <a:avLst/>
            </a:prstGeom>
            <a:noFill/>
            <a:ln>
              <a:noFill/>
            </a:ln>
          </p:spPr>
        </p:pic>
        <p:pic>
          <p:nvPicPr>
            <p:cNvPr id="118" name="Google Shape;118;p27"/>
            <p:cNvPicPr preferRelativeResize="0"/>
            <p:nvPr/>
          </p:nvPicPr>
          <p:blipFill rotWithShape="1">
            <a:blip r:embed="rId3">
              <a:alphaModFix/>
            </a:blip>
            <a:srcRect b="0" l="0" r="0" t="0"/>
            <a:stretch/>
          </p:blipFill>
          <p:spPr>
            <a:xfrm>
              <a:off x="5949950" y="2178600"/>
              <a:ext cx="1104900" cy="786900"/>
            </a:xfrm>
            <a:prstGeom prst="rect">
              <a:avLst/>
            </a:prstGeom>
            <a:noFill/>
            <a:ln>
              <a:noFill/>
            </a:ln>
          </p:spPr>
        </p:pic>
        <p:pic>
          <p:nvPicPr>
            <p:cNvPr id="119" name="Google Shape;119;p27"/>
            <p:cNvPicPr preferRelativeResize="0"/>
            <p:nvPr/>
          </p:nvPicPr>
          <p:blipFill rotWithShape="1">
            <a:blip r:embed="rId4">
              <a:alphaModFix/>
            </a:blip>
            <a:srcRect b="0" l="0" r="0" t="0"/>
            <a:stretch/>
          </p:blipFill>
          <p:spPr>
            <a:xfrm>
              <a:off x="3924300" y="2178600"/>
              <a:ext cx="1308100" cy="786900"/>
            </a:xfrm>
            <a:prstGeom prst="rect">
              <a:avLst/>
            </a:prstGeom>
            <a:noFill/>
            <a:ln>
              <a:noFill/>
            </a:ln>
          </p:spPr>
        </p:pic>
        <p:pic>
          <p:nvPicPr>
            <p:cNvPr id="120" name="Google Shape;120;p27"/>
            <p:cNvPicPr preferRelativeResize="0"/>
            <p:nvPr/>
          </p:nvPicPr>
          <p:blipFill rotWithShape="1">
            <a:blip r:embed="rId3">
              <a:alphaModFix/>
            </a:blip>
            <a:srcRect b="0" l="0" r="0" t="0"/>
            <a:stretch/>
          </p:blipFill>
          <p:spPr>
            <a:xfrm>
              <a:off x="7461350" y="2178900"/>
              <a:ext cx="1104900" cy="786900"/>
            </a:xfrm>
            <a:prstGeom prst="rect">
              <a:avLst/>
            </a:prstGeom>
            <a:noFill/>
            <a:ln>
              <a:noFill/>
            </a:ln>
          </p:spPr>
        </p:pic>
        <p:cxnSp>
          <p:nvCxnSpPr>
            <p:cNvPr id="121" name="Google Shape;121;p27"/>
            <p:cNvCxnSpPr>
              <a:stCxn id="117" idx="3"/>
              <a:endCxn id="116" idx="1"/>
            </p:cNvCxnSpPr>
            <p:nvPr/>
          </p:nvCxnSpPr>
          <p:spPr>
            <a:xfrm>
              <a:off x="1758950" y="2572050"/>
              <a:ext cx="342900" cy="600"/>
            </a:xfrm>
            <a:prstGeom prst="bentConnector3">
              <a:avLst>
                <a:gd fmla="val 50000" name="adj1"/>
              </a:avLst>
            </a:prstGeom>
            <a:noFill/>
            <a:ln cap="flat" cmpd="sng" w="9525">
              <a:solidFill>
                <a:schemeClr val="dk2"/>
              </a:solidFill>
              <a:prstDash val="solid"/>
              <a:round/>
              <a:headEnd len="sm" w="sm" type="none"/>
              <a:tailEnd len="sm" w="sm" type="none"/>
            </a:ln>
          </p:spPr>
        </p:cxnSp>
        <p:cxnSp>
          <p:nvCxnSpPr>
            <p:cNvPr id="122" name="Google Shape;122;p27"/>
            <p:cNvCxnSpPr>
              <a:stCxn id="116" idx="3"/>
              <a:endCxn id="119" idx="1"/>
            </p:cNvCxnSpPr>
            <p:nvPr/>
          </p:nvCxnSpPr>
          <p:spPr>
            <a:xfrm>
              <a:off x="3206750" y="2572050"/>
              <a:ext cx="717600" cy="600"/>
            </a:xfrm>
            <a:prstGeom prst="bentConnector3">
              <a:avLst>
                <a:gd fmla="val 49997" name="adj1"/>
              </a:avLst>
            </a:prstGeom>
            <a:noFill/>
            <a:ln cap="flat" cmpd="sng" w="9525">
              <a:solidFill>
                <a:schemeClr val="dk2"/>
              </a:solidFill>
              <a:prstDash val="solid"/>
              <a:round/>
              <a:headEnd len="sm" w="sm" type="none"/>
              <a:tailEnd len="sm" w="sm" type="none"/>
            </a:ln>
          </p:spPr>
        </p:cxnSp>
        <p:cxnSp>
          <p:nvCxnSpPr>
            <p:cNvPr id="123" name="Google Shape;123;p27"/>
            <p:cNvCxnSpPr>
              <a:stCxn id="119" idx="3"/>
              <a:endCxn id="118" idx="1"/>
            </p:cNvCxnSpPr>
            <p:nvPr/>
          </p:nvCxnSpPr>
          <p:spPr>
            <a:xfrm>
              <a:off x="5232400" y="2572050"/>
              <a:ext cx="717600" cy="600"/>
            </a:xfrm>
            <a:prstGeom prst="bentConnector3">
              <a:avLst>
                <a:gd fmla="val 49997" name="adj1"/>
              </a:avLst>
            </a:prstGeom>
            <a:noFill/>
            <a:ln cap="flat" cmpd="sng" w="9525">
              <a:solidFill>
                <a:schemeClr val="dk2"/>
              </a:solidFill>
              <a:prstDash val="solid"/>
              <a:round/>
              <a:headEnd len="sm" w="sm" type="none"/>
              <a:tailEnd len="sm" w="sm" type="none"/>
            </a:ln>
          </p:spPr>
        </p:cxnSp>
        <p:cxnSp>
          <p:nvCxnSpPr>
            <p:cNvPr id="124" name="Google Shape;124;p27"/>
            <p:cNvCxnSpPr>
              <a:stCxn id="118" idx="3"/>
              <a:endCxn id="120" idx="1"/>
            </p:cNvCxnSpPr>
            <p:nvPr/>
          </p:nvCxnSpPr>
          <p:spPr>
            <a:xfrm>
              <a:off x="7054850" y="2572050"/>
              <a:ext cx="406500" cy="600"/>
            </a:xfrm>
            <a:prstGeom prst="bentConnector3">
              <a:avLst>
                <a:gd fmla="val 50000" name="adj1"/>
              </a:avLst>
            </a:prstGeom>
            <a:noFill/>
            <a:ln cap="flat" cmpd="sng" w="9525">
              <a:solidFill>
                <a:schemeClr val="dk2"/>
              </a:solidFill>
              <a:prstDash val="solid"/>
              <a:round/>
              <a:headEnd len="sm" w="sm" type="none"/>
              <a:tailEnd len="sm" w="sm" type="none"/>
            </a:ln>
          </p:spPr>
        </p:cxnSp>
        <p:sp>
          <p:nvSpPr>
            <p:cNvPr id="125" name="Google Shape;125;p27"/>
            <p:cNvSpPr txBox="1"/>
            <p:nvPr/>
          </p:nvSpPr>
          <p:spPr>
            <a:xfrm>
              <a:off x="311700" y="3098800"/>
              <a:ext cx="1872600" cy="71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Georgia"/>
                  <a:ea typeface="Georgia"/>
                  <a:cs typeface="Georgia"/>
                  <a:sym typeface="Georgia"/>
                </a:rPr>
                <a:t>Objective/Desired Outcome</a:t>
              </a:r>
              <a:endParaRPr b="1" i="0" sz="1400" u="none" cap="none" strike="noStrike">
                <a:solidFill>
                  <a:srgbClr val="000000"/>
                </a:solidFill>
                <a:latin typeface="Georgia"/>
                <a:ea typeface="Georgia"/>
                <a:cs typeface="Georgia"/>
                <a:sym typeface="Georgia"/>
              </a:endParaRPr>
            </a:p>
          </p:txBody>
        </p:sp>
        <p:sp>
          <p:nvSpPr>
            <p:cNvPr id="126" name="Google Shape;126;p27"/>
            <p:cNvSpPr txBox="1"/>
            <p:nvPr/>
          </p:nvSpPr>
          <p:spPr>
            <a:xfrm>
              <a:off x="2057400" y="1424163"/>
              <a:ext cx="1371600" cy="5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Georgia"/>
                  <a:ea typeface="Georgia"/>
                  <a:cs typeface="Georgia"/>
                  <a:sym typeface="Georgia"/>
                </a:rPr>
                <a:t>Data Preparation</a:t>
              </a:r>
              <a:endParaRPr b="1" i="0" sz="1400" u="none" cap="none" strike="noStrike">
                <a:solidFill>
                  <a:srgbClr val="000000"/>
                </a:solidFill>
                <a:latin typeface="Georgia"/>
                <a:ea typeface="Georgia"/>
                <a:cs typeface="Georgia"/>
                <a:sym typeface="Georgia"/>
              </a:endParaRPr>
            </a:p>
          </p:txBody>
        </p:sp>
        <p:sp>
          <p:nvSpPr>
            <p:cNvPr id="127" name="Google Shape;127;p27"/>
            <p:cNvSpPr txBox="1"/>
            <p:nvPr/>
          </p:nvSpPr>
          <p:spPr>
            <a:xfrm>
              <a:off x="4076700" y="3162300"/>
              <a:ext cx="1308000" cy="40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Georgia"/>
                  <a:ea typeface="Georgia"/>
                  <a:cs typeface="Georgia"/>
                  <a:sym typeface="Georgia"/>
                </a:rPr>
                <a:t>      EDA</a:t>
              </a:r>
              <a:endParaRPr b="1" i="0" sz="1400" u="none" cap="none" strike="noStrike">
                <a:solidFill>
                  <a:srgbClr val="000000"/>
                </a:solidFill>
                <a:latin typeface="Georgia"/>
                <a:ea typeface="Georgia"/>
                <a:cs typeface="Georgia"/>
                <a:sym typeface="Georgia"/>
              </a:endParaRPr>
            </a:p>
          </p:txBody>
        </p:sp>
        <p:sp>
          <p:nvSpPr>
            <p:cNvPr id="128" name="Google Shape;128;p27"/>
            <p:cNvSpPr txBox="1"/>
            <p:nvPr/>
          </p:nvSpPr>
          <p:spPr>
            <a:xfrm>
              <a:off x="5727700" y="1424175"/>
              <a:ext cx="1815900" cy="7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Georgia"/>
                  <a:ea typeface="Georgia"/>
                  <a:cs typeface="Georgia"/>
                  <a:sym typeface="Georgia"/>
                </a:rPr>
                <a:t>Data Preprocessing</a:t>
              </a:r>
              <a:endParaRPr b="1" i="0" sz="1400" u="none" cap="none" strike="noStrike">
                <a:solidFill>
                  <a:srgbClr val="000000"/>
                </a:solidFill>
                <a:latin typeface="Georgia"/>
                <a:ea typeface="Georgia"/>
                <a:cs typeface="Georgia"/>
                <a:sym typeface="Georgia"/>
              </a:endParaRPr>
            </a:p>
          </p:txBody>
        </p:sp>
        <p:sp>
          <p:nvSpPr>
            <p:cNvPr id="129" name="Google Shape;129;p27"/>
            <p:cNvSpPr txBox="1"/>
            <p:nvPr/>
          </p:nvSpPr>
          <p:spPr>
            <a:xfrm>
              <a:off x="7543600" y="3289300"/>
              <a:ext cx="1232100" cy="40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Georgia"/>
                  <a:ea typeface="Georgia"/>
                  <a:cs typeface="Georgia"/>
                  <a:sym typeface="Georgia"/>
                </a:rPr>
                <a:t>Modelling</a:t>
              </a:r>
              <a:endParaRPr b="1" i="0" sz="1400" u="none" cap="none" strike="noStrike">
                <a:solidFill>
                  <a:srgbClr val="000000"/>
                </a:solidFill>
                <a:latin typeface="Georgia"/>
                <a:ea typeface="Georgia"/>
                <a:cs typeface="Georgia"/>
                <a:sym typeface="Georgia"/>
              </a:endParaRPr>
            </a:p>
          </p:txBody>
        </p:sp>
        <p:cxnSp>
          <p:nvCxnSpPr>
            <p:cNvPr id="130" name="Google Shape;130;p27"/>
            <p:cNvCxnSpPr/>
            <p:nvPr/>
          </p:nvCxnSpPr>
          <p:spPr>
            <a:xfrm rot="10800000">
              <a:off x="431750" y="2569050"/>
              <a:ext cx="222300" cy="6600"/>
            </a:xfrm>
            <a:prstGeom prst="straightConnector1">
              <a:avLst/>
            </a:prstGeom>
            <a:noFill/>
            <a:ln cap="flat" cmpd="sng" w="9525">
              <a:solidFill>
                <a:schemeClr val="dk2"/>
              </a:solidFill>
              <a:prstDash val="solid"/>
              <a:round/>
              <a:headEnd len="sm" w="sm" type="none"/>
              <a:tailEnd len="sm" w="sm" type="none"/>
            </a:ln>
          </p:spPr>
        </p:cxnSp>
        <p:cxnSp>
          <p:nvCxnSpPr>
            <p:cNvPr id="131" name="Google Shape;131;p27"/>
            <p:cNvCxnSpPr/>
            <p:nvPr/>
          </p:nvCxnSpPr>
          <p:spPr>
            <a:xfrm flipH="1" rot="10800000">
              <a:off x="8502650" y="2562600"/>
              <a:ext cx="298500" cy="19500"/>
            </a:xfrm>
            <a:prstGeom prst="straightConnector1">
              <a:avLst/>
            </a:prstGeom>
            <a:noFill/>
            <a:ln cap="flat" cmpd="sng" w="9525">
              <a:solidFill>
                <a:schemeClr val="dk2"/>
              </a:solidFill>
              <a:prstDash val="solid"/>
              <a:round/>
              <a:headEnd len="sm" w="sm" type="none"/>
              <a:tailEnd len="sm" w="sm" type="none"/>
            </a:ln>
          </p:spPr>
        </p:cxnSp>
      </p:grpSp>
      <p:sp>
        <p:nvSpPr>
          <p:cNvPr id="132" name="Google Shape;13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33" name="Google Shape;133;p27"/>
          <p:cNvSpPr txBox="1"/>
          <p:nvPr/>
        </p:nvSpPr>
        <p:spPr>
          <a:xfrm>
            <a:off x="251075" y="2362100"/>
            <a:ext cx="1713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Georgia"/>
                <a:ea typeface="Georgia"/>
                <a:cs typeface="Georgia"/>
                <a:sym typeface="Georgia"/>
              </a:rPr>
              <a:t>PROCESS:</a:t>
            </a:r>
            <a:endParaRPr b="1" sz="16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ctrTitle"/>
          </p:nvPr>
        </p:nvSpPr>
        <p:spPr>
          <a:xfrm>
            <a:off x="311708" y="180892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Above market value or below market value?</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0"/>
            <a:ext cx="8520600" cy="72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4211">
                <a:latin typeface="Georgia"/>
                <a:ea typeface="Georgia"/>
                <a:cs typeface="Georgia"/>
                <a:sym typeface="Georgia"/>
              </a:rPr>
              <a:t> </a:t>
            </a:r>
            <a:r>
              <a:rPr lang="en-GB" sz="3811">
                <a:latin typeface="Georgia"/>
                <a:ea typeface="Georgia"/>
                <a:cs typeface="Georgia"/>
                <a:sym typeface="Georgia"/>
              </a:rPr>
              <a:t>Correlation Factor Using HeatMap</a:t>
            </a:r>
            <a:endParaRPr sz="3311">
              <a:latin typeface="Georgia"/>
              <a:ea typeface="Georgia"/>
              <a:cs typeface="Georgia"/>
              <a:sym typeface="Georgia"/>
            </a:endParaRPr>
          </a:p>
        </p:txBody>
      </p:sp>
      <p:sp>
        <p:nvSpPr>
          <p:cNvPr id="144" name="Google Shape;144;p29"/>
          <p:cNvSpPr txBox="1"/>
          <p:nvPr>
            <p:ph idx="1" type="body"/>
          </p:nvPr>
        </p:nvSpPr>
        <p:spPr>
          <a:xfrm>
            <a:off x="1035738" y="4357963"/>
            <a:ext cx="2001300" cy="56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solidFill>
                  <a:schemeClr val="dk1"/>
                </a:solidFill>
              </a:rPr>
              <a:t>Method: Pearson</a:t>
            </a:r>
            <a:endParaRPr>
              <a:solidFill>
                <a:schemeClr val="dk1"/>
              </a:solidFill>
            </a:endParaRPr>
          </a:p>
        </p:txBody>
      </p:sp>
      <p:pic>
        <p:nvPicPr>
          <p:cNvPr id="145" name="Google Shape;145;p29"/>
          <p:cNvPicPr preferRelativeResize="0"/>
          <p:nvPr/>
        </p:nvPicPr>
        <p:blipFill rotWithShape="1">
          <a:blip r:embed="rId3">
            <a:alphaModFix/>
          </a:blip>
          <a:srcRect b="0" l="0" r="0" t="0"/>
          <a:stretch/>
        </p:blipFill>
        <p:spPr>
          <a:xfrm>
            <a:off x="405725" y="941563"/>
            <a:ext cx="4028475" cy="3416400"/>
          </a:xfrm>
          <a:prstGeom prst="rect">
            <a:avLst/>
          </a:prstGeom>
          <a:noFill/>
          <a:ln>
            <a:noFill/>
          </a:ln>
        </p:spPr>
      </p:pic>
      <p:sp>
        <p:nvSpPr>
          <p:cNvPr id="146" name="Google Shape;14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47" name="Google Shape;147;p29"/>
          <p:cNvPicPr preferRelativeResize="0"/>
          <p:nvPr/>
        </p:nvPicPr>
        <p:blipFill rotWithShape="1">
          <a:blip r:embed="rId4">
            <a:alphaModFix/>
          </a:blip>
          <a:srcRect b="0" l="0" r="0" t="0"/>
          <a:stretch/>
        </p:blipFill>
        <p:spPr>
          <a:xfrm>
            <a:off x="4803825" y="941563"/>
            <a:ext cx="4028475" cy="3416400"/>
          </a:xfrm>
          <a:prstGeom prst="rect">
            <a:avLst/>
          </a:prstGeom>
          <a:noFill/>
          <a:ln>
            <a:noFill/>
          </a:ln>
        </p:spPr>
      </p:pic>
      <p:sp>
        <p:nvSpPr>
          <p:cNvPr id="148" name="Google Shape;148;p29"/>
          <p:cNvSpPr txBox="1"/>
          <p:nvPr>
            <p:ph idx="1" type="body"/>
          </p:nvPr>
        </p:nvSpPr>
        <p:spPr>
          <a:xfrm>
            <a:off x="5922250" y="4357975"/>
            <a:ext cx="2474700" cy="5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GB">
                <a:solidFill>
                  <a:schemeClr val="dk1"/>
                </a:solidFill>
              </a:rPr>
              <a:t>Method:Spearman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111"/>
              <a:buNone/>
            </a:pPr>
            <a:r>
              <a:rPr lang="en-GB" sz="3000">
                <a:latin typeface="Georgia"/>
                <a:ea typeface="Georgia"/>
                <a:cs typeface="Georgia"/>
                <a:sym typeface="Georgia"/>
              </a:rPr>
              <a:t>Linear Regression on reduced range</a:t>
            </a:r>
            <a:endParaRPr sz="3000">
              <a:latin typeface="Georgia"/>
              <a:ea typeface="Georgia"/>
              <a:cs typeface="Georgia"/>
              <a:sym typeface="Georgia"/>
            </a:endParaRPr>
          </a:p>
        </p:txBody>
      </p:sp>
      <p:sp>
        <p:nvSpPr>
          <p:cNvPr id="154" name="Google Shape;154;p30"/>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2241"/>
              <a:buNone/>
            </a:pPr>
            <a:r>
              <a:t/>
            </a:r>
            <a:endParaRPr sz="19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57893"/>
              <a:buFont typeface="Arial"/>
              <a:buNone/>
            </a:pPr>
            <a:r>
              <a:rPr lang="en-GB" sz="1900">
                <a:solidFill>
                  <a:schemeClr val="dk1"/>
                </a:solidFill>
                <a:latin typeface="Georgia"/>
                <a:ea typeface="Georgia"/>
                <a:cs typeface="Georgia"/>
                <a:sym typeface="Georgia"/>
              </a:rPr>
              <a:t>fifa_market_value = fifa_market_sorted[(fifa_market_sorted.value &lt; 25000000) &amp; (fifa_market_sorted.value &gt; 750000)].select_dtypes(include='number')</a:t>
            </a:r>
            <a:endParaRPr sz="19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57893"/>
              <a:buFont typeface="Arial"/>
              <a:buNone/>
            </a:pPr>
            <a:r>
              <a:rPr lang="en-GB" sz="1900">
                <a:solidFill>
                  <a:schemeClr val="dk1"/>
                </a:solidFill>
                <a:latin typeface="Georgia"/>
                <a:ea typeface="Georgia"/>
                <a:cs typeface="Georgia"/>
                <a:sym typeface="Georgia"/>
              </a:rPr>
              <a:t>model = linear_model.LinearRegression()</a:t>
            </a:r>
            <a:endParaRPr sz="19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57893"/>
              <a:buFont typeface="Arial"/>
              <a:buNone/>
            </a:pPr>
            <a:r>
              <a:rPr lang="en-GB" sz="1900">
                <a:solidFill>
                  <a:schemeClr val="dk1"/>
                </a:solidFill>
                <a:latin typeface="Georgia"/>
                <a:ea typeface="Georgia"/>
                <a:cs typeface="Georgia"/>
                <a:sym typeface="Georgia"/>
              </a:rPr>
              <a:t>X = fifa_market_value.drop('value', axis = 1)</a:t>
            </a:r>
            <a:endParaRPr sz="19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57893"/>
              <a:buFont typeface="Arial"/>
              <a:buNone/>
            </a:pPr>
            <a:r>
              <a:rPr lang="en-GB" sz="1900">
                <a:solidFill>
                  <a:schemeClr val="dk1"/>
                </a:solidFill>
                <a:latin typeface="Georgia"/>
                <a:ea typeface="Georgia"/>
                <a:cs typeface="Georgia"/>
                <a:sym typeface="Georgia"/>
              </a:rPr>
              <a:t>y = fifa_market_value.value</a:t>
            </a:r>
            <a:endParaRPr sz="19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ct val="57893"/>
              <a:buFont typeface="Arial"/>
              <a:buNone/>
            </a:pPr>
            <a:r>
              <a:rPr lang="en-GB" sz="1900">
                <a:solidFill>
                  <a:schemeClr val="dk1"/>
                </a:solidFill>
                <a:latin typeface="Georgia"/>
                <a:ea typeface="Georgia"/>
                <a:cs typeface="Georgia"/>
                <a:sym typeface="Georgia"/>
              </a:rPr>
              <a:t>result = model.fit(X, y)</a:t>
            </a:r>
            <a:endParaRPr sz="1900">
              <a:solidFill>
                <a:schemeClr val="dk1"/>
              </a:solidFill>
              <a:latin typeface="Georgia"/>
              <a:ea typeface="Georgia"/>
              <a:cs typeface="Georgia"/>
              <a:sym typeface="Georgia"/>
            </a:endParaRPr>
          </a:p>
          <a:p>
            <a:pPr indent="0" lvl="0" marL="0" rtl="0" algn="l">
              <a:lnSpc>
                <a:spcPct val="115000"/>
              </a:lnSpc>
              <a:spcBef>
                <a:spcPts val="1200"/>
              </a:spcBef>
              <a:spcAft>
                <a:spcPts val="0"/>
              </a:spcAft>
              <a:buSzPct val="138002"/>
              <a:buNone/>
            </a:pPr>
            <a:r>
              <a:rPr lang="en-GB" sz="1683">
                <a:solidFill>
                  <a:schemeClr val="dk1"/>
                </a:solidFill>
              </a:rPr>
              <a:t>Result = 0.9386760513287263</a:t>
            </a:r>
            <a:endParaRPr sz="1683">
              <a:solidFill>
                <a:schemeClr val="dk1"/>
              </a:solidFill>
            </a:endParaRPr>
          </a:p>
          <a:p>
            <a:pPr indent="0" lvl="0" marL="0" rtl="0" algn="l">
              <a:lnSpc>
                <a:spcPct val="115000"/>
              </a:lnSpc>
              <a:spcBef>
                <a:spcPts val="0"/>
              </a:spcBef>
              <a:spcAft>
                <a:spcPts val="0"/>
              </a:spcAft>
              <a:buClr>
                <a:schemeClr val="dk1"/>
              </a:buClr>
              <a:buSzPct val="61110"/>
              <a:buFont typeface="Arial"/>
              <a:buNone/>
            </a:pPr>
            <a:r>
              <a:t/>
            </a:r>
            <a:endParaRPr>
              <a:solidFill>
                <a:schemeClr val="dk1"/>
              </a:solidFill>
            </a:endParaRPr>
          </a:p>
          <a:p>
            <a:pPr indent="0" lvl="0" marL="0" rtl="0" algn="l">
              <a:lnSpc>
                <a:spcPct val="115000"/>
              </a:lnSpc>
              <a:spcBef>
                <a:spcPts val="1200"/>
              </a:spcBef>
              <a:spcAft>
                <a:spcPts val="1200"/>
              </a:spcAft>
              <a:buSzPct val="106785"/>
              <a:buNone/>
            </a:pPr>
            <a:r>
              <a:rPr lang="en-GB" sz="2175">
                <a:solidFill>
                  <a:schemeClr val="dk1"/>
                </a:solidFill>
                <a:latin typeface="Georgia"/>
                <a:ea typeface="Georgia"/>
                <a:cs typeface="Georgia"/>
                <a:sym typeface="Georgia"/>
              </a:rPr>
              <a:t>Our model, based on the feature and the range selected, is validated</a:t>
            </a:r>
            <a:endParaRPr sz="2175">
              <a:solidFill>
                <a:schemeClr val="dk1"/>
              </a:solidFill>
              <a:latin typeface="Georgia"/>
              <a:ea typeface="Georgia"/>
              <a:cs typeface="Georgia"/>
              <a:sym typeface="Georgia"/>
            </a:endParaRPr>
          </a:p>
        </p:txBody>
      </p:sp>
      <p:sp>
        <p:nvSpPr>
          <p:cNvPr id="155" name="Google Shape;15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ctrTitle"/>
          </p:nvPr>
        </p:nvSpPr>
        <p:spPr>
          <a:xfrm>
            <a:off x="311700" y="2256725"/>
            <a:ext cx="8520600" cy="2222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111"/>
              <a:buNone/>
            </a:pPr>
            <a:r>
              <a:rPr lang="en-GB" sz="5088">
                <a:latin typeface="Georgia"/>
                <a:ea typeface="Georgia"/>
                <a:cs typeface="Georgia"/>
                <a:sym typeface="Georgia"/>
              </a:rPr>
              <a:t>Enhancing our Team</a:t>
            </a:r>
            <a:endParaRPr sz="5088">
              <a:latin typeface="Georgia"/>
              <a:ea typeface="Georgia"/>
              <a:cs typeface="Georgia"/>
              <a:sym typeface="Georgia"/>
            </a:endParaRPr>
          </a:p>
          <a:p>
            <a:pPr indent="0" lvl="0" marL="0" rtl="0" algn="ctr">
              <a:lnSpc>
                <a:spcPct val="100000"/>
              </a:lnSpc>
              <a:spcBef>
                <a:spcPts val="0"/>
              </a:spcBef>
              <a:spcAft>
                <a:spcPts val="0"/>
              </a:spcAft>
              <a:buSzPts val="3111"/>
              <a:buNone/>
            </a:pPr>
            <a:r>
              <a:rPr lang="en-GB" sz="5088">
                <a:latin typeface="Georgia"/>
                <a:ea typeface="Georgia"/>
                <a:cs typeface="Georgia"/>
                <a:sym typeface="Georgia"/>
              </a:rPr>
              <a:t>Sevilla</a:t>
            </a:r>
            <a:endParaRPr sz="5088">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ctrTitle"/>
          </p:nvPr>
        </p:nvSpPr>
        <p:spPr>
          <a:xfrm>
            <a:off x="311708" y="2322000"/>
            <a:ext cx="8520600" cy="205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59829"/>
              <a:buNone/>
            </a:pPr>
            <a:r>
              <a:rPr lang="en-GB">
                <a:latin typeface="Georgia"/>
                <a:ea typeface="Georgia"/>
                <a:cs typeface="Georgia"/>
                <a:sym typeface="Georgia"/>
              </a:rPr>
              <a:t>Player to Substitute</a:t>
            </a:r>
            <a:endParaRPr>
              <a:latin typeface="Georgia"/>
              <a:ea typeface="Georgia"/>
              <a:cs typeface="Georgia"/>
              <a:sym typeface="Georgia"/>
            </a:endParaRPr>
          </a:p>
          <a:p>
            <a:pPr indent="0" lvl="0" marL="0" rtl="0" algn="ctr">
              <a:lnSpc>
                <a:spcPct val="100000"/>
              </a:lnSpc>
              <a:spcBef>
                <a:spcPts val="0"/>
              </a:spcBef>
              <a:spcAft>
                <a:spcPts val="0"/>
              </a:spcAft>
              <a:buSzPct val="59829"/>
              <a:buNone/>
            </a:pPr>
            <a:r>
              <a:t/>
            </a:r>
            <a:endParaRPr>
              <a:latin typeface="Georgia"/>
              <a:ea typeface="Georgia"/>
              <a:cs typeface="Georgia"/>
              <a:sym typeface="Georgia"/>
            </a:endParaRPr>
          </a:p>
          <a:p>
            <a:pPr indent="0" lvl="0" marL="0" rtl="0" algn="ctr">
              <a:lnSpc>
                <a:spcPct val="100000"/>
              </a:lnSpc>
              <a:spcBef>
                <a:spcPts val="0"/>
              </a:spcBef>
              <a:spcAft>
                <a:spcPts val="0"/>
              </a:spcAft>
              <a:buSzPct val="80459"/>
              <a:buNone/>
            </a:pPr>
            <a:r>
              <a:rPr lang="en-GB" sz="3866">
                <a:latin typeface="Georgia"/>
                <a:ea typeface="Georgia"/>
                <a:cs typeface="Georgia"/>
                <a:sym typeface="Georgia"/>
              </a:rPr>
              <a:t>Based on contract term and stats</a:t>
            </a:r>
            <a:endParaRPr sz="3866">
              <a:latin typeface="Georgia"/>
              <a:ea typeface="Georgia"/>
              <a:cs typeface="Georgia"/>
              <a:sym typeface="Georgia"/>
            </a:endParaRPr>
          </a:p>
          <a:p>
            <a:pPr indent="0" lvl="0" marL="0" rtl="0" algn="ctr">
              <a:lnSpc>
                <a:spcPct val="100000"/>
              </a:lnSpc>
              <a:spcBef>
                <a:spcPts val="0"/>
              </a:spcBef>
              <a:spcAft>
                <a:spcPts val="0"/>
              </a:spcAft>
              <a:buSzPct val="59829"/>
              <a:buNone/>
            </a:pPr>
            <a:r>
              <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9829"/>
              <a:buFont typeface="Arial"/>
              <a:buNone/>
            </a:pPr>
            <a:r>
              <a:rPr lang="en-GB" sz="5200">
                <a:latin typeface="Georgia"/>
                <a:ea typeface="Georgia"/>
                <a:cs typeface="Georgia"/>
                <a:sym typeface="Georgia"/>
              </a:rPr>
              <a:t>Player to Substitute</a:t>
            </a:r>
            <a:endParaRPr sz="5200">
              <a:latin typeface="Georgia"/>
              <a:ea typeface="Georgia"/>
              <a:cs typeface="Georgia"/>
              <a:sym typeface="Georgia"/>
            </a:endParaRPr>
          </a:p>
          <a:p>
            <a:pPr indent="0" lvl="0" marL="0" rtl="0" algn="l">
              <a:spcBef>
                <a:spcPts val="0"/>
              </a:spcBef>
              <a:spcAft>
                <a:spcPts val="0"/>
              </a:spcAft>
              <a:buNone/>
            </a:pPr>
            <a:r>
              <a:t/>
            </a:r>
            <a:endParaRPr/>
          </a:p>
        </p:txBody>
      </p:sp>
      <p:sp>
        <p:nvSpPr>
          <p:cNvPr id="171" name="Google Shape;17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72" name="Google Shape;172;p33"/>
          <p:cNvPicPr preferRelativeResize="0"/>
          <p:nvPr/>
        </p:nvPicPr>
        <p:blipFill>
          <a:blip r:embed="rId3">
            <a:alphaModFix/>
          </a:blip>
          <a:stretch>
            <a:fillRect/>
          </a:stretch>
        </p:blipFill>
        <p:spPr>
          <a:xfrm>
            <a:off x="0" y="1217522"/>
            <a:ext cx="9143999" cy="3590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