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90">
          <p15:clr>
            <a:srgbClr val="747775"/>
          </p15:clr>
        </p15:guide>
        <p15:guide id="2" pos="5616">
          <p15:clr>
            <a:srgbClr val="747775"/>
          </p15:clr>
        </p15:guide>
        <p15:guide id="3" pos="144">
          <p15:clr>
            <a:srgbClr val="747775"/>
          </p15:clr>
        </p15:guide>
        <p15:guide id="4" orient="horz" pos="15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90" orient="horz"/>
        <p:guide pos="5616"/>
        <p:guide pos="144"/>
        <p:guide pos="15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37" Type="http://schemas.openxmlformats.org/officeDocument/2006/relationships/font" Target="fonts/OpenSans-bold.fntdata"/><Relationship Id="rId14" Type="http://schemas.openxmlformats.org/officeDocument/2006/relationships/slide" Target="slides/slide9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2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1.xml"/><Relationship Id="rId38" Type="http://schemas.openxmlformats.org/officeDocument/2006/relationships/font" Target="fonts/OpenSans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cdb15704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cdb15704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cdb157040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cdb157040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cdba07786d_2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cdba07786d_2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cdba07786d_2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cdba07786d_2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cdba07786d_4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cdba07786d_4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cdba07786d_4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cdba07786d_4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cdd4b0301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cdd4b0301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cdba07786d_4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cdba07786d_4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cdba07786d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cdba07786d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cddb18b7f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cddb18b7f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cdb157040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cdb157040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cdb157040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cdb157040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cdba07786d_4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cdba07786d_4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cdba07786d_4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cdba07786d_4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cdba07786d_5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cdba07786d_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cdba07786d_5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cdba07786d_5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cdb157040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cdb157040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cddea4faa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cddea4faa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cdba07786d_8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cdba07786d_8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cdb157040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cdb157040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db157040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cdb157040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cdd4b0301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cdd4b0301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cdd4b03018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cdd4b03018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cddb18b7f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cddb18b7f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db157040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cdb157040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cdba07786d_4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cdba07786d_4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08407D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hyperlink" Target="https://oglobo.globo.com/rio/metro-muda-de-controlador-mas-passageiros-enfrentam-os-mesmos-problemas-25275223" TargetMode="External"/><Relationship Id="rId5" Type="http://schemas.openxmlformats.org/officeDocument/2006/relationships/hyperlink" Target="https://oglobo.globo.com/rio/metro-muda-de-controlador-mas-passageiros-enfrentam-os-mesmos-problemas-25275223" TargetMode="External"/><Relationship Id="rId6" Type="http://schemas.openxmlformats.org/officeDocument/2006/relationships/hyperlink" Target="https://oglobo.globo.com/rio/metro-muda-de-controlador-mas-passageiros-enfrentam-os-mesmos-problemas-25275223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Field Project:</a:t>
            </a:r>
            <a:r>
              <a:rPr lang="en"/>
              <a:t> FGV &amp; SMTR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68038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Estimativa do tempo de chegada dos ônibus no Rio de Janeiro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idx="4294967295"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580"/>
              <a:t>Os dados e seus desafios</a:t>
            </a:r>
            <a:endParaRPr b="1" sz="3580"/>
          </a:p>
        </p:txBody>
      </p:sp>
      <p:grpSp>
        <p:nvGrpSpPr>
          <p:cNvPr id="183" name="Google Shape;183;p22"/>
          <p:cNvGrpSpPr/>
          <p:nvPr/>
        </p:nvGrpSpPr>
        <p:grpSpPr>
          <a:xfrm>
            <a:off x="3929617" y="4904825"/>
            <a:ext cx="1284767" cy="116400"/>
            <a:chOff x="2907292" y="4718600"/>
            <a:chExt cx="1284767" cy="116400"/>
          </a:xfrm>
        </p:grpSpPr>
        <p:sp>
          <p:nvSpPr>
            <p:cNvPr id="184" name="Google Shape;184;p22">
              <a:hlinkClick/>
            </p:cNvPr>
            <p:cNvSpPr/>
            <p:nvPr/>
          </p:nvSpPr>
          <p:spPr>
            <a:xfrm>
              <a:off x="2907292" y="4718600"/>
              <a:ext cx="116400" cy="1164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5" name="Google Shape;185;p22">
              <a:hlinkClick/>
            </p:cNvPr>
            <p:cNvSpPr/>
            <p:nvPr/>
          </p:nvSpPr>
          <p:spPr>
            <a:xfrm>
              <a:off x="3199384" y="4718600"/>
              <a:ext cx="116400" cy="1164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6" name="Google Shape;186;p22">
              <a:hlinkClick/>
            </p:cNvPr>
            <p:cNvSpPr/>
            <p:nvPr/>
          </p:nvSpPr>
          <p:spPr>
            <a:xfrm>
              <a:off x="3491476" y="4718600"/>
              <a:ext cx="116400" cy="1164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7" name="Google Shape;187;p22">
              <a:hlinkClick/>
            </p:cNvPr>
            <p:cNvSpPr/>
            <p:nvPr/>
          </p:nvSpPr>
          <p:spPr>
            <a:xfrm>
              <a:off x="3783567" y="4718600"/>
              <a:ext cx="116400" cy="1164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8" name="Google Shape;188;p22">
              <a:hlinkClick/>
            </p:cNvPr>
            <p:cNvSpPr/>
            <p:nvPr/>
          </p:nvSpPr>
          <p:spPr>
            <a:xfrm>
              <a:off x="4075659" y="4718600"/>
              <a:ext cx="116400" cy="1164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GTFS: </a:t>
            </a:r>
            <a:r>
              <a:rPr b="1" i="1" lang="en"/>
              <a:t>General Transit Feed Specification</a:t>
            </a:r>
            <a:endParaRPr b="1" i="1"/>
          </a:p>
        </p:txBody>
      </p:sp>
      <p:grpSp>
        <p:nvGrpSpPr>
          <p:cNvPr id="194" name="Google Shape;194;p23"/>
          <p:cNvGrpSpPr/>
          <p:nvPr/>
        </p:nvGrpSpPr>
        <p:grpSpPr>
          <a:xfrm>
            <a:off x="3929617" y="4904825"/>
            <a:ext cx="1284767" cy="116400"/>
            <a:chOff x="2907292" y="4718600"/>
            <a:chExt cx="1284767" cy="116400"/>
          </a:xfrm>
        </p:grpSpPr>
        <p:sp>
          <p:nvSpPr>
            <p:cNvPr id="195" name="Google Shape;195;p23">
              <a:hlinkClick/>
            </p:cNvPr>
            <p:cNvSpPr/>
            <p:nvPr/>
          </p:nvSpPr>
          <p:spPr>
            <a:xfrm>
              <a:off x="2907292" y="4718600"/>
              <a:ext cx="116400" cy="1164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6" name="Google Shape;196;p23">
              <a:hlinkClick/>
            </p:cNvPr>
            <p:cNvSpPr/>
            <p:nvPr/>
          </p:nvSpPr>
          <p:spPr>
            <a:xfrm>
              <a:off x="3199384" y="4718600"/>
              <a:ext cx="116400" cy="1164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7" name="Google Shape;197;p23">
              <a:hlinkClick/>
            </p:cNvPr>
            <p:cNvSpPr/>
            <p:nvPr/>
          </p:nvSpPr>
          <p:spPr>
            <a:xfrm>
              <a:off x="3491476" y="4718600"/>
              <a:ext cx="116400" cy="1164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8" name="Google Shape;198;p23">
              <a:hlinkClick/>
            </p:cNvPr>
            <p:cNvSpPr/>
            <p:nvPr/>
          </p:nvSpPr>
          <p:spPr>
            <a:xfrm>
              <a:off x="3783567" y="4718600"/>
              <a:ext cx="116400" cy="1164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9" name="Google Shape;199;p23">
              <a:hlinkClick/>
            </p:cNvPr>
            <p:cNvSpPr/>
            <p:nvPr/>
          </p:nvSpPr>
          <p:spPr>
            <a:xfrm>
              <a:off x="4075659" y="4718600"/>
              <a:ext cx="116400" cy="1164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00" name="Google Shape;200;p23"/>
          <p:cNvSpPr txBox="1"/>
          <p:nvPr>
            <p:ph idx="4294967295" type="body"/>
          </p:nvPr>
        </p:nvSpPr>
        <p:spPr>
          <a:xfrm>
            <a:off x="228600" y="863400"/>
            <a:ext cx="8616000" cy="27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Exibe </a:t>
            </a:r>
            <a:r>
              <a:rPr lang="en">
                <a:solidFill>
                  <a:srgbClr val="000000"/>
                </a:solidFill>
              </a:rPr>
              <a:t>o </a:t>
            </a:r>
            <a:r>
              <a:rPr b="1" lang="en">
                <a:solidFill>
                  <a:srgbClr val="000000"/>
                </a:solidFill>
              </a:rPr>
              <a:t>planejamento da malha de ônibus</a:t>
            </a:r>
            <a:r>
              <a:rPr lang="en">
                <a:solidFill>
                  <a:srgbClr val="000000"/>
                </a:solidFill>
              </a:rPr>
              <a:t>, incluindo rotas, serviços, datas e horários de funcionamento, etc</a:t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Informações estáticas</a:t>
            </a:r>
            <a:r>
              <a:rPr lang="en">
                <a:solidFill>
                  <a:srgbClr val="000000"/>
                </a:solidFill>
              </a:rPr>
              <a:t>, compiladas num conjunto de documentos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201" name="Google Shape;201;p23"/>
          <p:cNvSpPr txBox="1"/>
          <p:nvPr/>
        </p:nvSpPr>
        <p:spPr>
          <a:xfrm>
            <a:off x="2290200" y="4475075"/>
            <a:ext cx="45636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Representação das rotas de ônibus do Rio de Janeiro</a:t>
            </a:r>
            <a:endParaRPr sz="9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2" name="Google Shape;2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0175" y="2161175"/>
            <a:ext cx="4563649" cy="237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GPS: </a:t>
            </a:r>
            <a:r>
              <a:rPr b="1" i="1" lang="en"/>
              <a:t>Global Positioning System</a:t>
            </a:r>
            <a:endParaRPr b="1" i="1"/>
          </a:p>
        </p:txBody>
      </p:sp>
      <p:grpSp>
        <p:nvGrpSpPr>
          <p:cNvPr id="208" name="Google Shape;208;p24"/>
          <p:cNvGrpSpPr/>
          <p:nvPr/>
        </p:nvGrpSpPr>
        <p:grpSpPr>
          <a:xfrm>
            <a:off x="3929617" y="4904825"/>
            <a:ext cx="1284767" cy="116400"/>
            <a:chOff x="2907292" y="4718600"/>
            <a:chExt cx="1284767" cy="116400"/>
          </a:xfrm>
        </p:grpSpPr>
        <p:sp>
          <p:nvSpPr>
            <p:cNvPr id="209" name="Google Shape;209;p24">
              <a:hlinkClick/>
            </p:cNvPr>
            <p:cNvSpPr/>
            <p:nvPr/>
          </p:nvSpPr>
          <p:spPr>
            <a:xfrm>
              <a:off x="2907292" y="4718600"/>
              <a:ext cx="116400" cy="1164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0" name="Google Shape;210;p24">
              <a:hlinkClick/>
            </p:cNvPr>
            <p:cNvSpPr/>
            <p:nvPr/>
          </p:nvSpPr>
          <p:spPr>
            <a:xfrm>
              <a:off x="3199384" y="4718600"/>
              <a:ext cx="116400" cy="1164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1" name="Google Shape;211;p24">
              <a:hlinkClick/>
            </p:cNvPr>
            <p:cNvSpPr/>
            <p:nvPr/>
          </p:nvSpPr>
          <p:spPr>
            <a:xfrm>
              <a:off x="3491476" y="4718600"/>
              <a:ext cx="116400" cy="1164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2" name="Google Shape;212;p24">
              <a:hlinkClick/>
            </p:cNvPr>
            <p:cNvSpPr/>
            <p:nvPr/>
          </p:nvSpPr>
          <p:spPr>
            <a:xfrm>
              <a:off x="3783567" y="4718600"/>
              <a:ext cx="116400" cy="1164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3" name="Google Shape;213;p24">
              <a:hlinkClick/>
            </p:cNvPr>
            <p:cNvSpPr/>
            <p:nvPr/>
          </p:nvSpPr>
          <p:spPr>
            <a:xfrm>
              <a:off x="4075659" y="4718600"/>
              <a:ext cx="116400" cy="1164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214" name="Google Shape;21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5325" y="841263"/>
            <a:ext cx="4326225" cy="3460976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4"/>
          <p:cNvSpPr txBox="1"/>
          <p:nvPr/>
        </p:nvSpPr>
        <p:spPr>
          <a:xfrm>
            <a:off x="4700938" y="4260175"/>
            <a:ext cx="38550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Disposição dos dados do GPS dos ônibus da </a:t>
            </a:r>
            <a:r>
              <a:rPr b="1" lang="en" sz="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rota 409 </a:t>
            </a:r>
            <a:endParaRPr b="1" sz="9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(destacada em vermelho) entre 18/02/2024 e 24/02/2024</a:t>
            </a:r>
            <a:endParaRPr sz="9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24"/>
          <p:cNvSpPr txBox="1"/>
          <p:nvPr>
            <p:ph idx="4294967295" type="body"/>
          </p:nvPr>
        </p:nvSpPr>
        <p:spPr>
          <a:xfrm>
            <a:off x="228600" y="863400"/>
            <a:ext cx="4093800" cy="40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Os ônibus compartilham informações como </a:t>
            </a:r>
            <a:r>
              <a:rPr lang="en">
                <a:solidFill>
                  <a:srgbClr val="000000"/>
                </a:solidFill>
              </a:rPr>
              <a:t>instante de coleta, </a:t>
            </a:r>
            <a:r>
              <a:rPr lang="en">
                <a:solidFill>
                  <a:srgbClr val="000000"/>
                </a:solidFill>
              </a:rPr>
              <a:t>identificador, localização, velocidade…</a:t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Informações dinâmicas</a:t>
            </a:r>
            <a:r>
              <a:rPr lang="en">
                <a:solidFill>
                  <a:srgbClr val="000000"/>
                </a:solidFill>
              </a:rPr>
              <a:t>, enviadas em tempo real de 1 a 2 vezes por minuto.</a:t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Contudo, nem todos os dados correspondem ao percurso em rota…</a:t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Velocidade média ao longo de um dia</a:t>
            </a:r>
            <a:endParaRPr b="1"/>
          </a:p>
        </p:txBody>
      </p:sp>
      <p:grpSp>
        <p:nvGrpSpPr>
          <p:cNvPr id="222" name="Google Shape;222;p25"/>
          <p:cNvGrpSpPr/>
          <p:nvPr/>
        </p:nvGrpSpPr>
        <p:grpSpPr>
          <a:xfrm>
            <a:off x="3929617" y="4904825"/>
            <a:ext cx="1284767" cy="116400"/>
            <a:chOff x="2907292" y="4718600"/>
            <a:chExt cx="1284767" cy="116400"/>
          </a:xfrm>
        </p:grpSpPr>
        <p:sp>
          <p:nvSpPr>
            <p:cNvPr id="223" name="Google Shape;223;p25">
              <a:hlinkClick/>
            </p:cNvPr>
            <p:cNvSpPr/>
            <p:nvPr/>
          </p:nvSpPr>
          <p:spPr>
            <a:xfrm>
              <a:off x="2907292" y="4718600"/>
              <a:ext cx="116400" cy="1164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4" name="Google Shape;224;p25">
              <a:hlinkClick/>
            </p:cNvPr>
            <p:cNvSpPr/>
            <p:nvPr/>
          </p:nvSpPr>
          <p:spPr>
            <a:xfrm>
              <a:off x="3199384" y="4718600"/>
              <a:ext cx="116400" cy="1164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5" name="Google Shape;225;p25">
              <a:hlinkClick/>
            </p:cNvPr>
            <p:cNvSpPr/>
            <p:nvPr/>
          </p:nvSpPr>
          <p:spPr>
            <a:xfrm>
              <a:off x="3491476" y="4718600"/>
              <a:ext cx="116400" cy="1164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6" name="Google Shape;226;p25">
              <a:hlinkClick/>
            </p:cNvPr>
            <p:cNvSpPr/>
            <p:nvPr/>
          </p:nvSpPr>
          <p:spPr>
            <a:xfrm>
              <a:off x="3783567" y="4718600"/>
              <a:ext cx="116400" cy="1164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7" name="Google Shape;227;p25">
              <a:hlinkClick/>
            </p:cNvPr>
            <p:cNvSpPr/>
            <p:nvPr/>
          </p:nvSpPr>
          <p:spPr>
            <a:xfrm>
              <a:off x="4075659" y="4718600"/>
              <a:ext cx="116400" cy="1164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228" name="Google Shape;2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5051" y="872925"/>
            <a:ext cx="5933900" cy="3560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5"/>
          <p:cNvSpPr txBox="1"/>
          <p:nvPr/>
        </p:nvSpPr>
        <p:spPr>
          <a:xfrm>
            <a:off x="2047200" y="4390375"/>
            <a:ext cx="50496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V</a:t>
            </a:r>
            <a:r>
              <a:rPr lang="en" sz="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elocidade estimada média </a:t>
            </a:r>
            <a:r>
              <a:rPr lang="en" sz="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ao longo de um dia </a:t>
            </a:r>
            <a:r>
              <a:rPr lang="en" sz="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para os ônibus da rota 409 (dados de </a:t>
            </a:r>
            <a:r>
              <a:rPr lang="en" sz="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18/02/2024 e 24/02/2024)</a:t>
            </a:r>
            <a:r>
              <a:rPr lang="en" sz="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9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Velocidade média nos dias da semana</a:t>
            </a:r>
            <a:endParaRPr b="1"/>
          </a:p>
        </p:txBody>
      </p:sp>
      <p:grpSp>
        <p:nvGrpSpPr>
          <p:cNvPr id="235" name="Google Shape;235;p26"/>
          <p:cNvGrpSpPr/>
          <p:nvPr/>
        </p:nvGrpSpPr>
        <p:grpSpPr>
          <a:xfrm>
            <a:off x="3929617" y="4904825"/>
            <a:ext cx="1284767" cy="116400"/>
            <a:chOff x="2907292" y="4718600"/>
            <a:chExt cx="1284767" cy="116400"/>
          </a:xfrm>
        </p:grpSpPr>
        <p:sp>
          <p:nvSpPr>
            <p:cNvPr id="236" name="Google Shape;236;p26">
              <a:hlinkClick/>
            </p:cNvPr>
            <p:cNvSpPr/>
            <p:nvPr/>
          </p:nvSpPr>
          <p:spPr>
            <a:xfrm>
              <a:off x="2907292" y="4718600"/>
              <a:ext cx="116400" cy="1164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7" name="Google Shape;237;p26">
              <a:hlinkClick/>
            </p:cNvPr>
            <p:cNvSpPr/>
            <p:nvPr/>
          </p:nvSpPr>
          <p:spPr>
            <a:xfrm>
              <a:off x="3199384" y="4718600"/>
              <a:ext cx="116400" cy="1164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8" name="Google Shape;238;p26">
              <a:hlinkClick/>
            </p:cNvPr>
            <p:cNvSpPr/>
            <p:nvPr/>
          </p:nvSpPr>
          <p:spPr>
            <a:xfrm>
              <a:off x="3491476" y="4718600"/>
              <a:ext cx="116400" cy="1164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9" name="Google Shape;239;p26">
              <a:hlinkClick/>
            </p:cNvPr>
            <p:cNvSpPr/>
            <p:nvPr/>
          </p:nvSpPr>
          <p:spPr>
            <a:xfrm>
              <a:off x="3783567" y="4718600"/>
              <a:ext cx="116400" cy="1164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0" name="Google Shape;240;p26">
              <a:hlinkClick/>
            </p:cNvPr>
            <p:cNvSpPr/>
            <p:nvPr/>
          </p:nvSpPr>
          <p:spPr>
            <a:xfrm>
              <a:off x="4075659" y="4718600"/>
              <a:ext cx="116400" cy="1164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241" name="Google Shape;2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550" y="885925"/>
            <a:ext cx="6988902" cy="3494451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6"/>
          <p:cNvSpPr txBox="1"/>
          <p:nvPr/>
        </p:nvSpPr>
        <p:spPr>
          <a:xfrm>
            <a:off x="1871550" y="4380375"/>
            <a:ext cx="54009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Disposição da velocidade estimada média ao longo dos dias da semana para os ônibus da rota 409 (dados de 18/02/2024 e 24/02/2024) </a:t>
            </a:r>
            <a:endParaRPr sz="9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Velocidade média nos dias da semana</a:t>
            </a:r>
            <a:endParaRPr b="1"/>
          </a:p>
        </p:txBody>
      </p:sp>
      <p:grpSp>
        <p:nvGrpSpPr>
          <p:cNvPr id="248" name="Google Shape;248;p27"/>
          <p:cNvGrpSpPr/>
          <p:nvPr/>
        </p:nvGrpSpPr>
        <p:grpSpPr>
          <a:xfrm>
            <a:off x="3929617" y="4904825"/>
            <a:ext cx="1284767" cy="116400"/>
            <a:chOff x="2907292" y="4718600"/>
            <a:chExt cx="1284767" cy="116400"/>
          </a:xfrm>
        </p:grpSpPr>
        <p:sp>
          <p:nvSpPr>
            <p:cNvPr id="249" name="Google Shape;249;p27">
              <a:hlinkClick/>
            </p:cNvPr>
            <p:cNvSpPr/>
            <p:nvPr/>
          </p:nvSpPr>
          <p:spPr>
            <a:xfrm>
              <a:off x="2907292" y="4718600"/>
              <a:ext cx="116400" cy="1164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0" name="Google Shape;250;p27">
              <a:hlinkClick/>
            </p:cNvPr>
            <p:cNvSpPr/>
            <p:nvPr/>
          </p:nvSpPr>
          <p:spPr>
            <a:xfrm>
              <a:off x="3199384" y="4718600"/>
              <a:ext cx="116400" cy="1164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1" name="Google Shape;251;p27">
              <a:hlinkClick/>
            </p:cNvPr>
            <p:cNvSpPr/>
            <p:nvPr/>
          </p:nvSpPr>
          <p:spPr>
            <a:xfrm>
              <a:off x="3491476" y="4718600"/>
              <a:ext cx="116400" cy="1164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2" name="Google Shape;252;p27">
              <a:hlinkClick/>
            </p:cNvPr>
            <p:cNvSpPr/>
            <p:nvPr/>
          </p:nvSpPr>
          <p:spPr>
            <a:xfrm>
              <a:off x="3783567" y="4718600"/>
              <a:ext cx="116400" cy="1164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3" name="Google Shape;253;p27">
              <a:hlinkClick/>
            </p:cNvPr>
            <p:cNvSpPr/>
            <p:nvPr/>
          </p:nvSpPr>
          <p:spPr>
            <a:xfrm>
              <a:off x="4075659" y="4718600"/>
              <a:ext cx="116400" cy="1164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254" name="Google Shape;2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550" y="885925"/>
            <a:ext cx="6988902" cy="349445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7"/>
          <p:cNvSpPr txBox="1"/>
          <p:nvPr/>
        </p:nvSpPr>
        <p:spPr>
          <a:xfrm>
            <a:off x="1767600" y="4380375"/>
            <a:ext cx="56088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Disposição da velocidade estimada média ao longo dos dias da semana para os ônibus da rota 409, destacando os dias da semana em azul e fim de semana em laranja (dados de 18/02/2024 e 24/02/2024) </a:t>
            </a:r>
            <a:endParaRPr sz="9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27"/>
          <p:cNvSpPr/>
          <p:nvPr/>
        </p:nvSpPr>
        <p:spPr>
          <a:xfrm>
            <a:off x="1388900" y="1289700"/>
            <a:ext cx="930900" cy="2762700"/>
          </a:xfrm>
          <a:prstGeom prst="rect">
            <a:avLst/>
          </a:prstGeom>
          <a:solidFill>
            <a:srgbClr val="FF9900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27"/>
          <p:cNvSpPr/>
          <p:nvPr/>
        </p:nvSpPr>
        <p:spPr>
          <a:xfrm>
            <a:off x="2319800" y="1289700"/>
            <a:ext cx="4731300" cy="2762700"/>
          </a:xfrm>
          <a:prstGeom prst="rect">
            <a:avLst/>
          </a:prstGeom>
          <a:solidFill>
            <a:srgbClr val="4A86E8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27"/>
          <p:cNvSpPr/>
          <p:nvPr/>
        </p:nvSpPr>
        <p:spPr>
          <a:xfrm>
            <a:off x="7051100" y="1289700"/>
            <a:ext cx="930900" cy="2762700"/>
          </a:xfrm>
          <a:prstGeom prst="rect">
            <a:avLst/>
          </a:prstGeom>
          <a:solidFill>
            <a:srgbClr val="FF9900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"/>
          <p:cNvSpPr txBox="1"/>
          <p:nvPr>
            <p:ph idx="4294967295"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580"/>
              <a:t>Tratamento de dados</a:t>
            </a:r>
            <a:endParaRPr b="1" sz="3580"/>
          </a:p>
        </p:txBody>
      </p:sp>
      <p:grpSp>
        <p:nvGrpSpPr>
          <p:cNvPr id="264" name="Google Shape;264;p28"/>
          <p:cNvGrpSpPr/>
          <p:nvPr/>
        </p:nvGrpSpPr>
        <p:grpSpPr>
          <a:xfrm>
            <a:off x="3929617" y="4904825"/>
            <a:ext cx="1284767" cy="116400"/>
            <a:chOff x="2907292" y="4718600"/>
            <a:chExt cx="1284767" cy="116400"/>
          </a:xfrm>
        </p:grpSpPr>
        <p:sp>
          <p:nvSpPr>
            <p:cNvPr id="265" name="Google Shape;265;p28">
              <a:hlinkClick/>
            </p:cNvPr>
            <p:cNvSpPr/>
            <p:nvPr/>
          </p:nvSpPr>
          <p:spPr>
            <a:xfrm>
              <a:off x="2907292" y="4718600"/>
              <a:ext cx="116400" cy="1164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6" name="Google Shape;266;p28">
              <a:hlinkClick/>
            </p:cNvPr>
            <p:cNvSpPr/>
            <p:nvPr/>
          </p:nvSpPr>
          <p:spPr>
            <a:xfrm>
              <a:off x="3199384" y="4718600"/>
              <a:ext cx="116400" cy="1164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7" name="Google Shape;267;p28">
              <a:hlinkClick/>
            </p:cNvPr>
            <p:cNvSpPr/>
            <p:nvPr/>
          </p:nvSpPr>
          <p:spPr>
            <a:xfrm>
              <a:off x="3491476" y="4718600"/>
              <a:ext cx="116400" cy="1164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8" name="Google Shape;268;p28">
              <a:hlinkClick/>
            </p:cNvPr>
            <p:cNvSpPr/>
            <p:nvPr/>
          </p:nvSpPr>
          <p:spPr>
            <a:xfrm>
              <a:off x="3783567" y="4718600"/>
              <a:ext cx="116400" cy="1164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9" name="Google Shape;269;p28">
              <a:hlinkClick/>
            </p:cNvPr>
            <p:cNvSpPr/>
            <p:nvPr/>
          </p:nvSpPr>
          <p:spPr>
            <a:xfrm>
              <a:off x="4075659" y="4718600"/>
              <a:ext cx="116400" cy="1164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 txBox="1"/>
          <p:nvPr>
            <p:ph idx="1" type="body"/>
          </p:nvPr>
        </p:nvSpPr>
        <p:spPr>
          <a:xfrm>
            <a:off x="226075" y="1320225"/>
            <a:ext cx="29868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Diante da existência de muitos pontos de GPS distantes do caminho real da rota, foi necessário realizar uma </a:t>
            </a:r>
            <a:r>
              <a:rPr b="1" lang="en" sz="1800"/>
              <a:t>filtragem </a:t>
            </a:r>
            <a:r>
              <a:rPr lang="en" sz="1800"/>
              <a:t>desses dados com base na </a:t>
            </a:r>
            <a:r>
              <a:rPr b="1" lang="en" sz="1800"/>
              <a:t>distância projetada na rota.</a:t>
            </a:r>
            <a:endParaRPr b="1" sz="1800"/>
          </a:p>
        </p:txBody>
      </p:sp>
      <p:sp>
        <p:nvSpPr>
          <p:cNvPr id="275" name="Google Shape;275;p29"/>
          <p:cNvSpPr txBox="1"/>
          <p:nvPr>
            <p:ph type="title"/>
          </p:nvPr>
        </p:nvSpPr>
        <p:spPr>
          <a:xfrm>
            <a:off x="226075" y="238675"/>
            <a:ext cx="28080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Tratamento dos dados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50"/>
              <a:t>Filtragem</a:t>
            </a:r>
            <a:endParaRPr b="1" sz="2750"/>
          </a:p>
        </p:txBody>
      </p:sp>
      <p:grpSp>
        <p:nvGrpSpPr>
          <p:cNvPr id="276" name="Google Shape;276;p29"/>
          <p:cNvGrpSpPr/>
          <p:nvPr/>
        </p:nvGrpSpPr>
        <p:grpSpPr>
          <a:xfrm>
            <a:off x="3929617" y="4904825"/>
            <a:ext cx="1284767" cy="116400"/>
            <a:chOff x="2907292" y="4718600"/>
            <a:chExt cx="1284767" cy="116400"/>
          </a:xfrm>
        </p:grpSpPr>
        <p:sp>
          <p:nvSpPr>
            <p:cNvPr id="277" name="Google Shape;277;p29">
              <a:hlinkClick/>
            </p:cNvPr>
            <p:cNvSpPr/>
            <p:nvPr/>
          </p:nvSpPr>
          <p:spPr>
            <a:xfrm>
              <a:off x="2907292" y="4718600"/>
              <a:ext cx="116400" cy="1164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8" name="Google Shape;278;p29">
              <a:hlinkClick/>
            </p:cNvPr>
            <p:cNvSpPr/>
            <p:nvPr/>
          </p:nvSpPr>
          <p:spPr>
            <a:xfrm>
              <a:off x="3199384" y="4718600"/>
              <a:ext cx="116400" cy="1164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9" name="Google Shape;279;p29">
              <a:hlinkClick/>
            </p:cNvPr>
            <p:cNvSpPr/>
            <p:nvPr/>
          </p:nvSpPr>
          <p:spPr>
            <a:xfrm>
              <a:off x="3491476" y="4718600"/>
              <a:ext cx="116400" cy="1164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0" name="Google Shape;280;p29">
              <a:hlinkClick/>
            </p:cNvPr>
            <p:cNvSpPr/>
            <p:nvPr/>
          </p:nvSpPr>
          <p:spPr>
            <a:xfrm>
              <a:off x="3783567" y="4718600"/>
              <a:ext cx="116400" cy="1164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1" name="Google Shape;281;p29">
              <a:hlinkClick/>
            </p:cNvPr>
            <p:cNvSpPr/>
            <p:nvPr/>
          </p:nvSpPr>
          <p:spPr>
            <a:xfrm>
              <a:off x="4075659" y="4718600"/>
              <a:ext cx="116400" cy="1164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282" name="Google Shape;282;p29"/>
          <p:cNvPicPr preferRelativeResize="0"/>
          <p:nvPr/>
        </p:nvPicPr>
        <p:blipFill rotWithShape="1">
          <a:blip r:embed="rId3">
            <a:alphaModFix/>
          </a:blip>
          <a:srcRect b="9347" l="10410" r="0" t="5364"/>
          <a:stretch/>
        </p:blipFill>
        <p:spPr>
          <a:xfrm>
            <a:off x="3464742" y="762025"/>
            <a:ext cx="5450670" cy="330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9"/>
          <p:cNvSpPr txBox="1"/>
          <p:nvPr/>
        </p:nvSpPr>
        <p:spPr>
          <a:xfrm>
            <a:off x="4025425" y="4071025"/>
            <a:ext cx="43293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Classificação dos dados entre “em rota” (verde) e “fora de rota” (vermelho) a partir da distância projetada na rota, com tolerância de 100m</a:t>
            </a:r>
            <a:endParaRPr sz="9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0"/>
          <p:cNvSpPr txBox="1"/>
          <p:nvPr>
            <p:ph idx="2" type="body"/>
          </p:nvPr>
        </p:nvSpPr>
        <p:spPr>
          <a:xfrm>
            <a:off x="226075" y="1320225"/>
            <a:ext cx="4134000" cy="33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00"/>
                </a:solidFill>
              </a:rPr>
              <a:t>FEATURES ORIGINAIS</a:t>
            </a:r>
            <a:endParaRPr b="1" sz="22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000000"/>
              </a:solidFill>
            </a:endParaRPr>
          </a:p>
          <a:p>
            <a:pPr indent="-215900" lvl="0" marL="6858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Instante da coleta (timestamp)</a:t>
            </a:r>
            <a:endParaRPr sz="1600">
              <a:solidFill>
                <a:srgbClr val="000000"/>
              </a:solidFill>
            </a:endParaRPr>
          </a:p>
          <a:p>
            <a:pPr indent="-215900" lvl="0" marL="685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ID do veículo</a:t>
            </a:r>
            <a:endParaRPr sz="1600">
              <a:solidFill>
                <a:srgbClr val="000000"/>
              </a:solidFill>
            </a:endParaRPr>
          </a:p>
          <a:p>
            <a:pPr indent="-215900" lvl="0" marL="685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Rota</a:t>
            </a:r>
            <a:endParaRPr sz="1600">
              <a:solidFill>
                <a:srgbClr val="000000"/>
              </a:solidFill>
            </a:endParaRPr>
          </a:p>
          <a:p>
            <a:pPr indent="-215900" lvl="0" marL="685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Localização</a:t>
            </a:r>
            <a:endParaRPr sz="1600">
              <a:solidFill>
                <a:srgbClr val="000000"/>
              </a:solidFill>
            </a:endParaRPr>
          </a:p>
          <a:p>
            <a:pPr indent="-215900" lvl="0" marL="685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…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289" name="Google Shape;289;p30"/>
          <p:cNvSpPr txBox="1"/>
          <p:nvPr>
            <p:ph type="title"/>
          </p:nvPr>
        </p:nvSpPr>
        <p:spPr>
          <a:xfrm>
            <a:off x="226075" y="238675"/>
            <a:ext cx="41340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Tratamento dos dados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50">
                <a:solidFill>
                  <a:srgbClr val="000000"/>
                </a:solidFill>
              </a:rPr>
              <a:t>Feature Engineering</a:t>
            </a:r>
            <a:endParaRPr b="1" sz="2750">
              <a:solidFill>
                <a:srgbClr val="000000"/>
              </a:solidFill>
            </a:endParaRPr>
          </a:p>
        </p:txBody>
      </p:sp>
      <p:sp>
        <p:nvSpPr>
          <p:cNvPr id="290" name="Google Shape;290;p30"/>
          <p:cNvSpPr txBox="1"/>
          <p:nvPr>
            <p:ph idx="2" type="body"/>
          </p:nvPr>
        </p:nvSpPr>
        <p:spPr>
          <a:xfrm>
            <a:off x="4781400" y="1320225"/>
            <a:ext cx="4134000" cy="33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FEATURES DERIVADAS</a:t>
            </a:r>
            <a:endParaRPr b="1" sz="22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-215900" lvl="0" marL="97155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/>
              <a:t>Sentido de movimento</a:t>
            </a:r>
            <a:endParaRPr sz="1600"/>
          </a:p>
          <a:p>
            <a:pPr indent="-215900" lvl="0" marL="9715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/>
              <a:t>Última parada</a:t>
            </a:r>
            <a:endParaRPr sz="1600"/>
          </a:p>
          <a:p>
            <a:pPr indent="-215900" lvl="0" marL="9715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/>
              <a:t>Próxima parada</a:t>
            </a:r>
            <a:endParaRPr sz="1600"/>
          </a:p>
          <a:p>
            <a:pPr indent="-215900" lvl="0" marL="9715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/>
              <a:t>Arrival Time</a:t>
            </a:r>
            <a:endParaRPr sz="1600"/>
          </a:p>
          <a:p>
            <a:pPr indent="-215900" lvl="0" marL="9715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/>
              <a:t>…</a:t>
            </a:r>
            <a:endParaRPr sz="1600"/>
          </a:p>
        </p:txBody>
      </p:sp>
      <p:sp>
        <p:nvSpPr>
          <p:cNvPr id="291" name="Google Shape;291;p30"/>
          <p:cNvSpPr/>
          <p:nvPr/>
        </p:nvSpPr>
        <p:spPr>
          <a:xfrm>
            <a:off x="3959849" y="1465825"/>
            <a:ext cx="1200600" cy="97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762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" name="Google Shape;292;p30"/>
          <p:cNvSpPr/>
          <p:nvPr/>
        </p:nvSpPr>
        <p:spPr>
          <a:xfrm>
            <a:off x="710700" y="1680025"/>
            <a:ext cx="3122400" cy="546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8407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" name="Google Shape;293;p30"/>
          <p:cNvSpPr/>
          <p:nvPr/>
        </p:nvSpPr>
        <p:spPr>
          <a:xfrm>
            <a:off x="5287200" y="1680025"/>
            <a:ext cx="3122400" cy="546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94" name="Google Shape;294;p30"/>
          <p:cNvGrpSpPr/>
          <p:nvPr/>
        </p:nvGrpSpPr>
        <p:grpSpPr>
          <a:xfrm>
            <a:off x="3929617" y="4904825"/>
            <a:ext cx="1284767" cy="116400"/>
            <a:chOff x="2907292" y="4718600"/>
            <a:chExt cx="1284767" cy="116400"/>
          </a:xfrm>
        </p:grpSpPr>
        <p:sp>
          <p:nvSpPr>
            <p:cNvPr id="295" name="Google Shape;295;p30">
              <a:hlinkClick/>
            </p:cNvPr>
            <p:cNvSpPr/>
            <p:nvPr/>
          </p:nvSpPr>
          <p:spPr>
            <a:xfrm>
              <a:off x="2907292" y="4718600"/>
              <a:ext cx="116400" cy="1164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6" name="Google Shape;296;p30">
              <a:hlinkClick/>
            </p:cNvPr>
            <p:cNvSpPr/>
            <p:nvPr/>
          </p:nvSpPr>
          <p:spPr>
            <a:xfrm>
              <a:off x="3199384" y="4718600"/>
              <a:ext cx="116400" cy="1164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7" name="Google Shape;297;p30">
              <a:hlinkClick/>
            </p:cNvPr>
            <p:cNvSpPr/>
            <p:nvPr/>
          </p:nvSpPr>
          <p:spPr>
            <a:xfrm>
              <a:off x="3491476" y="4718600"/>
              <a:ext cx="116400" cy="1164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8" name="Google Shape;298;p30">
              <a:hlinkClick/>
            </p:cNvPr>
            <p:cNvSpPr/>
            <p:nvPr/>
          </p:nvSpPr>
          <p:spPr>
            <a:xfrm>
              <a:off x="3783567" y="4718600"/>
              <a:ext cx="116400" cy="1164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9" name="Google Shape;299;p30">
              <a:hlinkClick/>
            </p:cNvPr>
            <p:cNvSpPr/>
            <p:nvPr/>
          </p:nvSpPr>
          <p:spPr>
            <a:xfrm>
              <a:off x="4075659" y="4718600"/>
              <a:ext cx="116400" cy="1164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"/>
          <p:cNvSpPr txBox="1"/>
          <p:nvPr>
            <p:ph idx="4294967295"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580"/>
              <a:t>ETA na academia</a:t>
            </a:r>
            <a:endParaRPr b="1" sz="3580"/>
          </a:p>
        </p:txBody>
      </p:sp>
      <p:grpSp>
        <p:nvGrpSpPr>
          <p:cNvPr id="305" name="Google Shape;305;p31"/>
          <p:cNvGrpSpPr/>
          <p:nvPr/>
        </p:nvGrpSpPr>
        <p:grpSpPr>
          <a:xfrm>
            <a:off x="3929617" y="4904825"/>
            <a:ext cx="1284767" cy="116400"/>
            <a:chOff x="2907292" y="4718600"/>
            <a:chExt cx="1284767" cy="116400"/>
          </a:xfrm>
        </p:grpSpPr>
        <p:sp>
          <p:nvSpPr>
            <p:cNvPr id="306" name="Google Shape;306;p31">
              <a:hlinkClick/>
            </p:cNvPr>
            <p:cNvSpPr/>
            <p:nvPr/>
          </p:nvSpPr>
          <p:spPr>
            <a:xfrm>
              <a:off x="2907292" y="4718600"/>
              <a:ext cx="116400" cy="1164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7" name="Google Shape;307;p31">
              <a:hlinkClick/>
            </p:cNvPr>
            <p:cNvSpPr/>
            <p:nvPr/>
          </p:nvSpPr>
          <p:spPr>
            <a:xfrm>
              <a:off x="3199384" y="4718600"/>
              <a:ext cx="116400" cy="1164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8" name="Google Shape;308;p31">
              <a:hlinkClick/>
            </p:cNvPr>
            <p:cNvSpPr/>
            <p:nvPr/>
          </p:nvSpPr>
          <p:spPr>
            <a:xfrm>
              <a:off x="3491476" y="4718600"/>
              <a:ext cx="116400" cy="1164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9" name="Google Shape;309;p31">
              <a:hlinkClick/>
            </p:cNvPr>
            <p:cNvSpPr/>
            <p:nvPr/>
          </p:nvSpPr>
          <p:spPr>
            <a:xfrm>
              <a:off x="3783567" y="4718600"/>
              <a:ext cx="116400" cy="1164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0" name="Google Shape;310;p31">
              <a:hlinkClick/>
            </p:cNvPr>
            <p:cNvSpPr/>
            <p:nvPr/>
          </p:nvSpPr>
          <p:spPr>
            <a:xfrm>
              <a:off x="4075659" y="4718600"/>
              <a:ext cx="116400" cy="1164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/>
          <p:nvPr/>
        </p:nvSpPr>
        <p:spPr>
          <a:xfrm>
            <a:off x="0" y="0"/>
            <a:ext cx="9144000" cy="2571900"/>
          </a:xfrm>
          <a:prstGeom prst="rect">
            <a:avLst/>
          </a:prstGeom>
          <a:solidFill>
            <a:srgbClr val="08407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228600" y="238675"/>
            <a:ext cx="88407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Equipe: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228600" y="2754250"/>
            <a:ext cx="88407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Stakeholders: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228525" y="609600"/>
            <a:ext cx="2168400" cy="16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Almir Fonseca</a:t>
            </a:r>
            <a:endParaRPr b="1"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Aluno de Ciência de Dados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2335525" y="609600"/>
            <a:ext cx="2228400" cy="16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Gustavo Reis</a:t>
            </a:r>
            <a:endParaRPr b="1"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Aluno de Ciência de Dados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4556475" y="609600"/>
            <a:ext cx="2168400" cy="16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Lívia Verly</a:t>
            </a:r>
            <a:endParaRPr b="1"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luna de Ciência de dados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6732300" y="609600"/>
            <a:ext cx="2183100" cy="16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Walter Sande</a:t>
            </a:r>
            <a:endParaRPr b="1"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Professor Orientador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220500" y="3133100"/>
            <a:ext cx="2057400" cy="16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Roboto"/>
                <a:ea typeface="Roboto"/>
                <a:cs typeface="Roboto"/>
                <a:sym typeface="Roboto"/>
              </a:rPr>
              <a:t>Fernanda Scovino</a:t>
            </a:r>
            <a:endParaRPr b="1"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Head of Data (SMTR)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2277825" y="3133100"/>
            <a:ext cx="2277900" cy="16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Roboto"/>
                <a:ea typeface="Roboto"/>
                <a:cs typeface="Roboto"/>
                <a:sym typeface="Roboto"/>
              </a:rPr>
              <a:t>Ramon Carnaval</a:t>
            </a:r>
            <a:endParaRPr b="1"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Coordenador de Projetos 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DataLake (Prefeitura do Rio)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4555725" y="3108200"/>
            <a:ext cx="2168400" cy="16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Roboto"/>
                <a:ea typeface="Roboto"/>
                <a:cs typeface="Roboto"/>
                <a:sym typeface="Roboto"/>
              </a:rPr>
              <a:t>Bóris Araújo</a:t>
            </a:r>
            <a:endParaRPr b="1"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DevOp (SMTR)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6724200" y="3108200"/>
            <a:ext cx="2183100" cy="16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Roboto"/>
                <a:ea typeface="Roboto"/>
                <a:cs typeface="Roboto"/>
                <a:sym typeface="Roboto"/>
              </a:rPr>
              <a:t>Patrícia B.C.</a:t>
            </a:r>
            <a:endParaRPr b="1"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Cientista de Dados (Prefeitura do Rio)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Features mais utilizadas</a:t>
            </a:r>
            <a:endParaRPr b="1"/>
          </a:p>
        </p:txBody>
      </p:sp>
      <p:grpSp>
        <p:nvGrpSpPr>
          <p:cNvPr id="316" name="Google Shape;316;p32"/>
          <p:cNvGrpSpPr/>
          <p:nvPr/>
        </p:nvGrpSpPr>
        <p:grpSpPr>
          <a:xfrm>
            <a:off x="3929617" y="4904825"/>
            <a:ext cx="1284767" cy="116400"/>
            <a:chOff x="2907292" y="4718600"/>
            <a:chExt cx="1284767" cy="116400"/>
          </a:xfrm>
        </p:grpSpPr>
        <p:sp>
          <p:nvSpPr>
            <p:cNvPr id="317" name="Google Shape;317;p32">
              <a:hlinkClick/>
            </p:cNvPr>
            <p:cNvSpPr/>
            <p:nvPr/>
          </p:nvSpPr>
          <p:spPr>
            <a:xfrm>
              <a:off x="2907292" y="4718600"/>
              <a:ext cx="116400" cy="1164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8" name="Google Shape;318;p32">
              <a:hlinkClick/>
            </p:cNvPr>
            <p:cNvSpPr/>
            <p:nvPr/>
          </p:nvSpPr>
          <p:spPr>
            <a:xfrm>
              <a:off x="3199384" y="4718600"/>
              <a:ext cx="116400" cy="1164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9" name="Google Shape;319;p32">
              <a:hlinkClick/>
            </p:cNvPr>
            <p:cNvSpPr/>
            <p:nvPr/>
          </p:nvSpPr>
          <p:spPr>
            <a:xfrm>
              <a:off x="3491476" y="4718600"/>
              <a:ext cx="116400" cy="1164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0" name="Google Shape;320;p32">
              <a:hlinkClick/>
            </p:cNvPr>
            <p:cNvSpPr/>
            <p:nvPr/>
          </p:nvSpPr>
          <p:spPr>
            <a:xfrm>
              <a:off x="3783567" y="4718600"/>
              <a:ext cx="116400" cy="1164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1" name="Google Shape;321;p32">
              <a:hlinkClick/>
            </p:cNvPr>
            <p:cNvSpPr/>
            <p:nvPr/>
          </p:nvSpPr>
          <p:spPr>
            <a:xfrm>
              <a:off x="4075659" y="4718600"/>
              <a:ext cx="116400" cy="1164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22" name="Google Shape;322;p32"/>
          <p:cNvSpPr txBox="1"/>
          <p:nvPr/>
        </p:nvSpPr>
        <p:spPr>
          <a:xfrm>
            <a:off x="165300" y="819925"/>
            <a:ext cx="8826600" cy="40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73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Localizações dos ônibus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3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Horários de chegada/partida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3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Pontos de ônibus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3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Rota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3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Identificador do Veículo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3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Direção da viage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 (ida/volta)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3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Automatic Passenger Ticket Issue System (APTIS)*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3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Velocidade/aceleração média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3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Tempo de parada nos pontos (</a:t>
            </a:r>
            <a:r>
              <a:rPr i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Dwell Time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)*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3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Horário (e.g., horários de pico, janelas de 3 horas)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3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Distância entre as paradas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3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Índice de condições meteorológicas (e.g., precipitação)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p32"/>
          <p:cNvSpPr txBox="1"/>
          <p:nvPr/>
        </p:nvSpPr>
        <p:spPr>
          <a:xfrm>
            <a:off x="4139700" y="4563050"/>
            <a:ext cx="47850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(*) Menor interação com a proposta atual</a:t>
            </a:r>
            <a:endParaRPr sz="13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</a:t>
            </a:r>
            <a:r>
              <a:rPr b="1" lang="en"/>
              <a:t>ré-processamento</a:t>
            </a:r>
            <a:endParaRPr b="1"/>
          </a:p>
        </p:txBody>
      </p:sp>
      <p:sp>
        <p:nvSpPr>
          <p:cNvPr id="329" name="Google Shape;329;p33"/>
          <p:cNvSpPr txBox="1"/>
          <p:nvPr/>
        </p:nvSpPr>
        <p:spPr>
          <a:xfrm>
            <a:off x="165300" y="819925"/>
            <a:ext cx="3865800" cy="41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14900" wrap="square" tIns="91425">
            <a:noAutofit/>
          </a:bodyPr>
          <a:lstStyle/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Padronização e Normalização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b="1" i="1" lang="en" sz="1800">
                <a:latin typeface="Roboto"/>
                <a:ea typeface="Roboto"/>
                <a:cs typeface="Roboto"/>
                <a:sym typeface="Roboto"/>
              </a:rPr>
              <a:t>Binned Analysis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(Agrupamentos):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685800" rtl="0" algn="l">
              <a:spcBef>
                <a:spcPts val="100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Dia da semana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685800" rtl="0" algn="l">
              <a:spcBef>
                <a:spcPts val="100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Horário do dia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, em janelas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(de 6 horas, por exemplo) o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u em 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períodos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i="1" lang="en" sz="1600">
                <a:latin typeface="Roboto"/>
                <a:ea typeface="Roboto"/>
                <a:cs typeface="Roboto"/>
                <a:sym typeface="Roboto"/>
              </a:rPr>
              <a:t>morning peak, morning off-peak, evening peak…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)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685800" rtl="0" algn="l">
              <a:spcBef>
                <a:spcPts val="1000"/>
              </a:spcBef>
              <a:spcAft>
                <a:spcPts val="1000"/>
              </a:spcAft>
              <a:buSzPts val="1600"/>
              <a:buFont typeface="Roboto"/>
              <a:buChar char="○"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Região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(Centro / Zona Norte / …)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30" name="Google Shape;330;p33"/>
          <p:cNvGrpSpPr/>
          <p:nvPr/>
        </p:nvGrpSpPr>
        <p:grpSpPr>
          <a:xfrm>
            <a:off x="3929617" y="4904825"/>
            <a:ext cx="1284767" cy="116400"/>
            <a:chOff x="2907292" y="4718600"/>
            <a:chExt cx="1284767" cy="116400"/>
          </a:xfrm>
        </p:grpSpPr>
        <p:sp>
          <p:nvSpPr>
            <p:cNvPr id="331" name="Google Shape;331;p33">
              <a:hlinkClick/>
            </p:cNvPr>
            <p:cNvSpPr/>
            <p:nvPr/>
          </p:nvSpPr>
          <p:spPr>
            <a:xfrm>
              <a:off x="2907292" y="4718600"/>
              <a:ext cx="116400" cy="1164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2" name="Google Shape;332;p33">
              <a:hlinkClick/>
            </p:cNvPr>
            <p:cNvSpPr/>
            <p:nvPr/>
          </p:nvSpPr>
          <p:spPr>
            <a:xfrm>
              <a:off x="3199384" y="4718600"/>
              <a:ext cx="116400" cy="1164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3" name="Google Shape;333;p33">
              <a:hlinkClick/>
            </p:cNvPr>
            <p:cNvSpPr/>
            <p:nvPr/>
          </p:nvSpPr>
          <p:spPr>
            <a:xfrm>
              <a:off x="3491476" y="4718600"/>
              <a:ext cx="116400" cy="1164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4" name="Google Shape;334;p33">
              <a:hlinkClick/>
            </p:cNvPr>
            <p:cNvSpPr/>
            <p:nvPr/>
          </p:nvSpPr>
          <p:spPr>
            <a:xfrm>
              <a:off x="3783567" y="4718600"/>
              <a:ext cx="116400" cy="1164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5" name="Google Shape;335;p33">
              <a:hlinkClick/>
            </p:cNvPr>
            <p:cNvSpPr/>
            <p:nvPr/>
          </p:nvSpPr>
          <p:spPr>
            <a:xfrm>
              <a:off x="4075659" y="4718600"/>
              <a:ext cx="116400" cy="1164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336" name="Google Shape;33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6950" y="1188988"/>
            <a:ext cx="4827899" cy="3145886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3"/>
          <p:cNvSpPr txBox="1"/>
          <p:nvPr/>
        </p:nvSpPr>
        <p:spPr>
          <a:xfrm>
            <a:off x="4583388" y="4260675"/>
            <a:ext cx="38550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Distribuição da velocidade estimada ao longo do dia, dividida em janelas de 6 horas (0-6hrs; 6-12hrs; 12-18hrs; 18-24hrs)</a:t>
            </a:r>
            <a:endParaRPr sz="9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8407D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4"/>
          <p:cNvSpPr txBox="1"/>
          <p:nvPr>
            <p:ph type="title"/>
          </p:nvPr>
        </p:nvSpPr>
        <p:spPr>
          <a:xfrm>
            <a:off x="226075" y="238675"/>
            <a:ext cx="28080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Predição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38"/>
              <a:t>Modelos populares</a:t>
            </a:r>
            <a:endParaRPr b="1" sz="2638"/>
          </a:p>
        </p:txBody>
      </p:sp>
      <p:sp>
        <p:nvSpPr>
          <p:cNvPr id="343" name="Google Shape;343;p34"/>
          <p:cNvSpPr txBox="1"/>
          <p:nvPr>
            <p:ph idx="1" type="body"/>
          </p:nvPr>
        </p:nvSpPr>
        <p:spPr>
          <a:xfrm>
            <a:off x="226075" y="1061575"/>
            <a:ext cx="2924100" cy="38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Os modelos mais mencionados na literatura são:</a:t>
            </a:r>
            <a:endParaRPr sz="1300"/>
          </a:p>
          <a:p>
            <a:pPr indent="-196850" lvl="0" marL="171450" rtl="0" algn="just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Regressão</a:t>
            </a:r>
            <a:endParaRPr sz="1300"/>
          </a:p>
          <a:p>
            <a:pPr indent="-196850" lvl="0" marL="17145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Séries Temporais</a:t>
            </a:r>
            <a:endParaRPr sz="1300"/>
          </a:p>
          <a:p>
            <a:pPr indent="-196850" lvl="0" marL="17145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Kalman Filter</a:t>
            </a:r>
            <a:endParaRPr sz="1300"/>
          </a:p>
          <a:p>
            <a:pPr indent="-196850" lvl="0" marL="17145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Support Vector Machines (SVMs)</a:t>
            </a:r>
            <a:endParaRPr sz="1300"/>
          </a:p>
          <a:p>
            <a:pPr indent="-196850" lvl="0" marL="17145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Artificial Neural Networks (ANNs)</a:t>
            </a:r>
            <a:endParaRPr sz="1300"/>
          </a:p>
          <a:p>
            <a:pPr indent="-196850" lvl="0" marL="17145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Recurrent Neural Networks (RNNs)</a:t>
            </a:r>
            <a:endParaRPr sz="1300"/>
          </a:p>
        </p:txBody>
      </p:sp>
      <p:grpSp>
        <p:nvGrpSpPr>
          <p:cNvPr id="344" name="Google Shape;344;p34"/>
          <p:cNvGrpSpPr/>
          <p:nvPr/>
        </p:nvGrpSpPr>
        <p:grpSpPr>
          <a:xfrm>
            <a:off x="3929617" y="4904825"/>
            <a:ext cx="1284767" cy="116400"/>
            <a:chOff x="2907292" y="4718600"/>
            <a:chExt cx="1284767" cy="116400"/>
          </a:xfrm>
        </p:grpSpPr>
        <p:sp>
          <p:nvSpPr>
            <p:cNvPr id="345" name="Google Shape;345;p34">
              <a:hlinkClick/>
            </p:cNvPr>
            <p:cNvSpPr/>
            <p:nvPr/>
          </p:nvSpPr>
          <p:spPr>
            <a:xfrm>
              <a:off x="2907292" y="4718600"/>
              <a:ext cx="116400" cy="1164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6" name="Google Shape;346;p34">
              <a:hlinkClick/>
            </p:cNvPr>
            <p:cNvSpPr/>
            <p:nvPr/>
          </p:nvSpPr>
          <p:spPr>
            <a:xfrm>
              <a:off x="3199384" y="4718600"/>
              <a:ext cx="116400" cy="1164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7" name="Google Shape;347;p34">
              <a:hlinkClick/>
            </p:cNvPr>
            <p:cNvSpPr/>
            <p:nvPr/>
          </p:nvSpPr>
          <p:spPr>
            <a:xfrm>
              <a:off x="3491476" y="4718600"/>
              <a:ext cx="116400" cy="1164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8" name="Google Shape;348;p34">
              <a:hlinkClick/>
            </p:cNvPr>
            <p:cNvSpPr/>
            <p:nvPr/>
          </p:nvSpPr>
          <p:spPr>
            <a:xfrm>
              <a:off x="3783567" y="4718600"/>
              <a:ext cx="116400" cy="1164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9" name="Google Shape;349;p34">
              <a:hlinkClick/>
            </p:cNvPr>
            <p:cNvSpPr/>
            <p:nvPr/>
          </p:nvSpPr>
          <p:spPr>
            <a:xfrm>
              <a:off x="4075659" y="4718600"/>
              <a:ext cx="116400" cy="1164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5"/>
          <p:cNvSpPr txBox="1"/>
          <p:nvPr>
            <p:ph type="title"/>
          </p:nvPr>
        </p:nvSpPr>
        <p:spPr>
          <a:xfrm>
            <a:off x="226075" y="238675"/>
            <a:ext cx="28080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8407D"/>
                </a:solidFill>
              </a:rPr>
              <a:t>Predição</a:t>
            </a:r>
            <a:endParaRPr sz="2000">
              <a:solidFill>
                <a:srgbClr val="0840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38">
                <a:solidFill>
                  <a:srgbClr val="08407D"/>
                </a:solidFill>
              </a:rPr>
              <a:t>Modelos populares</a:t>
            </a:r>
            <a:endParaRPr b="1" sz="2638">
              <a:solidFill>
                <a:srgbClr val="08407D"/>
              </a:solidFill>
            </a:endParaRPr>
          </a:p>
        </p:txBody>
      </p:sp>
      <p:sp>
        <p:nvSpPr>
          <p:cNvPr id="355" name="Google Shape;355;p35"/>
          <p:cNvSpPr txBox="1"/>
          <p:nvPr>
            <p:ph idx="1" type="body"/>
          </p:nvPr>
        </p:nvSpPr>
        <p:spPr>
          <a:xfrm>
            <a:off x="226075" y="1061575"/>
            <a:ext cx="2954400" cy="38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8407D"/>
                </a:solidFill>
              </a:rPr>
              <a:t>Os modelos mais mencionados na literatura são:</a:t>
            </a:r>
            <a:endParaRPr sz="1300">
              <a:solidFill>
                <a:srgbClr val="08407D"/>
              </a:solidFill>
            </a:endParaRPr>
          </a:p>
          <a:p>
            <a:pPr indent="-196850" lvl="0" marL="171450" rtl="0" algn="just">
              <a:spcBef>
                <a:spcPts val="1200"/>
              </a:spcBef>
              <a:spcAft>
                <a:spcPts val="0"/>
              </a:spcAft>
              <a:buClr>
                <a:srgbClr val="08407D"/>
              </a:buClr>
              <a:buSzPts val="1300"/>
              <a:buChar char="●"/>
            </a:pPr>
            <a:r>
              <a:rPr lang="en" sz="1300">
                <a:solidFill>
                  <a:srgbClr val="08407D"/>
                </a:solidFill>
              </a:rPr>
              <a:t>Regressão</a:t>
            </a:r>
            <a:endParaRPr sz="1300">
              <a:solidFill>
                <a:srgbClr val="08407D"/>
              </a:solidFill>
            </a:endParaRPr>
          </a:p>
          <a:p>
            <a:pPr indent="-196850" lvl="0" marL="171450" rtl="0" algn="just">
              <a:spcBef>
                <a:spcPts val="0"/>
              </a:spcBef>
              <a:spcAft>
                <a:spcPts val="0"/>
              </a:spcAft>
              <a:buClr>
                <a:srgbClr val="08407D"/>
              </a:buClr>
              <a:buSzPts val="1300"/>
              <a:buChar char="●"/>
            </a:pPr>
            <a:r>
              <a:rPr lang="en" sz="1300">
                <a:solidFill>
                  <a:srgbClr val="08407D"/>
                </a:solidFill>
              </a:rPr>
              <a:t>Séries Temporais</a:t>
            </a:r>
            <a:endParaRPr sz="1300">
              <a:solidFill>
                <a:srgbClr val="08407D"/>
              </a:solidFill>
            </a:endParaRPr>
          </a:p>
          <a:p>
            <a:pPr indent="-196850" lvl="0" marL="171450" rtl="0" algn="just">
              <a:spcBef>
                <a:spcPts val="0"/>
              </a:spcBef>
              <a:spcAft>
                <a:spcPts val="0"/>
              </a:spcAft>
              <a:buClr>
                <a:srgbClr val="08407D"/>
              </a:buClr>
              <a:buSzPts val="1300"/>
              <a:buChar char="●"/>
            </a:pPr>
            <a:r>
              <a:rPr lang="en" sz="1300">
                <a:solidFill>
                  <a:srgbClr val="08407D"/>
                </a:solidFill>
              </a:rPr>
              <a:t>Kalman Filter</a:t>
            </a:r>
            <a:endParaRPr sz="1300">
              <a:solidFill>
                <a:srgbClr val="08407D"/>
              </a:solidFill>
            </a:endParaRPr>
          </a:p>
          <a:p>
            <a:pPr indent="-196850" lvl="0" marL="171450" rtl="0" algn="just">
              <a:spcBef>
                <a:spcPts val="0"/>
              </a:spcBef>
              <a:spcAft>
                <a:spcPts val="0"/>
              </a:spcAft>
              <a:buClr>
                <a:srgbClr val="08407D"/>
              </a:buClr>
              <a:buSzPts val="1300"/>
              <a:buChar char="●"/>
            </a:pPr>
            <a:r>
              <a:rPr lang="en" sz="1300">
                <a:solidFill>
                  <a:srgbClr val="08407D"/>
                </a:solidFill>
              </a:rPr>
              <a:t>Support Vector Machines (SVMs)</a:t>
            </a:r>
            <a:endParaRPr sz="1300">
              <a:solidFill>
                <a:srgbClr val="08407D"/>
              </a:solidFill>
            </a:endParaRPr>
          </a:p>
          <a:p>
            <a:pPr indent="-196850" lvl="0" marL="171450" rtl="0" algn="just">
              <a:spcBef>
                <a:spcPts val="0"/>
              </a:spcBef>
              <a:spcAft>
                <a:spcPts val="0"/>
              </a:spcAft>
              <a:buClr>
                <a:srgbClr val="08407D"/>
              </a:buClr>
              <a:buSzPts val="1300"/>
              <a:buChar char="●"/>
            </a:pPr>
            <a:r>
              <a:rPr lang="en" sz="1300">
                <a:solidFill>
                  <a:srgbClr val="08407D"/>
                </a:solidFill>
              </a:rPr>
              <a:t>Artificial Neural Networks (ANNs)</a:t>
            </a:r>
            <a:endParaRPr sz="1300">
              <a:solidFill>
                <a:srgbClr val="08407D"/>
              </a:solidFill>
            </a:endParaRPr>
          </a:p>
          <a:p>
            <a:pPr indent="-196850" lvl="0" marL="171450" rtl="0" algn="just">
              <a:spcBef>
                <a:spcPts val="0"/>
              </a:spcBef>
              <a:spcAft>
                <a:spcPts val="0"/>
              </a:spcAft>
              <a:buClr>
                <a:srgbClr val="08407D"/>
              </a:buClr>
              <a:buSzPts val="1300"/>
              <a:buChar char="●"/>
            </a:pPr>
            <a:r>
              <a:rPr lang="en" sz="1300">
                <a:solidFill>
                  <a:srgbClr val="08407D"/>
                </a:solidFill>
              </a:rPr>
              <a:t>Recurrent Neural Networks (RNNs)</a:t>
            </a:r>
            <a:endParaRPr sz="1300">
              <a:solidFill>
                <a:srgbClr val="08407D"/>
              </a:solidFill>
            </a:endParaRPr>
          </a:p>
        </p:txBody>
      </p:sp>
      <p:sp>
        <p:nvSpPr>
          <p:cNvPr id="356" name="Google Shape;356;p35"/>
          <p:cNvSpPr/>
          <p:nvPr/>
        </p:nvSpPr>
        <p:spPr>
          <a:xfrm>
            <a:off x="3261075" y="0"/>
            <a:ext cx="5864700" cy="5143500"/>
          </a:xfrm>
          <a:prstGeom prst="rect">
            <a:avLst/>
          </a:prstGeom>
          <a:solidFill>
            <a:srgbClr val="0840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7" name="Google Shape;357;p35"/>
          <p:cNvSpPr txBox="1"/>
          <p:nvPr>
            <p:ph type="title"/>
          </p:nvPr>
        </p:nvSpPr>
        <p:spPr>
          <a:xfrm>
            <a:off x="3260325" y="238800"/>
            <a:ext cx="2954400" cy="123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Regressão</a:t>
            </a:r>
            <a:endParaRPr b="1" sz="2638"/>
          </a:p>
        </p:txBody>
      </p:sp>
      <p:sp>
        <p:nvSpPr>
          <p:cNvPr id="358" name="Google Shape;358;p35"/>
          <p:cNvSpPr txBox="1"/>
          <p:nvPr>
            <p:ph idx="1" type="body"/>
          </p:nvPr>
        </p:nvSpPr>
        <p:spPr>
          <a:xfrm>
            <a:off x="3282075" y="1475100"/>
            <a:ext cx="2910900" cy="38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96850" lvl="0" marL="342900" rtl="0" algn="l">
              <a:spcBef>
                <a:spcPts val="0"/>
              </a:spcBef>
              <a:spcAft>
                <a:spcPts val="0"/>
              </a:spcAft>
              <a:buSzPts val="1300"/>
              <a:buChar char="+"/>
            </a:pPr>
            <a:r>
              <a:rPr lang="en" sz="1300"/>
              <a:t>Simplicidade</a:t>
            </a:r>
            <a:endParaRPr sz="1300"/>
          </a:p>
          <a:p>
            <a:pPr indent="-196850" lvl="0" marL="342900" rtl="0" algn="l">
              <a:spcBef>
                <a:spcPts val="0"/>
              </a:spcBef>
              <a:spcAft>
                <a:spcPts val="0"/>
              </a:spcAft>
              <a:buSzPts val="1300"/>
              <a:buChar char="+"/>
            </a:pPr>
            <a:r>
              <a:rPr lang="en" sz="1300"/>
              <a:t>Interpretabilidade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196850" lvl="0" marL="3429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Não capturam relações complexas não lineares de forma eficiente</a:t>
            </a:r>
            <a:endParaRPr sz="1300"/>
          </a:p>
          <a:p>
            <a:pPr indent="-196850" lvl="0" marL="3429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Aplicação limitada sobre features altamente correlacionadas</a:t>
            </a:r>
            <a:endParaRPr sz="1300"/>
          </a:p>
        </p:txBody>
      </p:sp>
      <p:sp>
        <p:nvSpPr>
          <p:cNvPr id="359" name="Google Shape;359;p35"/>
          <p:cNvSpPr/>
          <p:nvPr/>
        </p:nvSpPr>
        <p:spPr>
          <a:xfrm>
            <a:off x="6172125" y="258600"/>
            <a:ext cx="42600" cy="464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35"/>
          <p:cNvSpPr txBox="1"/>
          <p:nvPr>
            <p:ph type="title"/>
          </p:nvPr>
        </p:nvSpPr>
        <p:spPr>
          <a:xfrm>
            <a:off x="6214725" y="258600"/>
            <a:ext cx="2700600" cy="123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RNNs</a:t>
            </a:r>
            <a:endParaRPr b="1" sz="2638"/>
          </a:p>
        </p:txBody>
      </p:sp>
      <p:sp>
        <p:nvSpPr>
          <p:cNvPr id="361" name="Google Shape;361;p35"/>
          <p:cNvSpPr txBox="1"/>
          <p:nvPr>
            <p:ph idx="1" type="body"/>
          </p:nvPr>
        </p:nvSpPr>
        <p:spPr>
          <a:xfrm>
            <a:off x="6236025" y="1475100"/>
            <a:ext cx="2700600" cy="3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96850" lvl="0" marL="342900" rtl="0" algn="l">
              <a:spcBef>
                <a:spcPts val="0"/>
              </a:spcBef>
              <a:spcAft>
                <a:spcPts val="0"/>
              </a:spcAft>
              <a:buSzPts val="1300"/>
              <a:buChar char="+"/>
            </a:pPr>
            <a:r>
              <a:rPr lang="en" sz="1300"/>
              <a:t>Eficientes na análise de dados temporais</a:t>
            </a:r>
            <a:endParaRPr sz="1300"/>
          </a:p>
          <a:p>
            <a:pPr indent="-196850" lvl="0" marL="342900" rtl="0" algn="l">
              <a:spcBef>
                <a:spcPts val="0"/>
              </a:spcBef>
              <a:spcAft>
                <a:spcPts val="0"/>
              </a:spcAft>
              <a:buSzPts val="1300"/>
              <a:buChar char="+"/>
            </a:pPr>
            <a:r>
              <a:rPr lang="en" sz="1300"/>
              <a:t>Reconhecem padrões num passado próximo ou remoto (e.g., LSTMs)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196850" lvl="0" marL="3429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Alto custo computacional</a:t>
            </a:r>
            <a:endParaRPr sz="1300"/>
          </a:p>
          <a:p>
            <a:pPr indent="-196850" lvl="0" marL="3429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Treinamento e escolha de hiperparâmetros sensível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362" name="Google Shape;362;p35"/>
          <p:cNvGrpSpPr/>
          <p:nvPr/>
        </p:nvGrpSpPr>
        <p:grpSpPr>
          <a:xfrm>
            <a:off x="3929617" y="4904825"/>
            <a:ext cx="1284767" cy="116400"/>
            <a:chOff x="2907292" y="4718600"/>
            <a:chExt cx="1284767" cy="116400"/>
          </a:xfrm>
        </p:grpSpPr>
        <p:sp>
          <p:nvSpPr>
            <p:cNvPr id="363" name="Google Shape;363;p35">
              <a:hlinkClick/>
            </p:cNvPr>
            <p:cNvSpPr/>
            <p:nvPr/>
          </p:nvSpPr>
          <p:spPr>
            <a:xfrm>
              <a:off x="3199384" y="4718600"/>
              <a:ext cx="116400" cy="1164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4" name="Google Shape;364;p35">
              <a:hlinkClick/>
            </p:cNvPr>
            <p:cNvSpPr/>
            <p:nvPr/>
          </p:nvSpPr>
          <p:spPr>
            <a:xfrm>
              <a:off x="3491476" y="4718600"/>
              <a:ext cx="116400" cy="1164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5" name="Google Shape;365;p35">
              <a:hlinkClick/>
            </p:cNvPr>
            <p:cNvSpPr/>
            <p:nvPr/>
          </p:nvSpPr>
          <p:spPr>
            <a:xfrm>
              <a:off x="3783567" y="4718600"/>
              <a:ext cx="116400" cy="1164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6" name="Google Shape;366;p35">
              <a:hlinkClick/>
            </p:cNvPr>
            <p:cNvSpPr/>
            <p:nvPr/>
          </p:nvSpPr>
          <p:spPr>
            <a:xfrm>
              <a:off x="4075659" y="4718600"/>
              <a:ext cx="116400" cy="1164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7" name="Google Shape;367;p35">
              <a:hlinkClick/>
            </p:cNvPr>
            <p:cNvSpPr/>
            <p:nvPr/>
          </p:nvSpPr>
          <p:spPr>
            <a:xfrm>
              <a:off x="2907292" y="4718600"/>
              <a:ext cx="116400" cy="1164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6"/>
          <p:cNvSpPr txBox="1"/>
          <p:nvPr>
            <p:ph idx="4294967295"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580"/>
              <a:t>Próximos passos</a:t>
            </a:r>
            <a:endParaRPr b="1" sz="3580"/>
          </a:p>
        </p:txBody>
      </p:sp>
      <p:grpSp>
        <p:nvGrpSpPr>
          <p:cNvPr id="373" name="Google Shape;373;p36"/>
          <p:cNvGrpSpPr/>
          <p:nvPr/>
        </p:nvGrpSpPr>
        <p:grpSpPr>
          <a:xfrm>
            <a:off x="3929617" y="4904825"/>
            <a:ext cx="1284767" cy="116400"/>
            <a:chOff x="2907292" y="4718600"/>
            <a:chExt cx="1284767" cy="116400"/>
          </a:xfrm>
        </p:grpSpPr>
        <p:sp>
          <p:nvSpPr>
            <p:cNvPr id="374" name="Google Shape;374;p36">
              <a:hlinkClick/>
            </p:cNvPr>
            <p:cNvSpPr/>
            <p:nvPr/>
          </p:nvSpPr>
          <p:spPr>
            <a:xfrm>
              <a:off x="2907292" y="4718600"/>
              <a:ext cx="116400" cy="1164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5" name="Google Shape;375;p36">
              <a:hlinkClick/>
            </p:cNvPr>
            <p:cNvSpPr/>
            <p:nvPr/>
          </p:nvSpPr>
          <p:spPr>
            <a:xfrm>
              <a:off x="3199384" y="4718600"/>
              <a:ext cx="116400" cy="1164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6" name="Google Shape;376;p36">
              <a:hlinkClick/>
            </p:cNvPr>
            <p:cNvSpPr/>
            <p:nvPr/>
          </p:nvSpPr>
          <p:spPr>
            <a:xfrm>
              <a:off x="3491476" y="4718600"/>
              <a:ext cx="116400" cy="1164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7" name="Google Shape;377;p36">
              <a:hlinkClick/>
            </p:cNvPr>
            <p:cNvSpPr/>
            <p:nvPr/>
          </p:nvSpPr>
          <p:spPr>
            <a:xfrm>
              <a:off x="3783567" y="4718600"/>
              <a:ext cx="116400" cy="1164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8" name="Google Shape;378;p36">
              <a:hlinkClick/>
            </p:cNvPr>
            <p:cNvSpPr/>
            <p:nvPr/>
          </p:nvSpPr>
          <p:spPr>
            <a:xfrm>
              <a:off x="4075659" y="4718600"/>
              <a:ext cx="116400" cy="1164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Próximos Passos</a:t>
            </a:r>
            <a:endParaRPr b="1"/>
          </a:p>
        </p:txBody>
      </p:sp>
      <p:sp>
        <p:nvSpPr>
          <p:cNvPr id="384" name="Google Shape;384;p37"/>
          <p:cNvSpPr txBox="1"/>
          <p:nvPr>
            <p:ph idx="1" type="body"/>
          </p:nvPr>
        </p:nvSpPr>
        <p:spPr>
          <a:xfrm>
            <a:off x="471900" y="1919075"/>
            <a:ext cx="6027000" cy="27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☐"/>
            </a:pPr>
            <a:r>
              <a:rPr b="1" lang="en">
                <a:solidFill>
                  <a:schemeClr val="dk2"/>
                </a:solidFill>
              </a:rPr>
              <a:t>Aprimorar a análise exploratória</a:t>
            </a:r>
            <a:r>
              <a:rPr lang="en">
                <a:solidFill>
                  <a:schemeClr val="dk2"/>
                </a:solidFill>
              </a:rPr>
              <a:t> para um conjunto maior de dados e covariáveis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☐"/>
            </a:pPr>
            <a:r>
              <a:rPr lang="en">
                <a:solidFill>
                  <a:schemeClr val="dk2"/>
                </a:solidFill>
              </a:rPr>
              <a:t>Construir </a:t>
            </a:r>
            <a:r>
              <a:rPr b="1" lang="en">
                <a:solidFill>
                  <a:schemeClr val="dk2"/>
                </a:solidFill>
              </a:rPr>
              <a:t>conjunto de dados de validação </a:t>
            </a:r>
            <a:endParaRPr b="1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☐"/>
            </a:pPr>
            <a:r>
              <a:rPr lang="en">
                <a:solidFill>
                  <a:schemeClr val="dk2"/>
                </a:solidFill>
              </a:rPr>
              <a:t>Teste de modelos: </a:t>
            </a:r>
            <a:r>
              <a:rPr b="1" lang="en" sz="1800">
                <a:solidFill>
                  <a:schemeClr val="dk2"/>
                </a:solidFill>
              </a:rPr>
              <a:t>Regressão Linear e RNNs</a:t>
            </a:r>
            <a:endParaRPr b="1">
              <a:solidFill>
                <a:srgbClr val="000000"/>
              </a:solidFill>
            </a:endParaRPr>
          </a:p>
        </p:txBody>
      </p:sp>
      <p:grpSp>
        <p:nvGrpSpPr>
          <p:cNvPr id="385" name="Google Shape;385;p37"/>
          <p:cNvGrpSpPr/>
          <p:nvPr/>
        </p:nvGrpSpPr>
        <p:grpSpPr>
          <a:xfrm>
            <a:off x="3929617" y="4904825"/>
            <a:ext cx="1284767" cy="116400"/>
            <a:chOff x="2907292" y="4718600"/>
            <a:chExt cx="1284767" cy="116400"/>
          </a:xfrm>
        </p:grpSpPr>
        <p:sp>
          <p:nvSpPr>
            <p:cNvPr id="386" name="Google Shape;386;p37">
              <a:hlinkClick/>
            </p:cNvPr>
            <p:cNvSpPr/>
            <p:nvPr/>
          </p:nvSpPr>
          <p:spPr>
            <a:xfrm>
              <a:off x="2907292" y="4718600"/>
              <a:ext cx="116400" cy="1164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7" name="Google Shape;387;p37">
              <a:hlinkClick/>
            </p:cNvPr>
            <p:cNvSpPr/>
            <p:nvPr/>
          </p:nvSpPr>
          <p:spPr>
            <a:xfrm>
              <a:off x="3199384" y="4718600"/>
              <a:ext cx="116400" cy="1164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8" name="Google Shape;388;p37">
              <a:hlinkClick/>
            </p:cNvPr>
            <p:cNvSpPr/>
            <p:nvPr/>
          </p:nvSpPr>
          <p:spPr>
            <a:xfrm>
              <a:off x="3491476" y="4718600"/>
              <a:ext cx="116400" cy="1164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9" name="Google Shape;389;p37">
              <a:hlinkClick/>
            </p:cNvPr>
            <p:cNvSpPr/>
            <p:nvPr/>
          </p:nvSpPr>
          <p:spPr>
            <a:xfrm>
              <a:off x="3783567" y="4718600"/>
              <a:ext cx="116400" cy="1164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0" name="Google Shape;390;p37">
              <a:hlinkClick/>
            </p:cNvPr>
            <p:cNvSpPr/>
            <p:nvPr/>
          </p:nvSpPr>
          <p:spPr>
            <a:xfrm>
              <a:off x="4075659" y="4718600"/>
              <a:ext cx="116400" cy="1164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391" name="Google Shape;39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9852" y="1919075"/>
            <a:ext cx="2522275" cy="252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8"/>
          <p:cNvSpPr txBox="1"/>
          <p:nvPr>
            <p:ph idx="4294967295"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4480"/>
              <a:t>Obrigado pela atenção!</a:t>
            </a:r>
            <a:endParaRPr b="1" sz="44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80"/>
              <a:t>Alguma Dúvida?</a:t>
            </a:r>
            <a:endParaRPr sz="3580"/>
          </a:p>
        </p:txBody>
      </p:sp>
      <p:grpSp>
        <p:nvGrpSpPr>
          <p:cNvPr id="397" name="Google Shape;397;p38"/>
          <p:cNvGrpSpPr/>
          <p:nvPr/>
        </p:nvGrpSpPr>
        <p:grpSpPr>
          <a:xfrm>
            <a:off x="3929617" y="4904825"/>
            <a:ext cx="1284767" cy="116400"/>
            <a:chOff x="2907292" y="4718600"/>
            <a:chExt cx="1284767" cy="116400"/>
          </a:xfrm>
        </p:grpSpPr>
        <p:sp>
          <p:nvSpPr>
            <p:cNvPr id="398" name="Google Shape;398;p38">
              <a:hlinkClick/>
            </p:cNvPr>
            <p:cNvSpPr/>
            <p:nvPr/>
          </p:nvSpPr>
          <p:spPr>
            <a:xfrm>
              <a:off x="2907292" y="4718600"/>
              <a:ext cx="116400" cy="1164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9" name="Google Shape;399;p38">
              <a:hlinkClick/>
            </p:cNvPr>
            <p:cNvSpPr/>
            <p:nvPr/>
          </p:nvSpPr>
          <p:spPr>
            <a:xfrm>
              <a:off x="3199384" y="4718600"/>
              <a:ext cx="116400" cy="1164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0" name="Google Shape;400;p38">
              <a:hlinkClick/>
            </p:cNvPr>
            <p:cNvSpPr/>
            <p:nvPr/>
          </p:nvSpPr>
          <p:spPr>
            <a:xfrm>
              <a:off x="3491476" y="4718600"/>
              <a:ext cx="116400" cy="1164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1" name="Google Shape;401;p38">
              <a:hlinkClick/>
            </p:cNvPr>
            <p:cNvSpPr/>
            <p:nvPr/>
          </p:nvSpPr>
          <p:spPr>
            <a:xfrm>
              <a:off x="3783567" y="4718600"/>
              <a:ext cx="116400" cy="1164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2" name="Google Shape;402;p38">
              <a:hlinkClick/>
            </p:cNvPr>
            <p:cNvSpPr/>
            <p:nvPr/>
          </p:nvSpPr>
          <p:spPr>
            <a:xfrm>
              <a:off x="4075659" y="4718600"/>
              <a:ext cx="116400" cy="1164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idx="4294967295"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580"/>
              <a:t>Os</a:t>
            </a:r>
            <a:r>
              <a:rPr b="1" lang="en" sz="3580"/>
              <a:t> ônibus no transporte carioca</a:t>
            </a:r>
            <a:endParaRPr b="1" sz="3580"/>
          </a:p>
        </p:txBody>
      </p:sp>
      <p:grpSp>
        <p:nvGrpSpPr>
          <p:cNvPr id="89" name="Google Shape;89;p15"/>
          <p:cNvGrpSpPr/>
          <p:nvPr/>
        </p:nvGrpSpPr>
        <p:grpSpPr>
          <a:xfrm>
            <a:off x="3929617" y="4904825"/>
            <a:ext cx="1284767" cy="116400"/>
            <a:chOff x="2907292" y="4718600"/>
            <a:chExt cx="1284767" cy="116400"/>
          </a:xfrm>
        </p:grpSpPr>
        <p:sp>
          <p:nvSpPr>
            <p:cNvPr id="90" name="Google Shape;90;p15">
              <a:hlinkClick/>
            </p:cNvPr>
            <p:cNvSpPr/>
            <p:nvPr/>
          </p:nvSpPr>
          <p:spPr>
            <a:xfrm>
              <a:off x="2907292" y="4718600"/>
              <a:ext cx="116400" cy="1164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1" name="Google Shape;91;p15">
              <a:hlinkClick/>
            </p:cNvPr>
            <p:cNvSpPr/>
            <p:nvPr/>
          </p:nvSpPr>
          <p:spPr>
            <a:xfrm>
              <a:off x="3199384" y="4718600"/>
              <a:ext cx="116400" cy="1164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" name="Google Shape;92;p15">
              <a:hlinkClick/>
            </p:cNvPr>
            <p:cNvSpPr/>
            <p:nvPr/>
          </p:nvSpPr>
          <p:spPr>
            <a:xfrm>
              <a:off x="3491476" y="4718600"/>
              <a:ext cx="116400" cy="1164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3" name="Google Shape;93;p15">
              <a:hlinkClick/>
            </p:cNvPr>
            <p:cNvSpPr/>
            <p:nvPr/>
          </p:nvSpPr>
          <p:spPr>
            <a:xfrm>
              <a:off x="3783567" y="4718600"/>
              <a:ext cx="116400" cy="1164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4" name="Google Shape;94;p15">
              <a:hlinkClick/>
            </p:cNvPr>
            <p:cNvSpPr/>
            <p:nvPr/>
          </p:nvSpPr>
          <p:spPr>
            <a:xfrm>
              <a:off x="4075659" y="4718600"/>
              <a:ext cx="116400" cy="1164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8407D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idx="4294967295" type="title"/>
          </p:nvPr>
        </p:nvSpPr>
        <p:spPr>
          <a:xfrm>
            <a:off x="226075" y="238675"/>
            <a:ext cx="28080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Ônibus no Rio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50"/>
              <a:t>Histórico</a:t>
            </a:r>
            <a:endParaRPr b="1" sz="2750"/>
          </a:p>
        </p:txBody>
      </p:sp>
      <p:grpSp>
        <p:nvGrpSpPr>
          <p:cNvPr id="100" name="Google Shape;100;p16"/>
          <p:cNvGrpSpPr/>
          <p:nvPr/>
        </p:nvGrpSpPr>
        <p:grpSpPr>
          <a:xfrm>
            <a:off x="3929617" y="4904825"/>
            <a:ext cx="1284767" cy="116400"/>
            <a:chOff x="2907292" y="4718600"/>
            <a:chExt cx="1284767" cy="116400"/>
          </a:xfrm>
        </p:grpSpPr>
        <p:sp>
          <p:nvSpPr>
            <p:cNvPr id="101" name="Google Shape;101;p16">
              <a:hlinkClick/>
            </p:cNvPr>
            <p:cNvSpPr/>
            <p:nvPr/>
          </p:nvSpPr>
          <p:spPr>
            <a:xfrm>
              <a:off x="2907292" y="4718600"/>
              <a:ext cx="116400" cy="1164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" name="Google Shape;102;p16">
              <a:hlinkClick/>
            </p:cNvPr>
            <p:cNvSpPr/>
            <p:nvPr/>
          </p:nvSpPr>
          <p:spPr>
            <a:xfrm>
              <a:off x="3199384" y="4718600"/>
              <a:ext cx="116400" cy="1164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3" name="Google Shape;103;p16">
              <a:hlinkClick/>
            </p:cNvPr>
            <p:cNvSpPr/>
            <p:nvPr/>
          </p:nvSpPr>
          <p:spPr>
            <a:xfrm>
              <a:off x="3491476" y="4718600"/>
              <a:ext cx="116400" cy="1164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4" name="Google Shape;104;p16">
              <a:hlinkClick/>
            </p:cNvPr>
            <p:cNvSpPr/>
            <p:nvPr/>
          </p:nvSpPr>
          <p:spPr>
            <a:xfrm>
              <a:off x="3783567" y="4718600"/>
              <a:ext cx="116400" cy="1164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5" name="Google Shape;105;p16">
              <a:hlinkClick/>
            </p:cNvPr>
            <p:cNvSpPr/>
            <p:nvPr/>
          </p:nvSpPr>
          <p:spPr>
            <a:xfrm>
              <a:off x="4075659" y="4718600"/>
              <a:ext cx="116400" cy="1164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6" name="Google Shape;106;p16"/>
          <p:cNvSpPr txBox="1"/>
          <p:nvPr/>
        </p:nvSpPr>
        <p:spPr>
          <a:xfrm>
            <a:off x="6491700" y="4480325"/>
            <a:ext cx="24237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Fonte: DataRio, 2023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6"/>
          <p:cNvSpPr txBox="1"/>
          <p:nvPr>
            <p:ph idx="4294967295" type="body"/>
          </p:nvPr>
        </p:nvSpPr>
        <p:spPr>
          <a:xfrm>
            <a:off x="226075" y="1176250"/>
            <a:ext cx="8689200" cy="356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lt1"/>
                </a:solidFill>
              </a:rPr>
              <a:t>354</a:t>
            </a:r>
            <a:r>
              <a:rPr b="1" lang="en" sz="3300">
                <a:solidFill>
                  <a:schemeClr val="lt1"/>
                </a:solidFill>
              </a:rPr>
              <a:t> </a:t>
            </a:r>
            <a:r>
              <a:rPr lang="en" sz="3300">
                <a:solidFill>
                  <a:schemeClr val="lt1"/>
                </a:solidFill>
              </a:rPr>
              <a:t>linhas</a:t>
            </a:r>
            <a:endParaRPr sz="33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5300">
                <a:solidFill>
                  <a:schemeClr val="lt1"/>
                </a:solidFill>
              </a:rPr>
              <a:t> </a:t>
            </a:r>
            <a:endParaRPr sz="33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 sz="6000">
                <a:solidFill>
                  <a:schemeClr val="lt1"/>
                </a:solidFill>
              </a:rPr>
              <a:t> </a:t>
            </a:r>
            <a:endParaRPr sz="1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8407D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idx="4294967295" type="title"/>
          </p:nvPr>
        </p:nvSpPr>
        <p:spPr>
          <a:xfrm>
            <a:off x="226075" y="238675"/>
            <a:ext cx="28080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Ônibus no Rio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50"/>
              <a:t>Histórico</a:t>
            </a:r>
            <a:endParaRPr b="1" sz="2750"/>
          </a:p>
        </p:txBody>
      </p:sp>
      <p:grpSp>
        <p:nvGrpSpPr>
          <p:cNvPr id="113" name="Google Shape;113;p17"/>
          <p:cNvGrpSpPr/>
          <p:nvPr/>
        </p:nvGrpSpPr>
        <p:grpSpPr>
          <a:xfrm>
            <a:off x="3929617" y="4904825"/>
            <a:ext cx="1284767" cy="116400"/>
            <a:chOff x="2907292" y="4718600"/>
            <a:chExt cx="1284767" cy="116400"/>
          </a:xfrm>
        </p:grpSpPr>
        <p:sp>
          <p:nvSpPr>
            <p:cNvPr id="114" name="Google Shape;114;p17">
              <a:hlinkClick/>
            </p:cNvPr>
            <p:cNvSpPr/>
            <p:nvPr/>
          </p:nvSpPr>
          <p:spPr>
            <a:xfrm>
              <a:off x="2907292" y="4718600"/>
              <a:ext cx="116400" cy="1164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5" name="Google Shape;115;p17">
              <a:hlinkClick/>
            </p:cNvPr>
            <p:cNvSpPr/>
            <p:nvPr/>
          </p:nvSpPr>
          <p:spPr>
            <a:xfrm>
              <a:off x="3199384" y="4718600"/>
              <a:ext cx="116400" cy="1164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6" name="Google Shape;116;p17">
              <a:hlinkClick/>
            </p:cNvPr>
            <p:cNvSpPr/>
            <p:nvPr/>
          </p:nvSpPr>
          <p:spPr>
            <a:xfrm>
              <a:off x="3491476" y="4718600"/>
              <a:ext cx="116400" cy="1164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7" name="Google Shape;117;p17">
              <a:hlinkClick/>
            </p:cNvPr>
            <p:cNvSpPr/>
            <p:nvPr/>
          </p:nvSpPr>
          <p:spPr>
            <a:xfrm>
              <a:off x="3783567" y="4718600"/>
              <a:ext cx="116400" cy="1164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8" name="Google Shape;118;p17">
              <a:hlinkClick/>
            </p:cNvPr>
            <p:cNvSpPr/>
            <p:nvPr/>
          </p:nvSpPr>
          <p:spPr>
            <a:xfrm>
              <a:off x="4075659" y="4718600"/>
              <a:ext cx="116400" cy="1164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9" name="Google Shape;119;p17"/>
          <p:cNvSpPr txBox="1"/>
          <p:nvPr>
            <p:ph idx="4294967295" type="body"/>
          </p:nvPr>
        </p:nvSpPr>
        <p:spPr>
          <a:xfrm>
            <a:off x="226075" y="1176250"/>
            <a:ext cx="8689200" cy="356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lt1"/>
                </a:solidFill>
              </a:rPr>
              <a:t>354</a:t>
            </a:r>
            <a:r>
              <a:rPr b="1" lang="en" sz="3300">
                <a:solidFill>
                  <a:schemeClr val="lt1"/>
                </a:solidFill>
              </a:rPr>
              <a:t> </a:t>
            </a:r>
            <a:r>
              <a:rPr lang="en" sz="3300">
                <a:solidFill>
                  <a:schemeClr val="lt1"/>
                </a:solidFill>
              </a:rPr>
              <a:t>linhas</a:t>
            </a:r>
            <a:endParaRPr sz="33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5300">
                <a:solidFill>
                  <a:schemeClr val="lt1"/>
                </a:solidFill>
              </a:rPr>
              <a:t>4000</a:t>
            </a:r>
            <a:r>
              <a:rPr lang="en" sz="3300">
                <a:solidFill>
                  <a:schemeClr val="lt1"/>
                </a:solidFill>
              </a:rPr>
              <a:t> veículos </a:t>
            </a:r>
            <a:endParaRPr sz="33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 sz="6000">
                <a:solidFill>
                  <a:schemeClr val="lt1"/>
                </a:solidFill>
              </a:rPr>
              <a:t> </a:t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6491700" y="4480325"/>
            <a:ext cx="24237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Fonte: DataRio, 2023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8407D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idx="4294967295" type="title"/>
          </p:nvPr>
        </p:nvSpPr>
        <p:spPr>
          <a:xfrm>
            <a:off x="226075" y="238675"/>
            <a:ext cx="28080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Ônibus no Rio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50"/>
              <a:t>Histórico</a:t>
            </a:r>
            <a:endParaRPr b="1" sz="2750"/>
          </a:p>
        </p:txBody>
      </p:sp>
      <p:grpSp>
        <p:nvGrpSpPr>
          <p:cNvPr id="126" name="Google Shape;126;p18"/>
          <p:cNvGrpSpPr/>
          <p:nvPr/>
        </p:nvGrpSpPr>
        <p:grpSpPr>
          <a:xfrm>
            <a:off x="3929617" y="4904825"/>
            <a:ext cx="1284767" cy="116400"/>
            <a:chOff x="2907292" y="4718600"/>
            <a:chExt cx="1284767" cy="116400"/>
          </a:xfrm>
        </p:grpSpPr>
        <p:sp>
          <p:nvSpPr>
            <p:cNvPr id="127" name="Google Shape;127;p18">
              <a:hlinkClick/>
            </p:cNvPr>
            <p:cNvSpPr/>
            <p:nvPr/>
          </p:nvSpPr>
          <p:spPr>
            <a:xfrm>
              <a:off x="2907292" y="4718600"/>
              <a:ext cx="116400" cy="1164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" name="Google Shape;128;p18">
              <a:hlinkClick/>
            </p:cNvPr>
            <p:cNvSpPr/>
            <p:nvPr/>
          </p:nvSpPr>
          <p:spPr>
            <a:xfrm>
              <a:off x="3199384" y="4718600"/>
              <a:ext cx="116400" cy="1164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9" name="Google Shape;129;p18">
              <a:hlinkClick/>
            </p:cNvPr>
            <p:cNvSpPr/>
            <p:nvPr/>
          </p:nvSpPr>
          <p:spPr>
            <a:xfrm>
              <a:off x="3491476" y="4718600"/>
              <a:ext cx="116400" cy="1164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0" name="Google Shape;130;p18">
              <a:hlinkClick/>
            </p:cNvPr>
            <p:cNvSpPr/>
            <p:nvPr/>
          </p:nvSpPr>
          <p:spPr>
            <a:xfrm>
              <a:off x="3783567" y="4718600"/>
              <a:ext cx="116400" cy="1164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1" name="Google Shape;131;p18">
              <a:hlinkClick/>
            </p:cNvPr>
            <p:cNvSpPr/>
            <p:nvPr/>
          </p:nvSpPr>
          <p:spPr>
            <a:xfrm>
              <a:off x="4075659" y="4718600"/>
              <a:ext cx="116400" cy="1164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32" name="Google Shape;132;p18"/>
          <p:cNvSpPr txBox="1"/>
          <p:nvPr>
            <p:ph idx="4294967295" type="body"/>
          </p:nvPr>
        </p:nvSpPr>
        <p:spPr>
          <a:xfrm>
            <a:off x="226075" y="1176250"/>
            <a:ext cx="8689200" cy="356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lt1"/>
                </a:solidFill>
              </a:rPr>
              <a:t>354</a:t>
            </a:r>
            <a:r>
              <a:rPr b="1" lang="en" sz="3300">
                <a:solidFill>
                  <a:schemeClr val="lt1"/>
                </a:solidFill>
              </a:rPr>
              <a:t> </a:t>
            </a:r>
            <a:r>
              <a:rPr lang="en" sz="3300">
                <a:solidFill>
                  <a:schemeClr val="lt1"/>
                </a:solidFill>
              </a:rPr>
              <a:t>linhas</a:t>
            </a:r>
            <a:endParaRPr sz="33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5300">
                <a:solidFill>
                  <a:schemeClr val="lt1"/>
                </a:solidFill>
              </a:rPr>
              <a:t>4000</a:t>
            </a:r>
            <a:r>
              <a:rPr lang="en" sz="3300">
                <a:solidFill>
                  <a:schemeClr val="lt1"/>
                </a:solidFill>
              </a:rPr>
              <a:t> veículos </a:t>
            </a:r>
            <a:endParaRPr sz="33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 sz="6000">
                <a:solidFill>
                  <a:schemeClr val="lt1"/>
                </a:solidFill>
              </a:rPr>
              <a:t>+640 milhões</a:t>
            </a:r>
            <a:r>
              <a:rPr lang="en" sz="3300">
                <a:solidFill>
                  <a:schemeClr val="lt1"/>
                </a:solidFill>
              </a:rPr>
              <a:t> de passageiros/ano</a:t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6491700" y="4480325"/>
            <a:ext cx="24237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Fonte: DataRio, 2023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/>
        </p:nvSpPr>
        <p:spPr>
          <a:xfrm>
            <a:off x="1960650" y="3197038"/>
            <a:ext cx="52227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2 a cada 3 passageiros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se movimentaram através da frota de ônibus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no município do Rio de Janeiro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1522" y="999201"/>
            <a:ext cx="1951463" cy="2146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1009" y="969112"/>
            <a:ext cx="1951463" cy="2146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8614" y="999219"/>
            <a:ext cx="1951463" cy="214675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2" name="Google Shape;142;p19"/>
          <p:cNvGrpSpPr/>
          <p:nvPr/>
        </p:nvGrpSpPr>
        <p:grpSpPr>
          <a:xfrm>
            <a:off x="3929617" y="4904825"/>
            <a:ext cx="1284767" cy="116400"/>
            <a:chOff x="2907292" y="4718600"/>
            <a:chExt cx="1284767" cy="116400"/>
          </a:xfrm>
        </p:grpSpPr>
        <p:sp>
          <p:nvSpPr>
            <p:cNvPr id="143" name="Google Shape;143;p19">
              <a:hlinkClick/>
            </p:cNvPr>
            <p:cNvSpPr/>
            <p:nvPr/>
          </p:nvSpPr>
          <p:spPr>
            <a:xfrm>
              <a:off x="2907292" y="4718600"/>
              <a:ext cx="116400" cy="1164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4" name="Google Shape;144;p19">
              <a:hlinkClick/>
            </p:cNvPr>
            <p:cNvSpPr/>
            <p:nvPr/>
          </p:nvSpPr>
          <p:spPr>
            <a:xfrm>
              <a:off x="3199384" y="4718600"/>
              <a:ext cx="116400" cy="1164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5" name="Google Shape;145;p19">
              <a:hlinkClick/>
            </p:cNvPr>
            <p:cNvSpPr/>
            <p:nvPr/>
          </p:nvSpPr>
          <p:spPr>
            <a:xfrm>
              <a:off x="3491476" y="4718600"/>
              <a:ext cx="116400" cy="1164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6" name="Google Shape;146;p19">
              <a:hlinkClick/>
            </p:cNvPr>
            <p:cNvSpPr/>
            <p:nvPr/>
          </p:nvSpPr>
          <p:spPr>
            <a:xfrm>
              <a:off x="3783567" y="4718600"/>
              <a:ext cx="116400" cy="1164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7" name="Google Shape;147;p19">
              <a:hlinkClick/>
            </p:cNvPr>
            <p:cNvSpPr/>
            <p:nvPr/>
          </p:nvSpPr>
          <p:spPr>
            <a:xfrm>
              <a:off x="4075659" y="4718600"/>
              <a:ext cx="116400" cy="1164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48" name="Google Shape;148;p19"/>
          <p:cNvSpPr txBox="1"/>
          <p:nvPr/>
        </p:nvSpPr>
        <p:spPr>
          <a:xfrm>
            <a:off x="6491700" y="4480325"/>
            <a:ext cx="24237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Fonte: DataRio, 2022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19"/>
          <p:cNvSpPr txBox="1"/>
          <p:nvPr>
            <p:ph idx="4294967295" type="title"/>
          </p:nvPr>
        </p:nvSpPr>
        <p:spPr>
          <a:xfrm>
            <a:off x="226075" y="238675"/>
            <a:ext cx="28080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Ônibus no Rio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50">
                <a:solidFill>
                  <a:srgbClr val="000000"/>
                </a:solidFill>
              </a:rPr>
              <a:t>Histórico</a:t>
            </a:r>
            <a:endParaRPr b="1" sz="275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226075" y="238675"/>
            <a:ext cx="28080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Ônibus no Rio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638"/>
              <a:t>Estimated Time Of Arrival (ETA)</a:t>
            </a:r>
            <a:endParaRPr b="1" i="1" sz="2638"/>
          </a:p>
        </p:txBody>
      </p:sp>
      <p:sp>
        <p:nvSpPr>
          <p:cNvPr id="155" name="Google Shape;155;p20"/>
          <p:cNvSpPr txBox="1"/>
          <p:nvPr>
            <p:ph idx="1" type="body"/>
          </p:nvPr>
        </p:nvSpPr>
        <p:spPr>
          <a:xfrm>
            <a:off x="226075" y="1430875"/>
            <a:ext cx="2808000" cy="33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203200" lvl="0" marL="228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Melhoria na experiência dos usuários</a:t>
            </a:r>
            <a:endParaRPr sz="1400"/>
          </a:p>
          <a:p>
            <a:pPr indent="-203200" lvl="0" marL="228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Otimização da gestão da frota </a:t>
            </a:r>
            <a:endParaRPr sz="1400"/>
          </a:p>
          <a:p>
            <a:pPr indent="-203200" lvl="0" marL="228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Aumento da eficiência operacional</a:t>
            </a:r>
            <a:endParaRPr sz="14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No Rio, modais como o </a:t>
            </a:r>
            <a:r>
              <a:rPr b="1" lang="en" sz="1400"/>
              <a:t>MetrôRio, VLT e BRT</a:t>
            </a:r>
            <a:r>
              <a:rPr lang="en" sz="1400"/>
              <a:t> já exibem essa estimativa.</a:t>
            </a:r>
            <a:endParaRPr sz="1400"/>
          </a:p>
        </p:txBody>
      </p:sp>
      <p:grpSp>
        <p:nvGrpSpPr>
          <p:cNvPr id="156" name="Google Shape;156;p20"/>
          <p:cNvGrpSpPr/>
          <p:nvPr/>
        </p:nvGrpSpPr>
        <p:grpSpPr>
          <a:xfrm>
            <a:off x="3929617" y="4904825"/>
            <a:ext cx="1284767" cy="116400"/>
            <a:chOff x="2907292" y="4718600"/>
            <a:chExt cx="1284767" cy="116400"/>
          </a:xfrm>
        </p:grpSpPr>
        <p:sp>
          <p:nvSpPr>
            <p:cNvPr id="157" name="Google Shape;157;p20">
              <a:hlinkClick/>
            </p:cNvPr>
            <p:cNvSpPr/>
            <p:nvPr/>
          </p:nvSpPr>
          <p:spPr>
            <a:xfrm>
              <a:off x="2907292" y="4718600"/>
              <a:ext cx="116400" cy="1164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8" name="Google Shape;158;p20">
              <a:hlinkClick/>
            </p:cNvPr>
            <p:cNvSpPr/>
            <p:nvPr/>
          </p:nvSpPr>
          <p:spPr>
            <a:xfrm>
              <a:off x="3199384" y="4718600"/>
              <a:ext cx="116400" cy="1164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9" name="Google Shape;159;p20">
              <a:hlinkClick/>
            </p:cNvPr>
            <p:cNvSpPr/>
            <p:nvPr/>
          </p:nvSpPr>
          <p:spPr>
            <a:xfrm>
              <a:off x="3491476" y="4718600"/>
              <a:ext cx="116400" cy="1164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0" name="Google Shape;160;p20">
              <a:hlinkClick/>
            </p:cNvPr>
            <p:cNvSpPr/>
            <p:nvPr/>
          </p:nvSpPr>
          <p:spPr>
            <a:xfrm>
              <a:off x="3783567" y="4718600"/>
              <a:ext cx="116400" cy="1164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1" name="Google Shape;161;p20">
              <a:hlinkClick/>
            </p:cNvPr>
            <p:cNvSpPr/>
            <p:nvPr/>
          </p:nvSpPr>
          <p:spPr>
            <a:xfrm>
              <a:off x="4075659" y="4718600"/>
              <a:ext cx="116400" cy="1164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162" name="Google Shape;162;p20"/>
          <p:cNvPicPr preferRelativeResize="0"/>
          <p:nvPr/>
        </p:nvPicPr>
        <p:blipFill rotWithShape="1">
          <a:blip r:embed="rId3">
            <a:alphaModFix/>
          </a:blip>
          <a:srcRect b="6750" l="15139" r="11260" t="9187"/>
          <a:stretch/>
        </p:blipFill>
        <p:spPr>
          <a:xfrm>
            <a:off x="3683663" y="767700"/>
            <a:ext cx="4880226" cy="334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0"/>
          <p:cNvSpPr txBox="1"/>
          <p:nvPr/>
        </p:nvSpPr>
        <p:spPr>
          <a:xfrm>
            <a:off x="3683725" y="4039025"/>
            <a:ext cx="48801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&lt;</a:t>
            </a:r>
            <a:r>
              <a:rPr lang="en" sz="900">
                <a:solidFill>
                  <a:schemeClr val="lt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</a:t>
            </a:r>
            <a:r>
              <a:rPr lang="en" sz="900">
                <a:solidFill>
                  <a:schemeClr val="lt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ttps://oglobo.globo.com/rio/metro-muda-de-controlador-mas-passageiros-enfrentam-os-mesmos-problemas-25275223</a:t>
            </a:r>
            <a:r>
              <a:rPr lang="en" sz="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&gt;. Acesso em 18/04/2024</a:t>
            </a:r>
            <a:endParaRPr sz="9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Objetivo</a:t>
            </a:r>
            <a:endParaRPr b="1"/>
          </a:p>
        </p:txBody>
      </p:sp>
      <p:sp>
        <p:nvSpPr>
          <p:cNvPr id="169" name="Google Shape;169;p21"/>
          <p:cNvSpPr txBox="1"/>
          <p:nvPr>
            <p:ph idx="1" type="body"/>
          </p:nvPr>
        </p:nvSpPr>
        <p:spPr>
          <a:xfrm>
            <a:off x="471900" y="1919075"/>
            <a:ext cx="5304900" cy="27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Desenvolver um </a:t>
            </a:r>
            <a:r>
              <a:rPr b="1" lang="en">
                <a:solidFill>
                  <a:srgbClr val="000000"/>
                </a:solidFill>
              </a:rPr>
              <a:t>modelo de predição para o tempo de chegada dos ônibus no Rio de Janeiro</a:t>
            </a:r>
            <a:r>
              <a:rPr lang="en">
                <a:solidFill>
                  <a:srgbClr val="000000"/>
                </a:solidFill>
              </a:rPr>
              <a:t>, com base nos dados de mobilidade urbana da cidade.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Esse modelo será integrado à plataforma digital </a:t>
            </a:r>
            <a:r>
              <a:rPr b="1" lang="en">
                <a:solidFill>
                  <a:srgbClr val="000000"/>
                </a:solidFill>
              </a:rPr>
              <a:t>mobilidade.rio</a:t>
            </a:r>
            <a:r>
              <a:rPr lang="en">
                <a:solidFill>
                  <a:srgbClr val="000000"/>
                </a:solidFill>
              </a:rPr>
              <a:t>, assim como já funciona nos BRTs.</a:t>
            </a:r>
            <a:endParaRPr sz="1700"/>
          </a:p>
        </p:txBody>
      </p:sp>
      <p:pic>
        <p:nvPicPr>
          <p:cNvPr id="170" name="Google Shape;17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3175" y="428513"/>
            <a:ext cx="2239374" cy="4286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71" name="Google Shape;171;p21"/>
          <p:cNvSpPr txBox="1"/>
          <p:nvPr/>
        </p:nvSpPr>
        <p:spPr>
          <a:xfrm>
            <a:off x="6334563" y="4732775"/>
            <a:ext cx="21966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Interface da plataforma mobilidade.rio</a:t>
            </a:r>
            <a:endParaRPr sz="9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2" name="Google Shape;172;p21"/>
          <p:cNvGrpSpPr/>
          <p:nvPr/>
        </p:nvGrpSpPr>
        <p:grpSpPr>
          <a:xfrm>
            <a:off x="3929617" y="4904825"/>
            <a:ext cx="1284767" cy="116400"/>
            <a:chOff x="2907292" y="4718600"/>
            <a:chExt cx="1284767" cy="116400"/>
          </a:xfrm>
        </p:grpSpPr>
        <p:sp>
          <p:nvSpPr>
            <p:cNvPr id="173" name="Google Shape;173;p21">
              <a:hlinkClick/>
            </p:cNvPr>
            <p:cNvSpPr/>
            <p:nvPr/>
          </p:nvSpPr>
          <p:spPr>
            <a:xfrm>
              <a:off x="2907292" y="4718600"/>
              <a:ext cx="116400" cy="1164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4" name="Google Shape;174;p21">
              <a:hlinkClick/>
            </p:cNvPr>
            <p:cNvSpPr/>
            <p:nvPr/>
          </p:nvSpPr>
          <p:spPr>
            <a:xfrm>
              <a:off x="3199384" y="4718600"/>
              <a:ext cx="116400" cy="1164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5" name="Google Shape;175;p21">
              <a:hlinkClick/>
            </p:cNvPr>
            <p:cNvSpPr/>
            <p:nvPr/>
          </p:nvSpPr>
          <p:spPr>
            <a:xfrm>
              <a:off x="3491476" y="4718600"/>
              <a:ext cx="116400" cy="1164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6" name="Google Shape;176;p21">
              <a:hlinkClick/>
            </p:cNvPr>
            <p:cNvSpPr/>
            <p:nvPr/>
          </p:nvSpPr>
          <p:spPr>
            <a:xfrm>
              <a:off x="3783567" y="4718600"/>
              <a:ext cx="116400" cy="1164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7" name="Google Shape;177;p21">
              <a:hlinkClick/>
            </p:cNvPr>
            <p:cNvSpPr/>
            <p:nvPr/>
          </p:nvSpPr>
          <p:spPr>
            <a:xfrm>
              <a:off x="4075659" y="4718600"/>
              <a:ext cx="116400" cy="1164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