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90">
          <p15:clr>
            <a:srgbClr val="747775"/>
          </p15:clr>
        </p15:guide>
        <p15:guide id="2" pos="5616">
          <p15:clr>
            <a:srgbClr val="747775"/>
          </p15:clr>
        </p15:guide>
        <p15:guide id="3" pos="144">
          <p15:clr>
            <a:srgbClr val="747775"/>
          </p15:clr>
        </p15:guide>
        <p15:guide id="4" orient="horz" pos="15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90" orient="horz"/>
        <p:guide pos="5616"/>
        <p:guide pos="144"/>
        <p:guide pos="15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db15704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db15704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fae45fd5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fae45fd5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fae45fd5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fae45fd5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fae45fd5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fae45fd5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fae45fd5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fae45fd5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fae45fd5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fae45fd5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0e1b570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0e1b570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0e1b5708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0e1b5708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0e1b5708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0e1b5708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0e59916f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0e59916f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0e59916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0e59916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daf3428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daf3428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31bd899f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e31bd899f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e31bd899f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e31bd899f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31bd899f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31bd899f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31bd899f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e31bd899f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daf3428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daf3428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daf3428a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daf3428a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daf3428a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daf3428a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daf3428a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daf3428a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fae45fd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fae45fd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fae45fd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fae45fd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fae45fd5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fae45fd5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08407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Field Project:</a:t>
            </a:r>
            <a:r>
              <a:rPr lang="en"/>
              <a:t> FGV &amp; SMTR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6803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Prototipação de modelos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Resíduos da previsão no teste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988" y="725650"/>
            <a:ext cx="4027119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Nova linha - 550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100" y="761475"/>
            <a:ext cx="4297792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Treino na nova rota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 b="0" l="0" r="0" t="6725"/>
          <a:stretch/>
        </p:blipFill>
        <p:spPr>
          <a:xfrm>
            <a:off x="1573425" y="824175"/>
            <a:ext cx="4879651" cy="370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 rotWithShape="1">
          <a:blip r:embed="rId4">
            <a:alphaModFix/>
          </a:blip>
          <a:srcRect b="49228" l="0" r="0" t="0"/>
          <a:stretch/>
        </p:blipFill>
        <p:spPr>
          <a:xfrm>
            <a:off x="1279575" y="4601294"/>
            <a:ext cx="5467350" cy="50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Erros encontrados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 rotWithShape="1">
          <a:blip r:embed="rId3">
            <a:alphaModFix/>
          </a:blip>
          <a:srcRect b="0" l="0" r="0" t="49228"/>
          <a:stretch/>
        </p:blipFill>
        <p:spPr>
          <a:xfrm>
            <a:off x="1777875" y="4586394"/>
            <a:ext cx="5467350" cy="50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 rotWithShape="1">
          <a:blip r:embed="rId4">
            <a:alphaModFix/>
          </a:blip>
          <a:srcRect b="0" l="0" r="0" t="7313"/>
          <a:stretch/>
        </p:blipFill>
        <p:spPr>
          <a:xfrm>
            <a:off x="2093313" y="734725"/>
            <a:ext cx="4957380" cy="3735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Erros encontrados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938" y="732275"/>
            <a:ext cx="4333226" cy="427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III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6700"/>
            <a:ext cx="9144000" cy="4710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6700"/>
            <a:ext cx="9144000" cy="4710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888" y="404813"/>
            <a:ext cx="5610225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idx="4294967295" type="title"/>
          </p:nvPr>
        </p:nvSpPr>
        <p:spPr>
          <a:xfrm>
            <a:off x="2722350" y="1737900"/>
            <a:ext cx="3699300" cy="16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RMSE train:  1724.4043867937773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RMSE test:  1371.268539181293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MAE train:  590.6389048871521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MAE test:  508.96012241924217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 utilizados (6 ônibus da rota 409 no dia 17-03)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300" y="748550"/>
            <a:ext cx="5492487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400" y="152400"/>
            <a:ext cx="483869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semana - Linha 409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anterior</a:t>
            </a:r>
            <a:endParaRPr/>
          </a:p>
        </p:txBody>
      </p:sp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75" y="771450"/>
            <a:ext cx="8295451" cy="427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7100" y="70050"/>
            <a:ext cx="200025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Novo modelo com “isWeekend”</a:t>
            </a:r>
            <a:endParaRPr/>
          </a:p>
        </p:txBody>
      </p:sp>
      <p:pic>
        <p:nvPicPr>
          <p:cNvPr id="201" name="Google Shape;2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75" y="771450"/>
            <a:ext cx="8295461" cy="427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6538" y="79575"/>
            <a:ext cx="1990725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criados - GLM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475" y="1003725"/>
            <a:ext cx="6772275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criados - GAM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075" y="932900"/>
            <a:ext cx="6076950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r>
              <a:rPr lang="en"/>
              <a:t> no Treino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025" y="817225"/>
            <a:ext cx="5471047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no Teste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850" y="714075"/>
            <a:ext cx="5561775" cy="42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II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no Treino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050" y="862700"/>
            <a:ext cx="4915024" cy="399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6997900" y="4319325"/>
            <a:ext cx="21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(em segundos)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 de separação entre treino e teste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274825" y="870000"/>
            <a:ext cx="637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Selecionando treino e teste aleatoriamente: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351025" y="2930225"/>
            <a:ext cx="439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Separando por “trip”: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49225" l="0" r="0" t="0"/>
          <a:stretch/>
        </p:blipFill>
        <p:spPr>
          <a:xfrm>
            <a:off x="351025" y="1407975"/>
            <a:ext cx="5372100" cy="50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0" r="0" t="49225"/>
          <a:stretch/>
        </p:blipFill>
        <p:spPr>
          <a:xfrm>
            <a:off x="351025" y="1987225"/>
            <a:ext cx="5372100" cy="50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 rotWithShape="1">
          <a:blip r:embed="rId4">
            <a:alphaModFix/>
          </a:blip>
          <a:srcRect b="47717" l="0" r="0" t="0"/>
          <a:stretch/>
        </p:blipFill>
        <p:spPr>
          <a:xfrm>
            <a:off x="351025" y="3391925"/>
            <a:ext cx="5438775" cy="50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 rotWithShape="1">
          <a:blip r:embed="rId4">
            <a:alphaModFix/>
          </a:blip>
          <a:srcRect b="0" l="0" r="0" t="52008"/>
          <a:stretch/>
        </p:blipFill>
        <p:spPr>
          <a:xfrm>
            <a:off x="351013" y="4006150"/>
            <a:ext cx="5438775" cy="4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