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4b1f2b054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4b1f2b054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4b0cbf2c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4b0cbf2c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4b0cbf2c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4b0cbf2c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4b0cbf2c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4b0cbf2c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4b1f2b054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4b1f2b054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5514ea5c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5514ea5c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4b0cbf2c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4b0cbf2c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4b0cbf2c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f4b0cbf2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4b0cbf2c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4b0cbf2c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4b0cbf2c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4b0cbf2c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4b1f2b054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4b1f2b054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4b1f2b054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4b1f2b054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5514ea5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5514ea5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5514ea5c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5514ea5c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5514ea5c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5514ea5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4b0cbf2c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4b0cbf2c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4b0cbf2c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4b0cbf2c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4b0cbf2c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4b0cbf2c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7819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 Project: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revisão de literatura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00"/>
            <a:ext cx="41814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Almir Fonseca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Gustavo Reis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Lívia Verly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4571925" y="2789100"/>
            <a:ext cx="41814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responsável: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Walter Sande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Responsáveis pelo projeto: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Bóris Araújo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Fernanda Scovino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Ramon Carnaval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Patrícia Catandi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Filtro de Kalman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276625" y="2325650"/>
            <a:ext cx="51546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Flexível para condições adversas ou dados ruidosos;</a:t>
            </a:r>
            <a:endParaRPr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tualiza dinamicamente as predições baseadas em novos dados;</a:t>
            </a:r>
            <a:endParaRPr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Assume dinâmicas de movimento lineares;</a:t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Acumula rapidamente o erro para predições de pontos distantes.</a:t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225" y="2403717"/>
            <a:ext cx="3412800" cy="188237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276625" y="919550"/>
            <a:ext cx="85674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Utiliza uma série de dados ruidosos para, continuamente, gerar e corrigir estimativas. Amplamente utilizado para estimativas acerca de movimentações contínuas a partir de referências externas (ex: GPS) ou internas (ex: sensores inerciais)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</a:t>
            </a:r>
            <a:r>
              <a:rPr i="1" lang="en"/>
              <a:t>Support Vector Machine </a:t>
            </a:r>
            <a:r>
              <a:rPr lang="en"/>
              <a:t>(SVM)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276625" y="1644800"/>
            <a:ext cx="50811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Eficiente em espaços de alta dimensionalidade;</a:t>
            </a:r>
            <a:endParaRPr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Funciona bem diante de margens de separação claras;</a:t>
            </a:r>
            <a:endParaRPr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Resistente a </a:t>
            </a:r>
            <a:r>
              <a:rPr i="1" lang="en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overfitting</a:t>
            </a:r>
            <a:r>
              <a:rPr lang="en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Pode reduzir significativamente os erros de predição;</a:t>
            </a:r>
            <a:endParaRPr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Não é adequado para grandes datasets;</a:t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Não é adequado diante de grupos com </a:t>
            </a:r>
            <a:r>
              <a:rPr i="1"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overlapping</a:t>
            </a:r>
            <a:r>
              <a:rPr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525" y="2116588"/>
            <a:ext cx="3552499" cy="23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276625" y="919550"/>
            <a:ext cx="85674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Métodos de machine learning supervisionados que buscam definir o hiperplano que melhor separa os dados de diferentes classes/grupos.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</a:t>
            </a:r>
            <a:r>
              <a:rPr i="1" lang="en"/>
              <a:t>Artificial Neural Networks </a:t>
            </a:r>
            <a:r>
              <a:rPr lang="en"/>
              <a:t>(ANN)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276625" y="1646150"/>
            <a:ext cx="5510400" cy="3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Capturam relações complexas não lineares entr</a:t>
            </a:r>
            <a:r>
              <a:rPr lang="en" sz="17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e as entradas e a saída</a:t>
            </a:r>
            <a:r>
              <a:rPr lang="en" sz="17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17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Úteis para casos em que é difícil formular matematicamente as </a:t>
            </a:r>
            <a:r>
              <a:rPr lang="en" sz="17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relações;</a:t>
            </a:r>
            <a:endParaRPr sz="17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Adaptáveis a tipos de dados;</a:t>
            </a:r>
            <a:endParaRPr sz="17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Requerem grandes datasets e poder computacional;</a:t>
            </a:r>
            <a:endParaRPr sz="17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Aprendizado sensível, com risco de overfitting sem a regularização;</a:t>
            </a:r>
            <a:endParaRPr sz="17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Convergência lenta, influenciada pela arquitetura e hiperparâmetros.</a:t>
            </a:r>
            <a:endParaRPr sz="17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023" y="2123275"/>
            <a:ext cx="3137700" cy="20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276625" y="919550"/>
            <a:ext cx="85674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Sistemas computacionais inspirados pelas redes neurais biológicas, sendo capazes de aprender a partir dos dados sem a definição de regras específicas.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</a:t>
            </a:r>
            <a:r>
              <a:rPr i="1" lang="en"/>
              <a:t>Recurrent </a:t>
            </a:r>
            <a:r>
              <a:rPr i="1" lang="en"/>
              <a:t>Neural Networks </a:t>
            </a:r>
            <a:r>
              <a:rPr lang="en"/>
              <a:t>(RNN)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276625" y="2123353"/>
            <a:ext cx="55104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Excelentes para modelar dados temporais (</a:t>
            </a:r>
            <a:r>
              <a:rPr i="1" lang="en" sz="17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time-dependent data</a:t>
            </a:r>
            <a:r>
              <a:rPr lang="en" sz="17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sz="17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Pode reconhecer padrões de um passo próximo (</a:t>
            </a:r>
            <a:r>
              <a:rPr i="1" lang="en" sz="17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short term</a:t>
            </a:r>
            <a:r>
              <a:rPr lang="en" sz="17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) ou remoto (</a:t>
            </a:r>
            <a:r>
              <a:rPr i="1" lang="en" sz="17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long term</a:t>
            </a:r>
            <a:r>
              <a:rPr lang="en" sz="17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sz="17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Treinamento e tunagem de hiperparâmetros complexa;</a:t>
            </a:r>
            <a:endParaRPr sz="17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Sujeita a </a:t>
            </a:r>
            <a:r>
              <a:rPr i="1" lang="en" sz="17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overfitting </a:t>
            </a:r>
            <a:r>
              <a:rPr lang="en" sz="17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on datasets pequenos.</a:t>
            </a:r>
            <a:endParaRPr sz="17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276625" y="919550"/>
            <a:ext cx="85674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Classe de ANNs que usa dados sequenciais ou de séries temporais, a fim de reconhecer comportamento dinâmico temporal. Uma subclasse de destaque são as LSTMs (Long-Short Term Memory)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850" y="1973000"/>
            <a:ext cx="1708550" cy="26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 de erro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 clima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Métricas de erro mais utilizadas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Absolute Percentage Error (MAPE):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Square Error (MSE):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Mean Square Error (RMSE):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4572000" y="1919075"/>
            <a:ext cx="4122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Mean Absolute Error (MAE):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R-squared (R²):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37" y="4362700"/>
            <a:ext cx="1867908" cy="5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3975" y="3330925"/>
            <a:ext cx="1406775" cy="5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9725" y="3245000"/>
            <a:ext cx="2183800" cy="8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3400" y="2248350"/>
            <a:ext cx="1867924" cy="646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 rotWithShape="1">
          <a:blip r:embed="rId7">
            <a:alphaModFix/>
          </a:blip>
          <a:srcRect b="36420" l="2978" r="0" t="33984"/>
          <a:stretch/>
        </p:blipFill>
        <p:spPr>
          <a:xfrm>
            <a:off x="2033975" y="2384600"/>
            <a:ext cx="2482026" cy="4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Clima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276625" y="919550"/>
            <a:ext cx="85674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Dentre os fatores de clima (temperatura, vento e precipitação), apenas a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precipitação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é abordada no contexto de estimativas de tempo de chegada: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Muitos artigos sugerem adicionar, mas poucos adicionam;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Baseados nas métricas de avaliação, os modelos que implementaram essa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feature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não a consideraram relevante/significativamente influente.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Situações extre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 como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alagamentos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introduzem novos desafios: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Nem todas as ocorrências são devidamente reportadas;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Reconhecimento dos trechos afetados;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Alteração de rotas (re-roteamento);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Inacessibilidade de alguns pontos de parada.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Glossário</a:t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351050" y="931000"/>
            <a:ext cx="42210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ANN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Artificial Neural Network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API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Application Programming Interface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APC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Automatic Passenger Counting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APTS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Automatic Passenger Ticket Issue System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ATIS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Advanced Traveler Information Systems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AVL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Automatic Vehicle Location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ETA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Expected Time of Arrival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GIS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Geographic Information System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GPS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Global Positioning System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GTFS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General Transit Feed Specification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4655125" y="931000"/>
            <a:ext cx="4221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ITS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Intelligent Transportation Systems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KF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Kalman Filter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LSTM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Long Short-Term Memory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MAE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Mean Absolute Error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MAPE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Mean Absolute Percentage Error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MLP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Multilayer Perceptron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MSE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Mean Square Error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NARX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Nonlinear Autoregressive Network with Exogenous Input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RNN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Recurrent Neural Network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RMSE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Root Mean Square Error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SVM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Support Vector Machine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Próximos Passos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Realizar análises exploratórias dos dados disponíveis;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Continuar leitura de trabalhos semelhantes.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54450" y="784900"/>
            <a:ext cx="3837000" cy="40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Keywords, Criterias: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“Estimated Time of Arrival”, “Bus”, “Brazil”, “GPS”, “AVL”, “Arrival Time”...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ACM Digital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IEEE </a:t>
            </a:r>
            <a:r>
              <a:rPr lang="en"/>
              <a:t>Xplore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</a:t>
            </a:r>
            <a:r>
              <a:rPr lang="en"/>
              <a:t>Scholar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Studies: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China, Índia, EUA, Canadá, Países Baixos…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Brasil: Rio de Janeiro, São Paulo, Brasília, Curitiba, Macaé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Outros pontos: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Maps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Weather</a:t>
            </a:r>
            <a:endParaRPr/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954450" y="261700"/>
            <a:ext cx="38370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Busca por artigos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88" y="326200"/>
            <a:ext cx="4272000" cy="1897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4">
            <a:alphaModFix/>
          </a:blip>
          <a:srcRect b="0" l="9869" r="7608" t="4707"/>
          <a:stretch/>
        </p:blipFill>
        <p:spPr>
          <a:xfrm>
            <a:off x="181663" y="2841300"/>
            <a:ext cx="4272000" cy="19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181663" y="2256450"/>
            <a:ext cx="42720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Tabela de artigos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Áreas de estudo semelhantes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276625" y="919550"/>
            <a:ext cx="85674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São muitas as áreas de pesquisa que utilizam os dados de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Automated Vehicle Location (AVL)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referentes ao transporte público e privado. Entre elas, se destacam: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Estimativa do Tempo de Chegada (Estimated Time of Arrival)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Cumprimento de Horário (Schedule Adherence)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Controle de Intervalo (Headway Control)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Medição de Atrasos (Delay Measurement)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Sistemas de Informação em Tempo Real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Planejamento de rotas e serviços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Monitoramento de Desempenho do Motorista (Driver Performance Monitoring)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Analisados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917750" y="354625"/>
            <a:ext cx="38370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Crafted Features</a:t>
            </a:r>
            <a:endParaRPr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361625" y="974263"/>
            <a:ext cx="3837000" cy="3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Localizações do GPS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Horários de Chegada/Partida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Localizações dos Pontos de Ônibus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Número da Rota do Ônibus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Identidade do Veículo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Direção da Viagem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Horários de Chegada e Partida Programados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Automatic Passenger Ticket Issue System (APTIS)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Número de Passageiros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361625" y="376338"/>
            <a:ext cx="38370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Features “</a:t>
            </a:r>
            <a:r>
              <a:rPr b="1" i="1" lang="en">
                <a:solidFill>
                  <a:schemeClr val="dk2"/>
                </a:solidFill>
              </a:rPr>
              <a:t>Ready-to-Use</a:t>
            </a:r>
            <a:r>
              <a:rPr b="1" lang="en">
                <a:solidFill>
                  <a:schemeClr val="dk2"/>
                </a:solidFill>
              </a:rPr>
              <a:t>”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917750" y="952550"/>
            <a:ext cx="3837000" cy="3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Velocidade/aceleração média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Tempo de Parada nos Pontos (Dwell time)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Médias Históricas dos Tempos de Viagem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Horário (por exemplo, horário de pico, janelas de 3 horas)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Dia da semana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Distância entre as paradas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Existência de faixa prioritária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Número de Interseções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Número de Semáforos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Atraso de sinal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Padrões Históricos de Atraso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Condições de Tráfego em Tempo Real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Índice de Condições Meteorológicas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Dia da Semana, Dias Úteis/Finais de Semana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Feriados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Análise de Segmentação de Rota (link-based/stop-based)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Tempo Desde a Última Parada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Informações dos últimos 3 ônibus (velocidade, aceleração…)</a:t>
            </a:r>
            <a:endParaRPr sz="122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Pré-Processamento dos dados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276625" y="919550"/>
            <a:ext cx="85674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Route Linearization / Map-Matching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Projeção dos dados de GPS nas rotas planejadas, a fim de tolerar a inacurácia/ruídos durante a coleta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Remoção de Outliers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Percursos que excedem muito a duração média do trecho analisado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Unidades que desviam da rota planejada por motivos desconhecidos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Dados que representam dados </a:t>
            </a:r>
            <a:r>
              <a:rPr i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off-trip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(“fora de serviço”)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i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Standarization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i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i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Standarization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Redimensiona os dados a fim de obter uma amostra de média 0 e desvio padrão 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i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Redimensiona os dados para o intervalo [0,1]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 geral, aceleram a convergência e aumentam a estabilidade do modelo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Binned Analysis (Agrupamentos)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Dia da semana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Dias da semana / Fim de semana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Horário do dia, em janelas (de 3 horas, por exemplo) ou em períodos (</a:t>
            </a:r>
            <a:r>
              <a:rPr i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morning peak, morning off-peak, evening peak…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Centro / Periferia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Regressão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276625" y="919550"/>
            <a:ext cx="85674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Predizem uma variável dependente (o tempo de chegada) baseados nos valores de uma ou mais variáveis independentes, sendo amplamente usados para previsões ou busca por relações causais.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951" y="2258974"/>
            <a:ext cx="4663901" cy="19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276625" y="1885013"/>
            <a:ext cx="3797400" cy="27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Resultados satisfatórios sob condições instáveis de tráfego;</a:t>
            </a:r>
            <a:endParaRPr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Simplicidade e interpretabilidade;</a:t>
            </a:r>
            <a:endParaRPr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Pode não capturar relações complexas não lineares;</a:t>
            </a:r>
            <a:endParaRPr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Aplicação limitada para variáveis altamente correlacionadas.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Séries temporais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276625" y="1644825"/>
            <a:ext cx="4975800" cy="23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Recupera padrões e tendências temporais;</a:t>
            </a:r>
            <a:endParaRPr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Pode incorporar variações sazonais</a:t>
            </a:r>
            <a:r>
              <a:rPr lang="en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Precisão depende da função que correlaciona dados em tempo real com padrões históricos, além de grandes datasets;</a:t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Delay para tempo real;</a:t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Assumem repetibilidade de padrões passados, sendo sensíveis a variações rápidas/pontuais.</a:t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276625" y="919550"/>
            <a:ext cx="85674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Aplicam técnicas estatísticas para a predição de dados futuros baseada em observações passadas.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875" y="2168325"/>
            <a:ext cx="3955850" cy="21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