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90" r:id="rId2"/>
    <p:sldId id="266" r:id="rId3"/>
    <p:sldId id="306" r:id="rId4"/>
    <p:sldId id="307" r:id="rId5"/>
    <p:sldId id="264" r:id="rId6"/>
    <p:sldId id="277" r:id="rId7"/>
    <p:sldId id="302" r:id="rId8"/>
    <p:sldId id="303" r:id="rId9"/>
    <p:sldId id="304" r:id="rId10"/>
    <p:sldId id="305" r:id="rId11"/>
    <p:sldId id="308" r:id="rId12"/>
    <p:sldId id="300" r:id="rId13"/>
    <p:sldId id="293" r:id="rId14"/>
    <p:sldId id="294" r:id="rId15"/>
    <p:sldId id="296" r:id="rId16"/>
    <p:sldId id="298" r:id="rId17"/>
    <p:sldId id="299" r:id="rId18"/>
    <p:sldId id="301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os Silva Monteiro" initials="MSM" lastIdx="8" clrIdx="0">
    <p:extLst>
      <p:ext uri="{19B8F6BF-5375-455C-9EA6-DF929625EA0E}">
        <p15:presenceInfo xmlns:p15="http://schemas.microsoft.com/office/powerpoint/2012/main" xmlns="" userId="S-1-5-21-2321219463-4261475146-1807988925-6138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84" autoAdjust="0"/>
    <p:restoredTop sz="94660"/>
  </p:normalViewPr>
  <p:slideViewPr>
    <p:cSldViewPr snapToGrid="0">
      <p:cViewPr varScale="1">
        <p:scale>
          <a:sx n="91" d="100"/>
          <a:sy n="91" d="100"/>
        </p:scale>
        <p:origin x="-504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6-14T15:20:01.860" idx="8">
    <p:pos x="10" y="10"/>
    <p:text>Está sendo atualizada - será migrada para outra plataforma, o que possibilitará a implementação de mais funcionalidades.</p:text>
    <p:extLst>
      <p:ext uri="{C676402C-5697-4E1C-873F-D02D1690AC5C}">
        <p15:threadingInfo xmlns:p15="http://schemas.microsoft.com/office/powerpoint/2012/main" xmlns="" timeZoneBias="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5BCA2-D470-416A-B71F-1AB93D6D3C49}" type="datetimeFigureOut">
              <a:rPr lang="pt-BR" smtClean="0"/>
              <a:pPr/>
              <a:t>05/10/2017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4267F-C22C-43CB-8BFD-A052004DB96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0491519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6AC230-B50C-4CB2-B37E-7855E7ECE521}" type="datetimeFigureOut">
              <a:rPr lang="pt-BR" smtClean="0"/>
              <a:pPr/>
              <a:t>05/10/2017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C0B168-BC90-4F16-AAD2-E8922E4D312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7753678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DA280-374A-449A-BC94-DE5A91E28402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497714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DA280-374A-449A-BC94-DE5A91E28402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148061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DA280-374A-449A-BC94-DE5A91E28402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738655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DA280-374A-449A-BC94-DE5A91E28402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623318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DA280-374A-449A-BC94-DE5A91E28402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997595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DA280-374A-449A-BC94-DE5A91E28402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4452043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DA280-374A-449A-BC94-DE5A91E28402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1314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DA280-374A-449A-BC94-DE5A91E28402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801542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DA280-374A-449A-BC94-DE5A91E28402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524108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DA280-374A-449A-BC94-DE5A91E28402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0715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DA280-374A-449A-BC94-DE5A91E28402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737931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DA280-374A-449A-BC94-DE5A91E28402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32768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DA280-374A-449A-BC94-DE5A91E28402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17061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DA280-374A-449A-BC94-DE5A91E28402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788043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DA280-374A-449A-BC94-DE5A91E28402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660591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078"/>
            <a:ext cx="12193922" cy="685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33475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D7870-3E1E-46D6-B2B9-1C7C4867D3D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227007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D7870-3E1E-46D6-B2B9-1C7C4867D3D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984977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9864-1CFF-41FA-9BB5-74768E38BCCF}" type="datetimeFigureOut">
              <a:rPr lang="pt-BR" smtClean="0"/>
              <a:pPr/>
              <a:t>05/10/2017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344C-BBF7-4500-8A95-47A8D3BC5F2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Retângulo 7"/>
          <p:cNvSpPr/>
          <p:nvPr userDrawn="1"/>
        </p:nvSpPr>
        <p:spPr>
          <a:xfrm>
            <a:off x="1295400" y="754856"/>
            <a:ext cx="1426369" cy="157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789964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D7870-3E1E-46D6-B2B9-1C7C4867D3D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98423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D7870-3E1E-46D6-B2B9-1C7C4867D3D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39600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D7870-3E1E-46D6-B2B9-1C7C4867D3D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978234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D7870-3E1E-46D6-B2B9-1C7C4867D3D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08667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D7870-3E1E-46D6-B2B9-1C7C4867D3D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95867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D7870-3E1E-46D6-B2B9-1C7C4867D3D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92170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D7870-3E1E-46D6-B2B9-1C7C4867D3D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381542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D7870-3E1E-46D6-B2B9-1C7C4867D3D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554238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D7870-3E1E-46D6-B2B9-1C7C4867D3D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14971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cgouv@cgu.gov.b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arcosgl\Downloads\fundo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8010" b="23822"/>
          <a:stretch/>
        </p:blipFill>
        <p:spPr bwMode="auto">
          <a:xfrm>
            <a:off x="0" y="967823"/>
            <a:ext cx="12192000" cy="472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435935" y="2706155"/>
            <a:ext cx="54931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600" dirty="0">
                <a:solidFill>
                  <a:schemeClr val="bg1"/>
                </a:solidFill>
              </a:rPr>
              <a:t>e-OUV</a:t>
            </a:r>
          </a:p>
          <a:p>
            <a:pPr algn="r"/>
            <a:r>
              <a:rPr lang="pt-BR" sz="3600" dirty="0">
                <a:solidFill>
                  <a:schemeClr val="bg1"/>
                </a:solidFill>
              </a:rPr>
              <a:t>Sistema de Ouvidorias do Poder Executivo Federal</a:t>
            </a:r>
          </a:p>
        </p:txBody>
      </p:sp>
      <p:sp>
        <p:nvSpPr>
          <p:cNvPr id="7" name="Retângulo 6"/>
          <p:cNvSpPr/>
          <p:nvPr/>
        </p:nvSpPr>
        <p:spPr>
          <a:xfrm>
            <a:off x="6018871" y="2838937"/>
            <a:ext cx="45719" cy="14887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sz="200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/>
          <a:srcRect l="10199" t="10794" r="6503" b="1942"/>
          <a:stretch/>
        </p:blipFill>
        <p:spPr>
          <a:xfrm>
            <a:off x="6480651" y="1872868"/>
            <a:ext cx="5159790" cy="291787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2946171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Picture 2" descr="C:\Users\marcosgl\Downloads\fundo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878" b="1"/>
          <a:stretch/>
        </p:blipFill>
        <p:spPr bwMode="auto">
          <a:xfrm>
            <a:off x="0" y="0"/>
            <a:ext cx="12192000" cy="7812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255181" y="3832462"/>
            <a:ext cx="1860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Cadastramento de manifestação</a:t>
            </a:r>
          </a:p>
        </p:txBody>
      </p:sp>
      <p:sp>
        <p:nvSpPr>
          <p:cNvPr id="8" name="Retângulo 7"/>
          <p:cNvSpPr/>
          <p:nvPr/>
        </p:nvSpPr>
        <p:spPr>
          <a:xfrm>
            <a:off x="2070159" y="3411246"/>
            <a:ext cx="45719" cy="14887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sz="2000"/>
          </a:p>
        </p:txBody>
      </p:sp>
      <p:pic>
        <p:nvPicPr>
          <p:cNvPr id="9" name="Espaço Reservado para Conteúdo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83502" y="2630286"/>
            <a:ext cx="7597371" cy="305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68726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Picture 2" descr="C:\Users\marcosgl\Downloads\fundo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878" b="1"/>
          <a:stretch/>
        </p:blipFill>
        <p:spPr bwMode="auto">
          <a:xfrm>
            <a:off x="0" y="0"/>
            <a:ext cx="12192000" cy="7812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255181" y="3832462"/>
            <a:ext cx="1860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Visualização para Ouvidoria</a:t>
            </a:r>
          </a:p>
        </p:txBody>
      </p:sp>
      <p:sp>
        <p:nvSpPr>
          <p:cNvPr id="8" name="Retângulo 7"/>
          <p:cNvSpPr/>
          <p:nvPr/>
        </p:nvSpPr>
        <p:spPr>
          <a:xfrm>
            <a:off x="2070159" y="3411246"/>
            <a:ext cx="45719" cy="14887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sz="200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8237" t="8461" r="20026" b="13086"/>
          <a:stretch>
            <a:fillRect/>
          </a:stretch>
        </p:blipFill>
        <p:spPr bwMode="auto">
          <a:xfrm>
            <a:off x="3347837" y="1423686"/>
            <a:ext cx="6842124" cy="5434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580090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Users\marcosgl\Downloads\fundo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878" b="1"/>
          <a:stretch/>
        </p:blipFill>
        <p:spPr bwMode="auto">
          <a:xfrm>
            <a:off x="-93784" y="0"/>
            <a:ext cx="12192000" cy="7812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3750284" y="2688969"/>
            <a:ext cx="2608385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i="1" dirty="0">
              <a:solidFill>
                <a:schemeClr val="bg1"/>
              </a:solidFill>
            </a:endParaRPr>
          </a:p>
          <a:p>
            <a:endParaRPr lang="pt-BR" i="1" dirty="0">
              <a:solidFill>
                <a:schemeClr val="bg1"/>
              </a:solidFill>
            </a:endParaRPr>
          </a:p>
          <a:p>
            <a:endParaRPr lang="pt-BR" i="1" dirty="0">
              <a:solidFill>
                <a:schemeClr val="bg1"/>
              </a:solidFill>
            </a:endParaRPr>
          </a:p>
          <a:p>
            <a:endParaRPr lang="pt-BR" sz="2000" b="1" i="1" dirty="0">
              <a:solidFill>
                <a:schemeClr val="bg1"/>
              </a:solidFill>
            </a:endParaRPr>
          </a:p>
          <a:p>
            <a:endParaRPr lang="pt-BR" sz="2000" b="1" i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23284" y="3581520"/>
            <a:ext cx="241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O que vem por aí</a:t>
            </a:r>
          </a:p>
        </p:txBody>
      </p:sp>
      <p:sp>
        <p:nvSpPr>
          <p:cNvPr id="9" name="Retângulo 8"/>
          <p:cNvSpPr/>
          <p:nvPr/>
        </p:nvSpPr>
        <p:spPr>
          <a:xfrm>
            <a:off x="2727607" y="3021805"/>
            <a:ext cx="45719" cy="14887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sz="2000"/>
          </a:p>
        </p:txBody>
      </p:sp>
      <p:sp>
        <p:nvSpPr>
          <p:cNvPr id="10" name="CaixaDeTexto 9"/>
          <p:cNvSpPr txBox="1"/>
          <p:nvPr/>
        </p:nvSpPr>
        <p:spPr>
          <a:xfrm>
            <a:off x="3705310" y="3021805"/>
            <a:ext cx="507173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Módulo de gestão de processos: e-</a:t>
            </a:r>
            <a:r>
              <a:rPr lang="pt-BR" dirty="0" err="1">
                <a:solidFill>
                  <a:schemeClr val="bg1"/>
                </a:solidFill>
              </a:rPr>
              <a:t>prajá</a:t>
            </a:r>
            <a:endParaRPr lang="pt-BR" dirty="0">
              <a:solidFill>
                <a:schemeClr val="bg1"/>
              </a:solidFill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Inteligência artificial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bg1"/>
                </a:solidFill>
              </a:rPr>
              <a:t>Chatbot</a:t>
            </a: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Pesquisa de satisfação integrada ao e-Ouv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Ferramenta de análise de big data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Simplifique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767274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Users\marcosgl\Downloads\fundo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878" b="1"/>
          <a:stretch/>
        </p:blipFill>
        <p:spPr bwMode="auto">
          <a:xfrm>
            <a:off x="-93784" y="0"/>
            <a:ext cx="12192000" cy="7812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3750284" y="2688969"/>
            <a:ext cx="2608385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i="1" dirty="0">
              <a:solidFill>
                <a:schemeClr val="bg1"/>
              </a:solidFill>
            </a:endParaRPr>
          </a:p>
          <a:p>
            <a:endParaRPr lang="pt-BR" i="1" dirty="0">
              <a:solidFill>
                <a:schemeClr val="bg1"/>
              </a:solidFill>
            </a:endParaRPr>
          </a:p>
          <a:p>
            <a:endParaRPr lang="pt-BR" i="1" dirty="0">
              <a:solidFill>
                <a:schemeClr val="bg1"/>
              </a:solidFill>
            </a:endParaRPr>
          </a:p>
          <a:p>
            <a:endParaRPr lang="pt-BR" sz="2000" b="1" i="1" dirty="0">
              <a:solidFill>
                <a:schemeClr val="bg1"/>
              </a:solidFill>
            </a:endParaRPr>
          </a:p>
          <a:p>
            <a:endParaRPr lang="pt-BR" sz="2000" b="1" i="1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01800" y="1500475"/>
            <a:ext cx="8924208" cy="5454753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526364" y="3581520"/>
            <a:ext cx="1903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Inteligência</a:t>
            </a:r>
          </a:p>
          <a:p>
            <a:r>
              <a:rPr lang="pt-BR" dirty="0">
                <a:solidFill>
                  <a:schemeClr val="bg1"/>
                </a:solidFill>
              </a:rPr>
              <a:t>Artificial</a:t>
            </a:r>
          </a:p>
        </p:txBody>
      </p:sp>
      <p:sp>
        <p:nvSpPr>
          <p:cNvPr id="9" name="Retângulo 8"/>
          <p:cNvSpPr/>
          <p:nvPr/>
        </p:nvSpPr>
        <p:spPr>
          <a:xfrm>
            <a:off x="1797141" y="3256913"/>
            <a:ext cx="45719" cy="14887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sz="2000"/>
          </a:p>
        </p:txBody>
      </p:sp>
      <p:sp>
        <p:nvSpPr>
          <p:cNvPr id="10" name="Seta: para a Direita 9"/>
          <p:cNvSpPr/>
          <p:nvPr/>
        </p:nvSpPr>
        <p:spPr>
          <a:xfrm>
            <a:off x="3115340" y="3795823"/>
            <a:ext cx="1010093" cy="542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45025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Users\marcosgl\Downloads\fundo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878" b="1"/>
          <a:stretch/>
        </p:blipFill>
        <p:spPr bwMode="auto">
          <a:xfrm>
            <a:off x="-93784" y="0"/>
            <a:ext cx="12192000" cy="7812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3750284" y="2688969"/>
            <a:ext cx="2608385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i="1" dirty="0">
              <a:solidFill>
                <a:schemeClr val="bg1"/>
              </a:solidFill>
            </a:endParaRPr>
          </a:p>
          <a:p>
            <a:endParaRPr lang="pt-BR" i="1" dirty="0">
              <a:solidFill>
                <a:schemeClr val="bg1"/>
              </a:solidFill>
            </a:endParaRPr>
          </a:p>
          <a:p>
            <a:endParaRPr lang="pt-BR" i="1" dirty="0">
              <a:solidFill>
                <a:schemeClr val="bg1"/>
              </a:solidFill>
            </a:endParaRPr>
          </a:p>
          <a:p>
            <a:endParaRPr lang="pt-BR" sz="2000" b="1" i="1" dirty="0">
              <a:solidFill>
                <a:schemeClr val="bg1"/>
              </a:solidFill>
            </a:endParaRPr>
          </a:p>
          <a:p>
            <a:endParaRPr lang="pt-BR" sz="2000" b="1" i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26364" y="3581520"/>
            <a:ext cx="1903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Inteligência</a:t>
            </a:r>
          </a:p>
          <a:p>
            <a:r>
              <a:rPr lang="pt-BR" dirty="0">
                <a:solidFill>
                  <a:schemeClr val="bg1"/>
                </a:solidFill>
              </a:rPr>
              <a:t>Artificial</a:t>
            </a:r>
          </a:p>
        </p:txBody>
      </p:sp>
      <p:sp>
        <p:nvSpPr>
          <p:cNvPr id="9" name="Retângulo 8"/>
          <p:cNvSpPr/>
          <p:nvPr/>
        </p:nvSpPr>
        <p:spPr>
          <a:xfrm>
            <a:off x="1797141" y="3256913"/>
            <a:ext cx="45719" cy="14887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sz="200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41428" y="1455533"/>
            <a:ext cx="7305635" cy="531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67732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Users\marcosgl\Downloads\fundo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878" b="1"/>
          <a:stretch/>
        </p:blipFill>
        <p:spPr bwMode="auto">
          <a:xfrm>
            <a:off x="-93784" y="0"/>
            <a:ext cx="12192000" cy="7812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3750284" y="2688969"/>
            <a:ext cx="2608385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i="1" dirty="0">
              <a:solidFill>
                <a:schemeClr val="bg1"/>
              </a:solidFill>
            </a:endParaRPr>
          </a:p>
          <a:p>
            <a:endParaRPr lang="pt-BR" i="1" dirty="0">
              <a:solidFill>
                <a:schemeClr val="bg1"/>
              </a:solidFill>
            </a:endParaRPr>
          </a:p>
          <a:p>
            <a:endParaRPr lang="pt-BR" i="1" dirty="0">
              <a:solidFill>
                <a:schemeClr val="bg1"/>
              </a:solidFill>
            </a:endParaRPr>
          </a:p>
          <a:p>
            <a:endParaRPr lang="pt-BR" sz="2000" b="1" i="1" dirty="0">
              <a:solidFill>
                <a:schemeClr val="bg1"/>
              </a:solidFill>
            </a:endParaRPr>
          </a:p>
          <a:p>
            <a:endParaRPr lang="pt-BR" sz="2000" b="1" i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23284" y="3581520"/>
            <a:ext cx="2413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e-</a:t>
            </a:r>
            <a:r>
              <a:rPr lang="pt-BR" dirty="0" err="1">
                <a:solidFill>
                  <a:schemeClr val="bg1"/>
                </a:solidFill>
              </a:rPr>
              <a:t>prajá</a:t>
            </a:r>
            <a:endParaRPr lang="pt-BR" dirty="0">
              <a:solidFill>
                <a:schemeClr val="bg1"/>
              </a:solidFill>
            </a:endParaRPr>
          </a:p>
          <a:p>
            <a:pPr algn="r"/>
            <a:r>
              <a:rPr lang="pt-BR" dirty="0">
                <a:solidFill>
                  <a:schemeClr val="bg1"/>
                </a:solidFill>
              </a:rPr>
              <a:t>Sistema de gestão de processos</a:t>
            </a:r>
          </a:p>
        </p:txBody>
      </p:sp>
      <p:sp>
        <p:nvSpPr>
          <p:cNvPr id="9" name="Retângulo 8"/>
          <p:cNvSpPr/>
          <p:nvPr/>
        </p:nvSpPr>
        <p:spPr>
          <a:xfrm>
            <a:off x="2695709" y="3437303"/>
            <a:ext cx="45719" cy="14887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sz="200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22453" y="1690688"/>
            <a:ext cx="8935775" cy="476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91981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Users\marcosgl\Downloads\fundo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878" b="1"/>
          <a:stretch/>
        </p:blipFill>
        <p:spPr bwMode="auto">
          <a:xfrm>
            <a:off x="-93784" y="0"/>
            <a:ext cx="12192000" cy="7812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3750284" y="2688969"/>
            <a:ext cx="2608385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i="1" dirty="0">
              <a:solidFill>
                <a:schemeClr val="bg1"/>
              </a:solidFill>
            </a:endParaRPr>
          </a:p>
          <a:p>
            <a:endParaRPr lang="pt-BR" i="1" dirty="0">
              <a:solidFill>
                <a:schemeClr val="bg1"/>
              </a:solidFill>
            </a:endParaRPr>
          </a:p>
          <a:p>
            <a:endParaRPr lang="pt-BR" i="1" dirty="0">
              <a:solidFill>
                <a:schemeClr val="bg1"/>
              </a:solidFill>
            </a:endParaRPr>
          </a:p>
          <a:p>
            <a:endParaRPr lang="pt-BR" sz="2000" b="1" i="1" dirty="0">
              <a:solidFill>
                <a:schemeClr val="bg1"/>
              </a:solidFill>
            </a:endParaRPr>
          </a:p>
          <a:p>
            <a:endParaRPr lang="pt-BR" sz="2000" b="1" i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23284" y="3581520"/>
            <a:ext cx="2413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e-</a:t>
            </a:r>
            <a:r>
              <a:rPr lang="pt-BR" dirty="0" err="1">
                <a:solidFill>
                  <a:schemeClr val="bg1"/>
                </a:solidFill>
              </a:rPr>
              <a:t>prajá</a:t>
            </a:r>
            <a:endParaRPr lang="pt-BR" dirty="0">
              <a:solidFill>
                <a:schemeClr val="bg1"/>
              </a:solidFill>
            </a:endParaRPr>
          </a:p>
          <a:p>
            <a:pPr algn="r"/>
            <a:r>
              <a:rPr lang="pt-BR" dirty="0">
                <a:solidFill>
                  <a:schemeClr val="bg1"/>
                </a:solidFill>
              </a:rPr>
              <a:t>Sistema de gestão de processos</a:t>
            </a:r>
          </a:p>
        </p:txBody>
      </p:sp>
      <p:sp>
        <p:nvSpPr>
          <p:cNvPr id="9" name="Retângulo 8"/>
          <p:cNvSpPr/>
          <p:nvPr/>
        </p:nvSpPr>
        <p:spPr>
          <a:xfrm>
            <a:off x="2695709" y="3437303"/>
            <a:ext cx="45719" cy="14887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sz="200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61393" y="1579397"/>
            <a:ext cx="8564615" cy="2084208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61392" y="3997388"/>
            <a:ext cx="8564615" cy="286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62774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Users\marcosgl\Downloads\fundo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878" b="1"/>
          <a:stretch/>
        </p:blipFill>
        <p:spPr bwMode="auto">
          <a:xfrm>
            <a:off x="-93784" y="0"/>
            <a:ext cx="12192000" cy="7812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3750284" y="2688969"/>
            <a:ext cx="2608385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i="1" dirty="0">
              <a:solidFill>
                <a:schemeClr val="bg1"/>
              </a:solidFill>
            </a:endParaRPr>
          </a:p>
          <a:p>
            <a:endParaRPr lang="pt-BR" i="1" dirty="0">
              <a:solidFill>
                <a:schemeClr val="bg1"/>
              </a:solidFill>
            </a:endParaRPr>
          </a:p>
          <a:p>
            <a:endParaRPr lang="pt-BR" i="1" dirty="0">
              <a:solidFill>
                <a:schemeClr val="bg1"/>
              </a:solidFill>
            </a:endParaRPr>
          </a:p>
          <a:p>
            <a:endParaRPr lang="pt-BR" sz="2000" b="1" i="1" dirty="0">
              <a:solidFill>
                <a:schemeClr val="bg1"/>
              </a:solidFill>
            </a:endParaRPr>
          </a:p>
          <a:p>
            <a:endParaRPr lang="pt-BR" sz="2000" b="1" i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23284" y="3581520"/>
            <a:ext cx="2413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e-</a:t>
            </a:r>
            <a:r>
              <a:rPr lang="pt-BR" dirty="0" err="1">
                <a:solidFill>
                  <a:schemeClr val="bg1"/>
                </a:solidFill>
              </a:rPr>
              <a:t>prajá</a:t>
            </a:r>
            <a:endParaRPr lang="pt-BR" dirty="0">
              <a:solidFill>
                <a:schemeClr val="bg1"/>
              </a:solidFill>
            </a:endParaRPr>
          </a:p>
          <a:p>
            <a:pPr algn="r"/>
            <a:r>
              <a:rPr lang="pt-BR" dirty="0">
                <a:solidFill>
                  <a:schemeClr val="bg1"/>
                </a:solidFill>
              </a:rPr>
              <a:t>Sistema de gestão de processos</a:t>
            </a:r>
          </a:p>
        </p:txBody>
      </p:sp>
      <p:sp>
        <p:nvSpPr>
          <p:cNvPr id="9" name="Retângulo 8"/>
          <p:cNvSpPr/>
          <p:nvPr/>
        </p:nvSpPr>
        <p:spPr>
          <a:xfrm>
            <a:off x="2695709" y="3437303"/>
            <a:ext cx="45719" cy="14887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sz="200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75379" y="2688969"/>
            <a:ext cx="8782849" cy="304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4414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Users\marcosgl\Downloads\fundo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878" b="1"/>
          <a:stretch/>
        </p:blipFill>
        <p:spPr bwMode="auto">
          <a:xfrm>
            <a:off x="-93784" y="0"/>
            <a:ext cx="12192000" cy="7812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3750284" y="2688969"/>
            <a:ext cx="2608385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i="1" dirty="0">
              <a:solidFill>
                <a:schemeClr val="bg1"/>
              </a:solidFill>
            </a:endParaRPr>
          </a:p>
          <a:p>
            <a:endParaRPr lang="pt-BR" i="1" dirty="0">
              <a:solidFill>
                <a:schemeClr val="bg1"/>
              </a:solidFill>
            </a:endParaRPr>
          </a:p>
          <a:p>
            <a:endParaRPr lang="pt-BR" i="1" dirty="0">
              <a:solidFill>
                <a:schemeClr val="bg1"/>
              </a:solidFill>
            </a:endParaRPr>
          </a:p>
          <a:p>
            <a:endParaRPr lang="pt-BR" sz="2000" b="1" i="1" dirty="0">
              <a:solidFill>
                <a:schemeClr val="bg1"/>
              </a:solidFill>
            </a:endParaRPr>
          </a:p>
          <a:p>
            <a:endParaRPr lang="pt-BR" sz="2000" b="1" i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23284" y="3581520"/>
            <a:ext cx="241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Obrigado</a:t>
            </a:r>
          </a:p>
        </p:txBody>
      </p:sp>
      <p:sp>
        <p:nvSpPr>
          <p:cNvPr id="9" name="Retângulo 8"/>
          <p:cNvSpPr/>
          <p:nvPr/>
        </p:nvSpPr>
        <p:spPr>
          <a:xfrm>
            <a:off x="2727607" y="3021805"/>
            <a:ext cx="45719" cy="14887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sz="2000"/>
          </a:p>
        </p:txBody>
      </p:sp>
      <p:sp>
        <p:nvSpPr>
          <p:cNvPr id="10" name="CaixaDeTexto 9"/>
          <p:cNvSpPr txBox="1"/>
          <p:nvPr/>
        </p:nvSpPr>
        <p:spPr>
          <a:xfrm>
            <a:off x="3705309" y="2764087"/>
            <a:ext cx="572576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pt-BR" dirty="0">
                <a:solidFill>
                  <a:schemeClr val="bg1"/>
                </a:solidFill>
              </a:rPr>
              <a:t>Coordenação-Geral de Orientação e Acompanhamento de Ouvidorias - CGOUV</a:t>
            </a:r>
          </a:p>
          <a:p>
            <a:pPr algn="just">
              <a:spcAft>
                <a:spcPts val="600"/>
              </a:spcAft>
            </a:pPr>
            <a:r>
              <a:rPr lang="pt-BR" dirty="0">
                <a:solidFill>
                  <a:schemeClr val="bg1"/>
                </a:solidFill>
              </a:rPr>
              <a:t>Ouvidoria-Geral da União</a:t>
            </a:r>
          </a:p>
          <a:p>
            <a:pPr algn="just">
              <a:spcAft>
                <a:spcPts val="600"/>
              </a:spcAft>
            </a:pPr>
            <a:r>
              <a:rPr lang="pt-BR" dirty="0">
                <a:solidFill>
                  <a:schemeClr val="bg1"/>
                </a:solidFill>
                <a:hlinkClick r:id="rId4"/>
              </a:rPr>
              <a:t>cgouv@cgu.gov.br</a:t>
            </a:r>
            <a:endParaRPr lang="pt-BR" dirty="0">
              <a:solidFill>
                <a:schemeClr val="bg1"/>
              </a:solidFill>
            </a:endParaRPr>
          </a:p>
          <a:p>
            <a:pPr algn="just">
              <a:spcAft>
                <a:spcPts val="600"/>
              </a:spcAft>
            </a:pPr>
            <a:r>
              <a:rPr lang="pt-BR" dirty="0">
                <a:solidFill>
                  <a:schemeClr val="bg1"/>
                </a:solidFill>
              </a:rPr>
              <a:t>Ouvidorias.gov.br</a:t>
            </a:r>
          </a:p>
          <a:p>
            <a:pPr algn="just">
              <a:spcAft>
                <a:spcPts val="600"/>
              </a:spcAft>
            </a:pPr>
            <a:r>
              <a:rPr lang="pt-BR" dirty="0">
                <a:solidFill>
                  <a:schemeClr val="bg1"/>
                </a:solidFill>
              </a:rPr>
              <a:t>+55 (61) 2020-6849 / 6923</a:t>
            </a:r>
          </a:p>
        </p:txBody>
      </p:sp>
    </p:spTree>
    <p:extLst>
      <p:ext uri="{BB962C8B-B14F-4D97-AF65-F5344CB8AC3E}">
        <p14:creationId xmlns:p14="http://schemas.microsoft.com/office/powerpoint/2010/main" xmlns="" val="2932049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/>
          <p:cNvSpPr/>
          <p:nvPr/>
        </p:nvSpPr>
        <p:spPr>
          <a:xfrm>
            <a:off x="9051403" y="1061206"/>
            <a:ext cx="3164937" cy="5796795"/>
          </a:xfrm>
          <a:prstGeom prst="rect">
            <a:avLst/>
          </a:prstGeom>
          <a:solidFill>
            <a:srgbClr val="531D44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0" y="1087493"/>
            <a:ext cx="5416951" cy="5770507"/>
          </a:xfrm>
          <a:prstGeom prst="rect">
            <a:avLst/>
          </a:prstGeom>
          <a:solidFill>
            <a:srgbClr val="531D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628220" y="1149859"/>
            <a:ext cx="21118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e-</a:t>
            </a:r>
            <a:r>
              <a:rPr lang="pt-BR" sz="2400" b="1" dirty="0" err="1">
                <a:solidFill>
                  <a:schemeClr val="bg1"/>
                </a:solidFill>
              </a:rPr>
              <a:t>Ouv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0" y="1692909"/>
            <a:ext cx="5368271" cy="3585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</a:rPr>
              <a:t>Facilita o contato entre cidadão e Administração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</a:rPr>
              <a:t>Instituído pela Portaria nº 50.252, de 15 de dezembro de 2015. 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</a:rPr>
              <a:t>Gratuidade do Sistema – mantido e atualizado pela CGU.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</a:rPr>
              <a:t>Sistema Web - projetados para utilização pela internet.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</a:rPr>
              <a:t>Constante atualização – 15+ versões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</a:rPr>
              <a:t>Possui Ambiente de Treinamento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</a:rPr>
              <a:t>Sistema integrado com os Sistemas: </a:t>
            </a:r>
            <a:r>
              <a:rPr lang="pt-BR" sz="1600" dirty="0" err="1">
                <a:solidFill>
                  <a:schemeClr val="bg1"/>
                </a:solidFill>
              </a:rPr>
              <a:t>e-SIC</a:t>
            </a:r>
            <a:r>
              <a:rPr lang="pt-BR" sz="1600" dirty="0">
                <a:solidFill>
                  <a:schemeClr val="bg1"/>
                </a:solidFill>
              </a:rPr>
              <a:t>, Portal de Serviços do Governo Federal, Portal Reclame Aqui, Portal de Dados Abertos, etc.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</a:rPr>
              <a:t>Possibilidade de integração com outros sistemas (Webservices).</a:t>
            </a:r>
          </a:p>
        </p:txBody>
      </p:sp>
      <p:sp>
        <p:nvSpPr>
          <p:cNvPr id="5" name="Retângulo 4"/>
          <p:cNvSpPr/>
          <p:nvPr/>
        </p:nvSpPr>
        <p:spPr>
          <a:xfrm>
            <a:off x="6465186" y="1087493"/>
            <a:ext cx="203063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400" b="1" dirty="0">
                <a:solidFill>
                  <a:srgbClr val="531D44"/>
                </a:solidFill>
              </a:rPr>
              <a:t>124.297</a:t>
            </a:r>
          </a:p>
        </p:txBody>
      </p:sp>
      <p:sp>
        <p:nvSpPr>
          <p:cNvPr id="9" name="Retângulo 8"/>
          <p:cNvSpPr/>
          <p:nvPr/>
        </p:nvSpPr>
        <p:spPr>
          <a:xfrm>
            <a:off x="6532268" y="1856934"/>
            <a:ext cx="18733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pt-BR" dirty="0">
                <a:solidFill>
                  <a:srgbClr val="531D44"/>
                </a:solidFill>
              </a:rPr>
              <a:t>Manifestações registradas desde dezembro de 2014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9697205" y="1074729"/>
            <a:ext cx="18733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400" b="1" dirty="0">
                <a:solidFill>
                  <a:srgbClr val="531D44"/>
                </a:solidFill>
              </a:rPr>
              <a:t>147</a:t>
            </a:r>
            <a:endParaRPr lang="pt-BR" sz="2000" b="1" dirty="0">
              <a:solidFill>
                <a:srgbClr val="531D44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9737978" y="1989964"/>
            <a:ext cx="18733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pt-BR" dirty="0">
                <a:solidFill>
                  <a:srgbClr val="531D44"/>
                </a:solidFill>
              </a:rPr>
              <a:t>Órgãos do PEF utilizando o sistema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16950" y="3380503"/>
            <a:ext cx="6775049" cy="347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10973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Picture 2" descr="C:\Users\marcosgl\Downloads\fundo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878" b="1"/>
          <a:stretch/>
        </p:blipFill>
        <p:spPr bwMode="auto">
          <a:xfrm>
            <a:off x="0" y="0"/>
            <a:ext cx="12192000" cy="7812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754912" y="3832461"/>
            <a:ext cx="1594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Vantagens para o cidadão</a:t>
            </a:r>
          </a:p>
        </p:txBody>
      </p:sp>
      <p:sp>
        <p:nvSpPr>
          <p:cNvPr id="8" name="Retângulo 7"/>
          <p:cNvSpPr/>
          <p:nvPr/>
        </p:nvSpPr>
        <p:spPr>
          <a:xfrm>
            <a:off x="2512119" y="3411245"/>
            <a:ext cx="45719" cy="14887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sz="2000"/>
          </a:p>
        </p:txBody>
      </p:sp>
      <p:sp>
        <p:nvSpPr>
          <p:cNvPr id="6" name="CaixaDeTexto 5"/>
          <p:cNvSpPr txBox="1"/>
          <p:nvPr/>
        </p:nvSpPr>
        <p:spPr>
          <a:xfrm>
            <a:off x="3342167" y="2886047"/>
            <a:ext cx="5507665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Cadastro único para se manifestar para 134 Ouvidorias Federias. 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Possibilidade de registrar manifestações, consultar andamento e verificar a resposta pela Internet.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Sistema responsivo (se adapta ao dispositivo do usuário – celular, tablete ou computador).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Recebimentos de alertas e resposta de manifestação por e-mail.</a:t>
            </a:r>
          </a:p>
        </p:txBody>
      </p:sp>
    </p:spTree>
    <p:extLst>
      <p:ext uri="{BB962C8B-B14F-4D97-AF65-F5344CB8AC3E}">
        <p14:creationId xmlns:p14="http://schemas.microsoft.com/office/powerpoint/2010/main" xmlns="" val="3177956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Picture 2" descr="C:\Users\marcosgl\Downloads\fundo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878" b="1"/>
          <a:stretch/>
        </p:blipFill>
        <p:spPr bwMode="auto">
          <a:xfrm>
            <a:off x="0" y="0"/>
            <a:ext cx="12192000" cy="7812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574158" y="3832461"/>
            <a:ext cx="1775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Vantagens para a ouvidoria</a:t>
            </a:r>
          </a:p>
        </p:txBody>
      </p:sp>
      <p:sp>
        <p:nvSpPr>
          <p:cNvPr id="8" name="Retângulo 7"/>
          <p:cNvSpPr/>
          <p:nvPr/>
        </p:nvSpPr>
        <p:spPr>
          <a:xfrm>
            <a:off x="2512119" y="3411245"/>
            <a:ext cx="45719" cy="14887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sz="2000"/>
          </a:p>
        </p:txBody>
      </p:sp>
      <p:sp>
        <p:nvSpPr>
          <p:cNvPr id="6" name="CaixaDeTexto 5"/>
          <p:cNvSpPr txBox="1"/>
          <p:nvPr/>
        </p:nvSpPr>
        <p:spPr>
          <a:xfrm>
            <a:off x="3240450" y="1683785"/>
            <a:ext cx="8275675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Sistema sem custos para a Ouvidoria.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Não requer esforço de instalação;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Total aderência a IN nº 01/2014 da CGU.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Cumprimento automático da Portaria nº 3681/2016 da CGU.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Possibilidade de diálogo com o cidadão por meio de respostas intermediárias. 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Encaminhamento de manifestações que não são da competência do órgão (e-OUV Municípios)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Recebimento de e-mails de alerta de recebimento de manifestações e vencimento de prazo;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Reclassificação de manifestações;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Alertas por e-mail que avisam da chegada de manifestação e vencimento de prazo (20+10), (30+30);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Resposta intermediária e conclusiva, de acordo com a IN OGU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Relatórios: Sala das Ouvidorias e extração de dados (PDF, </a:t>
            </a:r>
            <a:r>
              <a:rPr lang="pt-BR" dirty="0" err="1">
                <a:solidFill>
                  <a:schemeClr val="bg1"/>
                </a:solidFill>
              </a:rPr>
              <a:t>doc</a:t>
            </a:r>
            <a:r>
              <a:rPr lang="pt-BR" dirty="0">
                <a:solidFill>
                  <a:schemeClr val="bg1"/>
                </a:solidFill>
              </a:rPr>
              <a:t> e </a:t>
            </a:r>
            <a:r>
              <a:rPr lang="pt-BR" dirty="0" err="1">
                <a:solidFill>
                  <a:schemeClr val="bg1"/>
                </a:solidFill>
              </a:rPr>
              <a:t>xls</a:t>
            </a:r>
            <a:r>
              <a:rPr lang="pt-BR" dirty="0">
                <a:solidFill>
                  <a:schemeClr val="bg1"/>
                </a:solidFill>
              </a:rPr>
              <a:t>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927136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1100121" y="6354502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8/9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055553"/>
            <a:ext cx="12192000" cy="580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37610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Picture 2" descr="C:\Users\marcosgl\Downloads\fundo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878" b="1"/>
          <a:stretch/>
        </p:blipFill>
        <p:spPr bwMode="auto">
          <a:xfrm>
            <a:off x="0" y="0"/>
            <a:ext cx="12192000" cy="7812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46590" y="1758259"/>
            <a:ext cx="7707210" cy="4794738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55181" y="3832462"/>
            <a:ext cx="1860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Cadastramento de manifestação</a:t>
            </a:r>
          </a:p>
        </p:txBody>
      </p:sp>
      <p:sp>
        <p:nvSpPr>
          <p:cNvPr id="8" name="Retângulo 7"/>
          <p:cNvSpPr/>
          <p:nvPr/>
        </p:nvSpPr>
        <p:spPr>
          <a:xfrm>
            <a:off x="2070159" y="3411246"/>
            <a:ext cx="45719" cy="14887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sz="2000"/>
          </a:p>
        </p:txBody>
      </p:sp>
    </p:spTree>
    <p:extLst>
      <p:ext uri="{BB962C8B-B14F-4D97-AF65-F5344CB8AC3E}">
        <p14:creationId xmlns:p14="http://schemas.microsoft.com/office/powerpoint/2010/main" xmlns="" val="651485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Picture 2" descr="C:\Users\marcosgl\Downloads\fundo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878" b="1"/>
          <a:stretch/>
        </p:blipFill>
        <p:spPr bwMode="auto">
          <a:xfrm>
            <a:off x="0" y="0"/>
            <a:ext cx="12192000" cy="7812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255181" y="3832462"/>
            <a:ext cx="1860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Cadastramento de manifestação</a:t>
            </a:r>
          </a:p>
        </p:txBody>
      </p:sp>
      <p:sp>
        <p:nvSpPr>
          <p:cNvPr id="8" name="Retângulo 7"/>
          <p:cNvSpPr/>
          <p:nvPr/>
        </p:nvSpPr>
        <p:spPr>
          <a:xfrm>
            <a:off x="2070159" y="3411246"/>
            <a:ext cx="45719" cy="14887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sz="200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77835" y="1890264"/>
            <a:ext cx="8285636" cy="453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91712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Picture 2" descr="C:\Users\marcosgl\Downloads\fundo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878" b="1"/>
          <a:stretch/>
        </p:blipFill>
        <p:spPr bwMode="auto">
          <a:xfrm>
            <a:off x="0" y="0"/>
            <a:ext cx="12192000" cy="7812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255181" y="3832462"/>
            <a:ext cx="1860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Cadastramento de manifestação</a:t>
            </a:r>
          </a:p>
        </p:txBody>
      </p:sp>
      <p:sp>
        <p:nvSpPr>
          <p:cNvPr id="8" name="Retângulo 7"/>
          <p:cNvSpPr/>
          <p:nvPr/>
        </p:nvSpPr>
        <p:spPr>
          <a:xfrm>
            <a:off x="2070159" y="3411246"/>
            <a:ext cx="45719" cy="14887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sz="200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54078" y="2201476"/>
            <a:ext cx="8220358" cy="390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84426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Picture 2" descr="C:\Users\marcosgl\Downloads\fundo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878" b="1"/>
          <a:stretch/>
        </p:blipFill>
        <p:spPr bwMode="auto">
          <a:xfrm>
            <a:off x="0" y="0"/>
            <a:ext cx="12192000" cy="7812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255181" y="3832462"/>
            <a:ext cx="1860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Cadastramento de manifestação</a:t>
            </a:r>
          </a:p>
        </p:txBody>
      </p:sp>
      <p:sp>
        <p:nvSpPr>
          <p:cNvPr id="8" name="Retângulo 7"/>
          <p:cNvSpPr/>
          <p:nvPr/>
        </p:nvSpPr>
        <p:spPr>
          <a:xfrm>
            <a:off x="2070159" y="3411246"/>
            <a:ext cx="45719" cy="14887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sz="200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52889" y="1690688"/>
            <a:ext cx="6438576" cy="510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78072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</TotalTime>
  <Words>393</Words>
  <Application>Microsoft Office PowerPoint</Application>
  <PresentationFormat>Personalizar</PresentationFormat>
  <Paragraphs>98</Paragraphs>
  <Slides>18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Anne Nogueira Hernandes</dc:creator>
  <cp:lastModifiedBy>celia.barbosa</cp:lastModifiedBy>
  <cp:revision>92</cp:revision>
  <dcterms:created xsi:type="dcterms:W3CDTF">2017-06-05T18:09:13Z</dcterms:created>
  <dcterms:modified xsi:type="dcterms:W3CDTF">2017-10-05T14:44:08Z</dcterms:modified>
</cp:coreProperties>
</file>