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67" r:id="rId6"/>
    <p:sldId id="270" r:id="rId7"/>
    <p:sldId id="263" r:id="rId8"/>
    <p:sldId id="271" r:id="rId9"/>
    <p:sldId id="272" r:id="rId10"/>
    <p:sldId id="273" r:id="rId11"/>
    <p:sldId id="274" r:id="rId12"/>
    <p:sldId id="275" r:id="rId13"/>
    <p:sldId id="285" r:id="rId14"/>
    <p:sldId id="277" r:id="rId15"/>
    <p:sldId id="278" r:id="rId16"/>
    <p:sldId id="279" r:id="rId17"/>
    <p:sldId id="286" r:id="rId18"/>
    <p:sldId id="280" r:id="rId19"/>
    <p:sldId id="281" r:id="rId20"/>
    <p:sldId id="282" r:id="rId21"/>
    <p:sldId id="284" r:id="rId22"/>
    <p:sldId id="261" r:id="rId23"/>
    <p:sldId id="283" r:id="rId24"/>
    <p:sldId id="264" r:id="rId25"/>
    <p:sldId id="262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471" autoAdjust="0"/>
  </p:normalViewPr>
  <p:slideViewPr>
    <p:cSldViewPr snapToGrid="0" snapToObjects="1">
      <p:cViewPr>
        <p:scale>
          <a:sx n="40" d="100"/>
          <a:sy n="40" d="100"/>
        </p:scale>
        <p:origin x="-225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2A910-E9A1-024C-8048-E3212B855BA7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A98F4-D9E2-854A-920C-40A97E1790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9D2BEC-9047-421E-A59D-E75E855F9724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0F33A6-5295-42C4-AAED-4911C5D3FF93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955F03-D2FD-482B-969F-1F02079EEE5D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688C23-D0C3-48A5-B673-55359A9E7C4E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8A9513-E54B-4FBB-807B-F01A4580DF2A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A93430-4BFF-435B-A99A-0F4D11FE2900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F6FA73-32D3-43FB-96D0-3512CA964F78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A7CC6B-2566-4EAE-8FC3-1248B78416A2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9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B184A8-8300-4BA4-B234-50C0A840244E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0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41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4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9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C2AC1A-1361-41B4-A27C-75D29A0FD60A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AF1F5F-A7D8-4ADD-8BD5-BBF20B7E8A5D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A98F4-D9E2-854A-920C-40A97E17901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D254F3-BD08-472A-9EF4-8C389B5C2C65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5879619" indent="-3544715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2069A9-5D31-495E-AC8D-6EC60E001F88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13CC-338B-DF41-A61D-2511E666CB92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4EC4-F8A9-4944-9710-FCF4588E2F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kmur@loc.gov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izationguidelines.gov/guidelines/AS-07_userNeeds_MXFoptions_20150910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FADGI’s MXF AS-07: </a:t>
            </a:r>
            <a:br>
              <a:rPr lang="en-US" dirty="0" smtClean="0"/>
            </a:br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Time To </a:t>
            </a:r>
            <a:r>
              <a:rPr lang="en-US" dirty="0" smtClean="0"/>
              <a:t>Wait Symposium/Berlin</a:t>
            </a:r>
          </a:p>
          <a:p>
            <a:r>
              <a:rPr lang="en-US" dirty="0" smtClean="0"/>
              <a:t>July 19, 2016</a:t>
            </a:r>
            <a:endParaRPr lang="en-US" dirty="0" smtClean="0"/>
          </a:p>
          <a:p>
            <a:r>
              <a:rPr lang="en-US" dirty="0" smtClean="0"/>
              <a:t>Kate Murray, Library of Congress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47638"/>
            <a:ext cx="8991600" cy="7667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Timecode Metadata in OP1a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1650" y="1277938"/>
            <a:ext cx="2457450" cy="960437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1650" y="1085850"/>
            <a:ext cx="2457450" cy="1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Material Package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9438" y="1930400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77850" y="2046288"/>
            <a:ext cx="2301875" cy="119062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              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28  29  00  01  02  03  04  05  06  07  08  09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77850" y="1816100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77850" y="1700213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77850" y="1585913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79438" y="1470025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DM_Seg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77850" y="1355725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DM_AS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1038225" y="1355725"/>
            <a:ext cx="1843088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Slate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346200" y="1470025"/>
            <a:ext cx="614363" cy="114300"/>
          </a:xfrm>
          <a:prstGeom prst="rect">
            <a:avLst/>
          </a:prstGeom>
          <a:solidFill>
            <a:srgbClr val="FFCC66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266950" y="1470025"/>
            <a:ext cx="614363" cy="114300"/>
          </a:xfrm>
          <a:prstGeom prst="rect">
            <a:avLst/>
          </a:prstGeom>
          <a:solidFill>
            <a:srgbClr val="FFCC66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038225" y="2046288"/>
            <a:ext cx="1846263" cy="115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269875" y="855663"/>
            <a:ext cx="541338" cy="319087"/>
            <a:chOff x="3692" y="5173"/>
            <a:chExt cx="852" cy="502"/>
          </a:xfrm>
        </p:grpSpPr>
        <p:sp>
          <p:nvSpPr>
            <p:cNvPr id="47121" name="AutoShape 17"/>
            <p:cNvSpPr>
              <a:spLocks noChangeArrowheads="1"/>
            </p:cNvSpPr>
            <p:nvPr/>
          </p:nvSpPr>
          <p:spPr bwMode="auto">
            <a:xfrm>
              <a:off x="3692" y="5173"/>
              <a:ext cx="747" cy="187"/>
            </a:xfrm>
            <a:prstGeom prst="homePlate">
              <a:avLst>
                <a:gd name="adj" fmla="val 63093"/>
              </a:avLst>
            </a:prstGeom>
            <a:solidFill>
              <a:srgbClr val="00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3882" dir="18900000" algn="ctr" rotWithShape="0">
                <a:srgbClr val="969696">
                  <a:alpha val="74998"/>
                </a:srgbClr>
              </a:outerShdw>
            </a:effectLst>
          </p:spPr>
          <p:txBody>
            <a:bodyPr lIns="18288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700" dirty="0" smtClean="0">
                  <a:solidFill>
                    <a:srgbClr val="000066"/>
                  </a:solidFill>
                </a:rPr>
                <a:t>UMID </a:t>
              </a:r>
              <a:endParaRPr lang="en-US" altLang="en-US" sz="1800" dirty="0" smtClean="0">
                <a:solidFill>
                  <a:srgbClr val="000066"/>
                </a:solidFill>
              </a:endParaRPr>
            </a:p>
          </p:txBody>
        </p:sp>
        <p:grpSp>
          <p:nvGrpSpPr>
            <p:cNvPr id="13525" name="Group 18"/>
            <p:cNvGrpSpPr>
              <a:grpSpLocks noChangeAspect="1"/>
            </p:cNvGrpSpPr>
            <p:nvPr/>
          </p:nvGrpSpPr>
          <p:grpSpPr bwMode="auto">
            <a:xfrm>
              <a:off x="4021" y="5488"/>
              <a:ext cx="187" cy="187"/>
              <a:chOff x="5562" y="4986"/>
              <a:chExt cx="374" cy="374"/>
            </a:xfrm>
          </p:grpSpPr>
          <p:sp>
            <p:nvSpPr>
              <p:cNvPr id="13530" name="Oval 19"/>
              <p:cNvSpPr>
                <a:spLocks noChangeAspect="1" noChangeArrowheads="1"/>
              </p:cNvSpPr>
              <p:nvPr/>
            </p:nvSpPr>
            <p:spPr bwMode="auto">
              <a:xfrm>
                <a:off x="5749" y="5173"/>
                <a:ext cx="187" cy="18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353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5562" y="4986"/>
                <a:ext cx="3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3526" name="Freeform 21"/>
            <p:cNvSpPr>
              <a:spLocks noChangeAspect="1"/>
            </p:cNvSpPr>
            <p:nvPr/>
          </p:nvSpPr>
          <p:spPr bwMode="auto">
            <a:xfrm flipH="1">
              <a:off x="4111" y="5475"/>
              <a:ext cx="144" cy="139"/>
            </a:xfrm>
            <a:custGeom>
              <a:avLst/>
              <a:gdLst>
                <a:gd name="T0" fmla="*/ 426623 w 38"/>
                <a:gd name="T1" fmla="*/ 179689 h 37"/>
                <a:gd name="T2" fmla="*/ 402529 w 38"/>
                <a:gd name="T3" fmla="*/ 106936 h 37"/>
                <a:gd name="T4" fmla="*/ 346252 w 38"/>
                <a:gd name="T5" fmla="*/ 53177 h 37"/>
                <a:gd name="T6" fmla="*/ 293032 w 38"/>
                <a:gd name="T7" fmla="*/ 11135 h 37"/>
                <a:gd name="T8" fmla="*/ 213419 w 38"/>
                <a:gd name="T9" fmla="*/ 0 h 37"/>
                <a:gd name="T10" fmla="*/ 124344 w 38"/>
                <a:gd name="T11" fmla="*/ 11135 h 37"/>
                <a:gd name="T12" fmla="*/ 56319 w 38"/>
                <a:gd name="T13" fmla="*/ 53177 h 37"/>
                <a:gd name="T14" fmla="*/ 11763 w 38"/>
                <a:gd name="T15" fmla="*/ 115317 h 37"/>
                <a:gd name="T16" fmla="*/ 0 w 38"/>
                <a:gd name="T17" fmla="*/ 190824 h 37"/>
                <a:gd name="T18" fmla="*/ 11763 w 38"/>
                <a:gd name="T19" fmla="*/ 264085 h 37"/>
                <a:gd name="T20" fmla="*/ 56319 w 38"/>
                <a:gd name="T21" fmla="*/ 326282 h 37"/>
                <a:gd name="T22" fmla="*/ 124344 w 38"/>
                <a:gd name="T23" fmla="*/ 379462 h 37"/>
                <a:gd name="T24" fmla="*/ 213419 w 38"/>
                <a:gd name="T25" fmla="*/ 390598 h 37"/>
                <a:gd name="T26" fmla="*/ 293032 w 38"/>
                <a:gd name="T27" fmla="*/ 379462 h 37"/>
                <a:gd name="T28" fmla="*/ 358617 w 38"/>
                <a:gd name="T29" fmla="*/ 32628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37"/>
                <a:gd name="T47" fmla="*/ 38 w 38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37">
                  <a:moveTo>
                    <a:pt x="38" y="17"/>
                  </a:moveTo>
                  <a:lnTo>
                    <a:pt x="36" y="10"/>
                  </a:lnTo>
                  <a:lnTo>
                    <a:pt x="31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1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27" name="Oval 22"/>
            <p:cNvSpPr>
              <a:spLocks noChangeArrowheads="1"/>
            </p:cNvSpPr>
            <p:nvPr/>
          </p:nvSpPr>
          <p:spPr bwMode="auto">
            <a:xfrm>
              <a:off x="4352" y="5256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28" name="Oval 23"/>
            <p:cNvSpPr>
              <a:spLocks noChangeArrowheads="1"/>
            </p:cNvSpPr>
            <p:nvPr/>
          </p:nvSpPr>
          <p:spPr bwMode="auto">
            <a:xfrm>
              <a:off x="4227" y="5487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29" name="Freeform 24"/>
            <p:cNvSpPr>
              <a:spLocks/>
            </p:cNvSpPr>
            <p:nvPr/>
          </p:nvSpPr>
          <p:spPr bwMode="auto">
            <a:xfrm>
              <a:off x="4239" y="5268"/>
              <a:ext cx="305" cy="231"/>
            </a:xfrm>
            <a:custGeom>
              <a:avLst/>
              <a:gdLst>
                <a:gd name="T0" fmla="*/ 126 w 305"/>
                <a:gd name="T1" fmla="*/ 0 h 231"/>
                <a:gd name="T2" fmla="*/ 285 w 305"/>
                <a:gd name="T3" fmla="*/ 65 h 231"/>
                <a:gd name="T4" fmla="*/ 246 w 305"/>
                <a:gd name="T5" fmla="*/ 155 h 231"/>
                <a:gd name="T6" fmla="*/ 78 w 305"/>
                <a:gd name="T7" fmla="*/ 143 h 231"/>
                <a:gd name="T8" fmla="*/ 0 w 305"/>
                <a:gd name="T9" fmla="*/ 231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231"/>
                <a:gd name="T17" fmla="*/ 305 w 30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231">
                  <a:moveTo>
                    <a:pt x="126" y="0"/>
                  </a:moveTo>
                  <a:cubicBezTo>
                    <a:pt x="152" y="11"/>
                    <a:pt x="265" y="39"/>
                    <a:pt x="285" y="65"/>
                  </a:cubicBezTo>
                  <a:cubicBezTo>
                    <a:pt x="305" y="91"/>
                    <a:pt x="281" y="142"/>
                    <a:pt x="246" y="155"/>
                  </a:cubicBezTo>
                  <a:cubicBezTo>
                    <a:pt x="211" y="168"/>
                    <a:pt x="119" y="130"/>
                    <a:pt x="78" y="143"/>
                  </a:cubicBezTo>
                  <a:cubicBezTo>
                    <a:pt x="37" y="156"/>
                    <a:pt x="16" y="213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3329" name="Rectangle 25"/>
          <p:cNvSpPr>
            <a:spLocks noChangeArrowheads="1"/>
          </p:cNvSpPr>
          <p:nvPr/>
        </p:nvSpPr>
        <p:spPr bwMode="auto">
          <a:xfrm>
            <a:off x="3419475" y="1277938"/>
            <a:ext cx="2457450" cy="192087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3419475" y="1085850"/>
            <a:ext cx="2457450" cy="1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File Package</a:t>
            </a:r>
          </a:p>
        </p:txBody>
      </p:sp>
      <p:sp>
        <p:nvSpPr>
          <p:cNvPr id="13331" name="Text Box 27"/>
          <p:cNvSpPr txBox="1">
            <a:spLocks noChangeArrowheads="1"/>
          </p:cNvSpPr>
          <p:nvPr/>
        </p:nvSpPr>
        <p:spPr bwMode="auto">
          <a:xfrm>
            <a:off x="3497263" y="1700213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32" name="Text Box 28"/>
          <p:cNvSpPr txBox="1">
            <a:spLocks noChangeArrowheads="1"/>
          </p:cNvSpPr>
          <p:nvPr/>
        </p:nvSpPr>
        <p:spPr bwMode="auto">
          <a:xfrm>
            <a:off x="3497263" y="1816100"/>
            <a:ext cx="2303462" cy="119063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              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28  29  00  01  02  03  04  05  06  07  08  09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497263" y="1585913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34" name="Text Box 30"/>
          <p:cNvSpPr txBox="1">
            <a:spLocks noChangeArrowheads="1"/>
          </p:cNvSpPr>
          <p:nvPr/>
        </p:nvSpPr>
        <p:spPr bwMode="auto">
          <a:xfrm>
            <a:off x="3497263" y="1470025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3497263" y="1355725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36" name="Rectangle 32"/>
          <p:cNvSpPr>
            <a:spLocks noChangeArrowheads="1"/>
          </p:cNvSpPr>
          <p:nvPr/>
        </p:nvSpPr>
        <p:spPr bwMode="auto">
          <a:xfrm>
            <a:off x="3957638" y="1816100"/>
            <a:ext cx="1843087" cy="115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37" name="Rectangle 33"/>
          <p:cNvSpPr>
            <a:spLocks noChangeArrowheads="1"/>
          </p:cNvSpPr>
          <p:nvPr/>
        </p:nvSpPr>
        <p:spPr bwMode="auto">
          <a:xfrm>
            <a:off x="6338888" y="1277938"/>
            <a:ext cx="2457450" cy="1690687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38" name="Text Box 34"/>
          <p:cNvSpPr txBox="1">
            <a:spLocks noChangeArrowheads="1"/>
          </p:cNvSpPr>
          <p:nvPr/>
        </p:nvSpPr>
        <p:spPr bwMode="auto">
          <a:xfrm>
            <a:off x="6338888" y="1085850"/>
            <a:ext cx="2457450" cy="1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Lower Level Source Package</a:t>
            </a:r>
          </a:p>
        </p:txBody>
      </p:sp>
      <p:sp>
        <p:nvSpPr>
          <p:cNvPr id="13339" name="Text Box 35"/>
          <p:cNvSpPr txBox="1">
            <a:spLocks noChangeArrowheads="1"/>
          </p:cNvSpPr>
          <p:nvPr/>
        </p:nvSpPr>
        <p:spPr bwMode="auto">
          <a:xfrm>
            <a:off x="6415088" y="1701800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6415088" y="1816100"/>
            <a:ext cx="2305050" cy="119063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             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28  29  00  01  02  03  04  05  06  07  08  09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41" name="Text Box 37"/>
          <p:cNvSpPr txBox="1">
            <a:spLocks noChangeArrowheads="1"/>
          </p:cNvSpPr>
          <p:nvPr/>
        </p:nvSpPr>
        <p:spPr bwMode="auto">
          <a:xfrm>
            <a:off x="6415088" y="1585913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42" name="Text Box 38"/>
          <p:cNvSpPr txBox="1">
            <a:spLocks noChangeArrowheads="1"/>
          </p:cNvSpPr>
          <p:nvPr/>
        </p:nvSpPr>
        <p:spPr bwMode="auto">
          <a:xfrm>
            <a:off x="6415088" y="1470025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43" name="Text Box 39"/>
          <p:cNvSpPr txBox="1">
            <a:spLocks noChangeArrowheads="1"/>
          </p:cNvSpPr>
          <p:nvPr/>
        </p:nvSpPr>
        <p:spPr bwMode="auto">
          <a:xfrm>
            <a:off x="6415088" y="1355725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44" name="Text Box 40"/>
          <p:cNvSpPr txBox="1">
            <a:spLocks noChangeArrowheads="1"/>
          </p:cNvSpPr>
          <p:nvPr/>
        </p:nvSpPr>
        <p:spPr bwMode="auto">
          <a:xfrm>
            <a:off x="6415088" y="1931988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45" name="Rectangle 41"/>
          <p:cNvSpPr>
            <a:spLocks noChangeArrowheads="1"/>
          </p:cNvSpPr>
          <p:nvPr/>
        </p:nvSpPr>
        <p:spPr bwMode="auto">
          <a:xfrm>
            <a:off x="6877050" y="1355725"/>
            <a:ext cx="1843088" cy="114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46" name="Rectangle 42"/>
          <p:cNvSpPr>
            <a:spLocks noChangeArrowheads="1"/>
          </p:cNvSpPr>
          <p:nvPr/>
        </p:nvSpPr>
        <p:spPr bwMode="auto">
          <a:xfrm>
            <a:off x="6877050" y="1470025"/>
            <a:ext cx="1843088" cy="114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47" name="Rectangle 43"/>
          <p:cNvSpPr>
            <a:spLocks noChangeArrowheads="1"/>
          </p:cNvSpPr>
          <p:nvPr/>
        </p:nvSpPr>
        <p:spPr bwMode="auto">
          <a:xfrm>
            <a:off x="6877050" y="1585913"/>
            <a:ext cx="1843088" cy="114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13348" name="Group 44"/>
          <p:cNvGrpSpPr>
            <a:grpSpLocks/>
          </p:cNvGrpSpPr>
          <p:nvPr/>
        </p:nvGrpSpPr>
        <p:grpSpPr bwMode="auto">
          <a:xfrm>
            <a:off x="3189288" y="855663"/>
            <a:ext cx="541337" cy="319087"/>
            <a:chOff x="3692" y="5173"/>
            <a:chExt cx="852" cy="502"/>
          </a:xfrm>
        </p:grpSpPr>
        <p:sp>
          <p:nvSpPr>
            <p:cNvPr id="47149" name="AutoShape 45"/>
            <p:cNvSpPr>
              <a:spLocks noChangeArrowheads="1"/>
            </p:cNvSpPr>
            <p:nvPr/>
          </p:nvSpPr>
          <p:spPr bwMode="auto">
            <a:xfrm>
              <a:off x="3692" y="5173"/>
              <a:ext cx="747" cy="187"/>
            </a:xfrm>
            <a:prstGeom prst="homePlate">
              <a:avLst>
                <a:gd name="adj" fmla="val 63093"/>
              </a:avLst>
            </a:prstGeom>
            <a:solidFill>
              <a:srgbClr val="FF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3882" dir="18900000" algn="ctr" rotWithShape="0">
                <a:srgbClr val="969696">
                  <a:alpha val="74998"/>
                </a:srgbClr>
              </a:outerShdw>
            </a:effectLst>
          </p:spPr>
          <p:txBody>
            <a:bodyPr lIns="18288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700" dirty="0" smtClean="0">
                  <a:solidFill>
                    <a:srgbClr val="000066"/>
                  </a:solidFill>
                </a:rPr>
                <a:t>UMID </a:t>
              </a:r>
              <a:endParaRPr lang="en-US" altLang="en-US" sz="1800" dirty="0" smtClean="0">
                <a:solidFill>
                  <a:srgbClr val="000066"/>
                </a:solidFill>
              </a:endParaRPr>
            </a:p>
          </p:txBody>
        </p:sp>
        <p:grpSp>
          <p:nvGrpSpPr>
            <p:cNvPr id="13517" name="Group 46"/>
            <p:cNvGrpSpPr>
              <a:grpSpLocks noChangeAspect="1"/>
            </p:cNvGrpSpPr>
            <p:nvPr/>
          </p:nvGrpSpPr>
          <p:grpSpPr bwMode="auto">
            <a:xfrm>
              <a:off x="4021" y="5488"/>
              <a:ext cx="187" cy="187"/>
              <a:chOff x="5562" y="4986"/>
              <a:chExt cx="374" cy="374"/>
            </a:xfrm>
          </p:grpSpPr>
          <p:sp>
            <p:nvSpPr>
              <p:cNvPr id="13522" name="Oval 47"/>
              <p:cNvSpPr>
                <a:spLocks noChangeAspect="1" noChangeArrowheads="1"/>
              </p:cNvSpPr>
              <p:nvPr/>
            </p:nvSpPr>
            <p:spPr bwMode="auto">
              <a:xfrm>
                <a:off x="5749" y="5173"/>
                <a:ext cx="187" cy="18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3523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5562" y="4986"/>
                <a:ext cx="3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3518" name="Freeform 49"/>
            <p:cNvSpPr>
              <a:spLocks noChangeAspect="1"/>
            </p:cNvSpPr>
            <p:nvPr/>
          </p:nvSpPr>
          <p:spPr bwMode="auto">
            <a:xfrm flipH="1">
              <a:off x="4111" y="5475"/>
              <a:ext cx="144" cy="139"/>
            </a:xfrm>
            <a:custGeom>
              <a:avLst/>
              <a:gdLst>
                <a:gd name="T0" fmla="*/ 426623 w 38"/>
                <a:gd name="T1" fmla="*/ 179689 h 37"/>
                <a:gd name="T2" fmla="*/ 402529 w 38"/>
                <a:gd name="T3" fmla="*/ 106936 h 37"/>
                <a:gd name="T4" fmla="*/ 346252 w 38"/>
                <a:gd name="T5" fmla="*/ 53177 h 37"/>
                <a:gd name="T6" fmla="*/ 293032 w 38"/>
                <a:gd name="T7" fmla="*/ 11135 h 37"/>
                <a:gd name="T8" fmla="*/ 213419 w 38"/>
                <a:gd name="T9" fmla="*/ 0 h 37"/>
                <a:gd name="T10" fmla="*/ 124344 w 38"/>
                <a:gd name="T11" fmla="*/ 11135 h 37"/>
                <a:gd name="T12" fmla="*/ 56319 w 38"/>
                <a:gd name="T13" fmla="*/ 53177 h 37"/>
                <a:gd name="T14" fmla="*/ 11763 w 38"/>
                <a:gd name="T15" fmla="*/ 115317 h 37"/>
                <a:gd name="T16" fmla="*/ 0 w 38"/>
                <a:gd name="T17" fmla="*/ 190824 h 37"/>
                <a:gd name="T18" fmla="*/ 11763 w 38"/>
                <a:gd name="T19" fmla="*/ 264085 h 37"/>
                <a:gd name="T20" fmla="*/ 56319 w 38"/>
                <a:gd name="T21" fmla="*/ 326282 h 37"/>
                <a:gd name="T22" fmla="*/ 124344 w 38"/>
                <a:gd name="T23" fmla="*/ 379462 h 37"/>
                <a:gd name="T24" fmla="*/ 213419 w 38"/>
                <a:gd name="T25" fmla="*/ 390598 h 37"/>
                <a:gd name="T26" fmla="*/ 293032 w 38"/>
                <a:gd name="T27" fmla="*/ 379462 h 37"/>
                <a:gd name="T28" fmla="*/ 358617 w 38"/>
                <a:gd name="T29" fmla="*/ 32628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37"/>
                <a:gd name="T47" fmla="*/ 38 w 38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37">
                  <a:moveTo>
                    <a:pt x="38" y="17"/>
                  </a:moveTo>
                  <a:lnTo>
                    <a:pt x="36" y="10"/>
                  </a:lnTo>
                  <a:lnTo>
                    <a:pt x="31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1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9" name="Oval 50"/>
            <p:cNvSpPr>
              <a:spLocks noChangeArrowheads="1"/>
            </p:cNvSpPr>
            <p:nvPr/>
          </p:nvSpPr>
          <p:spPr bwMode="auto">
            <a:xfrm>
              <a:off x="4352" y="5256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20" name="Oval 51"/>
            <p:cNvSpPr>
              <a:spLocks noChangeArrowheads="1"/>
            </p:cNvSpPr>
            <p:nvPr/>
          </p:nvSpPr>
          <p:spPr bwMode="auto">
            <a:xfrm>
              <a:off x="4227" y="5487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21" name="Freeform 52"/>
            <p:cNvSpPr>
              <a:spLocks/>
            </p:cNvSpPr>
            <p:nvPr/>
          </p:nvSpPr>
          <p:spPr bwMode="auto">
            <a:xfrm>
              <a:off x="4239" y="5268"/>
              <a:ext cx="305" cy="231"/>
            </a:xfrm>
            <a:custGeom>
              <a:avLst/>
              <a:gdLst>
                <a:gd name="T0" fmla="*/ 126 w 305"/>
                <a:gd name="T1" fmla="*/ 0 h 231"/>
                <a:gd name="T2" fmla="*/ 285 w 305"/>
                <a:gd name="T3" fmla="*/ 65 h 231"/>
                <a:gd name="T4" fmla="*/ 246 w 305"/>
                <a:gd name="T5" fmla="*/ 155 h 231"/>
                <a:gd name="T6" fmla="*/ 78 w 305"/>
                <a:gd name="T7" fmla="*/ 143 h 231"/>
                <a:gd name="T8" fmla="*/ 0 w 305"/>
                <a:gd name="T9" fmla="*/ 231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231"/>
                <a:gd name="T17" fmla="*/ 305 w 30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231">
                  <a:moveTo>
                    <a:pt x="126" y="0"/>
                  </a:moveTo>
                  <a:cubicBezTo>
                    <a:pt x="152" y="11"/>
                    <a:pt x="265" y="39"/>
                    <a:pt x="285" y="65"/>
                  </a:cubicBezTo>
                  <a:cubicBezTo>
                    <a:pt x="305" y="91"/>
                    <a:pt x="281" y="142"/>
                    <a:pt x="246" y="155"/>
                  </a:cubicBezTo>
                  <a:cubicBezTo>
                    <a:pt x="211" y="168"/>
                    <a:pt x="119" y="130"/>
                    <a:pt x="78" y="143"/>
                  </a:cubicBezTo>
                  <a:cubicBezTo>
                    <a:pt x="37" y="156"/>
                    <a:pt x="16" y="213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grpSp>
        <p:nvGrpSpPr>
          <p:cNvPr id="13349" name="Group 53"/>
          <p:cNvGrpSpPr>
            <a:grpSpLocks/>
          </p:cNvGrpSpPr>
          <p:nvPr/>
        </p:nvGrpSpPr>
        <p:grpSpPr bwMode="auto">
          <a:xfrm>
            <a:off x="6108700" y="855663"/>
            <a:ext cx="539750" cy="319087"/>
            <a:chOff x="3692" y="5173"/>
            <a:chExt cx="852" cy="502"/>
          </a:xfrm>
        </p:grpSpPr>
        <p:sp>
          <p:nvSpPr>
            <p:cNvPr id="47158" name="AutoShape 54"/>
            <p:cNvSpPr>
              <a:spLocks noChangeArrowheads="1"/>
            </p:cNvSpPr>
            <p:nvPr/>
          </p:nvSpPr>
          <p:spPr bwMode="auto">
            <a:xfrm>
              <a:off x="3692" y="5173"/>
              <a:ext cx="747" cy="187"/>
            </a:xfrm>
            <a:prstGeom prst="homePlate">
              <a:avLst>
                <a:gd name="adj" fmla="val 63093"/>
              </a:avLst>
            </a:prstGeom>
            <a:solidFill>
              <a:srgbClr val="FF66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3882" dir="18900000" algn="ctr" rotWithShape="0">
                <a:srgbClr val="969696">
                  <a:alpha val="74998"/>
                </a:srgbClr>
              </a:outerShdw>
            </a:effectLst>
          </p:spPr>
          <p:txBody>
            <a:bodyPr lIns="18288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700" dirty="0" smtClean="0">
                  <a:solidFill>
                    <a:srgbClr val="000066"/>
                  </a:solidFill>
                </a:rPr>
                <a:t>UMID </a:t>
              </a:r>
              <a:endParaRPr lang="en-US" altLang="en-US" sz="1800" dirty="0" smtClean="0">
                <a:solidFill>
                  <a:srgbClr val="000066"/>
                </a:solidFill>
              </a:endParaRPr>
            </a:p>
          </p:txBody>
        </p:sp>
        <p:grpSp>
          <p:nvGrpSpPr>
            <p:cNvPr id="13509" name="Group 55"/>
            <p:cNvGrpSpPr>
              <a:grpSpLocks noChangeAspect="1"/>
            </p:cNvGrpSpPr>
            <p:nvPr/>
          </p:nvGrpSpPr>
          <p:grpSpPr bwMode="auto">
            <a:xfrm>
              <a:off x="4021" y="5488"/>
              <a:ext cx="187" cy="187"/>
              <a:chOff x="5562" y="4986"/>
              <a:chExt cx="374" cy="374"/>
            </a:xfrm>
          </p:grpSpPr>
          <p:sp>
            <p:nvSpPr>
              <p:cNvPr id="13514" name="Oval 56"/>
              <p:cNvSpPr>
                <a:spLocks noChangeAspect="1" noChangeArrowheads="1"/>
              </p:cNvSpPr>
              <p:nvPr/>
            </p:nvSpPr>
            <p:spPr bwMode="auto">
              <a:xfrm>
                <a:off x="5749" y="5173"/>
                <a:ext cx="187" cy="18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3515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562" y="4986"/>
                <a:ext cx="3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3510" name="Freeform 58"/>
            <p:cNvSpPr>
              <a:spLocks noChangeAspect="1"/>
            </p:cNvSpPr>
            <p:nvPr/>
          </p:nvSpPr>
          <p:spPr bwMode="auto">
            <a:xfrm flipH="1">
              <a:off x="4111" y="5475"/>
              <a:ext cx="144" cy="139"/>
            </a:xfrm>
            <a:custGeom>
              <a:avLst/>
              <a:gdLst>
                <a:gd name="T0" fmla="*/ 426623 w 38"/>
                <a:gd name="T1" fmla="*/ 179689 h 37"/>
                <a:gd name="T2" fmla="*/ 402529 w 38"/>
                <a:gd name="T3" fmla="*/ 106936 h 37"/>
                <a:gd name="T4" fmla="*/ 346252 w 38"/>
                <a:gd name="T5" fmla="*/ 53177 h 37"/>
                <a:gd name="T6" fmla="*/ 293032 w 38"/>
                <a:gd name="T7" fmla="*/ 11135 h 37"/>
                <a:gd name="T8" fmla="*/ 213419 w 38"/>
                <a:gd name="T9" fmla="*/ 0 h 37"/>
                <a:gd name="T10" fmla="*/ 124344 w 38"/>
                <a:gd name="T11" fmla="*/ 11135 h 37"/>
                <a:gd name="T12" fmla="*/ 56319 w 38"/>
                <a:gd name="T13" fmla="*/ 53177 h 37"/>
                <a:gd name="T14" fmla="*/ 11763 w 38"/>
                <a:gd name="T15" fmla="*/ 115317 h 37"/>
                <a:gd name="T16" fmla="*/ 0 w 38"/>
                <a:gd name="T17" fmla="*/ 190824 h 37"/>
                <a:gd name="T18" fmla="*/ 11763 w 38"/>
                <a:gd name="T19" fmla="*/ 264085 h 37"/>
                <a:gd name="T20" fmla="*/ 56319 w 38"/>
                <a:gd name="T21" fmla="*/ 326282 h 37"/>
                <a:gd name="T22" fmla="*/ 124344 w 38"/>
                <a:gd name="T23" fmla="*/ 379462 h 37"/>
                <a:gd name="T24" fmla="*/ 213419 w 38"/>
                <a:gd name="T25" fmla="*/ 390598 h 37"/>
                <a:gd name="T26" fmla="*/ 293032 w 38"/>
                <a:gd name="T27" fmla="*/ 379462 h 37"/>
                <a:gd name="T28" fmla="*/ 358617 w 38"/>
                <a:gd name="T29" fmla="*/ 32628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37"/>
                <a:gd name="T47" fmla="*/ 38 w 38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37">
                  <a:moveTo>
                    <a:pt x="38" y="17"/>
                  </a:moveTo>
                  <a:lnTo>
                    <a:pt x="36" y="10"/>
                  </a:lnTo>
                  <a:lnTo>
                    <a:pt x="31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1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1" name="Oval 59"/>
            <p:cNvSpPr>
              <a:spLocks noChangeArrowheads="1"/>
            </p:cNvSpPr>
            <p:nvPr/>
          </p:nvSpPr>
          <p:spPr bwMode="auto">
            <a:xfrm>
              <a:off x="4352" y="5256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12" name="Oval 60"/>
            <p:cNvSpPr>
              <a:spLocks noChangeArrowheads="1"/>
            </p:cNvSpPr>
            <p:nvPr/>
          </p:nvSpPr>
          <p:spPr bwMode="auto">
            <a:xfrm>
              <a:off x="4227" y="5487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13" name="Freeform 61"/>
            <p:cNvSpPr>
              <a:spLocks/>
            </p:cNvSpPr>
            <p:nvPr/>
          </p:nvSpPr>
          <p:spPr bwMode="auto">
            <a:xfrm>
              <a:off x="4239" y="5268"/>
              <a:ext cx="305" cy="231"/>
            </a:xfrm>
            <a:custGeom>
              <a:avLst/>
              <a:gdLst>
                <a:gd name="T0" fmla="*/ 126 w 305"/>
                <a:gd name="T1" fmla="*/ 0 h 231"/>
                <a:gd name="T2" fmla="*/ 285 w 305"/>
                <a:gd name="T3" fmla="*/ 65 h 231"/>
                <a:gd name="T4" fmla="*/ 246 w 305"/>
                <a:gd name="T5" fmla="*/ 155 h 231"/>
                <a:gd name="T6" fmla="*/ 78 w 305"/>
                <a:gd name="T7" fmla="*/ 143 h 231"/>
                <a:gd name="T8" fmla="*/ 0 w 305"/>
                <a:gd name="T9" fmla="*/ 231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231"/>
                <a:gd name="T17" fmla="*/ 305 w 30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231">
                  <a:moveTo>
                    <a:pt x="126" y="0"/>
                  </a:moveTo>
                  <a:cubicBezTo>
                    <a:pt x="152" y="11"/>
                    <a:pt x="265" y="39"/>
                    <a:pt x="285" y="65"/>
                  </a:cubicBezTo>
                  <a:cubicBezTo>
                    <a:pt x="305" y="91"/>
                    <a:pt x="281" y="142"/>
                    <a:pt x="246" y="155"/>
                  </a:cubicBezTo>
                  <a:cubicBezTo>
                    <a:pt x="211" y="168"/>
                    <a:pt x="119" y="130"/>
                    <a:pt x="78" y="143"/>
                  </a:cubicBezTo>
                  <a:cubicBezTo>
                    <a:pt x="37" y="156"/>
                    <a:pt x="16" y="213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3350" name="Freeform 62"/>
          <p:cNvSpPr>
            <a:spLocks/>
          </p:cNvSpPr>
          <p:nvPr/>
        </p:nvSpPr>
        <p:spPr bwMode="auto">
          <a:xfrm>
            <a:off x="5878513" y="1277938"/>
            <a:ext cx="474662" cy="474662"/>
          </a:xfrm>
          <a:custGeom>
            <a:avLst/>
            <a:gdLst>
              <a:gd name="T0" fmla="*/ 0 w 748"/>
              <a:gd name="T1" fmla="*/ 2147483647 h 748"/>
              <a:gd name="T2" fmla="*/ 2147483647 w 748"/>
              <a:gd name="T3" fmla="*/ 2147483647 h 748"/>
              <a:gd name="T4" fmla="*/ 2147483647 w 748"/>
              <a:gd name="T5" fmla="*/ 0 h 748"/>
              <a:gd name="T6" fmla="*/ 2147483647 w 748"/>
              <a:gd name="T7" fmla="*/ 0 h 748"/>
              <a:gd name="T8" fmla="*/ 0 60000 65536"/>
              <a:gd name="T9" fmla="*/ 0 60000 65536"/>
              <a:gd name="T10" fmla="*/ 0 60000 65536"/>
              <a:gd name="T11" fmla="*/ 0 60000 65536"/>
              <a:gd name="T12" fmla="*/ 0 w 748"/>
              <a:gd name="T13" fmla="*/ 0 h 748"/>
              <a:gd name="T14" fmla="*/ 748 w 748"/>
              <a:gd name="T15" fmla="*/ 748 h 7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" h="748">
                <a:moveTo>
                  <a:pt x="0" y="748"/>
                </a:moveTo>
                <a:lnTo>
                  <a:pt x="187" y="748"/>
                </a:lnTo>
                <a:lnTo>
                  <a:pt x="187" y="0"/>
                </a:lnTo>
                <a:lnTo>
                  <a:pt x="748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3351" name="Rectangle 63" descr="Wide upward diagonal"/>
          <p:cNvSpPr>
            <a:spLocks noChangeArrowheads="1"/>
          </p:cNvSpPr>
          <p:nvPr/>
        </p:nvSpPr>
        <p:spPr bwMode="auto">
          <a:xfrm>
            <a:off x="1038225" y="1470025"/>
            <a:ext cx="306388" cy="11588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52" name="Rectangle 64" descr="Wide upward diagonal"/>
          <p:cNvSpPr>
            <a:spLocks noChangeArrowheads="1"/>
          </p:cNvSpPr>
          <p:nvPr/>
        </p:nvSpPr>
        <p:spPr bwMode="auto">
          <a:xfrm>
            <a:off x="1960563" y="1470025"/>
            <a:ext cx="307975" cy="11588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53" name="Text Box 65"/>
          <p:cNvSpPr txBox="1">
            <a:spLocks noChangeArrowheads="1"/>
          </p:cNvSpPr>
          <p:nvPr/>
        </p:nvSpPr>
        <p:spPr bwMode="auto">
          <a:xfrm>
            <a:off x="3497263" y="2008188"/>
            <a:ext cx="2303462" cy="1114425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Multiple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54" name="Text Box 66"/>
          <p:cNvSpPr txBox="1">
            <a:spLocks noChangeArrowheads="1"/>
          </p:cNvSpPr>
          <p:nvPr/>
        </p:nvSpPr>
        <p:spPr bwMode="auto">
          <a:xfrm>
            <a:off x="3573463" y="2238375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55" name="Text Box 67"/>
          <p:cNvSpPr txBox="1">
            <a:spLocks noChangeArrowheads="1"/>
          </p:cNvSpPr>
          <p:nvPr/>
        </p:nvSpPr>
        <p:spPr bwMode="auto">
          <a:xfrm>
            <a:off x="3573463" y="2124075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56" name="Text Box 68"/>
          <p:cNvSpPr txBox="1">
            <a:spLocks noChangeArrowheads="1"/>
          </p:cNvSpPr>
          <p:nvPr/>
        </p:nvSpPr>
        <p:spPr bwMode="auto">
          <a:xfrm>
            <a:off x="3960813" y="21240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Picture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57" name="Text Box 69"/>
          <p:cNvSpPr txBox="1">
            <a:spLocks noChangeArrowheads="1"/>
          </p:cNvSpPr>
          <p:nvPr/>
        </p:nvSpPr>
        <p:spPr bwMode="auto">
          <a:xfrm>
            <a:off x="4383088" y="21240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wrap="none"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CDCI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58" name="Text Box 70"/>
          <p:cNvSpPr txBox="1">
            <a:spLocks noChangeArrowheads="1"/>
          </p:cNvSpPr>
          <p:nvPr/>
        </p:nvSpPr>
        <p:spPr bwMode="auto">
          <a:xfrm>
            <a:off x="4805363" y="21240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wrap="none"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MPEG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59" name="Text Box 71"/>
          <p:cNvSpPr txBox="1">
            <a:spLocks noChangeArrowheads="1"/>
          </p:cNvSpPr>
          <p:nvPr/>
        </p:nvSpPr>
        <p:spPr bwMode="auto">
          <a:xfrm>
            <a:off x="3960813" y="22383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Sound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0" name="Text Box 72"/>
          <p:cNvSpPr txBox="1">
            <a:spLocks noChangeArrowheads="1"/>
          </p:cNvSpPr>
          <p:nvPr/>
        </p:nvSpPr>
        <p:spPr bwMode="auto">
          <a:xfrm>
            <a:off x="4383088" y="22383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Wave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1" name="Text Box 73"/>
          <p:cNvSpPr txBox="1">
            <a:spLocks noChangeArrowheads="1"/>
          </p:cNvSpPr>
          <p:nvPr/>
        </p:nvSpPr>
        <p:spPr bwMode="auto">
          <a:xfrm>
            <a:off x="3573463" y="2354263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2" name="Text Box 74"/>
          <p:cNvSpPr txBox="1">
            <a:spLocks noChangeArrowheads="1"/>
          </p:cNvSpPr>
          <p:nvPr/>
        </p:nvSpPr>
        <p:spPr bwMode="auto">
          <a:xfrm>
            <a:off x="3960813" y="23542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Sound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3" name="Text Box 75"/>
          <p:cNvSpPr txBox="1">
            <a:spLocks noChangeArrowheads="1"/>
          </p:cNvSpPr>
          <p:nvPr/>
        </p:nvSpPr>
        <p:spPr bwMode="auto">
          <a:xfrm>
            <a:off x="4383088" y="23542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Wave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4" name="Text Box 76"/>
          <p:cNvSpPr txBox="1">
            <a:spLocks noChangeArrowheads="1"/>
          </p:cNvSpPr>
          <p:nvPr/>
        </p:nvSpPr>
        <p:spPr bwMode="auto">
          <a:xfrm>
            <a:off x="3573463" y="2470150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5" name="Text Box 77"/>
          <p:cNvSpPr txBox="1">
            <a:spLocks noChangeArrowheads="1"/>
          </p:cNvSpPr>
          <p:nvPr/>
        </p:nvSpPr>
        <p:spPr bwMode="auto">
          <a:xfrm>
            <a:off x="3960813" y="2470150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Data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6" name="Text Box 78"/>
          <p:cNvSpPr txBox="1">
            <a:spLocks noChangeArrowheads="1"/>
          </p:cNvSpPr>
          <p:nvPr/>
        </p:nvSpPr>
        <p:spPr bwMode="auto">
          <a:xfrm>
            <a:off x="3573463" y="2584450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7" name="Text Box 79"/>
          <p:cNvSpPr txBox="1">
            <a:spLocks noChangeArrowheads="1"/>
          </p:cNvSpPr>
          <p:nvPr/>
        </p:nvSpPr>
        <p:spPr bwMode="auto">
          <a:xfrm>
            <a:off x="3960813" y="2584450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8" name="Text Box 80"/>
          <p:cNvSpPr txBox="1">
            <a:spLocks noChangeArrowheads="1"/>
          </p:cNvSpPr>
          <p:nvPr/>
        </p:nvSpPr>
        <p:spPr bwMode="auto">
          <a:xfrm>
            <a:off x="3573463" y="2700338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69" name="Text Box 81"/>
          <p:cNvSpPr txBox="1">
            <a:spLocks noChangeArrowheads="1"/>
          </p:cNvSpPr>
          <p:nvPr/>
        </p:nvSpPr>
        <p:spPr bwMode="auto">
          <a:xfrm>
            <a:off x="3960813" y="2700338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0" name="Text Box 82"/>
          <p:cNvSpPr txBox="1">
            <a:spLocks noChangeArrowheads="1"/>
          </p:cNvSpPr>
          <p:nvPr/>
        </p:nvSpPr>
        <p:spPr bwMode="auto">
          <a:xfrm>
            <a:off x="3573463" y="2814638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1" name="Text Box 83"/>
          <p:cNvSpPr txBox="1">
            <a:spLocks noChangeArrowheads="1"/>
          </p:cNvSpPr>
          <p:nvPr/>
        </p:nvSpPr>
        <p:spPr bwMode="auto">
          <a:xfrm>
            <a:off x="3960813" y="2814638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2" name="Text Box 84"/>
          <p:cNvSpPr txBox="1">
            <a:spLocks noChangeArrowheads="1"/>
          </p:cNvSpPr>
          <p:nvPr/>
        </p:nvSpPr>
        <p:spPr bwMode="auto">
          <a:xfrm>
            <a:off x="3573463" y="2930525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VITC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3" name="Text Box 85"/>
          <p:cNvSpPr txBox="1">
            <a:spLocks noChangeArrowheads="1"/>
          </p:cNvSpPr>
          <p:nvPr/>
        </p:nvSpPr>
        <p:spPr bwMode="auto">
          <a:xfrm>
            <a:off x="3960813" y="293052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4" name="AutoShape 86"/>
          <p:cNvSpPr>
            <a:spLocks noChangeArrowheads="1"/>
          </p:cNvSpPr>
          <p:nvPr/>
        </p:nvSpPr>
        <p:spPr bwMode="auto">
          <a:xfrm>
            <a:off x="5340350" y="26987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Sys1 (0)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5" name="Text Box 87"/>
          <p:cNvSpPr txBox="1">
            <a:spLocks noChangeArrowheads="1"/>
          </p:cNvSpPr>
          <p:nvPr/>
        </p:nvSpPr>
        <p:spPr bwMode="auto">
          <a:xfrm>
            <a:off x="6415088" y="2046288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VITC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76" name="Rectangle 88" descr="Wide upward diagonal"/>
          <p:cNvSpPr>
            <a:spLocks noChangeArrowheads="1"/>
          </p:cNvSpPr>
          <p:nvPr/>
        </p:nvSpPr>
        <p:spPr bwMode="auto">
          <a:xfrm>
            <a:off x="7799388" y="2046288"/>
            <a:ext cx="307975" cy="115887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77" name="Rectangle 89" descr="Wide upward diagonal"/>
          <p:cNvSpPr>
            <a:spLocks noChangeArrowheads="1"/>
          </p:cNvSpPr>
          <p:nvPr/>
        </p:nvSpPr>
        <p:spPr bwMode="auto">
          <a:xfrm>
            <a:off x="7799388" y="1931988"/>
            <a:ext cx="153987" cy="115887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78" name="Rectangle 90"/>
          <p:cNvSpPr>
            <a:spLocks noChangeArrowheads="1"/>
          </p:cNvSpPr>
          <p:nvPr/>
        </p:nvSpPr>
        <p:spPr bwMode="auto">
          <a:xfrm>
            <a:off x="6877050" y="1816100"/>
            <a:ext cx="1843088" cy="115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379" name="Text Box 91"/>
          <p:cNvSpPr txBox="1">
            <a:spLocks noChangeArrowheads="1"/>
          </p:cNvSpPr>
          <p:nvPr/>
        </p:nvSpPr>
        <p:spPr bwMode="auto">
          <a:xfrm>
            <a:off x="7953375" y="1931988"/>
            <a:ext cx="768350" cy="11906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29  00  01  02  03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0" name="Text Box 92"/>
          <p:cNvSpPr txBox="1">
            <a:spLocks noChangeArrowheads="1"/>
          </p:cNvSpPr>
          <p:nvPr/>
        </p:nvSpPr>
        <p:spPr bwMode="auto">
          <a:xfrm>
            <a:off x="6877050" y="1931988"/>
            <a:ext cx="922338" cy="11906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10  11  12  13  14  15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1" name="Text Box 93"/>
          <p:cNvSpPr txBox="1">
            <a:spLocks noChangeArrowheads="1"/>
          </p:cNvSpPr>
          <p:nvPr/>
        </p:nvSpPr>
        <p:spPr bwMode="auto">
          <a:xfrm>
            <a:off x="6877050" y="2047875"/>
            <a:ext cx="922338" cy="119063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13  14  15  16  17  18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2" name="Text Box 94"/>
          <p:cNvSpPr txBox="1">
            <a:spLocks noChangeArrowheads="1"/>
          </p:cNvSpPr>
          <p:nvPr/>
        </p:nvSpPr>
        <p:spPr bwMode="auto">
          <a:xfrm>
            <a:off x="8107363" y="2047875"/>
            <a:ext cx="614362" cy="119063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03  04  05  06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3" name="Text Box 95"/>
          <p:cNvSpPr txBox="1">
            <a:spLocks noChangeArrowheads="1"/>
          </p:cNvSpPr>
          <p:nvPr/>
        </p:nvSpPr>
        <p:spPr bwMode="auto">
          <a:xfrm>
            <a:off x="6415088" y="2238375"/>
            <a:ext cx="2305050" cy="652463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Multiple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4" name="Text Box 96"/>
          <p:cNvSpPr txBox="1">
            <a:spLocks noChangeArrowheads="1"/>
          </p:cNvSpPr>
          <p:nvPr/>
        </p:nvSpPr>
        <p:spPr bwMode="auto">
          <a:xfrm>
            <a:off x="6877050" y="23542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Tape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5" name="Text Box 97"/>
          <p:cNvSpPr txBox="1">
            <a:spLocks noChangeArrowheads="1"/>
          </p:cNvSpPr>
          <p:nvPr/>
        </p:nvSpPr>
        <p:spPr bwMode="auto">
          <a:xfrm>
            <a:off x="6492875" y="2468563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6" name="Text Box 98"/>
          <p:cNvSpPr txBox="1">
            <a:spLocks noChangeArrowheads="1"/>
          </p:cNvSpPr>
          <p:nvPr/>
        </p:nvSpPr>
        <p:spPr bwMode="auto">
          <a:xfrm>
            <a:off x="6492875" y="2584450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7" name="Text Box 99"/>
          <p:cNvSpPr txBox="1">
            <a:spLocks noChangeArrowheads="1"/>
          </p:cNvSpPr>
          <p:nvPr/>
        </p:nvSpPr>
        <p:spPr bwMode="auto">
          <a:xfrm>
            <a:off x="6492875" y="2700338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VITC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8" name="Text Box 100"/>
          <p:cNvSpPr txBox="1">
            <a:spLocks noChangeArrowheads="1"/>
          </p:cNvSpPr>
          <p:nvPr/>
        </p:nvSpPr>
        <p:spPr bwMode="auto">
          <a:xfrm>
            <a:off x="6492875" y="2354263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-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89" name="AutoShape 101"/>
          <p:cNvSpPr>
            <a:spLocks noChangeArrowheads="1"/>
          </p:cNvSpPr>
          <p:nvPr/>
        </p:nvSpPr>
        <p:spPr bwMode="auto">
          <a:xfrm>
            <a:off x="5340350" y="28130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Sys1 (1)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0" name="AutoShape 102"/>
          <p:cNvSpPr>
            <a:spLocks noChangeArrowheads="1"/>
          </p:cNvSpPr>
          <p:nvPr/>
        </p:nvSpPr>
        <p:spPr bwMode="auto">
          <a:xfrm>
            <a:off x="5340350" y="2930525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Sys1 (2)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1" name="AutoShape 103"/>
          <p:cNvSpPr>
            <a:spLocks noChangeArrowheads="1"/>
          </p:cNvSpPr>
          <p:nvPr/>
        </p:nvSpPr>
        <p:spPr bwMode="auto">
          <a:xfrm>
            <a:off x="5340350" y="2238375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Left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2" name="AutoShape 104"/>
          <p:cNvSpPr>
            <a:spLocks noChangeArrowheads="1"/>
          </p:cNvSpPr>
          <p:nvPr/>
        </p:nvSpPr>
        <p:spPr bwMode="auto">
          <a:xfrm>
            <a:off x="5340350" y="2352675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Right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3" name="Text Box 105"/>
          <p:cNvSpPr txBox="1">
            <a:spLocks noChangeArrowheads="1"/>
          </p:cNvSpPr>
          <p:nvPr/>
        </p:nvSpPr>
        <p:spPr bwMode="auto">
          <a:xfrm>
            <a:off x="6877050" y="24685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4" name="Text Box 106"/>
          <p:cNvSpPr txBox="1">
            <a:spLocks noChangeArrowheads="1"/>
          </p:cNvSpPr>
          <p:nvPr/>
        </p:nvSpPr>
        <p:spPr bwMode="auto">
          <a:xfrm>
            <a:off x="6877050" y="2584450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5" name="Text Box 107"/>
          <p:cNvSpPr txBox="1">
            <a:spLocks noChangeArrowheads="1"/>
          </p:cNvSpPr>
          <p:nvPr/>
        </p:nvSpPr>
        <p:spPr bwMode="auto">
          <a:xfrm>
            <a:off x="6877050" y="2700338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6" name="AutoShape 108"/>
          <p:cNvSpPr>
            <a:spLocks noChangeArrowheads="1"/>
          </p:cNvSpPr>
          <p:nvPr/>
        </p:nvSpPr>
        <p:spPr bwMode="auto">
          <a:xfrm>
            <a:off x="8220075" y="26987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Line 14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7" name="AutoShape 109"/>
          <p:cNvSpPr>
            <a:spLocks noChangeArrowheads="1"/>
          </p:cNvSpPr>
          <p:nvPr/>
        </p:nvSpPr>
        <p:spPr bwMode="auto">
          <a:xfrm>
            <a:off x="8220075" y="25844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A3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3398" name="Line 110"/>
          <p:cNvSpPr>
            <a:spLocks noChangeShapeType="1"/>
          </p:cNvSpPr>
          <p:nvPr/>
        </p:nvSpPr>
        <p:spPr bwMode="auto">
          <a:xfrm>
            <a:off x="4687888" y="3236913"/>
            <a:ext cx="0" cy="307975"/>
          </a:xfrm>
          <a:prstGeom prst="line">
            <a:avLst/>
          </a:prstGeom>
          <a:noFill/>
          <a:ln w="38100">
            <a:pattFill prst="dk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3399" name="Line 111"/>
          <p:cNvSpPr>
            <a:spLocks noChangeShapeType="1"/>
          </p:cNvSpPr>
          <p:nvPr/>
        </p:nvSpPr>
        <p:spPr bwMode="auto">
          <a:xfrm>
            <a:off x="4687888" y="3198813"/>
            <a:ext cx="0" cy="1958975"/>
          </a:xfrm>
          <a:prstGeom prst="line">
            <a:avLst/>
          </a:prstGeom>
          <a:noFill/>
          <a:ln w="38100">
            <a:pattFill prst="dk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3400" name="Freeform 112"/>
          <p:cNvSpPr>
            <a:spLocks/>
          </p:cNvSpPr>
          <p:nvPr/>
        </p:nvSpPr>
        <p:spPr bwMode="auto">
          <a:xfrm>
            <a:off x="2959100" y="1277938"/>
            <a:ext cx="474663" cy="474662"/>
          </a:xfrm>
          <a:custGeom>
            <a:avLst/>
            <a:gdLst>
              <a:gd name="T0" fmla="*/ 0 w 748"/>
              <a:gd name="T1" fmla="*/ 2147483647 h 748"/>
              <a:gd name="T2" fmla="*/ 2147483647 w 748"/>
              <a:gd name="T3" fmla="*/ 2147483647 h 748"/>
              <a:gd name="T4" fmla="*/ 2147483647 w 748"/>
              <a:gd name="T5" fmla="*/ 0 h 748"/>
              <a:gd name="T6" fmla="*/ 2147483647 w 748"/>
              <a:gd name="T7" fmla="*/ 0 h 748"/>
              <a:gd name="T8" fmla="*/ 0 60000 65536"/>
              <a:gd name="T9" fmla="*/ 0 60000 65536"/>
              <a:gd name="T10" fmla="*/ 0 60000 65536"/>
              <a:gd name="T11" fmla="*/ 0 60000 65536"/>
              <a:gd name="T12" fmla="*/ 0 w 748"/>
              <a:gd name="T13" fmla="*/ 0 h 748"/>
              <a:gd name="T14" fmla="*/ 748 w 748"/>
              <a:gd name="T15" fmla="*/ 748 h 7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" h="748">
                <a:moveTo>
                  <a:pt x="0" y="748"/>
                </a:moveTo>
                <a:lnTo>
                  <a:pt x="187" y="748"/>
                </a:lnTo>
                <a:lnTo>
                  <a:pt x="187" y="0"/>
                </a:lnTo>
                <a:lnTo>
                  <a:pt x="748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3401" name="Rectangle 113"/>
          <p:cNvSpPr>
            <a:spLocks noChangeArrowheads="1"/>
          </p:cNvSpPr>
          <p:nvPr/>
        </p:nvSpPr>
        <p:spPr bwMode="auto">
          <a:xfrm>
            <a:off x="1422400" y="5349875"/>
            <a:ext cx="7373938" cy="12287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02" name="Text Box 114"/>
          <p:cNvSpPr txBox="1">
            <a:spLocks noChangeArrowheads="1"/>
          </p:cNvSpPr>
          <p:nvPr/>
        </p:nvSpPr>
        <p:spPr bwMode="auto">
          <a:xfrm>
            <a:off x="1422400" y="5157788"/>
            <a:ext cx="7373938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Essence Data</a:t>
            </a:r>
            <a:endParaRPr lang="en-US" altLang="en-US" sz="2000" dirty="0">
              <a:solidFill>
                <a:srgbClr val="000066"/>
              </a:solidFill>
            </a:endParaRPr>
          </a:p>
        </p:txBody>
      </p:sp>
      <p:sp>
        <p:nvSpPr>
          <p:cNvPr id="13403" name="AutoShape 115"/>
          <p:cNvSpPr>
            <a:spLocks noChangeArrowheads="1"/>
          </p:cNvSpPr>
          <p:nvPr/>
        </p:nvSpPr>
        <p:spPr bwMode="auto">
          <a:xfrm>
            <a:off x="1154113" y="4887913"/>
            <a:ext cx="474662" cy="119062"/>
          </a:xfrm>
          <a:prstGeom prst="homePlate">
            <a:avLst>
              <a:gd name="adj" fmla="val 62882"/>
            </a:avLst>
          </a:prstGeom>
          <a:solidFill>
            <a:srgbClr val="FFCC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18288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UMID 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grpSp>
        <p:nvGrpSpPr>
          <p:cNvPr id="13404" name="Group 116"/>
          <p:cNvGrpSpPr>
            <a:grpSpLocks noChangeAspect="1"/>
          </p:cNvGrpSpPr>
          <p:nvPr/>
        </p:nvGrpSpPr>
        <p:grpSpPr bwMode="auto">
          <a:xfrm>
            <a:off x="1401763" y="5087938"/>
            <a:ext cx="119062" cy="119062"/>
            <a:chOff x="5562" y="4986"/>
            <a:chExt cx="374" cy="374"/>
          </a:xfrm>
        </p:grpSpPr>
        <p:sp>
          <p:nvSpPr>
            <p:cNvPr id="13506" name="Oval 117"/>
            <p:cNvSpPr>
              <a:spLocks noChangeAspect="1" noChangeArrowheads="1"/>
            </p:cNvSpPr>
            <p:nvPr/>
          </p:nvSpPr>
          <p:spPr bwMode="auto">
            <a:xfrm>
              <a:off x="5749" y="5173"/>
              <a:ext cx="187" cy="18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3507" name="Rectangle 118"/>
            <p:cNvSpPr>
              <a:spLocks noChangeAspect="1" noChangeArrowheads="1"/>
            </p:cNvSpPr>
            <p:nvPr/>
          </p:nvSpPr>
          <p:spPr bwMode="auto">
            <a:xfrm>
              <a:off x="5562" y="4986"/>
              <a:ext cx="37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13405" name="Freeform 119"/>
          <p:cNvSpPr>
            <a:spLocks noChangeAspect="1"/>
          </p:cNvSpPr>
          <p:nvPr/>
        </p:nvSpPr>
        <p:spPr bwMode="auto">
          <a:xfrm flipH="1">
            <a:off x="1458913" y="5080000"/>
            <a:ext cx="90487" cy="88900"/>
          </a:xfrm>
          <a:custGeom>
            <a:avLst/>
            <a:gdLst>
              <a:gd name="T0" fmla="*/ 2147483647 w 38"/>
              <a:gd name="T1" fmla="*/ 2147483647 h 37"/>
              <a:gd name="T2" fmla="*/ 2147483647 w 38"/>
              <a:gd name="T3" fmla="*/ 2147483647 h 37"/>
              <a:gd name="T4" fmla="*/ 2147483647 w 38"/>
              <a:gd name="T5" fmla="*/ 2147483647 h 37"/>
              <a:gd name="T6" fmla="*/ 2147483647 w 38"/>
              <a:gd name="T7" fmla="*/ 2147483647 h 37"/>
              <a:gd name="T8" fmla="*/ 2147483647 w 38"/>
              <a:gd name="T9" fmla="*/ 0 h 37"/>
              <a:gd name="T10" fmla="*/ 2147483647 w 38"/>
              <a:gd name="T11" fmla="*/ 2147483647 h 37"/>
              <a:gd name="T12" fmla="*/ 2147483647 w 38"/>
              <a:gd name="T13" fmla="*/ 2147483647 h 37"/>
              <a:gd name="T14" fmla="*/ 2147483647 w 38"/>
              <a:gd name="T15" fmla="*/ 2147483647 h 37"/>
              <a:gd name="T16" fmla="*/ 0 w 38"/>
              <a:gd name="T17" fmla="*/ 2147483647 h 37"/>
              <a:gd name="T18" fmla="*/ 2147483647 w 38"/>
              <a:gd name="T19" fmla="*/ 2147483647 h 37"/>
              <a:gd name="T20" fmla="*/ 2147483647 w 38"/>
              <a:gd name="T21" fmla="*/ 2147483647 h 37"/>
              <a:gd name="T22" fmla="*/ 2147483647 w 38"/>
              <a:gd name="T23" fmla="*/ 2147483647 h 37"/>
              <a:gd name="T24" fmla="*/ 2147483647 w 38"/>
              <a:gd name="T25" fmla="*/ 2147483647 h 37"/>
              <a:gd name="T26" fmla="*/ 2147483647 w 38"/>
              <a:gd name="T27" fmla="*/ 2147483647 h 37"/>
              <a:gd name="T28" fmla="*/ 2147483647 w 38"/>
              <a:gd name="T29" fmla="*/ 2147483647 h 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"/>
              <a:gd name="T46" fmla="*/ 0 h 37"/>
              <a:gd name="T47" fmla="*/ 38 w 38"/>
              <a:gd name="T48" fmla="*/ 37 h 3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" h="37">
                <a:moveTo>
                  <a:pt x="38" y="17"/>
                </a:moveTo>
                <a:lnTo>
                  <a:pt x="36" y="10"/>
                </a:lnTo>
                <a:lnTo>
                  <a:pt x="31" y="5"/>
                </a:lnTo>
                <a:lnTo>
                  <a:pt x="26" y="1"/>
                </a:lnTo>
                <a:lnTo>
                  <a:pt x="19" y="0"/>
                </a:lnTo>
                <a:lnTo>
                  <a:pt x="11" y="1"/>
                </a:lnTo>
                <a:lnTo>
                  <a:pt x="5" y="5"/>
                </a:lnTo>
                <a:lnTo>
                  <a:pt x="1" y="11"/>
                </a:lnTo>
                <a:lnTo>
                  <a:pt x="0" y="18"/>
                </a:lnTo>
                <a:lnTo>
                  <a:pt x="1" y="25"/>
                </a:lnTo>
                <a:lnTo>
                  <a:pt x="5" y="31"/>
                </a:lnTo>
                <a:lnTo>
                  <a:pt x="11" y="36"/>
                </a:lnTo>
                <a:lnTo>
                  <a:pt x="19" y="37"/>
                </a:lnTo>
                <a:lnTo>
                  <a:pt x="26" y="36"/>
                </a:lnTo>
                <a:lnTo>
                  <a:pt x="32" y="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06" name="Oval 120"/>
          <p:cNvSpPr>
            <a:spLocks noChangeArrowheads="1"/>
          </p:cNvSpPr>
          <p:nvPr/>
        </p:nvSpPr>
        <p:spPr bwMode="auto">
          <a:xfrm>
            <a:off x="1531938" y="5087938"/>
            <a:ext cx="14287" cy="15875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07" name="Freeform 121"/>
          <p:cNvSpPr>
            <a:spLocks/>
          </p:cNvSpPr>
          <p:nvPr/>
        </p:nvSpPr>
        <p:spPr bwMode="auto">
          <a:xfrm>
            <a:off x="1539875" y="4948238"/>
            <a:ext cx="193675" cy="147637"/>
          </a:xfrm>
          <a:custGeom>
            <a:avLst/>
            <a:gdLst>
              <a:gd name="T0" fmla="*/ 2147483647 w 305"/>
              <a:gd name="T1" fmla="*/ 0 h 231"/>
              <a:gd name="T2" fmla="*/ 2147483647 w 305"/>
              <a:gd name="T3" fmla="*/ 2147483647 h 231"/>
              <a:gd name="T4" fmla="*/ 2147483647 w 305"/>
              <a:gd name="T5" fmla="*/ 2147483647 h 231"/>
              <a:gd name="T6" fmla="*/ 2147483647 w 305"/>
              <a:gd name="T7" fmla="*/ 2147483647 h 231"/>
              <a:gd name="T8" fmla="*/ 0 w 305"/>
              <a:gd name="T9" fmla="*/ 214748364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5"/>
              <a:gd name="T16" fmla="*/ 0 h 231"/>
              <a:gd name="T17" fmla="*/ 305 w 305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5" h="231">
                <a:moveTo>
                  <a:pt x="126" y="0"/>
                </a:moveTo>
                <a:cubicBezTo>
                  <a:pt x="152" y="11"/>
                  <a:pt x="265" y="39"/>
                  <a:pt x="285" y="65"/>
                </a:cubicBezTo>
                <a:cubicBezTo>
                  <a:pt x="305" y="91"/>
                  <a:pt x="281" y="142"/>
                  <a:pt x="246" y="155"/>
                </a:cubicBezTo>
                <a:cubicBezTo>
                  <a:pt x="211" y="168"/>
                  <a:pt x="119" y="130"/>
                  <a:pt x="78" y="143"/>
                </a:cubicBezTo>
                <a:cubicBezTo>
                  <a:pt x="37" y="156"/>
                  <a:pt x="16" y="213"/>
                  <a:pt x="0" y="23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3408" name="Text Box 122"/>
          <p:cNvSpPr txBox="1">
            <a:spLocks noChangeArrowheads="1"/>
          </p:cNvSpPr>
          <p:nvPr/>
        </p:nvSpPr>
        <p:spPr bwMode="auto">
          <a:xfrm>
            <a:off x="2074863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15:05:14</a:t>
            </a:r>
          </a:p>
        </p:txBody>
      </p:sp>
      <p:sp>
        <p:nvSpPr>
          <p:cNvPr id="13409" name="Text Box 123"/>
          <p:cNvSpPr txBox="1">
            <a:spLocks noChangeArrowheads="1"/>
          </p:cNvSpPr>
          <p:nvPr/>
        </p:nvSpPr>
        <p:spPr bwMode="auto">
          <a:xfrm>
            <a:off x="2074863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02:13:11</a:t>
            </a:r>
          </a:p>
        </p:txBody>
      </p:sp>
      <p:sp>
        <p:nvSpPr>
          <p:cNvPr id="13410" name="Text Box 124"/>
          <p:cNvSpPr txBox="1">
            <a:spLocks noChangeArrowheads="1"/>
          </p:cNvSpPr>
          <p:nvPr/>
        </p:nvSpPr>
        <p:spPr bwMode="auto">
          <a:xfrm>
            <a:off x="2689225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15:05:15</a:t>
            </a:r>
          </a:p>
        </p:txBody>
      </p:sp>
      <p:sp>
        <p:nvSpPr>
          <p:cNvPr id="13411" name="Text Box 125"/>
          <p:cNvSpPr txBox="1">
            <a:spLocks noChangeArrowheads="1"/>
          </p:cNvSpPr>
          <p:nvPr/>
        </p:nvSpPr>
        <p:spPr bwMode="auto">
          <a:xfrm>
            <a:off x="2689225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02:13:12</a:t>
            </a:r>
          </a:p>
        </p:txBody>
      </p:sp>
      <p:sp>
        <p:nvSpPr>
          <p:cNvPr id="13412" name="Text Box 126"/>
          <p:cNvSpPr txBox="1">
            <a:spLocks noChangeArrowheads="1"/>
          </p:cNvSpPr>
          <p:nvPr/>
        </p:nvSpPr>
        <p:spPr bwMode="auto">
          <a:xfrm>
            <a:off x="3303588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15:05:16</a:t>
            </a:r>
          </a:p>
        </p:txBody>
      </p:sp>
      <p:sp>
        <p:nvSpPr>
          <p:cNvPr id="13413" name="Text Box 127"/>
          <p:cNvSpPr txBox="1">
            <a:spLocks noChangeArrowheads="1"/>
          </p:cNvSpPr>
          <p:nvPr/>
        </p:nvSpPr>
        <p:spPr bwMode="auto">
          <a:xfrm>
            <a:off x="3303588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02:13:13</a:t>
            </a:r>
          </a:p>
        </p:txBody>
      </p:sp>
      <p:sp>
        <p:nvSpPr>
          <p:cNvPr id="13414" name="Text Box 128"/>
          <p:cNvSpPr txBox="1">
            <a:spLocks noChangeArrowheads="1"/>
          </p:cNvSpPr>
          <p:nvPr/>
        </p:nvSpPr>
        <p:spPr bwMode="auto">
          <a:xfrm>
            <a:off x="3917950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15:05:17</a:t>
            </a:r>
          </a:p>
        </p:txBody>
      </p:sp>
      <p:sp>
        <p:nvSpPr>
          <p:cNvPr id="13415" name="Text Box 129"/>
          <p:cNvSpPr txBox="1">
            <a:spLocks noChangeArrowheads="1"/>
          </p:cNvSpPr>
          <p:nvPr/>
        </p:nvSpPr>
        <p:spPr bwMode="auto">
          <a:xfrm>
            <a:off x="3917950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02:13:14</a:t>
            </a:r>
          </a:p>
        </p:txBody>
      </p:sp>
      <p:sp>
        <p:nvSpPr>
          <p:cNvPr id="13416" name="Text Box 130"/>
          <p:cNvSpPr txBox="1">
            <a:spLocks noChangeArrowheads="1"/>
          </p:cNvSpPr>
          <p:nvPr/>
        </p:nvSpPr>
        <p:spPr bwMode="auto">
          <a:xfrm>
            <a:off x="5148263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00:00:00</a:t>
            </a:r>
          </a:p>
        </p:txBody>
      </p:sp>
      <p:sp>
        <p:nvSpPr>
          <p:cNvPr id="13417" name="Text Box 131"/>
          <p:cNvSpPr txBox="1">
            <a:spLocks noChangeArrowheads="1"/>
          </p:cNvSpPr>
          <p:nvPr/>
        </p:nvSpPr>
        <p:spPr bwMode="auto">
          <a:xfrm>
            <a:off x="5148263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02:13:15</a:t>
            </a:r>
          </a:p>
        </p:txBody>
      </p:sp>
      <p:sp>
        <p:nvSpPr>
          <p:cNvPr id="13418" name="Text Box 132"/>
          <p:cNvSpPr txBox="1">
            <a:spLocks noChangeArrowheads="1"/>
          </p:cNvSpPr>
          <p:nvPr/>
        </p:nvSpPr>
        <p:spPr bwMode="auto">
          <a:xfrm>
            <a:off x="5762625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00:00:00</a:t>
            </a:r>
          </a:p>
        </p:txBody>
      </p:sp>
      <p:sp>
        <p:nvSpPr>
          <p:cNvPr id="13419" name="Text Box 133"/>
          <p:cNvSpPr txBox="1">
            <a:spLocks noChangeArrowheads="1"/>
          </p:cNvSpPr>
          <p:nvPr/>
        </p:nvSpPr>
        <p:spPr bwMode="auto">
          <a:xfrm>
            <a:off x="5762625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03:45:29</a:t>
            </a:r>
          </a:p>
        </p:txBody>
      </p:sp>
      <p:sp>
        <p:nvSpPr>
          <p:cNvPr id="13420" name="Text Box 134"/>
          <p:cNvSpPr txBox="1">
            <a:spLocks noChangeArrowheads="1"/>
          </p:cNvSpPr>
          <p:nvPr/>
        </p:nvSpPr>
        <p:spPr bwMode="auto">
          <a:xfrm>
            <a:off x="6376988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16:18:03</a:t>
            </a:r>
          </a:p>
        </p:txBody>
      </p:sp>
      <p:sp>
        <p:nvSpPr>
          <p:cNvPr id="13421" name="Text Box 135"/>
          <p:cNvSpPr txBox="1">
            <a:spLocks noChangeArrowheads="1"/>
          </p:cNvSpPr>
          <p:nvPr/>
        </p:nvSpPr>
        <p:spPr bwMode="auto">
          <a:xfrm>
            <a:off x="6376988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03:46:00</a:t>
            </a:r>
          </a:p>
        </p:txBody>
      </p:sp>
      <p:sp>
        <p:nvSpPr>
          <p:cNvPr id="13422" name="Text Box 136"/>
          <p:cNvSpPr txBox="1">
            <a:spLocks noChangeArrowheads="1"/>
          </p:cNvSpPr>
          <p:nvPr/>
        </p:nvSpPr>
        <p:spPr bwMode="auto">
          <a:xfrm>
            <a:off x="6376988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01:00:06</a:t>
            </a:r>
          </a:p>
        </p:txBody>
      </p:sp>
      <p:sp>
        <p:nvSpPr>
          <p:cNvPr id="13423" name="Text Box 137"/>
          <p:cNvSpPr txBox="1">
            <a:spLocks noChangeArrowheads="1"/>
          </p:cNvSpPr>
          <p:nvPr/>
        </p:nvSpPr>
        <p:spPr bwMode="auto">
          <a:xfrm>
            <a:off x="6991350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16:18:04</a:t>
            </a:r>
          </a:p>
        </p:txBody>
      </p:sp>
      <p:sp>
        <p:nvSpPr>
          <p:cNvPr id="13424" name="Text Box 138"/>
          <p:cNvSpPr txBox="1">
            <a:spLocks noChangeArrowheads="1"/>
          </p:cNvSpPr>
          <p:nvPr/>
        </p:nvSpPr>
        <p:spPr bwMode="auto">
          <a:xfrm>
            <a:off x="6991350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03:46:01</a:t>
            </a:r>
          </a:p>
        </p:txBody>
      </p:sp>
      <p:sp>
        <p:nvSpPr>
          <p:cNvPr id="13425" name="Text Box 139"/>
          <p:cNvSpPr txBox="1">
            <a:spLocks noChangeArrowheads="1"/>
          </p:cNvSpPr>
          <p:nvPr/>
        </p:nvSpPr>
        <p:spPr bwMode="auto">
          <a:xfrm>
            <a:off x="7605713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16:18:05</a:t>
            </a:r>
          </a:p>
        </p:txBody>
      </p:sp>
      <p:sp>
        <p:nvSpPr>
          <p:cNvPr id="13426" name="Text Box 140"/>
          <p:cNvSpPr txBox="1">
            <a:spLocks noChangeArrowheads="1"/>
          </p:cNvSpPr>
          <p:nvPr/>
        </p:nvSpPr>
        <p:spPr bwMode="auto">
          <a:xfrm>
            <a:off x="7605713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03:46:02</a:t>
            </a:r>
          </a:p>
        </p:txBody>
      </p:sp>
      <p:pic>
        <p:nvPicPr>
          <p:cNvPr id="13427" name="Picture 141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28" name="Text Box 142"/>
          <p:cNvSpPr txBox="1">
            <a:spLocks noChangeArrowheads="1"/>
          </p:cNvSpPr>
          <p:nvPr/>
        </p:nvSpPr>
        <p:spPr bwMode="auto">
          <a:xfrm>
            <a:off x="699135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01:00:07</a:t>
            </a:r>
          </a:p>
        </p:txBody>
      </p:sp>
      <p:pic>
        <p:nvPicPr>
          <p:cNvPr id="13429" name="Picture 143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0" name="Text Box 144"/>
          <p:cNvSpPr txBox="1">
            <a:spLocks noChangeArrowheads="1"/>
          </p:cNvSpPr>
          <p:nvPr/>
        </p:nvSpPr>
        <p:spPr bwMode="auto">
          <a:xfrm>
            <a:off x="7605713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01:00:08</a:t>
            </a:r>
          </a:p>
        </p:txBody>
      </p:sp>
      <p:pic>
        <p:nvPicPr>
          <p:cNvPr id="13431" name="Picture 145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2" name="Text Box 146"/>
          <p:cNvSpPr txBox="1">
            <a:spLocks noChangeArrowheads="1"/>
          </p:cNvSpPr>
          <p:nvPr/>
        </p:nvSpPr>
        <p:spPr bwMode="auto">
          <a:xfrm>
            <a:off x="8220075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01:00:09</a:t>
            </a:r>
          </a:p>
        </p:txBody>
      </p:sp>
      <p:pic>
        <p:nvPicPr>
          <p:cNvPr id="13433" name="Picture 147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4" name="Rectangle 148"/>
          <p:cNvSpPr>
            <a:spLocks noChangeArrowheads="1"/>
          </p:cNvSpPr>
          <p:nvPr/>
        </p:nvSpPr>
        <p:spPr bwMode="auto">
          <a:xfrm>
            <a:off x="5761038" y="5848350"/>
            <a:ext cx="538162" cy="3841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35" name="Rectangle 149"/>
          <p:cNvSpPr>
            <a:spLocks noChangeArrowheads="1"/>
          </p:cNvSpPr>
          <p:nvPr/>
        </p:nvSpPr>
        <p:spPr bwMode="auto">
          <a:xfrm>
            <a:off x="5148263" y="5848350"/>
            <a:ext cx="538162" cy="3841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13436" name="Picture 150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7" name="Picture 151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8" name="Picture 152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9" name="Rectangle 153"/>
          <p:cNvSpPr>
            <a:spLocks noChangeArrowheads="1"/>
          </p:cNvSpPr>
          <p:nvPr/>
        </p:nvSpPr>
        <p:spPr bwMode="auto">
          <a:xfrm>
            <a:off x="2074863" y="5848350"/>
            <a:ext cx="538162" cy="3841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40" name="Text Box 154"/>
          <p:cNvSpPr txBox="1">
            <a:spLocks noChangeArrowheads="1"/>
          </p:cNvSpPr>
          <p:nvPr/>
        </p:nvSpPr>
        <p:spPr bwMode="auto">
          <a:xfrm>
            <a:off x="5762625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01:00:05</a:t>
            </a:r>
          </a:p>
        </p:txBody>
      </p:sp>
      <p:sp>
        <p:nvSpPr>
          <p:cNvPr id="13441" name="Text Box 155"/>
          <p:cNvSpPr txBox="1">
            <a:spLocks noChangeArrowheads="1"/>
          </p:cNvSpPr>
          <p:nvPr/>
        </p:nvSpPr>
        <p:spPr bwMode="auto">
          <a:xfrm>
            <a:off x="2690813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01:00:00</a:t>
            </a:r>
          </a:p>
        </p:txBody>
      </p:sp>
      <p:sp>
        <p:nvSpPr>
          <p:cNvPr id="13442" name="Text Box 156"/>
          <p:cNvSpPr txBox="1">
            <a:spLocks noChangeArrowheads="1"/>
          </p:cNvSpPr>
          <p:nvPr/>
        </p:nvSpPr>
        <p:spPr bwMode="auto">
          <a:xfrm>
            <a:off x="3305175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01:00:01</a:t>
            </a:r>
          </a:p>
        </p:txBody>
      </p:sp>
      <p:sp>
        <p:nvSpPr>
          <p:cNvPr id="13443" name="Text Box 157"/>
          <p:cNvSpPr txBox="1">
            <a:spLocks noChangeArrowheads="1"/>
          </p:cNvSpPr>
          <p:nvPr/>
        </p:nvSpPr>
        <p:spPr bwMode="auto">
          <a:xfrm>
            <a:off x="3919538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01:00:02</a:t>
            </a:r>
          </a:p>
        </p:txBody>
      </p:sp>
      <p:sp>
        <p:nvSpPr>
          <p:cNvPr id="13444" name="Text Box 158"/>
          <p:cNvSpPr txBox="1">
            <a:spLocks noChangeArrowheads="1"/>
          </p:cNvSpPr>
          <p:nvPr/>
        </p:nvSpPr>
        <p:spPr bwMode="auto">
          <a:xfrm>
            <a:off x="453390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01:00:03</a:t>
            </a:r>
          </a:p>
        </p:txBody>
      </p:sp>
      <p:sp>
        <p:nvSpPr>
          <p:cNvPr id="13445" name="Text Box 159"/>
          <p:cNvSpPr txBox="1">
            <a:spLocks noChangeArrowheads="1"/>
          </p:cNvSpPr>
          <p:nvPr/>
        </p:nvSpPr>
        <p:spPr bwMode="auto">
          <a:xfrm>
            <a:off x="514985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01:00:04</a:t>
            </a:r>
          </a:p>
        </p:txBody>
      </p:sp>
      <p:sp>
        <p:nvSpPr>
          <p:cNvPr id="13446" name="Rectangle 160"/>
          <p:cNvSpPr>
            <a:spLocks noChangeArrowheads="1"/>
          </p:cNvSpPr>
          <p:nvPr/>
        </p:nvSpPr>
        <p:spPr bwMode="auto">
          <a:xfrm>
            <a:off x="1460500" y="5849938"/>
            <a:ext cx="538163" cy="384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charset="0"/>
            </a:endParaRPr>
          </a:p>
        </p:txBody>
      </p:sp>
      <p:grpSp>
        <p:nvGrpSpPr>
          <p:cNvPr id="13447" name="Group 161"/>
          <p:cNvGrpSpPr>
            <a:grpSpLocks/>
          </p:cNvGrpSpPr>
          <p:nvPr/>
        </p:nvGrpSpPr>
        <p:grpSpPr bwMode="auto">
          <a:xfrm>
            <a:off x="1422400" y="6270625"/>
            <a:ext cx="3686175" cy="115888"/>
            <a:chOff x="848" y="3902"/>
            <a:chExt cx="2322" cy="73"/>
          </a:xfrm>
        </p:grpSpPr>
        <p:sp>
          <p:nvSpPr>
            <p:cNvPr id="13500" name="Freeform 162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1" name="Freeform 163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2" name="Freeform 164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3" name="Freeform 165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4" name="Freeform 166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5" name="Freeform 167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448" name="Text Box 168"/>
          <p:cNvSpPr txBox="1">
            <a:spLocks noChangeArrowheads="1"/>
          </p:cNvSpPr>
          <p:nvPr/>
        </p:nvSpPr>
        <p:spPr bwMode="auto">
          <a:xfrm>
            <a:off x="207645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00:59:29</a:t>
            </a:r>
          </a:p>
        </p:txBody>
      </p:sp>
      <p:sp>
        <p:nvSpPr>
          <p:cNvPr id="13449" name="Text Box 169"/>
          <p:cNvSpPr txBox="1">
            <a:spLocks noChangeArrowheads="1"/>
          </p:cNvSpPr>
          <p:nvPr/>
        </p:nvSpPr>
        <p:spPr bwMode="auto">
          <a:xfrm>
            <a:off x="1460500" y="5848350"/>
            <a:ext cx="538163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36576" tIns="0" rIns="36576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700" dirty="0">
                <a:latin typeface="Arial Rounded MT Bold" charset="0"/>
                <a:ea typeface="Batang" pitchFamily="18" charset="-127"/>
              </a:rPr>
              <a:t>Slate</a:t>
            </a:r>
          </a:p>
        </p:txBody>
      </p:sp>
      <p:sp>
        <p:nvSpPr>
          <p:cNvPr id="13450" name="Text Box 170"/>
          <p:cNvSpPr txBox="1">
            <a:spLocks noChangeArrowheads="1"/>
          </p:cNvSpPr>
          <p:nvPr/>
        </p:nvSpPr>
        <p:spPr bwMode="auto">
          <a:xfrm>
            <a:off x="1460500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15:05:13</a:t>
            </a:r>
          </a:p>
        </p:txBody>
      </p:sp>
      <p:sp>
        <p:nvSpPr>
          <p:cNvPr id="13451" name="Text Box 171"/>
          <p:cNvSpPr txBox="1">
            <a:spLocks noChangeArrowheads="1"/>
          </p:cNvSpPr>
          <p:nvPr/>
        </p:nvSpPr>
        <p:spPr bwMode="auto">
          <a:xfrm>
            <a:off x="1460500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02:13:10</a:t>
            </a:r>
          </a:p>
        </p:txBody>
      </p:sp>
      <p:sp>
        <p:nvSpPr>
          <p:cNvPr id="13452" name="Text Box 172"/>
          <p:cNvSpPr txBox="1">
            <a:spLocks noChangeArrowheads="1"/>
          </p:cNvSpPr>
          <p:nvPr/>
        </p:nvSpPr>
        <p:spPr bwMode="auto">
          <a:xfrm>
            <a:off x="4533900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15:05:18</a:t>
            </a:r>
          </a:p>
        </p:txBody>
      </p:sp>
      <p:sp>
        <p:nvSpPr>
          <p:cNvPr id="13453" name="Text Box 173"/>
          <p:cNvSpPr txBox="1">
            <a:spLocks noChangeArrowheads="1"/>
          </p:cNvSpPr>
          <p:nvPr/>
        </p:nvSpPr>
        <p:spPr bwMode="auto">
          <a:xfrm>
            <a:off x="4533900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02:13:15</a:t>
            </a:r>
          </a:p>
        </p:txBody>
      </p:sp>
      <p:sp>
        <p:nvSpPr>
          <p:cNvPr id="13454" name="Text Box 174"/>
          <p:cNvSpPr txBox="1">
            <a:spLocks noChangeArrowheads="1"/>
          </p:cNvSpPr>
          <p:nvPr/>
        </p:nvSpPr>
        <p:spPr bwMode="auto">
          <a:xfrm>
            <a:off x="8221663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16:18:06</a:t>
            </a:r>
          </a:p>
        </p:txBody>
      </p:sp>
      <p:sp>
        <p:nvSpPr>
          <p:cNvPr id="13455" name="Text Box 175"/>
          <p:cNvSpPr txBox="1">
            <a:spLocks noChangeArrowheads="1"/>
          </p:cNvSpPr>
          <p:nvPr/>
        </p:nvSpPr>
        <p:spPr bwMode="auto">
          <a:xfrm>
            <a:off x="8221663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03:46:03</a:t>
            </a:r>
          </a:p>
        </p:txBody>
      </p:sp>
      <p:pic>
        <p:nvPicPr>
          <p:cNvPr id="13456" name="Picture 176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57" name="Text Box 177"/>
          <p:cNvSpPr txBox="1">
            <a:spLocks noChangeArrowheads="1"/>
          </p:cNvSpPr>
          <p:nvPr/>
        </p:nvSpPr>
        <p:spPr bwMode="auto">
          <a:xfrm>
            <a:off x="146050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00:59:28</a:t>
            </a:r>
          </a:p>
        </p:txBody>
      </p:sp>
      <p:grpSp>
        <p:nvGrpSpPr>
          <p:cNvPr id="13458" name="Group 178"/>
          <p:cNvGrpSpPr>
            <a:grpSpLocks/>
          </p:cNvGrpSpPr>
          <p:nvPr/>
        </p:nvGrpSpPr>
        <p:grpSpPr bwMode="auto">
          <a:xfrm>
            <a:off x="5108575" y="6276975"/>
            <a:ext cx="3686175" cy="115888"/>
            <a:chOff x="848" y="3902"/>
            <a:chExt cx="2322" cy="73"/>
          </a:xfrm>
        </p:grpSpPr>
        <p:sp>
          <p:nvSpPr>
            <p:cNvPr id="13494" name="Freeform 179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5" name="Freeform 180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6" name="Freeform 181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7" name="Freeform 182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8" name="Freeform 183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9" name="Freeform 184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459" name="Group 185"/>
          <p:cNvGrpSpPr>
            <a:grpSpLocks/>
          </p:cNvGrpSpPr>
          <p:nvPr/>
        </p:nvGrpSpPr>
        <p:grpSpPr bwMode="auto">
          <a:xfrm>
            <a:off x="1422400" y="6430963"/>
            <a:ext cx="3686175" cy="115887"/>
            <a:chOff x="848" y="3902"/>
            <a:chExt cx="2322" cy="73"/>
          </a:xfrm>
        </p:grpSpPr>
        <p:sp>
          <p:nvSpPr>
            <p:cNvPr id="13488" name="Freeform 186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9" name="Freeform 187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0" name="Freeform 188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1" name="Freeform 189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2" name="Freeform 190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3" name="Freeform 191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460" name="Group 192"/>
          <p:cNvGrpSpPr>
            <a:grpSpLocks/>
          </p:cNvGrpSpPr>
          <p:nvPr/>
        </p:nvGrpSpPr>
        <p:grpSpPr bwMode="auto">
          <a:xfrm>
            <a:off x="5108575" y="6430963"/>
            <a:ext cx="3686175" cy="115887"/>
            <a:chOff x="848" y="3902"/>
            <a:chExt cx="2322" cy="73"/>
          </a:xfrm>
        </p:grpSpPr>
        <p:sp>
          <p:nvSpPr>
            <p:cNvPr id="13482" name="Freeform 193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3" name="Freeform 194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4" name="Freeform 195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5" name="Freeform 196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6" name="Freeform 197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87" name="Freeform 198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461" name="AutoShape 199"/>
          <p:cNvSpPr>
            <a:spLocks noChangeArrowheads="1"/>
          </p:cNvSpPr>
          <p:nvPr/>
        </p:nvSpPr>
        <p:spPr bwMode="auto">
          <a:xfrm>
            <a:off x="3954463" y="13557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2" name="AutoShape 200"/>
          <p:cNvSpPr>
            <a:spLocks noChangeArrowheads="1"/>
          </p:cNvSpPr>
          <p:nvPr/>
        </p:nvSpPr>
        <p:spPr bwMode="auto">
          <a:xfrm>
            <a:off x="3951288" y="14700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3" name="AutoShape 201"/>
          <p:cNvSpPr>
            <a:spLocks noChangeArrowheads="1"/>
          </p:cNvSpPr>
          <p:nvPr/>
        </p:nvSpPr>
        <p:spPr bwMode="auto">
          <a:xfrm>
            <a:off x="3951288" y="1585913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4" name="AutoShape 202"/>
          <p:cNvSpPr>
            <a:spLocks noChangeArrowheads="1"/>
          </p:cNvSpPr>
          <p:nvPr/>
        </p:nvSpPr>
        <p:spPr bwMode="auto">
          <a:xfrm>
            <a:off x="3957638" y="13557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5" name="AutoShape 203"/>
          <p:cNvSpPr>
            <a:spLocks noChangeArrowheads="1"/>
          </p:cNvSpPr>
          <p:nvPr/>
        </p:nvSpPr>
        <p:spPr bwMode="auto">
          <a:xfrm>
            <a:off x="3954463" y="14700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6" name="AutoShape 204"/>
          <p:cNvSpPr>
            <a:spLocks noChangeArrowheads="1"/>
          </p:cNvSpPr>
          <p:nvPr/>
        </p:nvSpPr>
        <p:spPr bwMode="auto">
          <a:xfrm>
            <a:off x="3954463" y="1585913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7" name="AutoShape 205"/>
          <p:cNvSpPr>
            <a:spLocks noChangeArrowheads="1"/>
          </p:cNvSpPr>
          <p:nvPr/>
        </p:nvSpPr>
        <p:spPr bwMode="auto">
          <a:xfrm>
            <a:off x="1038225" y="1585913"/>
            <a:ext cx="1843088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8" name="AutoShape 206"/>
          <p:cNvSpPr>
            <a:spLocks noChangeArrowheads="1"/>
          </p:cNvSpPr>
          <p:nvPr/>
        </p:nvSpPr>
        <p:spPr bwMode="auto">
          <a:xfrm>
            <a:off x="1038225" y="1700213"/>
            <a:ext cx="1843088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69" name="AutoShape 207"/>
          <p:cNvSpPr>
            <a:spLocks noChangeArrowheads="1"/>
          </p:cNvSpPr>
          <p:nvPr/>
        </p:nvSpPr>
        <p:spPr bwMode="auto">
          <a:xfrm>
            <a:off x="1038225" y="1816100"/>
            <a:ext cx="1843088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70" name="Line 208"/>
          <p:cNvSpPr>
            <a:spLocks noChangeShapeType="1"/>
          </p:cNvSpPr>
          <p:nvPr/>
        </p:nvSpPr>
        <p:spPr bwMode="auto">
          <a:xfrm>
            <a:off x="8566150" y="2968625"/>
            <a:ext cx="0" cy="806450"/>
          </a:xfrm>
          <a:prstGeom prst="line">
            <a:avLst/>
          </a:prstGeom>
          <a:noFill/>
          <a:ln w="38100">
            <a:pattFill prst="dk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13471" name="Picture 209" descr="Cassette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3775075"/>
            <a:ext cx="806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72" name="Rectangle 210"/>
          <p:cNvSpPr>
            <a:spLocks noChangeArrowheads="1"/>
          </p:cNvSpPr>
          <p:nvPr/>
        </p:nvSpPr>
        <p:spPr bwMode="auto">
          <a:xfrm>
            <a:off x="1346200" y="1470025"/>
            <a:ext cx="614363" cy="114300"/>
          </a:xfrm>
          <a:prstGeom prst="rect">
            <a:avLst/>
          </a:prstGeom>
          <a:solidFill>
            <a:srgbClr val="66FFFF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73" name="Rectangle 211"/>
          <p:cNvSpPr>
            <a:spLocks noChangeArrowheads="1"/>
          </p:cNvSpPr>
          <p:nvPr/>
        </p:nvSpPr>
        <p:spPr bwMode="auto">
          <a:xfrm>
            <a:off x="2266950" y="1470025"/>
            <a:ext cx="614363" cy="114300"/>
          </a:xfrm>
          <a:prstGeom prst="rect">
            <a:avLst/>
          </a:prstGeom>
          <a:solidFill>
            <a:srgbClr val="66FFFF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3474" name="Text Box 212"/>
          <p:cNvSpPr txBox="1">
            <a:spLocks noChangeArrowheads="1"/>
          </p:cNvSpPr>
          <p:nvPr/>
        </p:nvSpPr>
        <p:spPr bwMode="auto">
          <a:xfrm>
            <a:off x="4879975" y="3967163"/>
            <a:ext cx="2879725" cy="5540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latin typeface="Tahoma" charset="0"/>
              </a:rPr>
              <a:t>Label Timecodes</a:t>
            </a:r>
            <a:r>
              <a:rPr lang="en-US" altLang="en-US" sz="1200" dirty="0">
                <a:latin typeface="Tahoma" charset="0"/>
              </a:rPr>
              <a:t/>
            </a:r>
            <a:br>
              <a:rPr lang="en-US" altLang="en-US" sz="1200" dirty="0">
                <a:latin typeface="Tahoma" charset="0"/>
              </a:rPr>
            </a:br>
            <a:r>
              <a:rPr lang="en-US" altLang="en-US" sz="1200" dirty="0">
                <a:latin typeface="Tahoma" charset="0"/>
              </a:rPr>
              <a:t>Use existing ST 385 DateTimeDescriptor</a:t>
            </a:r>
            <a:br>
              <a:rPr lang="en-US" altLang="en-US" sz="1200" dirty="0">
                <a:latin typeface="Tahoma" charset="0"/>
              </a:rPr>
            </a:br>
            <a:r>
              <a:rPr lang="en-US" altLang="en-US" sz="1200" dirty="0">
                <a:latin typeface="Tahoma" charset="0"/>
              </a:rPr>
              <a:t>Use SubDescriptor from ST 377</a:t>
            </a:r>
          </a:p>
        </p:txBody>
      </p:sp>
      <p:sp>
        <p:nvSpPr>
          <p:cNvPr id="13475" name="Line 213"/>
          <p:cNvSpPr>
            <a:spLocks noChangeShapeType="1"/>
          </p:cNvSpPr>
          <p:nvPr/>
        </p:nvSpPr>
        <p:spPr bwMode="auto">
          <a:xfrm flipH="1" flipV="1">
            <a:off x="5532438" y="3236913"/>
            <a:ext cx="266700" cy="69215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3476" name="Line 214"/>
          <p:cNvSpPr>
            <a:spLocks noChangeShapeType="1"/>
          </p:cNvSpPr>
          <p:nvPr/>
        </p:nvSpPr>
        <p:spPr bwMode="auto">
          <a:xfrm flipV="1">
            <a:off x="6911975" y="3006725"/>
            <a:ext cx="231775" cy="92233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3477" name="Text Box 215"/>
          <p:cNvSpPr txBox="1">
            <a:spLocks noChangeArrowheads="1"/>
          </p:cNvSpPr>
          <p:nvPr/>
        </p:nvSpPr>
        <p:spPr bwMode="auto">
          <a:xfrm>
            <a:off x="577850" y="3544888"/>
            <a:ext cx="2241550" cy="5540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latin typeface="Tahoma" charset="0"/>
              </a:rPr>
              <a:t>Multiple Timecodes</a:t>
            </a:r>
            <a:r>
              <a:rPr lang="en-US" altLang="en-US" sz="1200" dirty="0">
                <a:latin typeface="Tahoma" charset="0"/>
              </a:rPr>
              <a:t/>
            </a:r>
            <a:br>
              <a:rPr lang="en-US" altLang="en-US" sz="1200" dirty="0">
                <a:latin typeface="Tahoma" charset="0"/>
              </a:rPr>
            </a:br>
            <a:r>
              <a:rPr lang="en-US" altLang="en-US" sz="1200" dirty="0">
                <a:latin typeface="Tahoma" charset="0"/>
              </a:rPr>
              <a:t>As an array in GC SysItems; arrays from SMPTE ST 405 </a:t>
            </a:r>
          </a:p>
        </p:txBody>
      </p:sp>
      <p:sp>
        <p:nvSpPr>
          <p:cNvPr id="13478" name="Freeform 216"/>
          <p:cNvSpPr>
            <a:spLocks/>
          </p:cNvSpPr>
          <p:nvPr/>
        </p:nvSpPr>
        <p:spPr bwMode="auto">
          <a:xfrm>
            <a:off x="290513" y="4619625"/>
            <a:ext cx="1093787" cy="922338"/>
          </a:xfrm>
          <a:custGeom>
            <a:avLst/>
            <a:gdLst>
              <a:gd name="T0" fmla="*/ 2147483647 w 689"/>
              <a:gd name="T1" fmla="*/ 0 h 581"/>
              <a:gd name="T2" fmla="*/ 2147483647 w 689"/>
              <a:gd name="T3" fmla="*/ 2147483647 h 581"/>
              <a:gd name="T4" fmla="*/ 2147483647 w 689"/>
              <a:gd name="T5" fmla="*/ 2147483647 h 581"/>
              <a:gd name="T6" fmla="*/ 0 60000 65536"/>
              <a:gd name="T7" fmla="*/ 0 60000 65536"/>
              <a:gd name="T8" fmla="*/ 0 60000 65536"/>
              <a:gd name="T9" fmla="*/ 0 w 689"/>
              <a:gd name="T10" fmla="*/ 0 h 581"/>
              <a:gd name="T11" fmla="*/ 689 w 689"/>
              <a:gd name="T12" fmla="*/ 581 h 5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9" h="581">
                <a:moveTo>
                  <a:pt x="326" y="0"/>
                </a:moveTo>
                <a:cubicBezTo>
                  <a:pt x="163" y="145"/>
                  <a:pt x="0" y="290"/>
                  <a:pt x="60" y="387"/>
                </a:cubicBezTo>
                <a:cubicBezTo>
                  <a:pt x="120" y="484"/>
                  <a:pt x="404" y="532"/>
                  <a:pt x="689" y="581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3479" name="Text Box 217"/>
          <p:cNvSpPr txBox="1">
            <a:spLocks noChangeArrowheads="1"/>
          </p:cNvSpPr>
          <p:nvPr/>
        </p:nvSpPr>
        <p:spPr bwMode="auto">
          <a:xfrm>
            <a:off x="0" y="6613525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Diagram (c) MetaGlue</a:t>
            </a:r>
          </a:p>
        </p:txBody>
      </p:sp>
      <p:pic>
        <p:nvPicPr>
          <p:cNvPr id="13480" name="Picture 220" descr="TCjunk1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10604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81" name="Picture 221" descr="TCjunk2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84438"/>
            <a:ext cx="914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3375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47638"/>
            <a:ext cx="8991600" cy="7667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Timecode Metadata in OP1a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1650" y="1277938"/>
            <a:ext cx="2457450" cy="960437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1650" y="1085850"/>
            <a:ext cx="2457450" cy="1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Material Package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79438" y="1930400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77850" y="2046288"/>
            <a:ext cx="2301875" cy="119062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              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28  29  00  01  02  03  04  05  06  07  08  09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7850" y="1816100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77850" y="1700213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77850" y="1585913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79438" y="1470025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DM_Seg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77850" y="1355725"/>
            <a:ext cx="23018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DM_AS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1038225" y="1355725"/>
            <a:ext cx="1843088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Slate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346200" y="1470025"/>
            <a:ext cx="614363" cy="114300"/>
          </a:xfrm>
          <a:prstGeom prst="rect">
            <a:avLst/>
          </a:prstGeom>
          <a:solidFill>
            <a:srgbClr val="FFCC66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266950" y="1470025"/>
            <a:ext cx="614363" cy="114300"/>
          </a:xfrm>
          <a:prstGeom prst="rect">
            <a:avLst/>
          </a:prstGeom>
          <a:solidFill>
            <a:srgbClr val="FFCC66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038225" y="2046288"/>
            <a:ext cx="1846263" cy="115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269875" y="855663"/>
            <a:ext cx="541338" cy="319087"/>
            <a:chOff x="3692" y="5173"/>
            <a:chExt cx="852" cy="502"/>
          </a:xfrm>
        </p:grpSpPr>
        <p:sp>
          <p:nvSpPr>
            <p:cNvPr id="47121" name="AutoShape 17"/>
            <p:cNvSpPr>
              <a:spLocks noChangeArrowheads="1"/>
            </p:cNvSpPr>
            <p:nvPr/>
          </p:nvSpPr>
          <p:spPr bwMode="auto">
            <a:xfrm>
              <a:off x="3692" y="5173"/>
              <a:ext cx="747" cy="187"/>
            </a:xfrm>
            <a:prstGeom prst="homePlate">
              <a:avLst>
                <a:gd name="adj" fmla="val 63093"/>
              </a:avLst>
            </a:prstGeom>
            <a:solidFill>
              <a:srgbClr val="00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3882" dir="18900000" algn="ctr" rotWithShape="0">
                <a:srgbClr val="969696">
                  <a:alpha val="74998"/>
                </a:srgbClr>
              </a:outerShdw>
            </a:effectLst>
          </p:spPr>
          <p:txBody>
            <a:bodyPr lIns="18288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700" dirty="0" smtClean="0">
                  <a:solidFill>
                    <a:srgbClr val="000066"/>
                  </a:solidFill>
                </a:rPr>
                <a:t>UMID </a:t>
              </a:r>
              <a:endParaRPr lang="en-US" altLang="en-US" sz="1800" dirty="0" smtClean="0">
                <a:solidFill>
                  <a:srgbClr val="000066"/>
                </a:solidFill>
              </a:endParaRPr>
            </a:p>
          </p:txBody>
        </p:sp>
        <p:grpSp>
          <p:nvGrpSpPr>
            <p:cNvPr id="14549" name="Group 18"/>
            <p:cNvGrpSpPr>
              <a:grpSpLocks noChangeAspect="1"/>
            </p:cNvGrpSpPr>
            <p:nvPr/>
          </p:nvGrpSpPr>
          <p:grpSpPr bwMode="auto">
            <a:xfrm>
              <a:off x="4021" y="5488"/>
              <a:ext cx="187" cy="187"/>
              <a:chOff x="5562" y="4986"/>
              <a:chExt cx="374" cy="374"/>
            </a:xfrm>
          </p:grpSpPr>
          <p:sp>
            <p:nvSpPr>
              <p:cNvPr id="14554" name="Oval 19"/>
              <p:cNvSpPr>
                <a:spLocks noChangeAspect="1" noChangeArrowheads="1"/>
              </p:cNvSpPr>
              <p:nvPr/>
            </p:nvSpPr>
            <p:spPr bwMode="auto">
              <a:xfrm>
                <a:off x="5749" y="5173"/>
                <a:ext cx="187" cy="18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4555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5562" y="4986"/>
                <a:ext cx="3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4550" name="Freeform 21"/>
            <p:cNvSpPr>
              <a:spLocks noChangeAspect="1"/>
            </p:cNvSpPr>
            <p:nvPr/>
          </p:nvSpPr>
          <p:spPr bwMode="auto">
            <a:xfrm flipH="1">
              <a:off x="4111" y="5475"/>
              <a:ext cx="144" cy="139"/>
            </a:xfrm>
            <a:custGeom>
              <a:avLst/>
              <a:gdLst>
                <a:gd name="T0" fmla="*/ 426623 w 38"/>
                <a:gd name="T1" fmla="*/ 179689 h 37"/>
                <a:gd name="T2" fmla="*/ 402529 w 38"/>
                <a:gd name="T3" fmla="*/ 106936 h 37"/>
                <a:gd name="T4" fmla="*/ 346252 w 38"/>
                <a:gd name="T5" fmla="*/ 53177 h 37"/>
                <a:gd name="T6" fmla="*/ 293032 w 38"/>
                <a:gd name="T7" fmla="*/ 11135 h 37"/>
                <a:gd name="T8" fmla="*/ 213419 w 38"/>
                <a:gd name="T9" fmla="*/ 0 h 37"/>
                <a:gd name="T10" fmla="*/ 124344 w 38"/>
                <a:gd name="T11" fmla="*/ 11135 h 37"/>
                <a:gd name="T12" fmla="*/ 56319 w 38"/>
                <a:gd name="T13" fmla="*/ 53177 h 37"/>
                <a:gd name="T14" fmla="*/ 11763 w 38"/>
                <a:gd name="T15" fmla="*/ 115317 h 37"/>
                <a:gd name="T16" fmla="*/ 0 w 38"/>
                <a:gd name="T17" fmla="*/ 190824 h 37"/>
                <a:gd name="T18" fmla="*/ 11763 w 38"/>
                <a:gd name="T19" fmla="*/ 264085 h 37"/>
                <a:gd name="T20" fmla="*/ 56319 w 38"/>
                <a:gd name="T21" fmla="*/ 326282 h 37"/>
                <a:gd name="T22" fmla="*/ 124344 w 38"/>
                <a:gd name="T23" fmla="*/ 379462 h 37"/>
                <a:gd name="T24" fmla="*/ 213419 w 38"/>
                <a:gd name="T25" fmla="*/ 390598 h 37"/>
                <a:gd name="T26" fmla="*/ 293032 w 38"/>
                <a:gd name="T27" fmla="*/ 379462 h 37"/>
                <a:gd name="T28" fmla="*/ 358617 w 38"/>
                <a:gd name="T29" fmla="*/ 32628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37"/>
                <a:gd name="T47" fmla="*/ 38 w 38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37">
                  <a:moveTo>
                    <a:pt x="38" y="17"/>
                  </a:moveTo>
                  <a:lnTo>
                    <a:pt x="36" y="10"/>
                  </a:lnTo>
                  <a:lnTo>
                    <a:pt x="31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1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51" name="Oval 22"/>
            <p:cNvSpPr>
              <a:spLocks noChangeArrowheads="1"/>
            </p:cNvSpPr>
            <p:nvPr/>
          </p:nvSpPr>
          <p:spPr bwMode="auto">
            <a:xfrm>
              <a:off x="4352" y="5256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52" name="Oval 23"/>
            <p:cNvSpPr>
              <a:spLocks noChangeArrowheads="1"/>
            </p:cNvSpPr>
            <p:nvPr/>
          </p:nvSpPr>
          <p:spPr bwMode="auto">
            <a:xfrm>
              <a:off x="4227" y="5487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53" name="Freeform 24"/>
            <p:cNvSpPr>
              <a:spLocks/>
            </p:cNvSpPr>
            <p:nvPr/>
          </p:nvSpPr>
          <p:spPr bwMode="auto">
            <a:xfrm>
              <a:off x="4239" y="5268"/>
              <a:ext cx="305" cy="231"/>
            </a:xfrm>
            <a:custGeom>
              <a:avLst/>
              <a:gdLst>
                <a:gd name="T0" fmla="*/ 126 w 305"/>
                <a:gd name="T1" fmla="*/ 0 h 231"/>
                <a:gd name="T2" fmla="*/ 285 w 305"/>
                <a:gd name="T3" fmla="*/ 65 h 231"/>
                <a:gd name="T4" fmla="*/ 246 w 305"/>
                <a:gd name="T5" fmla="*/ 155 h 231"/>
                <a:gd name="T6" fmla="*/ 78 w 305"/>
                <a:gd name="T7" fmla="*/ 143 h 231"/>
                <a:gd name="T8" fmla="*/ 0 w 305"/>
                <a:gd name="T9" fmla="*/ 231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231"/>
                <a:gd name="T17" fmla="*/ 305 w 30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231">
                  <a:moveTo>
                    <a:pt x="126" y="0"/>
                  </a:moveTo>
                  <a:cubicBezTo>
                    <a:pt x="152" y="11"/>
                    <a:pt x="265" y="39"/>
                    <a:pt x="285" y="65"/>
                  </a:cubicBezTo>
                  <a:cubicBezTo>
                    <a:pt x="305" y="91"/>
                    <a:pt x="281" y="142"/>
                    <a:pt x="246" y="155"/>
                  </a:cubicBezTo>
                  <a:cubicBezTo>
                    <a:pt x="211" y="168"/>
                    <a:pt x="119" y="130"/>
                    <a:pt x="78" y="143"/>
                  </a:cubicBezTo>
                  <a:cubicBezTo>
                    <a:pt x="37" y="156"/>
                    <a:pt x="16" y="213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4353" name="Rectangle 25"/>
          <p:cNvSpPr>
            <a:spLocks noChangeArrowheads="1"/>
          </p:cNvSpPr>
          <p:nvPr/>
        </p:nvSpPr>
        <p:spPr bwMode="auto">
          <a:xfrm>
            <a:off x="3419475" y="1277938"/>
            <a:ext cx="2457450" cy="192087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54" name="Text Box 26"/>
          <p:cNvSpPr txBox="1">
            <a:spLocks noChangeArrowheads="1"/>
          </p:cNvSpPr>
          <p:nvPr/>
        </p:nvSpPr>
        <p:spPr bwMode="auto">
          <a:xfrm>
            <a:off x="3419475" y="1085850"/>
            <a:ext cx="2457450" cy="1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File Package</a:t>
            </a:r>
          </a:p>
        </p:txBody>
      </p:sp>
      <p:sp>
        <p:nvSpPr>
          <p:cNvPr id="14355" name="Text Box 27"/>
          <p:cNvSpPr txBox="1">
            <a:spLocks noChangeArrowheads="1"/>
          </p:cNvSpPr>
          <p:nvPr/>
        </p:nvSpPr>
        <p:spPr bwMode="auto">
          <a:xfrm>
            <a:off x="3497263" y="1700213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56" name="Text Box 28"/>
          <p:cNvSpPr txBox="1">
            <a:spLocks noChangeArrowheads="1"/>
          </p:cNvSpPr>
          <p:nvPr/>
        </p:nvSpPr>
        <p:spPr bwMode="auto">
          <a:xfrm>
            <a:off x="3497263" y="1816100"/>
            <a:ext cx="2303462" cy="119063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              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28  29  00  01  02  03  04  05  06  07  08  09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57" name="Text Box 29"/>
          <p:cNvSpPr txBox="1">
            <a:spLocks noChangeArrowheads="1"/>
          </p:cNvSpPr>
          <p:nvPr/>
        </p:nvSpPr>
        <p:spPr bwMode="auto">
          <a:xfrm>
            <a:off x="3497263" y="1585913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58" name="Text Box 30"/>
          <p:cNvSpPr txBox="1">
            <a:spLocks noChangeArrowheads="1"/>
          </p:cNvSpPr>
          <p:nvPr/>
        </p:nvSpPr>
        <p:spPr bwMode="auto">
          <a:xfrm>
            <a:off x="3497263" y="1470025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59" name="Text Box 31"/>
          <p:cNvSpPr txBox="1">
            <a:spLocks noChangeArrowheads="1"/>
          </p:cNvSpPr>
          <p:nvPr/>
        </p:nvSpPr>
        <p:spPr bwMode="auto">
          <a:xfrm>
            <a:off x="3497263" y="1355725"/>
            <a:ext cx="2303462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0" name="Rectangle 32"/>
          <p:cNvSpPr>
            <a:spLocks noChangeArrowheads="1"/>
          </p:cNvSpPr>
          <p:nvPr/>
        </p:nvSpPr>
        <p:spPr bwMode="auto">
          <a:xfrm>
            <a:off x="3957638" y="1816100"/>
            <a:ext cx="1843087" cy="115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61" name="Rectangle 33"/>
          <p:cNvSpPr>
            <a:spLocks noChangeArrowheads="1"/>
          </p:cNvSpPr>
          <p:nvPr/>
        </p:nvSpPr>
        <p:spPr bwMode="auto">
          <a:xfrm>
            <a:off x="6338888" y="1277938"/>
            <a:ext cx="2457450" cy="1690687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62" name="Text Box 34"/>
          <p:cNvSpPr txBox="1">
            <a:spLocks noChangeArrowheads="1"/>
          </p:cNvSpPr>
          <p:nvPr/>
        </p:nvSpPr>
        <p:spPr bwMode="auto">
          <a:xfrm>
            <a:off x="6338888" y="1085850"/>
            <a:ext cx="2457450" cy="1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45720" rIns="4572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Lower Level Source Package</a:t>
            </a:r>
          </a:p>
        </p:txBody>
      </p:sp>
      <p:sp>
        <p:nvSpPr>
          <p:cNvPr id="14363" name="Text Box 35"/>
          <p:cNvSpPr txBox="1">
            <a:spLocks noChangeArrowheads="1"/>
          </p:cNvSpPr>
          <p:nvPr/>
        </p:nvSpPr>
        <p:spPr bwMode="auto">
          <a:xfrm>
            <a:off x="6415088" y="1701800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4" name="Text Box 36"/>
          <p:cNvSpPr txBox="1">
            <a:spLocks noChangeArrowheads="1"/>
          </p:cNvSpPr>
          <p:nvPr/>
        </p:nvSpPr>
        <p:spPr bwMode="auto">
          <a:xfrm>
            <a:off x="6415088" y="1816100"/>
            <a:ext cx="2305050" cy="119063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             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28  29  00  01  02  03  04  05  06  07  08  09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5" name="Text Box 37"/>
          <p:cNvSpPr txBox="1">
            <a:spLocks noChangeArrowheads="1"/>
          </p:cNvSpPr>
          <p:nvPr/>
        </p:nvSpPr>
        <p:spPr bwMode="auto">
          <a:xfrm>
            <a:off x="6415088" y="1585913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6" name="Text Box 38"/>
          <p:cNvSpPr txBox="1">
            <a:spLocks noChangeArrowheads="1"/>
          </p:cNvSpPr>
          <p:nvPr/>
        </p:nvSpPr>
        <p:spPr bwMode="auto">
          <a:xfrm>
            <a:off x="6415088" y="1470025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7" name="Text Box 39"/>
          <p:cNvSpPr txBox="1">
            <a:spLocks noChangeArrowheads="1"/>
          </p:cNvSpPr>
          <p:nvPr/>
        </p:nvSpPr>
        <p:spPr bwMode="auto">
          <a:xfrm>
            <a:off x="6415088" y="1355725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8" name="Text Box 40"/>
          <p:cNvSpPr txBox="1">
            <a:spLocks noChangeArrowheads="1"/>
          </p:cNvSpPr>
          <p:nvPr/>
        </p:nvSpPr>
        <p:spPr bwMode="auto">
          <a:xfrm>
            <a:off x="6415088" y="1931988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69" name="Rectangle 41"/>
          <p:cNvSpPr>
            <a:spLocks noChangeArrowheads="1"/>
          </p:cNvSpPr>
          <p:nvPr/>
        </p:nvSpPr>
        <p:spPr bwMode="auto">
          <a:xfrm>
            <a:off x="6877050" y="1355725"/>
            <a:ext cx="1843088" cy="114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70" name="Rectangle 42"/>
          <p:cNvSpPr>
            <a:spLocks noChangeArrowheads="1"/>
          </p:cNvSpPr>
          <p:nvPr/>
        </p:nvSpPr>
        <p:spPr bwMode="auto">
          <a:xfrm>
            <a:off x="6877050" y="1470025"/>
            <a:ext cx="1843088" cy="114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71" name="Rectangle 43"/>
          <p:cNvSpPr>
            <a:spLocks noChangeArrowheads="1"/>
          </p:cNvSpPr>
          <p:nvPr/>
        </p:nvSpPr>
        <p:spPr bwMode="auto">
          <a:xfrm>
            <a:off x="6877050" y="1585913"/>
            <a:ext cx="1843088" cy="1143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14372" name="Group 44"/>
          <p:cNvGrpSpPr>
            <a:grpSpLocks/>
          </p:cNvGrpSpPr>
          <p:nvPr/>
        </p:nvGrpSpPr>
        <p:grpSpPr bwMode="auto">
          <a:xfrm>
            <a:off x="3189288" y="855663"/>
            <a:ext cx="541337" cy="319087"/>
            <a:chOff x="3692" y="5173"/>
            <a:chExt cx="852" cy="502"/>
          </a:xfrm>
        </p:grpSpPr>
        <p:sp>
          <p:nvSpPr>
            <p:cNvPr id="47149" name="AutoShape 45"/>
            <p:cNvSpPr>
              <a:spLocks noChangeArrowheads="1"/>
            </p:cNvSpPr>
            <p:nvPr/>
          </p:nvSpPr>
          <p:spPr bwMode="auto">
            <a:xfrm>
              <a:off x="3692" y="5173"/>
              <a:ext cx="747" cy="187"/>
            </a:xfrm>
            <a:prstGeom prst="homePlate">
              <a:avLst>
                <a:gd name="adj" fmla="val 63093"/>
              </a:avLst>
            </a:prstGeom>
            <a:solidFill>
              <a:srgbClr val="FF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3882" dir="18900000" algn="ctr" rotWithShape="0">
                <a:srgbClr val="969696">
                  <a:alpha val="74998"/>
                </a:srgbClr>
              </a:outerShdw>
            </a:effectLst>
          </p:spPr>
          <p:txBody>
            <a:bodyPr lIns="18288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700" dirty="0" smtClean="0">
                  <a:solidFill>
                    <a:srgbClr val="000066"/>
                  </a:solidFill>
                </a:rPr>
                <a:t>UMID </a:t>
              </a:r>
              <a:endParaRPr lang="en-US" altLang="en-US" sz="1800" dirty="0" smtClean="0">
                <a:solidFill>
                  <a:srgbClr val="000066"/>
                </a:solidFill>
              </a:endParaRPr>
            </a:p>
          </p:txBody>
        </p:sp>
        <p:grpSp>
          <p:nvGrpSpPr>
            <p:cNvPr id="14541" name="Group 46"/>
            <p:cNvGrpSpPr>
              <a:grpSpLocks noChangeAspect="1"/>
            </p:cNvGrpSpPr>
            <p:nvPr/>
          </p:nvGrpSpPr>
          <p:grpSpPr bwMode="auto">
            <a:xfrm>
              <a:off x="4021" y="5488"/>
              <a:ext cx="187" cy="187"/>
              <a:chOff x="5562" y="4986"/>
              <a:chExt cx="374" cy="374"/>
            </a:xfrm>
          </p:grpSpPr>
          <p:sp>
            <p:nvSpPr>
              <p:cNvPr id="14546" name="Oval 47"/>
              <p:cNvSpPr>
                <a:spLocks noChangeAspect="1" noChangeArrowheads="1"/>
              </p:cNvSpPr>
              <p:nvPr/>
            </p:nvSpPr>
            <p:spPr bwMode="auto">
              <a:xfrm>
                <a:off x="5749" y="5173"/>
                <a:ext cx="187" cy="18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4547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5562" y="4986"/>
                <a:ext cx="3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4542" name="Freeform 49"/>
            <p:cNvSpPr>
              <a:spLocks noChangeAspect="1"/>
            </p:cNvSpPr>
            <p:nvPr/>
          </p:nvSpPr>
          <p:spPr bwMode="auto">
            <a:xfrm flipH="1">
              <a:off x="4111" y="5475"/>
              <a:ext cx="144" cy="139"/>
            </a:xfrm>
            <a:custGeom>
              <a:avLst/>
              <a:gdLst>
                <a:gd name="T0" fmla="*/ 426623 w 38"/>
                <a:gd name="T1" fmla="*/ 179689 h 37"/>
                <a:gd name="T2" fmla="*/ 402529 w 38"/>
                <a:gd name="T3" fmla="*/ 106936 h 37"/>
                <a:gd name="T4" fmla="*/ 346252 w 38"/>
                <a:gd name="T5" fmla="*/ 53177 h 37"/>
                <a:gd name="T6" fmla="*/ 293032 w 38"/>
                <a:gd name="T7" fmla="*/ 11135 h 37"/>
                <a:gd name="T8" fmla="*/ 213419 w 38"/>
                <a:gd name="T9" fmla="*/ 0 h 37"/>
                <a:gd name="T10" fmla="*/ 124344 w 38"/>
                <a:gd name="T11" fmla="*/ 11135 h 37"/>
                <a:gd name="T12" fmla="*/ 56319 w 38"/>
                <a:gd name="T13" fmla="*/ 53177 h 37"/>
                <a:gd name="T14" fmla="*/ 11763 w 38"/>
                <a:gd name="T15" fmla="*/ 115317 h 37"/>
                <a:gd name="T16" fmla="*/ 0 w 38"/>
                <a:gd name="T17" fmla="*/ 190824 h 37"/>
                <a:gd name="T18" fmla="*/ 11763 w 38"/>
                <a:gd name="T19" fmla="*/ 264085 h 37"/>
                <a:gd name="T20" fmla="*/ 56319 w 38"/>
                <a:gd name="T21" fmla="*/ 326282 h 37"/>
                <a:gd name="T22" fmla="*/ 124344 w 38"/>
                <a:gd name="T23" fmla="*/ 379462 h 37"/>
                <a:gd name="T24" fmla="*/ 213419 w 38"/>
                <a:gd name="T25" fmla="*/ 390598 h 37"/>
                <a:gd name="T26" fmla="*/ 293032 w 38"/>
                <a:gd name="T27" fmla="*/ 379462 h 37"/>
                <a:gd name="T28" fmla="*/ 358617 w 38"/>
                <a:gd name="T29" fmla="*/ 32628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37"/>
                <a:gd name="T47" fmla="*/ 38 w 38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37">
                  <a:moveTo>
                    <a:pt x="38" y="17"/>
                  </a:moveTo>
                  <a:lnTo>
                    <a:pt x="36" y="10"/>
                  </a:lnTo>
                  <a:lnTo>
                    <a:pt x="31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1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43" name="Oval 50"/>
            <p:cNvSpPr>
              <a:spLocks noChangeArrowheads="1"/>
            </p:cNvSpPr>
            <p:nvPr/>
          </p:nvSpPr>
          <p:spPr bwMode="auto">
            <a:xfrm>
              <a:off x="4352" y="5256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44" name="Oval 51"/>
            <p:cNvSpPr>
              <a:spLocks noChangeArrowheads="1"/>
            </p:cNvSpPr>
            <p:nvPr/>
          </p:nvSpPr>
          <p:spPr bwMode="auto">
            <a:xfrm>
              <a:off x="4227" y="5487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45" name="Freeform 52"/>
            <p:cNvSpPr>
              <a:spLocks/>
            </p:cNvSpPr>
            <p:nvPr/>
          </p:nvSpPr>
          <p:spPr bwMode="auto">
            <a:xfrm>
              <a:off x="4239" y="5268"/>
              <a:ext cx="305" cy="231"/>
            </a:xfrm>
            <a:custGeom>
              <a:avLst/>
              <a:gdLst>
                <a:gd name="T0" fmla="*/ 126 w 305"/>
                <a:gd name="T1" fmla="*/ 0 h 231"/>
                <a:gd name="T2" fmla="*/ 285 w 305"/>
                <a:gd name="T3" fmla="*/ 65 h 231"/>
                <a:gd name="T4" fmla="*/ 246 w 305"/>
                <a:gd name="T5" fmla="*/ 155 h 231"/>
                <a:gd name="T6" fmla="*/ 78 w 305"/>
                <a:gd name="T7" fmla="*/ 143 h 231"/>
                <a:gd name="T8" fmla="*/ 0 w 305"/>
                <a:gd name="T9" fmla="*/ 231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231"/>
                <a:gd name="T17" fmla="*/ 305 w 30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231">
                  <a:moveTo>
                    <a:pt x="126" y="0"/>
                  </a:moveTo>
                  <a:cubicBezTo>
                    <a:pt x="152" y="11"/>
                    <a:pt x="265" y="39"/>
                    <a:pt x="285" y="65"/>
                  </a:cubicBezTo>
                  <a:cubicBezTo>
                    <a:pt x="305" y="91"/>
                    <a:pt x="281" y="142"/>
                    <a:pt x="246" y="155"/>
                  </a:cubicBezTo>
                  <a:cubicBezTo>
                    <a:pt x="211" y="168"/>
                    <a:pt x="119" y="130"/>
                    <a:pt x="78" y="143"/>
                  </a:cubicBezTo>
                  <a:cubicBezTo>
                    <a:pt x="37" y="156"/>
                    <a:pt x="16" y="213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grpSp>
        <p:nvGrpSpPr>
          <p:cNvPr id="14373" name="Group 53"/>
          <p:cNvGrpSpPr>
            <a:grpSpLocks/>
          </p:cNvGrpSpPr>
          <p:nvPr/>
        </p:nvGrpSpPr>
        <p:grpSpPr bwMode="auto">
          <a:xfrm>
            <a:off x="6108700" y="855663"/>
            <a:ext cx="539750" cy="319087"/>
            <a:chOff x="3692" y="5173"/>
            <a:chExt cx="852" cy="502"/>
          </a:xfrm>
        </p:grpSpPr>
        <p:sp>
          <p:nvSpPr>
            <p:cNvPr id="47158" name="AutoShape 54"/>
            <p:cNvSpPr>
              <a:spLocks noChangeArrowheads="1"/>
            </p:cNvSpPr>
            <p:nvPr/>
          </p:nvSpPr>
          <p:spPr bwMode="auto">
            <a:xfrm>
              <a:off x="3692" y="5173"/>
              <a:ext cx="747" cy="187"/>
            </a:xfrm>
            <a:prstGeom prst="homePlate">
              <a:avLst>
                <a:gd name="adj" fmla="val 63093"/>
              </a:avLst>
            </a:prstGeom>
            <a:solidFill>
              <a:srgbClr val="FF66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3882" dir="18900000" algn="ctr" rotWithShape="0">
                <a:srgbClr val="969696">
                  <a:alpha val="74998"/>
                </a:srgbClr>
              </a:outerShdw>
            </a:effectLst>
          </p:spPr>
          <p:txBody>
            <a:bodyPr lIns="18288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700" dirty="0" smtClean="0">
                  <a:solidFill>
                    <a:srgbClr val="000066"/>
                  </a:solidFill>
                </a:rPr>
                <a:t>UMID </a:t>
              </a:r>
              <a:endParaRPr lang="en-US" altLang="en-US" sz="1800" dirty="0" smtClean="0">
                <a:solidFill>
                  <a:srgbClr val="000066"/>
                </a:solidFill>
              </a:endParaRPr>
            </a:p>
          </p:txBody>
        </p:sp>
        <p:grpSp>
          <p:nvGrpSpPr>
            <p:cNvPr id="14533" name="Group 55"/>
            <p:cNvGrpSpPr>
              <a:grpSpLocks noChangeAspect="1"/>
            </p:cNvGrpSpPr>
            <p:nvPr/>
          </p:nvGrpSpPr>
          <p:grpSpPr bwMode="auto">
            <a:xfrm>
              <a:off x="4021" y="5488"/>
              <a:ext cx="187" cy="187"/>
              <a:chOff x="5562" y="4986"/>
              <a:chExt cx="374" cy="374"/>
            </a:xfrm>
          </p:grpSpPr>
          <p:sp>
            <p:nvSpPr>
              <p:cNvPr id="14538" name="Oval 56"/>
              <p:cNvSpPr>
                <a:spLocks noChangeAspect="1" noChangeArrowheads="1"/>
              </p:cNvSpPr>
              <p:nvPr/>
            </p:nvSpPr>
            <p:spPr bwMode="auto">
              <a:xfrm>
                <a:off x="5749" y="5173"/>
                <a:ext cx="187" cy="18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4539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562" y="4986"/>
                <a:ext cx="37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4534" name="Freeform 58"/>
            <p:cNvSpPr>
              <a:spLocks noChangeAspect="1"/>
            </p:cNvSpPr>
            <p:nvPr/>
          </p:nvSpPr>
          <p:spPr bwMode="auto">
            <a:xfrm flipH="1">
              <a:off x="4111" y="5475"/>
              <a:ext cx="144" cy="139"/>
            </a:xfrm>
            <a:custGeom>
              <a:avLst/>
              <a:gdLst>
                <a:gd name="T0" fmla="*/ 426623 w 38"/>
                <a:gd name="T1" fmla="*/ 179689 h 37"/>
                <a:gd name="T2" fmla="*/ 402529 w 38"/>
                <a:gd name="T3" fmla="*/ 106936 h 37"/>
                <a:gd name="T4" fmla="*/ 346252 w 38"/>
                <a:gd name="T5" fmla="*/ 53177 h 37"/>
                <a:gd name="T6" fmla="*/ 293032 w 38"/>
                <a:gd name="T7" fmla="*/ 11135 h 37"/>
                <a:gd name="T8" fmla="*/ 213419 w 38"/>
                <a:gd name="T9" fmla="*/ 0 h 37"/>
                <a:gd name="T10" fmla="*/ 124344 w 38"/>
                <a:gd name="T11" fmla="*/ 11135 h 37"/>
                <a:gd name="T12" fmla="*/ 56319 w 38"/>
                <a:gd name="T13" fmla="*/ 53177 h 37"/>
                <a:gd name="T14" fmla="*/ 11763 w 38"/>
                <a:gd name="T15" fmla="*/ 115317 h 37"/>
                <a:gd name="T16" fmla="*/ 0 w 38"/>
                <a:gd name="T17" fmla="*/ 190824 h 37"/>
                <a:gd name="T18" fmla="*/ 11763 w 38"/>
                <a:gd name="T19" fmla="*/ 264085 h 37"/>
                <a:gd name="T20" fmla="*/ 56319 w 38"/>
                <a:gd name="T21" fmla="*/ 326282 h 37"/>
                <a:gd name="T22" fmla="*/ 124344 w 38"/>
                <a:gd name="T23" fmla="*/ 379462 h 37"/>
                <a:gd name="T24" fmla="*/ 213419 w 38"/>
                <a:gd name="T25" fmla="*/ 390598 h 37"/>
                <a:gd name="T26" fmla="*/ 293032 w 38"/>
                <a:gd name="T27" fmla="*/ 379462 h 37"/>
                <a:gd name="T28" fmla="*/ 358617 w 38"/>
                <a:gd name="T29" fmla="*/ 326282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37"/>
                <a:gd name="T47" fmla="*/ 38 w 38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37">
                  <a:moveTo>
                    <a:pt x="38" y="17"/>
                  </a:moveTo>
                  <a:lnTo>
                    <a:pt x="36" y="10"/>
                  </a:lnTo>
                  <a:lnTo>
                    <a:pt x="31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1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35" name="Oval 59"/>
            <p:cNvSpPr>
              <a:spLocks noChangeArrowheads="1"/>
            </p:cNvSpPr>
            <p:nvPr/>
          </p:nvSpPr>
          <p:spPr bwMode="auto">
            <a:xfrm>
              <a:off x="4352" y="5256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36" name="Oval 60"/>
            <p:cNvSpPr>
              <a:spLocks noChangeArrowheads="1"/>
            </p:cNvSpPr>
            <p:nvPr/>
          </p:nvSpPr>
          <p:spPr bwMode="auto">
            <a:xfrm>
              <a:off x="4227" y="5487"/>
              <a:ext cx="23" cy="25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37" name="Freeform 61"/>
            <p:cNvSpPr>
              <a:spLocks/>
            </p:cNvSpPr>
            <p:nvPr/>
          </p:nvSpPr>
          <p:spPr bwMode="auto">
            <a:xfrm>
              <a:off x="4239" y="5268"/>
              <a:ext cx="305" cy="231"/>
            </a:xfrm>
            <a:custGeom>
              <a:avLst/>
              <a:gdLst>
                <a:gd name="T0" fmla="*/ 126 w 305"/>
                <a:gd name="T1" fmla="*/ 0 h 231"/>
                <a:gd name="T2" fmla="*/ 285 w 305"/>
                <a:gd name="T3" fmla="*/ 65 h 231"/>
                <a:gd name="T4" fmla="*/ 246 w 305"/>
                <a:gd name="T5" fmla="*/ 155 h 231"/>
                <a:gd name="T6" fmla="*/ 78 w 305"/>
                <a:gd name="T7" fmla="*/ 143 h 231"/>
                <a:gd name="T8" fmla="*/ 0 w 305"/>
                <a:gd name="T9" fmla="*/ 231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231"/>
                <a:gd name="T17" fmla="*/ 305 w 30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231">
                  <a:moveTo>
                    <a:pt x="126" y="0"/>
                  </a:moveTo>
                  <a:cubicBezTo>
                    <a:pt x="152" y="11"/>
                    <a:pt x="265" y="39"/>
                    <a:pt x="285" y="65"/>
                  </a:cubicBezTo>
                  <a:cubicBezTo>
                    <a:pt x="305" y="91"/>
                    <a:pt x="281" y="142"/>
                    <a:pt x="246" y="155"/>
                  </a:cubicBezTo>
                  <a:cubicBezTo>
                    <a:pt x="211" y="168"/>
                    <a:pt x="119" y="130"/>
                    <a:pt x="78" y="143"/>
                  </a:cubicBezTo>
                  <a:cubicBezTo>
                    <a:pt x="37" y="156"/>
                    <a:pt x="16" y="213"/>
                    <a:pt x="0" y="23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4374" name="Freeform 62"/>
          <p:cNvSpPr>
            <a:spLocks/>
          </p:cNvSpPr>
          <p:nvPr/>
        </p:nvSpPr>
        <p:spPr bwMode="auto">
          <a:xfrm>
            <a:off x="5878513" y="1277938"/>
            <a:ext cx="474662" cy="474662"/>
          </a:xfrm>
          <a:custGeom>
            <a:avLst/>
            <a:gdLst>
              <a:gd name="T0" fmla="*/ 0 w 748"/>
              <a:gd name="T1" fmla="*/ 2147483647 h 748"/>
              <a:gd name="T2" fmla="*/ 2147483647 w 748"/>
              <a:gd name="T3" fmla="*/ 2147483647 h 748"/>
              <a:gd name="T4" fmla="*/ 2147483647 w 748"/>
              <a:gd name="T5" fmla="*/ 0 h 748"/>
              <a:gd name="T6" fmla="*/ 2147483647 w 748"/>
              <a:gd name="T7" fmla="*/ 0 h 748"/>
              <a:gd name="T8" fmla="*/ 0 60000 65536"/>
              <a:gd name="T9" fmla="*/ 0 60000 65536"/>
              <a:gd name="T10" fmla="*/ 0 60000 65536"/>
              <a:gd name="T11" fmla="*/ 0 60000 65536"/>
              <a:gd name="T12" fmla="*/ 0 w 748"/>
              <a:gd name="T13" fmla="*/ 0 h 748"/>
              <a:gd name="T14" fmla="*/ 748 w 748"/>
              <a:gd name="T15" fmla="*/ 748 h 7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" h="748">
                <a:moveTo>
                  <a:pt x="0" y="748"/>
                </a:moveTo>
                <a:lnTo>
                  <a:pt x="187" y="748"/>
                </a:lnTo>
                <a:lnTo>
                  <a:pt x="187" y="0"/>
                </a:lnTo>
                <a:lnTo>
                  <a:pt x="748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4375" name="Rectangle 63" descr="Wide upward diagonal"/>
          <p:cNvSpPr>
            <a:spLocks noChangeArrowheads="1"/>
          </p:cNvSpPr>
          <p:nvPr/>
        </p:nvSpPr>
        <p:spPr bwMode="auto">
          <a:xfrm>
            <a:off x="1038225" y="1470025"/>
            <a:ext cx="306388" cy="11588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76" name="Rectangle 64" descr="Wide upward diagonal"/>
          <p:cNvSpPr>
            <a:spLocks noChangeArrowheads="1"/>
          </p:cNvSpPr>
          <p:nvPr/>
        </p:nvSpPr>
        <p:spPr bwMode="auto">
          <a:xfrm>
            <a:off x="1960563" y="1470025"/>
            <a:ext cx="307975" cy="11588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377" name="Text Box 65"/>
          <p:cNvSpPr txBox="1">
            <a:spLocks noChangeArrowheads="1"/>
          </p:cNvSpPr>
          <p:nvPr/>
        </p:nvSpPr>
        <p:spPr bwMode="auto">
          <a:xfrm>
            <a:off x="3497263" y="2008188"/>
            <a:ext cx="2303462" cy="1114425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Multiple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78" name="Text Box 66"/>
          <p:cNvSpPr txBox="1">
            <a:spLocks noChangeArrowheads="1"/>
          </p:cNvSpPr>
          <p:nvPr/>
        </p:nvSpPr>
        <p:spPr bwMode="auto">
          <a:xfrm>
            <a:off x="3573463" y="2238375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79" name="Text Box 67"/>
          <p:cNvSpPr txBox="1">
            <a:spLocks noChangeArrowheads="1"/>
          </p:cNvSpPr>
          <p:nvPr/>
        </p:nvSpPr>
        <p:spPr bwMode="auto">
          <a:xfrm>
            <a:off x="3573463" y="2124075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0" name="Text Box 68"/>
          <p:cNvSpPr txBox="1">
            <a:spLocks noChangeArrowheads="1"/>
          </p:cNvSpPr>
          <p:nvPr/>
        </p:nvSpPr>
        <p:spPr bwMode="auto">
          <a:xfrm>
            <a:off x="3960813" y="21240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Picture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1" name="Text Box 69"/>
          <p:cNvSpPr txBox="1">
            <a:spLocks noChangeArrowheads="1"/>
          </p:cNvSpPr>
          <p:nvPr/>
        </p:nvSpPr>
        <p:spPr bwMode="auto">
          <a:xfrm>
            <a:off x="4383088" y="21240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wrap="none"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CDCI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2" name="Text Box 70"/>
          <p:cNvSpPr txBox="1">
            <a:spLocks noChangeArrowheads="1"/>
          </p:cNvSpPr>
          <p:nvPr/>
        </p:nvSpPr>
        <p:spPr bwMode="auto">
          <a:xfrm>
            <a:off x="4805363" y="21240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wrap="none"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MPEG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3" name="Text Box 71"/>
          <p:cNvSpPr txBox="1">
            <a:spLocks noChangeArrowheads="1"/>
          </p:cNvSpPr>
          <p:nvPr/>
        </p:nvSpPr>
        <p:spPr bwMode="auto">
          <a:xfrm>
            <a:off x="3960813" y="22383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Sound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4" name="Text Box 72"/>
          <p:cNvSpPr txBox="1">
            <a:spLocks noChangeArrowheads="1"/>
          </p:cNvSpPr>
          <p:nvPr/>
        </p:nvSpPr>
        <p:spPr bwMode="auto">
          <a:xfrm>
            <a:off x="4383088" y="223837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Wave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5" name="Text Box 73"/>
          <p:cNvSpPr txBox="1">
            <a:spLocks noChangeArrowheads="1"/>
          </p:cNvSpPr>
          <p:nvPr/>
        </p:nvSpPr>
        <p:spPr bwMode="auto">
          <a:xfrm>
            <a:off x="3573463" y="2354263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A2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6" name="Text Box 74"/>
          <p:cNvSpPr txBox="1">
            <a:spLocks noChangeArrowheads="1"/>
          </p:cNvSpPr>
          <p:nvPr/>
        </p:nvSpPr>
        <p:spPr bwMode="auto">
          <a:xfrm>
            <a:off x="3960813" y="23542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Sound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7" name="Text Box 75"/>
          <p:cNvSpPr txBox="1">
            <a:spLocks noChangeArrowheads="1"/>
          </p:cNvSpPr>
          <p:nvPr/>
        </p:nvSpPr>
        <p:spPr bwMode="auto">
          <a:xfrm>
            <a:off x="4383088" y="23542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Wave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8" name="Text Box 76"/>
          <p:cNvSpPr txBox="1">
            <a:spLocks noChangeArrowheads="1"/>
          </p:cNvSpPr>
          <p:nvPr/>
        </p:nvSpPr>
        <p:spPr bwMode="auto">
          <a:xfrm>
            <a:off x="3573463" y="2470150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D1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89" name="Text Box 77"/>
          <p:cNvSpPr txBox="1">
            <a:spLocks noChangeArrowheads="1"/>
          </p:cNvSpPr>
          <p:nvPr/>
        </p:nvSpPr>
        <p:spPr bwMode="auto">
          <a:xfrm>
            <a:off x="3960813" y="2470150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Data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0" name="Text Box 78"/>
          <p:cNvSpPr txBox="1">
            <a:spLocks noChangeArrowheads="1"/>
          </p:cNvSpPr>
          <p:nvPr/>
        </p:nvSpPr>
        <p:spPr bwMode="auto">
          <a:xfrm>
            <a:off x="3573463" y="2584450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1" name="Text Box 79"/>
          <p:cNvSpPr txBox="1">
            <a:spLocks noChangeArrowheads="1"/>
          </p:cNvSpPr>
          <p:nvPr/>
        </p:nvSpPr>
        <p:spPr bwMode="auto">
          <a:xfrm>
            <a:off x="3960813" y="2584450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2" name="Text Box 80"/>
          <p:cNvSpPr txBox="1">
            <a:spLocks noChangeArrowheads="1"/>
          </p:cNvSpPr>
          <p:nvPr/>
        </p:nvSpPr>
        <p:spPr bwMode="auto">
          <a:xfrm>
            <a:off x="3573463" y="2700338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3" name="Text Box 81"/>
          <p:cNvSpPr txBox="1">
            <a:spLocks noChangeArrowheads="1"/>
          </p:cNvSpPr>
          <p:nvPr/>
        </p:nvSpPr>
        <p:spPr bwMode="auto">
          <a:xfrm>
            <a:off x="3960813" y="2700338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4" name="Text Box 82"/>
          <p:cNvSpPr txBox="1">
            <a:spLocks noChangeArrowheads="1"/>
          </p:cNvSpPr>
          <p:nvPr/>
        </p:nvSpPr>
        <p:spPr bwMode="auto">
          <a:xfrm>
            <a:off x="3573463" y="2814638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5" name="Text Box 83"/>
          <p:cNvSpPr txBox="1">
            <a:spLocks noChangeArrowheads="1"/>
          </p:cNvSpPr>
          <p:nvPr/>
        </p:nvSpPr>
        <p:spPr bwMode="auto">
          <a:xfrm>
            <a:off x="3960813" y="2814638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6" name="Text Box 84"/>
          <p:cNvSpPr txBox="1">
            <a:spLocks noChangeArrowheads="1"/>
          </p:cNvSpPr>
          <p:nvPr/>
        </p:nvSpPr>
        <p:spPr bwMode="auto">
          <a:xfrm>
            <a:off x="3573463" y="2930525"/>
            <a:ext cx="3873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VITC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7" name="Text Box 85"/>
          <p:cNvSpPr txBox="1">
            <a:spLocks noChangeArrowheads="1"/>
          </p:cNvSpPr>
          <p:nvPr/>
        </p:nvSpPr>
        <p:spPr bwMode="auto">
          <a:xfrm>
            <a:off x="3960813" y="2930525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8" name="AutoShape 86"/>
          <p:cNvSpPr>
            <a:spLocks noChangeArrowheads="1"/>
          </p:cNvSpPr>
          <p:nvPr/>
        </p:nvSpPr>
        <p:spPr bwMode="auto">
          <a:xfrm>
            <a:off x="5340350" y="26987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Sys1 (0)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399" name="Text Box 87"/>
          <p:cNvSpPr txBox="1">
            <a:spLocks noChangeArrowheads="1"/>
          </p:cNvSpPr>
          <p:nvPr/>
        </p:nvSpPr>
        <p:spPr bwMode="auto">
          <a:xfrm>
            <a:off x="6415088" y="2046288"/>
            <a:ext cx="2305050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VITC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0" name="Rectangle 88" descr="Wide upward diagonal"/>
          <p:cNvSpPr>
            <a:spLocks noChangeArrowheads="1"/>
          </p:cNvSpPr>
          <p:nvPr/>
        </p:nvSpPr>
        <p:spPr bwMode="auto">
          <a:xfrm>
            <a:off x="7799388" y="2046288"/>
            <a:ext cx="307975" cy="115887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01" name="Rectangle 89" descr="Wide upward diagonal"/>
          <p:cNvSpPr>
            <a:spLocks noChangeArrowheads="1"/>
          </p:cNvSpPr>
          <p:nvPr/>
        </p:nvSpPr>
        <p:spPr bwMode="auto">
          <a:xfrm>
            <a:off x="7799388" y="1931988"/>
            <a:ext cx="153987" cy="115887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C0C0C0"/>
            </a:bgClr>
          </a:patt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02" name="Rectangle 90"/>
          <p:cNvSpPr>
            <a:spLocks noChangeArrowheads="1"/>
          </p:cNvSpPr>
          <p:nvPr/>
        </p:nvSpPr>
        <p:spPr bwMode="auto">
          <a:xfrm>
            <a:off x="6877050" y="1816100"/>
            <a:ext cx="1843088" cy="115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03" name="Text Box 91"/>
          <p:cNvSpPr txBox="1">
            <a:spLocks noChangeArrowheads="1"/>
          </p:cNvSpPr>
          <p:nvPr/>
        </p:nvSpPr>
        <p:spPr bwMode="auto">
          <a:xfrm>
            <a:off x="7953375" y="1931988"/>
            <a:ext cx="768350" cy="11906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29  00  01  02  03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4" name="Text Box 92"/>
          <p:cNvSpPr txBox="1">
            <a:spLocks noChangeArrowheads="1"/>
          </p:cNvSpPr>
          <p:nvPr/>
        </p:nvSpPr>
        <p:spPr bwMode="auto">
          <a:xfrm>
            <a:off x="6877050" y="1931988"/>
            <a:ext cx="922338" cy="11906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10  11  12  13  14  15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5" name="Text Box 93"/>
          <p:cNvSpPr txBox="1">
            <a:spLocks noChangeArrowheads="1"/>
          </p:cNvSpPr>
          <p:nvPr/>
        </p:nvSpPr>
        <p:spPr bwMode="auto">
          <a:xfrm>
            <a:off x="6877050" y="2047875"/>
            <a:ext cx="922338" cy="119063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13  14  15  16  17  18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6" name="Text Box 94"/>
          <p:cNvSpPr txBox="1">
            <a:spLocks noChangeArrowheads="1"/>
          </p:cNvSpPr>
          <p:nvPr/>
        </p:nvSpPr>
        <p:spPr bwMode="auto">
          <a:xfrm>
            <a:off x="8107363" y="2047875"/>
            <a:ext cx="614362" cy="119063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 </a:t>
            </a:r>
            <a:r>
              <a:rPr lang="en-US" altLang="en-US" sz="500" dirty="0">
                <a:solidFill>
                  <a:srgbClr val="000066"/>
                </a:solidFill>
                <a:latin typeface="Courier New" charset="0"/>
              </a:rPr>
              <a:t>03  04  05  06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7" name="Text Box 95"/>
          <p:cNvSpPr txBox="1">
            <a:spLocks noChangeArrowheads="1"/>
          </p:cNvSpPr>
          <p:nvPr/>
        </p:nvSpPr>
        <p:spPr bwMode="auto">
          <a:xfrm>
            <a:off x="6415088" y="2238375"/>
            <a:ext cx="2305050" cy="652463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Multiple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8" name="Text Box 96"/>
          <p:cNvSpPr txBox="1">
            <a:spLocks noChangeArrowheads="1"/>
          </p:cNvSpPr>
          <p:nvPr/>
        </p:nvSpPr>
        <p:spPr bwMode="auto">
          <a:xfrm>
            <a:off x="6877050" y="23542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Tape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09" name="Text Box 97"/>
          <p:cNvSpPr txBox="1">
            <a:spLocks noChangeArrowheads="1"/>
          </p:cNvSpPr>
          <p:nvPr/>
        </p:nvSpPr>
        <p:spPr bwMode="auto">
          <a:xfrm>
            <a:off x="6492875" y="2468563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0" name="Text Box 98"/>
          <p:cNvSpPr txBox="1">
            <a:spLocks noChangeArrowheads="1"/>
          </p:cNvSpPr>
          <p:nvPr/>
        </p:nvSpPr>
        <p:spPr bwMode="auto">
          <a:xfrm>
            <a:off x="6492875" y="2584450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1" name="Text Box 99"/>
          <p:cNvSpPr txBox="1">
            <a:spLocks noChangeArrowheads="1"/>
          </p:cNvSpPr>
          <p:nvPr/>
        </p:nvSpPr>
        <p:spPr bwMode="auto">
          <a:xfrm>
            <a:off x="6492875" y="2700338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VITC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2" name="Text Box 100"/>
          <p:cNvSpPr txBox="1">
            <a:spLocks noChangeArrowheads="1"/>
          </p:cNvSpPr>
          <p:nvPr/>
        </p:nvSpPr>
        <p:spPr bwMode="auto">
          <a:xfrm>
            <a:off x="6492875" y="2354263"/>
            <a:ext cx="3841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-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3" name="AutoShape 101"/>
          <p:cNvSpPr>
            <a:spLocks noChangeArrowheads="1"/>
          </p:cNvSpPr>
          <p:nvPr/>
        </p:nvSpPr>
        <p:spPr bwMode="auto">
          <a:xfrm>
            <a:off x="5340350" y="28130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Sys1 (1)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4" name="AutoShape 102"/>
          <p:cNvSpPr>
            <a:spLocks noChangeArrowheads="1"/>
          </p:cNvSpPr>
          <p:nvPr/>
        </p:nvSpPr>
        <p:spPr bwMode="auto">
          <a:xfrm>
            <a:off x="5340350" y="2930525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Sys1 (2)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5" name="AutoShape 103"/>
          <p:cNvSpPr>
            <a:spLocks noChangeArrowheads="1"/>
          </p:cNvSpPr>
          <p:nvPr/>
        </p:nvSpPr>
        <p:spPr bwMode="auto">
          <a:xfrm>
            <a:off x="5340350" y="2238375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Left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6" name="AutoShape 104"/>
          <p:cNvSpPr>
            <a:spLocks noChangeArrowheads="1"/>
          </p:cNvSpPr>
          <p:nvPr/>
        </p:nvSpPr>
        <p:spPr bwMode="auto">
          <a:xfrm>
            <a:off x="5340350" y="2352675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Right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7" name="Text Box 105"/>
          <p:cNvSpPr txBox="1">
            <a:spLocks noChangeArrowheads="1"/>
          </p:cNvSpPr>
          <p:nvPr/>
        </p:nvSpPr>
        <p:spPr bwMode="auto">
          <a:xfrm>
            <a:off x="6877050" y="2468563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8" name="Text Box 106"/>
          <p:cNvSpPr txBox="1">
            <a:spLocks noChangeArrowheads="1"/>
          </p:cNvSpPr>
          <p:nvPr/>
        </p:nvSpPr>
        <p:spPr bwMode="auto">
          <a:xfrm>
            <a:off x="6877050" y="2584450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19" name="Text Box 107"/>
          <p:cNvSpPr txBox="1">
            <a:spLocks noChangeArrowheads="1"/>
          </p:cNvSpPr>
          <p:nvPr/>
        </p:nvSpPr>
        <p:spPr bwMode="auto">
          <a:xfrm>
            <a:off x="6877050" y="2700338"/>
            <a:ext cx="422275" cy="114300"/>
          </a:xfrm>
          <a:prstGeom prst="rect">
            <a:avLst/>
          </a:prstGeom>
          <a:solidFill>
            <a:srgbClr val="C0C0C0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lIns="635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DateTime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20" name="AutoShape 108"/>
          <p:cNvSpPr>
            <a:spLocks noChangeArrowheads="1"/>
          </p:cNvSpPr>
          <p:nvPr/>
        </p:nvSpPr>
        <p:spPr bwMode="auto">
          <a:xfrm>
            <a:off x="8220075" y="26987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Line 14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21" name="AutoShape 109"/>
          <p:cNvSpPr>
            <a:spLocks noChangeArrowheads="1"/>
          </p:cNvSpPr>
          <p:nvPr/>
        </p:nvSpPr>
        <p:spPr bwMode="auto">
          <a:xfrm>
            <a:off x="8220075" y="2584450"/>
            <a:ext cx="422275" cy="114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  <a:round/>
            <a:headEnd/>
            <a:tailEnd/>
          </a:ln>
        </p:spPr>
        <p:txBody>
          <a:bodyPr lIns="635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A3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sp>
        <p:nvSpPr>
          <p:cNvPr id="14422" name="Line 110"/>
          <p:cNvSpPr>
            <a:spLocks noChangeShapeType="1"/>
          </p:cNvSpPr>
          <p:nvPr/>
        </p:nvSpPr>
        <p:spPr bwMode="auto">
          <a:xfrm>
            <a:off x="4687888" y="3236913"/>
            <a:ext cx="0" cy="307975"/>
          </a:xfrm>
          <a:prstGeom prst="line">
            <a:avLst/>
          </a:prstGeom>
          <a:noFill/>
          <a:ln w="38100">
            <a:pattFill prst="dk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4423" name="Line 111"/>
          <p:cNvSpPr>
            <a:spLocks noChangeShapeType="1"/>
          </p:cNvSpPr>
          <p:nvPr/>
        </p:nvSpPr>
        <p:spPr bwMode="auto">
          <a:xfrm>
            <a:off x="4687888" y="3198813"/>
            <a:ext cx="0" cy="1958975"/>
          </a:xfrm>
          <a:prstGeom prst="line">
            <a:avLst/>
          </a:prstGeom>
          <a:noFill/>
          <a:ln w="38100">
            <a:pattFill prst="dk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4424" name="Freeform 112"/>
          <p:cNvSpPr>
            <a:spLocks/>
          </p:cNvSpPr>
          <p:nvPr/>
        </p:nvSpPr>
        <p:spPr bwMode="auto">
          <a:xfrm>
            <a:off x="2959100" y="1277938"/>
            <a:ext cx="474663" cy="474662"/>
          </a:xfrm>
          <a:custGeom>
            <a:avLst/>
            <a:gdLst>
              <a:gd name="T0" fmla="*/ 0 w 748"/>
              <a:gd name="T1" fmla="*/ 2147483647 h 748"/>
              <a:gd name="T2" fmla="*/ 2147483647 w 748"/>
              <a:gd name="T3" fmla="*/ 2147483647 h 748"/>
              <a:gd name="T4" fmla="*/ 2147483647 w 748"/>
              <a:gd name="T5" fmla="*/ 0 h 748"/>
              <a:gd name="T6" fmla="*/ 2147483647 w 748"/>
              <a:gd name="T7" fmla="*/ 0 h 748"/>
              <a:gd name="T8" fmla="*/ 0 60000 65536"/>
              <a:gd name="T9" fmla="*/ 0 60000 65536"/>
              <a:gd name="T10" fmla="*/ 0 60000 65536"/>
              <a:gd name="T11" fmla="*/ 0 60000 65536"/>
              <a:gd name="T12" fmla="*/ 0 w 748"/>
              <a:gd name="T13" fmla="*/ 0 h 748"/>
              <a:gd name="T14" fmla="*/ 748 w 748"/>
              <a:gd name="T15" fmla="*/ 748 h 7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8" h="748">
                <a:moveTo>
                  <a:pt x="0" y="748"/>
                </a:moveTo>
                <a:lnTo>
                  <a:pt x="187" y="748"/>
                </a:lnTo>
                <a:lnTo>
                  <a:pt x="187" y="0"/>
                </a:lnTo>
                <a:lnTo>
                  <a:pt x="748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4425" name="Rectangle 113"/>
          <p:cNvSpPr>
            <a:spLocks noChangeArrowheads="1"/>
          </p:cNvSpPr>
          <p:nvPr/>
        </p:nvSpPr>
        <p:spPr bwMode="auto">
          <a:xfrm>
            <a:off x="1422400" y="5349875"/>
            <a:ext cx="7373938" cy="12287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26" name="Text Box 114"/>
          <p:cNvSpPr txBox="1">
            <a:spLocks noChangeArrowheads="1"/>
          </p:cNvSpPr>
          <p:nvPr/>
        </p:nvSpPr>
        <p:spPr bwMode="auto">
          <a:xfrm>
            <a:off x="1422400" y="5157788"/>
            <a:ext cx="7373938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45720" rIns="4572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0066"/>
                </a:solidFill>
              </a:rPr>
              <a:t>Essence Data</a:t>
            </a:r>
            <a:endParaRPr lang="en-US" altLang="en-US" sz="2000" dirty="0">
              <a:solidFill>
                <a:srgbClr val="000066"/>
              </a:solidFill>
            </a:endParaRPr>
          </a:p>
        </p:txBody>
      </p:sp>
      <p:sp>
        <p:nvSpPr>
          <p:cNvPr id="14427" name="AutoShape 115"/>
          <p:cNvSpPr>
            <a:spLocks noChangeArrowheads="1"/>
          </p:cNvSpPr>
          <p:nvPr/>
        </p:nvSpPr>
        <p:spPr bwMode="auto">
          <a:xfrm>
            <a:off x="1154113" y="4887913"/>
            <a:ext cx="474662" cy="119062"/>
          </a:xfrm>
          <a:prstGeom prst="homePlate">
            <a:avLst>
              <a:gd name="adj" fmla="val 62882"/>
            </a:avLst>
          </a:prstGeom>
          <a:solidFill>
            <a:srgbClr val="FFCC0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18288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dirty="0">
                <a:solidFill>
                  <a:srgbClr val="000066"/>
                </a:solidFill>
              </a:rPr>
              <a:t>UMID </a:t>
            </a:r>
            <a:endParaRPr lang="en-US" altLang="en-US" sz="1800" dirty="0">
              <a:solidFill>
                <a:srgbClr val="000066"/>
              </a:solidFill>
            </a:endParaRPr>
          </a:p>
        </p:txBody>
      </p:sp>
      <p:grpSp>
        <p:nvGrpSpPr>
          <p:cNvPr id="14428" name="Group 116"/>
          <p:cNvGrpSpPr>
            <a:grpSpLocks noChangeAspect="1"/>
          </p:cNvGrpSpPr>
          <p:nvPr/>
        </p:nvGrpSpPr>
        <p:grpSpPr bwMode="auto">
          <a:xfrm>
            <a:off x="1401763" y="5087938"/>
            <a:ext cx="119062" cy="119062"/>
            <a:chOff x="5562" y="4986"/>
            <a:chExt cx="374" cy="374"/>
          </a:xfrm>
        </p:grpSpPr>
        <p:sp>
          <p:nvSpPr>
            <p:cNvPr id="14530" name="Oval 117"/>
            <p:cNvSpPr>
              <a:spLocks noChangeAspect="1" noChangeArrowheads="1"/>
            </p:cNvSpPr>
            <p:nvPr/>
          </p:nvSpPr>
          <p:spPr bwMode="auto">
            <a:xfrm>
              <a:off x="5749" y="5173"/>
              <a:ext cx="187" cy="18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4531" name="Rectangle 118"/>
            <p:cNvSpPr>
              <a:spLocks noChangeAspect="1" noChangeArrowheads="1"/>
            </p:cNvSpPr>
            <p:nvPr/>
          </p:nvSpPr>
          <p:spPr bwMode="auto">
            <a:xfrm>
              <a:off x="5562" y="4986"/>
              <a:ext cx="37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sp>
        <p:nvSpPr>
          <p:cNvPr id="14429" name="Freeform 119"/>
          <p:cNvSpPr>
            <a:spLocks noChangeAspect="1"/>
          </p:cNvSpPr>
          <p:nvPr/>
        </p:nvSpPr>
        <p:spPr bwMode="auto">
          <a:xfrm flipH="1">
            <a:off x="1458913" y="5080000"/>
            <a:ext cx="90487" cy="88900"/>
          </a:xfrm>
          <a:custGeom>
            <a:avLst/>
            <a:gdLst>
              <a:gd name="T0" fmla="*/ 2147483647 w 38"/>
              <a:gd name="T1" fmla="*/ 2147483647 h 37"/>
              <a:gd name="T2" fmla="*/ 2147483647 w 38"/>
              <a:gd name="T3" fmla="*/ 2147483647 h 37"/>
              <a:gd name="T4" fmla="*/ 2147483647 w 38"/>
              <a:gd name="T5" fmla="*/ 2147483647 h 37"/>
              <a:gd name="T6" fmla="*/ 2147483647 w 38"/>
              <a:gd name="T7" fmla="*/ 2147483647 h 37"/>
              <a:gd name="T8" fmla="*/ 2147483647 w 38"/>
              <a:gd name="T9" fmla="*/ 0 h 37"/>
              <a:gd name="T10" fmla="*/ 2147483647 w 38"/>
              <a:gd name="T11" fmla="*/ 2147483647 h 37"/>
              <a:gd name="T12" fmla="*/ 2147483647 w 38"/>
              <a:gd name="T13" fmla="*/ 2147483647 h 37"/>
              <a:gd name="T14" fmla="*/ 2147483647 w 38"/>
              <a:gd name="T15" fmla="*/ 2147483647 h 37"/>
              <a:gd name="T16" fmla="*/ 0 w 38"/>
              <a:gd name="T17" fmla="*/ 2147483647 h 37"/>
              <a:gd name="T18" fmla="*/ 2147483647 w 38"/>
              <a:gd name="T19" fmla="*/ 2147483647 h 37"/>
              <a:gd name="T20" fmla="*/ 2147483647 w 38"/>
              <a:gd name="T21" fmla="*/ 2147483647 h 37"/>
              <a:gd name="T22" fmla="*/ 2147483647 w 38"/>
              <a:gd name="T23" fmla="*/ 2147483647 h 37"/>
              <a:gd name="T24" fmla="*/ 2147483647 w 38"/>
              <a:gd name="T25" fmla="*/ 2147483647 h 37"/>
              <a:gd name="T26" fmla="*/ 2147483647 w 38"/>
              <a:gd name="T27" fmla="*/ 2147483647 h 37"/>
              <a:gd name="T28" fmla="*/ 2147483647 w 38"/>
              <a:gd name="T29" fmla="*/ 2147483647 h 3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"/>
              <a:gd name="T46" fmla="*/ 0 h 37"/>
              <a:gd name="T47" fmla="*/ 38 w 38"/>
              <a:gd name="T48" fmla="*/ 37 h 3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" h="37">
                <a:moveTo>
                  <a:pt x="38" y="17"/>
                </a:moveTo>
                <a:lnTo>
                  <a:pt x="36" y="10"/>
                </a:lnTo>
                <a:lnTo>
                  <a:pt x="31" y="5"/>
                </a:lnTo>
                <a:lnTo>
                  <a:pt x="26" y="1"/>
                </a:lnTo>
                <a:lnTo>
                  <a:pt x="19" y="0"/>
                </a:lnTo>
                <a:lnTo>
                  <a:pt x="11" y="1"/>
                </a:lnTo>
                <a:lnTo>
                  <a:pt x="5" y="5"/>
                </a:lnTo>
                <a:lnTo>
                  <a:pt x="1" y="11"/>
                </a:lnTo>
                <a:lnTo>
                  <a:pt x="0" y="18"/>
                </a:lnTo>
                <a:lnTo>
                  <a:pt x="1" y="25"/>
                </a:lnTo>
                <a:lnTo>
                  <a:pt x="5" y="31"/>
                </a:lnTo>
                <a:lnTo>
                  <a:pt x="11" y="36"/>
                </a:lnTo>
                <a:lnTo>
                  <a:pt x="19" y="37"/>
                </a:lnTo>
                <a:lnTo>
                  <a:pt x="26" y="36"/>
                </a:lnTo>
                <a:lnTo>
                  <a:pt x="32" y="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30" name="Oval 120"/>
          <p:cNvSpPr>
            <a:spLocks noChangeArrowheads="1"/>
          </p:cNvSpPr>
          <p:nvPr/>
        </p:nvSpPr>
        <p:spPr bwMode="auto">
          <a:xfrm>
            <a:off x="1531938" y="5087938"/>
            <a:ext cx="14287" cy="15875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31" name="Freeform 121"/>
          <p:cNvSpPr>
            <a:spLocks/>
          </p:cNvSpPr>
          <p:nvPr/>
        </p:nvSpPr>
        <p:spPr bwMode="auto">
          <a:xfrm>
            <a:off x="1539875" y="4948238"/>
            <a:ext cx="193675" cy="147637"/>
          </a:xfrm>
          <a:custGeom>
            <a:avLst/>
            <a:gdLst>
              <a:gd name="T0" fmla="*/ 2147483647 w 305"/>
              <a:gd name="T1" fmla="*/ 0 h 231"/>
              <a:gd name="T2" fmla="*/ 2147483647 w 305"/>
              <a:gd name="T3" fmla="*/ 2147483647 h 231"/>
              <a:gd name="T4" fmla="*/ 2147483647 w 305"/>
              <a:gd name="T5" fmla="*/ 2147483647 h 231"/>
              <a:gd name="T6" fmla="*/ 2147483647 w 305"/>
              <a:gd name="T7" fmla="*/ 2147483647 h 231"/>
              <a:gd name="T8" fmla="*/ 0 w 305"/>
              <a:gd name="T9" fmla="*/ 214748364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5"/>
              <a:gd name="T16" fmla="*/ 0 h 231"/>
              <a:gd name="T17" fmla="*/ 305 w 305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5" h="231">
                <a:moveTo>
                  <a:pt x="126" y="0"/>
                </a:moveTo>
                <a:cubicBezTo>
                  <a:pt x="152" y="11"/>
                  <a:pt x="265" y="39"/>
                  <a:pt x="285" y="65"/>
                </a:cubicBezTo>
                <a:cubicBezTo>
                  <a:pt x="305" y="91"/>
                  <a:pt x="281" y="142"/>
                  <a:pt x="246" y="155"/>
                </a:cubicBezTo>
                <a:cubicBezTo>
                  <a:pt x="211" y="168"/>
                  <a:pt x="119" y="130"/>
                  <a:pt x="78" y="143"/>
                </a:cubicBezTo>
                <a:cubicBezTo>
                  <a:pt x="37" y="156"/>
                  <a:pt x="16" y="213"/>
                  <a:pt x="0" y="23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4432" name="Text Box 122"/>
          <p:cNvSpPr txBox="1">
            <a:spLocks noChangeArrowheads="1"/>
          </p:cNvSpPr>
          <p:nvPr/>
        </p:nvSpPr>
        <p:spPr bwMode="auto">
          <a:xfrm>
            <a:off x="2074863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15:05:14</a:t>
            </a:r>
          </a:p>
        </p:txBody>
      </p:sp>
      <p:sp>
        <p:nvSpPr>
          <p:cNvPr id="14433" name="Text Box 123"/>
          <p:cNvSpPr txBox="1">
            <a:spLocks noChangeArrowheads="1"/>
          </p:cNvSpPr>
          <p:nvPr/>
        </p:nvSpPr>
        <p:spPr bwMode="auto">
          <a:xfrm>
            <a:off x="2074863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02:13:11</a:t>
            </a:r>
          </a:p>
        </p:txBody>
      </p:sp>
      <p:sp>
        <p:nvSpPr>
          <p:cNvPr id="14434" name="Text Box 124"/>
          <p:cNvSpPr txBox="1">
            <a:spLocks noChangeArrowheads="1"/>
          </p:cNvSpPr>
          <p:nvPr/>
        </p:nvSpPr>
        <p:spPr bwMode="auto">
          <a:xfrm>
            <a:off x="2689225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15:05:15</a:t>
            </a:r>
          </a:p>
        </p:txBody>
      </p:sp>
      <p:sp>
        <p:nvSpPr>
          <p:cNvPr id="14435" name="Text Box 125"/>
          <p:cNvSpPr txBox="1">
            <a:spLocks noChangeArrowheads="1"/>
          </p:cNvSpPr>
          <p:nvPr/>
        </p:nvSpPr>
        <p:spPr bwMode="auto">
          <a:xfrm>
            <a:off x="2689225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02:13:12</a:t>
            </a:r>
          </a:p>
        </p:txBody>
      </p:sp>
      <p:sp>
        <p:nvSpPr>
          <p:cNvPr id="14436" name="Text Box 126"/>
          <p:cNvSpPr txBox="1">
            <a:spLocks noChangeArrowheads="1"/>
          </p:cNvSpPr>
          <p:nvPr/>
        </p:nvSpPr>
        <p:spPr bwMode="auto">
          <a:xfrm>
            <a:off x="3303588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15:05:16</a:t>
            </a:r>
          </a:p>
        </p:txBody>
      </p:sp>
      <p:sp>
        <p:nvSpPr>
          <p:cNvPr id="14437" name="Text Box 127"/>
          <p:cNvSpPr txBox="1">
            <a:spLocks noChangeArrowheads="1"/>
          </p:cNvSpPr>
          <p:nvPr/>
        </p:nvSpPr>
        <p:spPr bwMode="auto">
          <a:xfrm>
            <a:off x="3303588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02:13:13</a:t>
            </a:r>
          </a:p>
        </p:txBody>
      </p:sp>
      <p:sp>
        <p:nvSpPr>
          <p:cNvPr id="14438" name="Text Box 128"/>
          <p:cNvSpPr txBox="1">
            <a:spLocks noChangeArrowheads="1"/>
          </p:cNvSpPr>
          <p:nvPr/>
        </p:nvSpPr>
        <p:spPr bwMode="auto">
          <a:xfrm>
            <a:off x="3917950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15:05:17</a:t>
            </a:r>
          </a:p>
        </p:txBody>
      </p:sp>
      <p:sp>
        <p:nvSpPr>
          <p:cNvPr id="14439" name="Text Box 129"/>
          <p:cNvSpPr txBox="1">
            <a:spLocks noChangeArrowheads="1"/>
          </p:cNvSpPr>
          <p:nvPr/>
        </p:nvSpPr>
        <p:spPr bwMode="auto">
          <a:xfrm>
            <a:off x="3917950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02:13:14</a:t>
            </a:r>
          </a:p>
        </p:txBody>
      </p:sp>
      <p:sp>
        <p:nvSpPr>
          <p:cNvPr id="14440" name="Text Box 130"/>
          <p:cNvSpPr txBox="1">
            <a:spLocks noChangeArrowheads="1"/>
          </p:cNvSpPr>
          <p:nvPr/>
        </p:nvSpPr>
        <p:spPr bwMode="auto">
          <a:xfrm>
            <a:off x="5148263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00:00:00</a:t>
            </a:r>
          </a:p>
        </p:txBody>
      </p:sp>
      <p:sp>
        <p:nvSpPr>
          <p:cNvPr id="14441" name="Text Box 131"/>
          <p:cNvSpPr txBox="1">
            <a:spLocks noChangeArrowheads="1"/>
          </p:cNvSpPr>
          <p:nvPr/>
        </p:nvSpPr>
        <p:spPr bwMode="auto">
          <a:xfrm>
            <a:off x="5148263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02:13:15</a:t>
            </a:r>
          </a:p>
        </p:txBody>
      </p:sp>
      <p:sp>
        <p:nvSpPr>
          <p:cNvPr id="14442" name="Text Box 132"/>
          <p:cNvSpPr txBox="1">
            <a:spLocks noChangeArrowheads="1"/>
          </p:cNvSpPr>
          <p:nvPr/>
        </p:nvSpPr>
        <p:spPr bwMode="auto">
          <a:xfrm>
            <a:off x="5762625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00:00:00</a:t>
            </a:r>
          </a:p>
        </p:txBody>
      </p:sp>
      <p:sp>
        <p:nvSpPr>
          <p:cNvPr id="14443" name="Text Box 133"/>
          <p:cNvSpPr txBox="1">
            <a:spLocks noChangeArrowheads="1"/>
          </p:cNvSpPr>
          <p:nvPr/>
        </p:nvSpPr>
        <p:spPr bwMode="auto">
          <a:xfrm>
            <a:off x="5762625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03:45:29</a:t>
            </a:r>
          </a:p>
        </p:txBody>
      </p:sp>
      <p:sp>
        <p:nvSpPr>
          <p:cNvPr id="14444" name="Text Box 134"/>
          <p:cNvSpPr txBox="1">
            <a:spLocks noChangeArrowheads="1"/>
          </p:cNvSpPr>
          <p:nvPr/>
        </p:nvSpPr>
        <p:spPr bwMode="auto">
          <a:xfrm>
            <a:off x="6376988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16:18:03</a:t>
            </a:r>
          </a:p>
        </p:txBody>
      </p:sp>
      <p:sp>
        <p:nvSpPr>
          <p:cNvPr id="14445" name="Text Box 135"/>
          <p:cNvSpPr txBox="1">
            <a:spLocks noChangeArrowheads="1"/>
          </p:cNvSpPr>
          <p:nvPr/>
        </p:nvSpPr>
        <p:spPr bwMode="auto">
          <a:xfrm>
            <a:off x="6376988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03:46:00</a:t>
            </a:r>
          </a:p>
        </p:txBody>
      </p:sp>
      <p:sp>
        <p:nvSpPr>
          <p:cNvPr id="14446" name="Text Box 136"/>
          <p:cNvSpPr txBox="1">
            <a:spLocks noChangeArrowheads="1"/>
          </p:cNvSpPr>
          <p:nvPr/>
        </p:nvSpPr>
        <p:spPr bwMode="auto">
          <a:xfrm>
            <a:off x="6376988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01:00:06</a:t>
            </a:r>
          </a:p>
        </p:txBody>
      </p:sp>
      <p:sp>
        <p:nvSpPr>
          <p:cNvPr id="14447" name="Text Box 137"/>
          <p:cNvSpPr txBox="1">
            <a:spLocks noChangeArrowheads="1"/>
          </p:cNvSpPr>
          <p:nvPr/>
        </p:nvSpPr>
        <p:spPr bwMode="auto">
          <a:xfrm>
            <a:off x="6991350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16:18:04</a:t>
            </a:r>
          </a:p>
        </p:txBody>
      </p:sp>
      <p:sp>
        <p:nvSpPr>
          <p:cNvPr id="14448" name="Text Box 138"/>
          <p:cNvSpPr txBox="1">
            <a:spLocks noChangeArrowheads="1"/>
          </p:cNvSpPr>
          <p:nvPr/>
        </p:nvSpPr>
        <p:spPr bwMode="auto">
          <a:xfrm>
            <a:off x="6991350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03:46:01</a:t>
            </a:r>
          </a:p>
        </p:txBody>
      </p:sp>
      <p:sp>
        <p:nvSpPr>
          <p:cNvPr id="14449" name="Text Box 139"/>
          <p:cNvSpPr txBox="1">
            <a:spLocks noChangeArrowheads="1"/>
          </p:cNvSpPr>
          <p:nvPr/>
        </p:nvSpPr>
        <p:spPr bwMode="auto">
          <a:xfrm>
            <a:off x="7605713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16:18:05</a:t>
            </a:r>
          </a:p>
        </p:txBody>
      </p:sp>
      <p:sp>
        <p:nvSpPr>
          <p:cNvPr id="14450" name="Text Box 140"/>
          <p:cNvSpPr txBox="1">
            <a:spLocks noChangeArrowheads="1"/>
          </p:cNvSpPr>
          <p:nvPr/>
        </p:nvSpPr>
        <p:spPr bwMode="auto">
          <a:xfrm>
            <a:off x="7605713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03:46:02</a:t>
            </a:r>
          </a:p>
        </p:txBody>
      </p:sp>
      <p:pic>
        <p:nvPicPr>
          <p:cNvPr id="14451" name="Picture 141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52" name="Text Box 142"/>
          <p:cNvSpPr txBox="1">
            <a:spLocks noChangeArrowheads="1"/>
          </p:cNvSpPr>
          <p:nvPr/>
        </p:nvSpPr>
        <p:spPr bwMode="auto">
          <a:xfrm>
            <a:off x="699135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01:00:07</a:t>
            </a:r>
          </a:p>
        </p:txBody>
      </p:sp>
      <p:pic>
        <p:nvPicPr>
          <p:cNvPr id="14453" name="Picture 143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54" name="Text Box 144"/>
          <p:cNvSpPr txBox="1">
            <a:spLocks noChangeArrowheads="1"/>
          </p:cNvSpPr>
          <p:nvPr/>
        </p:nvSpPr>
        <p:spPr bwMode="auto">
          <a:xfrm>
            <a:off x="7605713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01:00:08</a:t>
            </a:r>
          </a:p>
        </p:txBody>
      </p:sp>
      <p:pic>
        <p:nvPicPr>
          <p:cNvPr id="14455" name="Picture 145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56" name="Text Box 146"/>
          <p:cNvSpPr txBox="1">
            <a:spLocks noChangeArrowheads="1"/>
          </p:cNvSpPr>
          <p:nvPr/>
        </p:nvSpPr>
        <p:spPr bwMode="auto">
          <a:xfrm>
            <a:off x="8220075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01:00:09</a:t>
            </a:r>
          </a:p>
        </p:txBody>
      </p:sp>
      <p:pic>
        <p:nvPicPr>
          <p:cNvPr id="14457" name="Picture 147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58" name="Rectangle 148"/>
          <p:cNvSpPr>
            <a:spLocks noChangeArrowheads="1"/>
          </p:cNvSpPr>
          <p:nvPr/>
        </p:nvSpPr>
        <p:spPr bwMode="auto">
          <a:xfrm>
            <a:off x="5761038" y="5848350"/>
            <a:ext cx="538162" cy="3841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59" name="Rectangle 149"/>
          <p:cNvSpPr>
            <a:spLocks noChangeArrowheads="1"/>
          </p:cNvSpPr>
          <p:nvPr/>
        </p:nvSpPr>
        <p:spPr bwMode="auto">
          <a:xfrm>
            <a:off x="5148263" y="5848350"/>
            <a:ext cx="538162" cy="3841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14460" name="Picture 150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1" name="Picture 151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2" name="Picture 152" descr="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5848350"/>
            <a:ext cx="536575" cy="382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63" name="Rectangle 153"/>
          <p:cNvSpPr>
            <a:spLocks noChangeArrowheads="1"/>
          </p:cNvSpPr>
          <p:nvPr/>
        </p:nvSpPr>
        <p:spPr bwMode="auto">
          <a:xfrm>
            <a:off x="2074863" y="5848350"/>
            <a:ext cx="538162" cy="3841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64" name="Text Box 154"/>
          <p:cNvSpPr txBox="1">
            <a:spLocks noChangeArrowheads="1"/>
          </p:cNvSpPr>
          <p:nvPr/>
        </p:nvSpPr>
        <p:spPr bwMode="auto">
          <a:xfrm>
            <a:off x="5762625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01:00:05</a:t>
            </a:r>
          </a:p>
        </p:txBody>
      </p:sp>
      <p:sp>
        <p:nvSpPr>
          <p:cNvPr id="14465" name="Text Box 155"/>
          <p:cNvSpPr txBox="1">
            <a:spLocks noChangeArrowheads="1"/>
          </p:cNvSpPr>
          <p:nvPr/>
        </p:nvSpPr>
        <p:spPr bwMode="auto">
          <a:xfrm>
            <a:off x="2690813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01:00:00</a:t>
            </a:r>
          </a:p>
        </p:txBody>
      </p:sp>
      <p:sp>
        <p:nvSpPr>
          <p:cNvPr id="14466" name="Text Box 156"/>
          <p:cNvSpPr txBox="1">
            <a:spLocks noChangeArrowheads="1"/>
          </p:cNvSpPr>
          <p:nvPr/>
        </p:nvSpPr>
        <p:spPr bwMode="auto">
          <a:xfrm>
            <a:off x="3305175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01:00:01</a:t>
            </a:r>
          </a:p>
        </p:txBody>
      </p:sp>
      <p:sp>
        <p:nvSpPr>
          <p:cNvPr id="14467" name="Text Box 157"/>
          <p:cNvSpPr txBox="1">
            <a:spLocks noChangeArrowheads="1"/>
          </p:cNvSpPr>
          <p:nvPr/>
        </p:nvSpPr>
        <p:spPr bwMode="auto">
          <a:xfrm>
            <a:off x="3919538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01:00:02</a:t>
            </a:r>
          </a:p>
        </p:txBody>
      </p:sp>
      <p:sp>
        <p:nvSpPr>
          <p:cNvPr id="14468" name="Text Box 158"/>
          <p:cNvSpPr txBox="1">
            <a:spLocks noChangeArrowheads="1"/>
          </p:cNvSpPr>
          <p:nvPr/>
        </p:nvSpPr>
        <p:spPr bwMode="auto">
          <a:xfrm>
            <a:off x="453390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01:00:03</a:t>
            </a:r>
          </a:p>
        </p:txBody>
      </p:sp>
      <p:sp>
        <p:nvSpPr>
          <p:cNvPr id="14469" name="Text Box 159"/>
          <p:cNvSpPr txBox="1">
            <a:spLocks noChangeArrowheads="1"/>
          </p:cNvSpPr>
          <p:nvPr/>
        </p:nvSpPr>
        <p:spPr bwMode="auto">
          <a:xfrm>
            <a:off x="514985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01:00:04</a:t>
            </a:r>
          </a:p>
        </p:txBody>
      </p:sp>
      <p:sp>
        <p:nvSpPr>
          <p:cNvPr id="14470" name="Rectangle 160"/>
          <p:cNvSpPr>
            <a:spLocks noChangeArrowheads="1"/>
          </p:cNvSpPr>
          <p:nvPr/>
        </p:nvSpPr>
        <p:spPr bwMode="auto">
          <a:xfrm>
            <a:off x="1460500" y="5849938"/>
            <a:ext cx="538163" cy="384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charset="0"/>
            </a:endParaRPr>
          </a:p>
        </p:txBody>
      </p:sp>
      <p:grpSp>
        <p:nvGrpSpPr>
          <p:cNvPr id="14471" name="Group 161"/>
          <p:cNvGrpSpPr>
            <a:grpSpLocks/>
          </p:cNvGrpSpPr>
          <p:nvPr/>
        </p:nvGrpSpPr>
        <p:grpSpPr bwMode="auto">
          <a:xfrm>
            <a:off x="1422400" y="6270625"/>
            <a:ext cx="3686175" cy="115888"/>
            <a:chOff x="848" y="3902"/>
            <a:chExt cx="2322" cy="73"/>
          </a:xfrm>
        </p:grpSpPr>
        <p:sp>
          <p:nvSpPr>
            <p:cNvPr id="14524" name="Freeform 162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5" name="Freeform 163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6" name="Freeform 164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7" name="Freeform 165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8" name="Freeform 166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9" name="Freeform 167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472" name="Text Box 168"/>
          <p:cNvSpPr txBox="1">
            <a:spLocks noChangeArrowheads="1"/>
          </p:cNvSpPr>
          <p:nvPr/>
        </p:nvSpPr>
        <p:spPr bwMode="auto">
          <a:xfrm>
            <a:off x="207645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00:59:29</a:t>
            </a:r>
          </a:p>
        </p:txBody>
      </p:sp>
      <p:sp>
        <p:nvSpPr>
          <p:cNvPr id="14473" name="Text Box 169"/>
          <p:cNvSpPr txBox="1">
            <a:spLocks noChangeArrowheads="1"/>
          </p:cNvSpPr>
          <p:nvPr/>
        </p:nvSpPr>
        <p:spPr bwMode="auto">
          <a:xfrm>
            <a:off x="1460500" y="5848350"/>
            <a:ext cx="538163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36576" tIns="0" rIns="36576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700" dirty="0">
                <a:latin typeface="Arial Rounded MT Bold" charset="0"/>
                <a:ea typeface="Batang" pitchFamily="18" charset="-127"/>
              </a:rPr>
              <a:t>Slate</a:t>
            </a:r>
          </a:p>
        </p:txBody>
      </p:sp>
      <p:sp>
        <p:nvSpPr>
          <p:cNvPr id="14474" name="Text Box 170"/>
          <p:cNvSpPr txBox="1">
            <a:spLocks noChangeArrowheads="1"/>
          </p:cNvSpPr>
          <p:nvPr/>
        </p:nvSpPr>
        <p:spPr bwMode="auto">
          <a:xfrm>
            <a:off x="1460500" y="5694363"/>
            <a:ext cx="538163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15:05:13</a:t>
            </a:r>
          </a:p>
        </p:txBody>
      </p:sp>
      <p:sp>
        <p:nvSpPr>
          <p:cNvPr id="14475" name="Text Box 171"/>
          <p:cNvSpPr txBox="1">
            <a:spLocks noChangeArrowheads="1"/>
          </p:cNvSpPr>
          <p:nvPr/>
        </p:nvSpPr>
        <p:spPr bwMode="auto">
          <a:xfrm>
            <a:off x="1460500" y="5541963"/>
            <a:ext cx="538163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02:13:10</a:t>
            </a:r>
          </a:p>
        </p:txBody>
      </p:sp>
      <p:sp>
        <p:nvSpPr>
          <p:cNvPr id="14476" name="Text Box 172"/>
          <p:cNvSpPr txBox="1">
            <a:spLocks noChangeArrowheads="1"/>
          </p:cNvSpPr>
          <p:nvPr/>
        </p:nvSpPr>
        <p:spPr bwMode="auto">
          <a:xfrm>
            <a:off x="4533900" y="5694363"/>
            <a:ext cx="536575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15:05:18</a:t>
            </a:r>
          </a:p>
        </p:txBody>
      </p:sp>
      <p:sp>
        <p:nvSpPr>
          <p:cNvPr id="14477" name="Text Box 173"/>
          <p:cNvSpPr txBox="1">
            <a:spLocks noChangeArrowheads="1"/>
          </p:cNvSpPr>
          <p:nvPr/>
        </p:nvSpPr>
        <p:spPr bwMode="auto">
          <a:xfrm>
            <a:off x="4533900" y="5541963"/>
            <a:ext cx="536575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02:13:15</a:t>
            </a:r>
          </a:p>
        </p:txBody>
      </p:sp>
      <p:sp>
        <p:nvSpPr>
          <p:cNvPr id="14478" name="Text Box 174"/>
          <p:cNvSpPr txBox="1">
            <a:spLocks noChangeArrowheads="1"/>
          </p:cNvSpPr>
          <p:nvPr/>
        </p:nvSpPr>
        <p:spPr bwMode="auto">
          <a:xfrm>
            <a:off x="8221663" y="5694363"/>
            <a:ext cx="538162" cy="1238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16:18:06</a:t>
            </a:r>
          </a:p>
        </p:txBody>
      </p:sp>
      <p:sp>
        <p:nvSpPr>
          <p:cNvPr id="14479" name="Text Box 175"/>
          <p:cNvSpPr txBox="1">
            <a:spLocks noChangeArrowheads="1"/>
          </p:cNvSpPr>
          <p:nvPr/>
        </p:nvSpPr>
        <p:spPr bwMode="auto">
          <a:xfrm>
            <a:off x="8221663" y="5541963"/>
            <a:ext cx="538162" cy="123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</a:rPr>
              <a:t>03:46:03</a:t>
            </a:r>
          </a:p>
        </p:txBody>
      </p:sp>
      <p:pic>
        <p:nvPicPr>
          <p:cNvPr id="14480" name="Picture 176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5848350"/>
            <a:ext cx="536575" cy="384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81" name="Text Box 177"/>
          <p:cNvSpPr txBox="1">
            <a:spLocks noChangeArrowheads="1"/>
          </p:cNvSpPr>
          <p:nvPr/>
        </p:nvSpPr>
        <p:spPr bwMode="auto">
          <a:xfrm>
            <a:off x="1460500" y="5387975"/>
            <a:ext cx="536575" cy="1143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800" dirty="0">
                <a:latin typeface="Tahoma" charset="0"/>
                <a:ea typeface="BatangChe" pitchFamily="49" charset="-127"/>
              </a:rPr>
              <a:t>00:59:28</a:t>
            </a:r>
          </a:p>
        </p:txBody>
      </p:sp>
      <p:grpSp>
        <p:nvGrpSpPr>
          <p:cNvPr id="14482" name="Group 178"/>
          <p:cNvGrpSpPr>
            <a:grpSpLocks/>
          </p:cNvGrpSpPr>
          <p:nvPr/>
        </p:nvGrpSpPr>
        <p:grpSpPr bwMode="auto">
          <a:xfrm>
            <a:off x="5108575" y="6276975"/>
            <a:ext cx="3686175" cy="115888"/>
            <a:chOff x="848" y="3902"/>
            <a:chExt cx="2322" cy="73"/>
          </a:xfrm>
        </p:grpSpPr>
        <p:sp>
          <p:nvSpPr>
            <p:cNvPr id="14518" name="Freeform 179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9" name="Freeform 180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0" name="Freeform 181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1" name="Freeform 182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2" name="Freeform 183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23" name="Freeform 184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483" name="Group 185"/>
          <p:cNvGrpSpPr>
            <a:grpSpLocks/>
          </p:cNvGrpSpPr>
          <p:nvPr/>
        </p:nvGrpSpPr>
        <p:grpSpPr bwMode="auto">
          <a:xfrm>
            <a:off x="1422400" y="6430963"/>
            <a:ext cx="3686175" cy="115887"/>
            <a:chOff x="848" y="3902"/>
            <a:chExt cx="2322" cy="73"/>
          </a:xfrm>
        </p:grpSpPr>
        <p:sp>
          <p:nvSpPr>
            <p:cNvPr id="14512" name="Freeform 186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3" name="Freeform 187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4" name="Freeform 188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5" name="Freeform 189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6" name="Freeform 190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7" name="Freeform 191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484" name="Group 192"/>
          <p:cNvGrpSpPr>
            <a:grpSpLocks/>
          </p:cNvGrpSpPr>
          <p:nvPr/>
        </p:nvGrpSpPr>
        <p:grpSpPr bwMode="auto">
          <a:xfrm>
            <a:off x="5108575" y="6430963"/>
            <a:ext cx="3686175" cy="115887"/>
            <a:chOff x="848" y="3902"/>
            <a:chExt cx="2322" cy="73"/>
          </a:xfrm>
        </p:grpSpPr>
        <p:sp>
          <p:nvSpPr>
            <p:cNvPr id="14506" name="Freeform 193"/>
            <p:cNvSpPr>
              <a:spLocks/>
            </p:cNvSpPr>
            <p:nvPr/>
          </p:nvSpPr>
          <p:spPr bwMode="auto">
            <a:xfrm>
              <a:off x="2010" y="3903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07" name="Freeform 194"/>
            <p:cNvSpPr>
              <a:spLocks/>
            </p:cNvSpPr>
            <p:nvPr/>
          </p:nvSpPr>
          <p:spPr bwMode="auto">
            <a:xfrm flipV="1">
              <a:off x="1622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08" name="Freeform 195"/>
            <p:cNvSpPr>
              <a:spLocks/>
            </p:cNvSpPr>
            <p:nvPr/>
          </p:nvSpPr>
          <p:spPr bwMode="auto">
            <a:xfrm>
              <a:off x="2783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09" name="Freeform 196"/>
            <p:cNvSpPr>
              <a:spLocks/>
            </p:cNvSpPr>
            <p:nvPr/>
          </p:nvSpPr>
          <p:spPr bwMode="auto">
            <a:xfrm flipV="1">
              <a:off x="2396" y="3902"/>
              <a:ext cx="387" cy="72"/>
            </a:xfrm>
            <a:custGeom>
              <a:avLst/>
              <a:gdLst>
                <a:gd name="T0" fmla="*/ 40 w 311"/>
                <a:gd name="T1" fmla="*/ 1 h 123"/>
                <a:gd name="T2" fmla="*/ 77 w 311"/>
                <a:gd name="T3" fmla="*/ 1 h 123"/>
                <a:gd name="T4" fmla="*/ 132 w 311"/>
                <a:gd name="T5" fmla="*/ 2 h 123"/>
                <a:gd name="T6" fmla="*/ 151 w 311"/>
                <a:gd name="T7" fmla="*/ 2 h 123"/>
                <a:gd name="T8" fmla="*/ 195 w 311"/>
                <a:gd name="T9" fmla="*/ 1 h 123"/>
                <a:gd name="T10" fmla="*/ 215 w 311"/>
                <a:gd name="T11" fmla="*/ 1 h 123"/>
                <a:gd name="T12" fmla="*/ 246 w 311"/>
                <a:gd name="T13" fmla="*/ 2 h 123"/>
                <a:gd name="T14" fmla="*/ 284 w 311"/>
                <a:gd name="T15" fmla="*/ 2 h 123"/>
                <a:gd name="T16" fmla="*/ 316 w 311"/>
                <a:gd name="T17" fmla="*/ 2 h 123"/>
                <a:gd name="T18" fmla="*/ 341 w 311"/>
                <a:gd name="T19" fmla="*/ 1 h 123"/>
                <a:gd name="T20" fmla="*/ 362 w 311"/>
                <a:gd name="T21" fmla="*/ 1 h 123"/>
                <a:gd name="T22" fmla="*/ 381 w 311"/>
                <a:gd name="T23" fmla="*/ 1 h 123"/>
                <a:gd name="T24" fmla="*/ 414 w 311"/>
                <a:gd name="T25" fmla="*/ 2 h 123"/>
                <a:gd name="T26" fmla="*/ 436 w 311"/>
                <a:gd name="T27" fmla="*/ 2 h 123"/>
                <a:gd name="T28" fmla="*/ 450 w 311"/>
                <a:gd name="T29" fmla="*/ 2 h 123"/>
                <a:gd name="T30" fmla="*/ 473 w 311"/>
                <a:gd name="T31" fmla="*/ 1 h 123"/>
                <a:gd name="T32" fmla="*/ 489 w 311"/>
                <a:gd name="T33" fmla="*/ 1 h 123"/>
                <a:gd name="T34" fmla="*/ 503 w 311"/>
                <a:gd name="T35" fmla="*/ 1 h 123"/>
                <a:gd name="T36" fmla="*/ 521 w 311"/>
                <a:gd name="T37" fmla="*/ 1 h 123"/>
                <a:gd name="T38" fmla="*/ 550 w 311"/>
                <a:gd name="T39" fmla="*/ 2 h 123"/>
                <a:gd name="T40" fmla="*/ 566 w 311"/>
                <a:gd name="T41" fmla="*/ 3 h 123"/>
                <a:gd name="T42" fmla="*/ 582 w 311"/>
                <a:gd name="T43" fmla="*/ 3 h 123"/>
                <a:gd name="T44" fmla="*/ 608 w 311"/>
                <a:gd name="T45" fmla="*/ 1 h 123"/>
                <a:gd name="T46" fmla="*/ 638 w 311"/>
                <a:gd name="T47" fmla="*/ 1 h 123"/>
                <a:gd name="T48" fmla="*/ 657 w 311"/>
                <a:gd name="T49" fmla="*/ 0 h 123"/>
                <a:gd name="T50" fmla="*/ 664 w 311"/>
                <a:gd name="T51" fmla="*/ 1 h 123"/>
                <a:gd name="T52" fmla="*/ 686 w 311"/>
                <a:gd name="T53" fmla="*/ 2 h 123"/>
                <a:gd name="T54" fmla="*/ 699 w 311"/>
                <a:gd name="T55" fmla="*/ 3 h 123"/>
                <a:gd name="T56" fmla="*/ 718 w 311"/>
                <a:gd name="T57" fmla="*/ 3 h 123"/>
                <a:gd name="T58" fmla="*/ 733 w 311"/>
                <a:gd name="T59" fmla="*/ 3 h 123"/>
                <a:gd name="T60" fmla="*/ 757 w 311"/>
                <a:gd name="T61" fmla="*/ 1 h 123"/>
                <a:gd name="T62" fmla="*/ 775 w 311"/>
                <a:gd name="T63" fmla="*/ 1 h 123"/>
                <a:gd name="T64" fmla="*/ 791 w 311"/>
                <a:gd name="T65" fmla="*/ 0 h 123"/>
                <a:gd name="T66" fmla="*/ 806 w 311"/>
                <a:gd name="T67" fmla="*/ 1 h 123"/>
                <a:gd name="T68" fmla="*/ 832 w 311"/>
                <a:gd name="T69" fmla="*/ 2 h 123"/>
                <a:gd name="T70" fmla="*/ 854 w 311"/>
                <a:gd name="T71" fmla="*/ 3 h 123"/>
                <a:gd name="T72" fmla="*/ 866 w 311"/>
                <a:gd name="T73" fmla="*/ 3 h 123"/>
                <a:gd name="T74" fmla="*/ 886 w 311"/>
                <a:gd name="T75" fmla="*/ 2 h 123"/>
                <a:gd name="T76" fmla="*/ 912 w 311"/>
                <a:gd name="T77" fmla="*/ 1 h 123"/>
                <a:gd name="T78" fmla="*/ 930 w 311"/>
                <a:gd name="T79" fmla="*/ 1 h 123"/>
                <a:gd name="T80" fmla="*/ 942 w 311"/>
                <a:gd name="T81" fmla="*/ 1 h 123"/>
                <a:gd name="T82" fmla="*/ 976 w 311"/>
                <a:gd name="T83" fmla="*/ 2 h 123"/>
                <a:gd name="T84" fmla="*/ 1000 w 311"/>
                <a:gd name="T85" fmla="*/ 2 h 123"/>
                <a:gd name="T86" fmla="*/ 1003 w 311"/>
                <a:gd name="T87" fmla="*/ 2 h 123"/>
                <a:gd name="T88" fmla="*/ 1028 w 311"/>
                <a:gd name="T89" fmla="*/ 2 h 123"/>
                <a:gd name="T90" fmla="*/ 1051 w 311"/>
                <a:gd name="T91" fmla="*/ 1 h 123"/>
                <a:gd name="T92" fmla="*/ 1079 w 311"/>
                <a:gd name="T93" fmla="*/ 1 h 123"/>
                <a:gd name="T94" fmla="*/ 1103 w 311"/>
                <a:gd name="T95" fmla="*/ 1 h 123"/>
                <a:gd name="T96" fmla="*/ 1127 w 311"/>
                <a:gd name="T97" fmla="*/ 2 h 123"/>
                <a:gd name="T98" fmla="*/ 1159 w 311"/>
                <a:gd name="T99" fmla="*/ 2 h 123"/>
                <a:gd name="T100" fmla="*/ 1191 w 311"/>
                <a:gd name="T101" fmla="*/ 1 h 123"/>
                <a:gd name="T102" fmla="*/ 1224 w 311"/>
                <a:gd name="T103" fmla="*/ 1 h 123"/>
                <a:gd name="T104" fmla="*/ 1272 w 311"/>
                <a:gd name="T105" fmla="*/ 1 h 123"/>
                <a:gd name="T106" fmla="*/ 1304 w 311"/>
                <a:gd name="T107" fmla="*/ 2 h 123"/>
                <a:gd name="T108" fmla="*/ 1343 w 311"/>
                <a:gd name="T109" fmla="*/ 1 h 123"/>
                <a:gd name="T110" fmla="*/ 1394 w 311"/>
                <a:gd name="T111" fmla="*/ 1 h 123"/>
                <a:gd name="T112" fmla="*/ 1440 w 311"/>
                <a:gd name="T113" fmla="*/ 1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0" name="Freeform 197"/>
            <p:cNvSpPr>
              <a:spLocks/>
            </p:cNvSpPr>
            <p:nvPr/>
          </p:nvSpPr>
          <p:spPr bwMode="auto">
            <a:xfrm>
              <a:off x="1236" y="3927"/>
              <a:ext cx="387" cy="2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11" name="Freeform 198"/>
            <p:cNvSpPr>
              <a:spLocks/>
            </p:cNvSpPr>
            <p:nvPr/>
          </p:nvSpPr>
          <p:spPr bwMode="auto">
            <a:xfrm flipV="1">
              <a:off x="848" y="3937"/>
              <a:ext cx="387" cy="3"/>
            </a:xfrm>
            <a:custGeom>
              <a:avLst/>
              <a:gdLst>
                <a:gd name="T0" fmla="*/ 40 w 311"/>
                <a:gd name="T1" fmla="*/ 0 h 123"/>
                <a:gd name="T2" fmla="*/ 77 w 311"/>
                <a:gd name="T3" fmla="*/ 0 h 123"/>
                <a:gd name="T4" fmla="*/ 132 w 311"/>
                <a:gd name="T5" fmla="*/ 0 h 123"/>
                <a:gd name="T6" fmla="*/ 151 w 311"/>
                <a:gd name="T7" fmla="*/ 0 h 123"/>
                <a:gd name="T8" fmla="*/ 195 w 311"/>
                <a:gd name="T9" fmla="*/ 0 h 123"/>
                <a:gd name="T10" fmla="*/ 215 w 311"/>
                <a:gd name="T11" fmla="*/ 0 h 123"/>
                <a:gd name="T12" fmla="*/ 246 w 311"/>
                <a:gd name="T13" fmla="*/ 0 h 123"/>
                <a:gd name="T14" fmla="*/ 284 w 311"/>
                <a:gd name="T15" fmla="*/ 0 h 123"/>
                <a:gd name="T16" fmla="*/ 316 w 311"/>
                <a:gd name="T17" fmla="*/ 0 h 123"/>
                <a:gd name="T18" fmla="*/ 341 w 311"/>
                <a:gd name="T19" fmla="*/ 0 h 123"/>
                <a:gd name="T20" fmla="*/ 362 w 311"/>
                <a:gd name="T21" fmla="*/ 0 h 123"/>
                <a:gd name="T22" fmla="*/ 381 w 311"/>
                <a:gd name="T23" fmla="*/ 0 h 123"/>
                <a:gd name="T24" fmla="*/ 414 w 311"/>
                <a:gd name="T25" fmla="*/ 0 h 123"/>
                <a:gd name="T26" fmla="*/ 436 w 311"/>
                <a:gd name="T27" fmla="*/ 0 h 123"/>
                <a:gd name="T28" fmla="*/ 450 w 311"/>
                <a:gd name="T29" fmla="*/ 0 h 123"/>
                <a:gd name="T30" fmla="*/ 473 w 311"/>
                <a:gd name="T31" fmla="*/ 0 h 123"/>
                <a:gd name="T32" fmla="*/ 489 w 311"/>
                <a:gd name="T33" fmla="*/ 0 h 123"/>
                <a:gd name="T34" fmla="*/ 503 w 311"/>
                <a:gd name="T35" fmla="*/ 0 h 123"/>
                <a:gd name="T36" fmla="*/ 521 w 311"/>
                <a:gd name="T37" fmla="*/ 0 h 123"/>
                <a:gd name="T38" fmla="*/ 550 w 311"/>
                <a:gd name="T39" fmla="*/ 0 h 123"/>
                <a:gd name="T40" fmla="*/ 566 w 311"/>
                <a:gd name="T41" fmla="*/ 0 h 123"/>
                <a:gd name="T42" fmla="*/ 582 w 311"/>
                <a:gd name="T43" fmla="*/ 0 h 123"/>
                <a:gd name="T44" fmla="*/ 608 w 311"/>
                <a:gd name="T45" fmla="*/ 0 h 123"/>
                <a:gd name="T46" fmla="*/ 638 w 311"/>
                <a:gd name="T47" fmla="*/ 0 h 123"/>
                <a:gd name="T48" fmla="*/ 657 w 311"/>
                <a:gd name="T49" fmla="*/ 0 h 123"/>
                <a:gd name="T50" fmla="*/ 664 w 311"/>
                <a:gd name="T51" fmla="*/ 0 h 123"/>
                <a:gd name="T52" fmla="*/ 686 w 311"/>
                <a:gd name="T53" fmla="*/ 0 h 123"/>
                <a:gd name="T54" fmla="*/ 699 w 311"/>
                <a:gd name="T55" fmla="*/ 0 h 123"/>
                <a:gd name="T56" fmla="*/ 718 w 311"/>
                <a:gd name="T57" fmla="*/ 0 h 123"/>
                <a:gd name="T58" fmla="*/ 733 w 311"/>
                <a:gd name="T59" fmla="*/ 0 h 123"/>
                <a:gd name="T60" fmla="*/ 757 w 311"/>
                <a:gd name="T61" fmla="*/ 0 h 123"/>
                <a:gd name="T62" fmla="*/ 775 w 311"/>
                <a:gd name="T63" fmla="*/ 0 h 123"/>
                <a:gd name="T64" fmla="*/ 791 w 311"/>
                <a:gd name="T65" fmla="*/ 0 h 123"/>
                <a:gd name="T66" fmla="*/ 806 w 311"/>
                <a:gd name="T67" fmla="*/ 0 h 123"/>
                <a:gd name="T68" fmla="*/ 832 w 311"/>
                <a:gd name="T69" fmla="*/ 0 h 123"/>
                <a:gd name="T70" fmla="*/ 854 w 311"/>
                <a:gd name="T71" fmla="*/ 0 h 123"/>
                <a:gd name="T72" fmla="*/ 866 w 311"/>
                <a:gd name="T73" fmla="*/ 0 h 123"/>
                <a:gd name="T74" fmla="*/ 886 w 311"/>
                <a:gd name="T75" fmla="*/ 0 h 123"/>
                <a:gd name="T76" fmla="*/ 912 w 311"/>
                <a:gd name="T77" fmla="*/ 0 h 123"/>
                <a:gd name="T78" fmla="*/ 930 w 311"/>
                <a:gd name="T79" fmla="*/ 0 h 123"/>
                <a:gd name="T80" fmla="*/ 942 w 311"/>
                <a:gd name="T81" fmla="*/ 0 h 123"/>
                <a:gd name="T82" fmla="*/ 976 w 311"/>
                <a:gd name="T83" fmla="*/ 0 h 123"/>
                <a:gd name="T84" fmla="*/ 1000 w 311"/>
                <a:gd name="T85" fmla="*/ 0 h 123"/>
                <a:gd name="T86" fmla="*/ 1003 w 311"/>
                <a:gd name="T87" fmla="*/ 0 h 123"/>
                <a:gd name="T88" fmla="*/ 1028 w 311"/>
                <a:gd name="T89" fmla="*/ 0 h 123"/>
                <a:gd name="T90" fmla="*/ 1051 w 311"/>
                <a:gd name="T91" fmla="*/ 0 h 123"/>
                <a:gd name="T92" fmla="*/ 1079 w 311"/>
                <a:gd name="T93" fmla="*/ 0 h 123"/>
                <a:gd name="T94" fmla="*/ 1103 w 311"/>
                <a:gd name="T95" fmla="*/ 0 h 123"/>
                <a:gd name="T96" fmla="*/ 1127 w 311"/>
                <a:gd name="T97" fmla="*/ 0 h 123"/>
                <a:gd name="T98" fmla="*/ 1159 w 311"/>
                <a:gd name="T99" fmla="*/ 0 h 123"/>
                <a:gd name="T100" fmla="*/ 1191 w 311"/>
                <a:gd name="T101" fmla="*/ 0 h 123"/>
                <a:gd name="T102" fmla="*/ 1224 w 311"/>
                <a:gd name="T103" fmla="*/ 0 h 123"/>
                <a:gd name="T104" fmla="*/ 1272 w 311"/>
                <a:gd name="T105" fmla="*/ 0 h 123"/>
                <a:gd name="T106" fmla="*/ 1304 w 311"/>
                <a:gd name="T107" fmla="*/ 0 h 123"/>
                <a:gd name="T108" fmla="*/ 1343 w 311"/>
                <a:gd name="T109" fmla="*/ 0 h 123"/>
                <a:gd name="T110" fmla="*/ 1394 w 311"/>
                <a:gd name="T111" fmla="*/ 0 h 123"/>
                <a:gd name="T112" fmla="*/ 1440 w 311"/>
                <a:gd name="T113" fmla="*/ 0 h 1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1"/>
                <a:gd name="T172" fmla="*/ 0 h 123"/>
                <a:gd name="T173" fmla="*/ 311 w 311"/>
                <a:gd name="T174" fmla="*/ 123 h 1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1" h="123">
                  <a:moveTo>
                    <a:pt x="0" y="62"/>
                  </a:moveTo>
                  <a:lnTo>
                    <a:pt x="0" y="60"/>
                  </a:lnTo>
                  <a:lnTo>
                    <a:pt x="2" y="57"/>
                  </a:lnTo>
                  <a:lnTo>
                    <a:pt x="4" y="55"/>
                  </a:lnTo>
                  <a:lnTo>
                    <a:pt x="7" y="52"/>
                  </a:lnTo>
                  <a:lnTo>
                    <a:pt x="9" y="50"/>
                  </a:lnTo>
                  <a:lnTo>
                    <a:pt x="10" y="47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7" y="48"/>
                  </a:lnTo>
                  <a:lnTo>
                    <a:pt x="17" y="50"/>
                  </a:lnTo>
                  <a:lnTo>
                    <a:pt x="19" y="52"/>
                  </a:lnTo>
                  <a:lnTo>
                    <a:pt x="21" y="57"/>
                  </a:lnTo>
                  <a:lnTo>
                    <a:pt x="23" y="64"/>
                  </a:lnTo>
                  <a:lnTo>
                    <a:pt x="24" y="69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1" y="76"/>
                  </a:lnTo>
                  <a:lnTo>
                    <a:pt x="31" y="74"/>
                  </a:lnTo>
                  <a:lnTo>
                    <a:pt x="33" y="73"/>
                  </a:lnTo>
                  <a:lnTo>
                    <a:pt x="35" y="69"/>
                  </a:lnTo>
                  <a:lnTo>
                    <a:pt x="35" y="66"/>
                  </a:lnTo>
                  <a:lnTo>
                    <a:pt x="36" y="60"/>
                  </a:lnTo>
                  <a:lnTo>
                    <a:pt x="38" y="54"/>
                  </a:lnTo>
                  <a:lnTo>
                    <a:pt x="40" y="45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9" y="36"/>
                  </a:lnTo>
                  <a:lnTo>
                    <a:pt x="49" y="40"/>
                  </a:lnTo>
                  <a:lnTo>
                    <a:pt x="50" y="43"/>
                  </a:lnTo>
                  <a:lnTo>
                    <a:pt x="52" y="48"/>
                  </a:lnTo>
                  <a:lnTo>
                    <a:pt x="52" y="54"/>
                  </a:lnTo>
                  <a:lnTo>
                    <a:pt x="54" y="64"/>
                  </a:lnTo>
                  <a:lnTo>
                    <a:pt x="55" y="76"/>
                  </a:lnTo>
                  <a:lnTo>
                    <a:pt x="57" y="81"/>
                  </a:lnTo>
                  <a:lnTo>
                    <a:pt x="57" y="85"/>
                  </a:lnTo>
                  <a:lnTo>
                    <a:pt x="59" y="88"/>
                  </a:lnTo>
                  <a:lnTo>
                    <a:pt x="61" y="92"/>
                  </a:lnTo>
                  <a:lnTo>
                    <a:pt x="61" y="93"/>
                  </a:lnTo>
                  <a:lnTo>
                    <a:pt x="62" y="93"/>
                  </a:lnTo>
                  <a:lnTo>
                    <a:pt x="62" y="92"/>
                  </a:lnTo>
                  <a:lnTo>
                    <a:pt x="64" y="88"/>
                  </a:lnTo>
                  <a:lnTo>
                    <a:pt x="64" y="85"/>
                  </a:lnTo>
                  <a:lnTo>
                    <a:pt x="66" y="79"/>
                  </a:lnTo>
                  <a:lnTo>
                    <a:pt x="68" y="74"/>
                  </a:lnTo>
                  <a:lnTo>
                    <a:pt x="68" y="67"/>
                  </a:lnTo>
                  <a:lnTo>
                    <a:pt x="69" y="54"/>
                  </a:lnTo>
                  <a:lnTo>
                    <a:pt x="71" y="47"/>
                  </a:lnTo>
                  <a:lnTo>
                    <a:pt x="73" y="40"/>
                  </a:lnTo>
                  <a:lnTo>
                    <a:pt x="73" y="35"/>
                  </a:lnTo>
                  <a:lnTo>
                    <a:pt x="74" y="28"/>
                  </a:lnTo>
                  <a:lnTo>
                    <a:pt x="74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80" y="22"/>
                  </a:lnTo>
                  <a:lnTo>
                    <a:pt x="81" y="26"/>
                  </a:lnTo>
                  <a:lnTo>
                    <a:pt x="81" y="33"/>
                  </a:lnTo>
                  <a:lnTo>
                    <a:pt x="83" y="40"/>
                  </a:lnTo>
                  <a:lnTo>
                    <a:pt x="83" y="47"/>
                  </a:lnTo>
                  <a:lnTo>
                    <a:pt x="85" y="55"/>
                  </a:lnTo>
                  <a:lnTo>
                    <a:pt x="85" y="62"/>
                  </a:lnTo>
                  <a:lnTo>
                    <a:pt x="87" y="71"/>
                  </a:lnTo>
                  <a:lnTo>
                    <a:pt x="87" y="78"/>
                  </a:lnTo>
                  <a:lnTo>
                    <a:pt x="88" y="86"/>
                  </a:lnTo>
                  <a:lnTo>
                    <a:pt x="90" y="92"/>
                  </a:lnTo>
                  <a:lnTo>
                    <a:pt x="90" y="97"/>
                  </a:lnTo>
                  <a:lnTo>
                    <a:pt x="92" y="102"/>
                  </a:lnTo>
                  <a:lnTo>
                    <a:pt x="92" y="104"/>
                  </a:lnTo>
                  <a:lnTo>
                    <a:pt x="94" y="104"/>
                  </a:lnTo>
                  <a:lnTo>
                    <a:pt x="94" y="102"/>
                  </a:lnTo>
                  <a:lnTo>
                    <a:pt x="95" y="100"/>
                  </a:lnTo>
                  <a:lnTo>
                    <a:pt x="95" y="95"/>
                  </a:lnTo>
                  <a:lnTo>
                    <a:pt x="97" y="88"/>
                  </a:lnTo>
                  <a:lnTo>
                    <a:pt x="97" y="81"/>
                  </a:lnTo>
                  <a:lnTo>
                    <a:pt x="99" y="73"/>
                  </a:lnTo>
                  <a:lnTo>
                    <a:pt x="99" y="64"/>
                  </a:lnTo>
                  <a:lnTo>
                    <a:pt x="100" y="55"/>
                  </a:lnTo>
                  <a:lnTo>
                    <a:pt x="100" y="45"/>
                  </a:lnTo>
                  <a:lnTo>
                    <a:pt x="102" y="36"/>
                  </a:lnTo>
                  <a:lnTo>
                    <a:pt x="102" y="29"/>
                  </a:lnTo>
                  <a:lnTo>
                    <a:pt x="104" y="21"/>
                  </a:lnTo>
                  <a:lnTo>
                    <a:pt x="104" y="16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6" y="9"/>
                  </a:lnTo>
                  <a:lnTo>
                    <a:pt x="107" y="7"/>
                  </a:lnTo>
                  <a:lnTo>
                    <a:pt x="107" y="9"/>
                  </a:lnTo>
                  <a:lnTo>
                    <a:pt x="109" y="10"/>
                  </a:lnTo>
                  <a:lnTo>
                    <a:pt x="109" y="12"/>
                  </a:lnTo>
                  <a:lnTo>
                    <a:pt x="109" y="16"/>
                  </a:lnTo>
                  <a:lnTo>
                    <a:pt x="111" y="17"/>
                  </a:lnTo>
                  <a:lnTo>
                    <a:pt x="111" y="26"/>
                  </a:lnTo>
                  <a:lnTo>
                    <a:pt x="113" y="33"/>
                  </a:lnTo>
                  <a:lnTo>
                    <a:pt x="113" y="43"/>
                  </a:lnTo>
                  <a:lnTo>
                    <a:pt x="114" y="52"/>
                  </a:lnTo>
                  <a:lnTo>
                    <a:pt x="116" y="62"/>
                  </a:lnTo>
                  <a:lnTo>
                    <a:pt x="116" y="73"/>
                  </a:lnTo>
                  <a:lnTo>
                    <a:pt x="118" y="83"/>
                  </a:lnTo>
                  <a:lnTo>
                    <a:pt x="118" y="92"/>
                  </a:lnTo>
                  <a:lnTo>
                    <a:pt x="119" y="100"/>
                  </a:lnTo>
                  <a:lnTo>
                    <a:pt x="121" y="107"/>
                  </a:lnTo>
                  <a:lnTo>
                    <a:pt x="121" y="109"/>
                  </a:lnTo>
                  <a:lnTo>
                    <a:pt x="121" y="112"/>
                  </a:lnTo>
                  <a:lnTo>
                    <a:pt x="123" y="114"/>
                  </a:lnTo>
                  <a:lnTo>
                    <a:pt x="123" y="116"/>
                  </a:lnTo>
                  <a:lnTo>
                    <a:pt x="125" y="116"/>
                  </a:lnTo>
                  <a:lnTo>
                    <a:pt x="125" y="114"/>
                  </a:lnTo>
                  <a:lnTo>
                    <a:pt x="125" y="112"/>
                  </a:lnTo>
                  <a:lnTo>
                    <a:pt x="126" y="111"/>
                  </a:lnTo>
                  <a:lnTo>
                    <a:pt x="126" y="109"/>
                  </a:lnTo>
                  <a:lnTo>
                    <a:pt x="126" y="105"/>
                  </a:lnTo>
                  <a:lnTo>
                    <a:pt x="128" y="97"/>
                  </a:lnTo>
                  <a:lnTo>
                    <a:pt x="130" y="88"/>
                  </a:lnTo>
                  <a:lnTo>
                    <a:pt x="130" y="79"/>
                  </a:lnTo>
                  <a:lnTo>
                    <a:pt x="132" y="67"/>
                  </a:lnTo>
                  <a:lnTo>
                    <a:pt x="132" y="57"/>
                  </a:lnTo>
                  <a:lnTo>
                    <a:pt x="133" y="47"/>
                  </a:lnTo>
                  <a:lnTo>
                    <a:pt x="135" y="36"/>
                  </a:lnTo>
                  <a:lnTo>
                    <a:pt x="135" y="26"/>
                  </a:lnTo>
                  <a:lnTo>
                    <a:pt x="137" y="17"/>
                  </a:lnTo>
                  <a:lnTo>
                    <a:pt x="138" y="10"/>
                  </a:lnTo>
                  <a:lnTo>
                    <a:pt x="138" y="7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40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42" y="5"/>
                  </a:lnTo>
                  <a:lnTo>
                    <a:pt x="144" y="9"/>
                  </a:lnTo>
                  <a:lnTo>
                    <a:pt x="144" y="12"/>
                  </a:lnTo>
                  <a:lnTo>
                    <a:pt x="144" y="16"/>
                  </a:lnTo>
                  <a:lnTo>
                    <a:pt x="144" y="21"/>
                  </a:lnTo>
                  <a:lnTo>
                    <a:pt x="145" y="29"/>
                  </a:lnTo>
                  <a:lnTo>
                    <a:pt x="145" y="40"/>
                  </a:lnTo>
                  <a:lnTo>
                    <a:pt x="147" y="50"/>
                  </a:lnTo>
                  <a:lnTo>
                    <a:pt x="147" y="62"/>
                  </a:lnTo>
                  <a:lnTo>
                    <a:pt x="149" y="74"/>
                  </a:lnTo>
                  <a:lnTo>
                    <a:pt x="149" y="85"/>
                  </a:lnTo>
                  <a:lnTo>
                    <a:pt x="151" y="95"/>
                  </a:lnTo>
                  <a:lnTo>
                    <a:pt x="151" y="104"/>
                  </a:lnTo>
                  <a:lnTo>
                    <a:pt x="152" y="109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2" y="117"/>
                  </a:lnTo>
                  <a:lnTo>
                    <a:pt x="154" y="121"/>
                  </a:lnTo>
                  <a:lnTo>
                    <a:pt x="154" y="123"/>
                  </a:lnTo>
                  <a:lnTo>
                    <a:pt x="156" y="123"/>
                  </a:lnTo>
                  <a:lnTo>
                    <a:pt x="156" y="121"/>
                  </a:lnTo>
                  <a:lnTo>
                    <a:pt x="158" y="117"/>
                  </a:lnTo>
                  <a:lnTo>
                    <a:pt x="158" y="116"/>
                  </a:lnTo>
                  <a:lnTo>
                    <a:pt x="158" y="112"/>
                  </a:lnTo>
                  <a:lnTo>
                    <a:pt x="158" y="109"/>
                  </a:lnTo>
                  <a:lnTo>
                    <a:pt x="159" y="104"/>
                  </a:lnTo>
                  <a:lnTo>
                    <a:pt x="159" y="95"/>
                  </a:lnTo>
                  <a:lnTo>
                    <a:pt x="161" y="85"/>
                  </a:lnTo>
                  <a:lnTo>
                    <a:pt x="161" y="73"/>
                  </a:lnTo>
                  <a:lnTo>
                    <a:pt x="163" y="62"/>
                  </a:lnTo>
                  <a:lnTo>
                    <a:pt x="164" y="50"/>
                  </a:lnTo>
                  <a:lnTo>
                    <a:pt x="164" y="40"/>
                  </a:lnTo>
                  <a:lnTo>
                    <a:pt x="166" y="29"/>
                  </a:lnTo>
                  <a:lnTo>
                    <a:pt x="166" y="19"/>
                  </a:lnTo>
                  <a:lnTo>
                    <a:pt x="166" y="16"/>
                  </a:lnTo>
                  <a:lnTo>
                    <a:pt x="168" y="12"/>
                  </a:lnTo>
                  <a:lnTo>
                    <a:pt x="168" y="9"/>
                  </a:lnTo>
                  <a:lnTo>
                    <a:pt x="168" y="5"/>
                  </a:lnTo>
                  <a:lnTo>
                    <a:pt x="170" y="3"/>
                  </a:lnTo>
                  <a:lnTo>
                    <a:pt x="170" y="2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2"/>
                  </a:lnTo>
                  <a:lnTo>
                    <a:pt x="173" y="5"/>
                  </a:lnTo>
                  <a:lnTo>
                    <a:pt x="173" y="7"/>
                  </a:lnTo>
                  <a:lnTo>
                    <a:pt x="173" y="10"/>
                  </a:lnTo>
                  <a:lnTo>
                    <a:pt x="175" y="17"/>
                  </a:lnTo>
                  <a:lnTo>
                    <a:pt x="175" y="26"/>
                  </a:lnTo>
                  <a:lnTo>
                    <a:pt x="177" y="36"/>
                  </a:lnTo>
                  <a:lnTo>
                    <a:pt x="177" y="47"/>
                  </a:lnTo>
                  <a:lnTo>
                    <a:pt x="178" y="57"/>
                  </a:lnTo>
                  <a:lnTo>
                    <a:pt x="180" y="67"/>
                  </a:lnTo>
                  <a:lnTo>
                    <a:pt x="180" y="78"/>
                  </a:lnTo>
                  <a:lnTo>
                    <a:pt x="182" y="88"/>
                  </a:lnTo>
                  <a:lnTo>
                    <a:pt x="182" y="97"/>
                  </a:lnTo>
                  <a:lnTo>
                    <a:pt x="183" y="105"/>
                  </a:lnTo>
                  <a:lnTo>
                    <a:pt x="183" y="107"/>
                  </a:lnTo>
                  <a:lnTo>
                    <a:pt x="183" y="111"/>
                  </a:lnTo>
                  <a:lnTo>
                    <a:pt x="185" y="112"/>
                  </a:lnTo>
                  <a:lnTo>
                    <a:pt x="185" y="114"/>
                  </a:lnTo>
                  <a:lnTo>
                    <a:pt x="185" y="116"/>
                  </a:lnTo>
                  <a:lnTo>
                    <a:pt x="187" y="116"/>
                  </a:lnTo>
                  <a:lnTo>
                    <a:pt x="187" y="114"/>
                  </a:lnTo>
                  <a:lnTo>
                    <a:pt x="189" y="112"/>
                  </a:lnTo>
                  <a:lnTo>
                    <a:pt x="189" y="111"/>
                  </a:lnTo>
                  <a:lnTo>
                    <a:pt x="189" y="107"/>
                  </a:lnTo>
                  <a:lnTo>
                    <a:pt x="190" y="100"/>
                  </a:lnTo>
                  <a:lnTo>
                    <a:pt x="190" y="93"/>
                  </a:lnTo>
                  <a:lnTo>
                    <a:pt x="192" y="85"/>
                  </a:lnTo>
                  <a:lnTo>
                    <a:pt x="192" y="74"/>
                  </a:lnTo>
                  <a:lnTo>
                    <a:pt x="194" y="64"/>
                  </a:lnTo>
                  <a:lnTo>
                    <a:pt x="194" y="55"/>
                  </a:lnTo>
                  <a:lnTo>
                    <a:pt x="196" y="45"/>
                  </a:lnTo>
                  <a:lnTo>
                    <a:pt x="197" y="36"/>
                  </a:lnTo>
                  <a:lnTo>
                    <a:pt x="197" y="28"/>
                  </a:lnTo>
                  <a:lnTo>
                    <a:pt x="199" y="21"/>
                  </a:lnTo>
                  <a:lnTo>
                    <a:pt x="199" y="17"/>
                  </a:lnTo>
                  <a:lnTo>
                    <a:pt x="199" y="16"/>
                  </a:lnTo>
                  <a:lnTo>
                    <a:pt x="201" y="14"/>
                  </a:lnTo>
                  <a:lnTo>
                    <a:pt x="201" y="12"/>
                  </a:lnTo>
                  <a:lnTo>
                    <a:pt x="201" y="10"/>
                  </a:lnTo>
                  <a:lnTo>
                    <a:pt x="202" y="10"/>
                  </a:lnTo>
                  <a:lnTo>
                    <a:pt x="202" y="12"/>
                  </a:lnTo>
                  <a:lnTo>
                    <a:pt x="204" y="14"/>
                  </a:lnTo>
                  <a:lnTo>
                    <a:pt x="204" y="19"/>
                  </a:lnTo>
                  <a:lnTo>
                    <a:pt x="206" y="24"/>
                  </a:lnTo>
                  <a:lnTo>
                    <a:pt x="206" y="31"/>
                  </a:lnTo>
                  <a:lnTo>
                    <a:pt x="208" y="38"/>
                  </a:lnTo>
                  <a:lnTo>
                    <a:pt x="208" y="47"/>
                  </a:lnTo>
                  <a:lnTo>
                    <a:pt x="209" y="55"/>
                  </a:lnTo>
                  <a:lnTo>
                    <a:pt x="211" y="66"/>
                  </a:lnTo>
                  <a:lnTo>
                    <a:pt x="211" y="74"/>
                  </a:lnTo>
                  <a:lnTo>
                    <a:pt x="213" y="81"/>
                  </a:lnTo>
                  <a:lnTo>
                    <a:pt x="213" y="88"/>
                  </a:lnTo>
                  <a:lnTo>
                    <a:pt x="215" y="95"/>
                  </a:lnTo>
                  <a:lnTo>
                    <a:pt x="215" y="100"/>
                  </a:lnTo>
                  <a:lnTo>
                    <a:pt x="216" y="102"/>
                  </a:lnTo>
                  <a:lnTo>
                    <a:pt x="216" y="104"/>
                  </a:lnTo>
                  <a:lnTo>
                    <a:pt x="218" y="104"/>
                  </a:lnTo>
                  <a:lnTo>
                    <a:pt x="218" y="102"/>
                  </a:lnTo>
                  <a:lnTo>
                    <a:pt x="220" y="97"/>
                  </a:lnTo>
                  <a:lnTo>
                    <a:pt x="222" y="92"/>
                  </a:lnTo>
                  <a:lnTo>
                    <a:pt x="222" y="86"/>
                  </a:lnTo>
                  <a:lnTo>
                    <a:pt x="223" y="79"/>
                  </a:lnTo>
                  <a:lnTo>
                    <a:pt x="223" y="71"/>
                  </a:lnTo>
                  <a:lnTo>
                    <a:pt x="225" y="64"/>
                  </a:lnTo>
                  <a:lnTo>
                    <a:pt x="225" y="55"/>
                  </a:lnTo>
                  <a:lnTo>
                    <a:pt x="227" y="48"/>
                  </a:lnTo>
                  <a:lnTo>
                    <a:pt x="227" y="40"/>
                  </a:lnTo>
                  <a:lnTo>
                    <a:pt x="228" y="35"/>
                  </a:lnTo>
                  <a:lnTo>
                    <a:pt x="228" y="28"/>
                  </a:lnTo>
                  <a:lnTo>
                    <a:pt x="230" y="24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34" y="21"/>
                  </a:lnTo>
                  <a:lnTo>
                    <a:pt x="234" y="22"/>
                  </a:lnTo>
                  <a:lnTo>
                    <a:pt x="235" y="26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7" y="41"/>
                  </a:lnTo>
                  <a:lnTo>
                    <a:pt x="239" y="48"/>
                  </a:lnTo>
                  <a:lnTo>
                    <a:pt x="239" y="55"/>
                  </a:lnTo>
                  <a:lnTo>
                    <a:pt x="241" y="69"/>
                  </a:lnTo>
                  <a:lnTo>
                    <a:pt x="242" y="76"/>
                  </a:lnTo>
                  <a:lnTo>
                    <a:pt x="242" y="81"/>
                  </a:lnTo>
                  <a:lnTo>
                    <a:pt x="244" y="86"/>
                  </a:lnTo>
                  <a:lnTo>
                    <a:pt x="244" y="90"/>
                  </a:lnTo>
                  <a:lnTo>
                    <a:pt x="246" y="93"/>
                  </a:lnTo>
                  <a:lnTo>
                    <a:pt x="247" y="95"/>
                  </a:lnTo>
                  <a:lnTo>
                    <a:pt x="249" y="93"/>
                  </a:lnTo>
                  <a:lnTo>
                    <a:pt x="249" y="90"/>
                  </a:lnTo>
                  <a:lnTo>
                    <a:pt x="251" y="86"/>
                  </a:lnTo>
                  <a:lnTo>
                    <a:pt x="251" y="83"/>
                  </a:lnTo>
                  <a:lnTo>
                    <a:pt x="253" y="78"/>
                  </a:lnTo>
                  <a:lnTo>
                    <a:pt x="254" y="67"/>
                  </a:lnTo>
                  <a:lnTo>
                    <a:pt x="256" y="57"/>
                  </a:lnTo>
                  <a:lnTo>
                    <a:pt x="258" y="52"/>
                  </a:lnTo>
                  <a:lnTo>
                    <a:pt x="258" y="47"/>
                  </a:lnTo>
                  <a:lnTo>
                    <a:pt x="260" y="43"/>
                  </a:lnTo>
                  <a:lnTo>
                    <a:pt x="261" y="40"/>
                  </a:lnTo>
                  <a:lnTo>
                    <a:pt x="261" y="38"/>
                  </a:lnTo>
                  <a:lnTo>
                    <a:pt x="263" y="36"/>
                  </a:lnTo>
                  <a:lnTo>
                    <a:pt x="265" y="36"/>
                  </a:lnTo>
                  <a:lnTo>
                    <a:pt x="266" y="38"/>
                  </a:lnTo>
                  <a:lnTo>
                    <a:pt x="268" y="41"/>
                  </a:lnTo>
                  <a:lnTo>
                    <a:pt x="268" y="43"/>
                  </a:lnTo>
                  <a:lnTo>
                    <a:pt x="270" y="47"/>
                  </a:lnTo>
                  <a:lnTo>
                    <a:pt x="272" y="54"/>
                  </a:lnTo>
                  <a:lnTo>
                    <a:pt x="275" y="62"/>
                  </a:lnTo>
                  <a:lnTo>
                    <a:pt x="277" y="69"/>
                  </a:lnTo>
                  <a:lnTo>
                    <a:pt x="277" y="71"/>
                  </a:lnTo>
                  <a:lnTo>
                    <a:pt x="279" y="74"/>
                  </a:lnTo>
                  <a:lnTo>
                    <a:pt x="280" y="74"/>
                  </a:lnTo>
                  <a:lnTo>
                    <a:pt x="280" y="76"/>
                  </a:lnTo>
                  <a:lnTo>
                    <a:pt x="282" y="76"/>
                  </a:lnTo>
                  <a:lnTo>
                    <a:pt x="284" y="76"/>
                  </a:lnTo>
                  <a:lnTo>
                    <a:pt x="284" y="74"/>
                  </a:lnTo>
                  <a:lnTo>
                    <a:pt x="286" y="73"/>
                  </a:lnTo>
                  <a:lnTo>
                    <a:pt x="287" y="69"/>
                  </a:lnTo>
                  <a:lnTo>
                    <a:pt x="289" y="66"/>
                  </a:lnTo>
                  <a:lnTo>
                    <a:pt x="291" y="60"/>
                  </a:lnTo>
                  <a:lnTo>
                    <a:pt x="294" y="57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301" y="52"/>
                  </a:lnTo>
                  <a:lnTo>
                    <a:pt x="303" y="54"/>
                  </a:lnTo>
                  <a:lnTo>
                    <a:pt x="305" y="55"/>
                  </a:lnTo>
                  <a:lnTo>
                    <a:pt x="308" y="59"/>
                  </a:lnTo>
                  <a:lnTo>
                    <a:pt x="310" y="60"/>
                  </a:lnTo>
                  <a:lnTo>
                    <a:pt x="310" y="62"/>
                  </a:lnTo>
                  <a:lnTo>
                    <a:pt x="311" y="62"/>
                  </a:lnTo>
                  <a:lnTo>
                    <a:pt x="310" y="62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485" name="AutoShape 199"/>
          <p:cNvSpPr>
            <a:spLocks noChangeArrowheads="1"/>
          </p:cNvSpPr>
          <p:nvPr/>
        </p:nvSpPr>
        <p:spPr bwMode="auto">
          <a:xfrm>
            <a:off x="3954463" y="13557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86" name="AutoShape 200"/>
          <p:cNvSpPr>
            <a:spLocks noChangeArrowheads="1"/>
          </p:cNvSpPr>
          <p:nvPr/>
        </p:nvSpPr>
        <p:spPr bwMode="auto">
          <a:xfrm>
            <a:off x="3951288" y="14700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87" name="AutoShape 201"/>
          <p:cNvSpPr>
            <a:spLocks noChangeArrowheads="1"/>
          </p:cNvSpPr>
          <p:nvPr/>
        </p:nvSpPr>
        <p:spPr bwMode="auto">
          <a:xfrm>
            <a:off x="3951288" y="1585913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88" name="AutoShape 202"/>
          <p:cNvSpPr>
            <a:spLocks noChangeArrowheads="1"/>
          </p:cNvSpPr>
          <p:nvPr/>
        </p:nvSpPr>
        <p:spPr bwMode="auto">
          <a:xfrm>
            <a:off x="3957638" y="13557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89" name="AutoShape 203"/>
          <p:cNvSpPr>
            <a:spLocks noChangeArrowheads="1"/>
          </p:cNvSpPr>
          <p:nvPr/>
        </p:nvSpPr>
        <p:spPr bwMode="auto">
          <a:xfrm>
            <a:off x="3954463" y="1470025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0" name="AutoShape 204"/>
          <p:cNvSpPr>
            <a:spLocks noChangeArrowheads="1"/>
          </p:cNvSpPr>
          <p:nvPr/>
        </p:nvSpPr>
        <p:spPr bwMode="auto">
          <a:xfrm>
            <a:off x="3954463" y="1585913"/>
            <a:ext cx="1843087" cy="1143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1" name="AutoShape 205"/>
          <p:cNvSpPr>
            <a:spLocks noChangeArrowheads="1"/>
          </p:cNvSpPr>
          <p:nvPr/>
        </p:nvSpPr>
        <p:spPr bwMode="auto">
          <a:xfrm>
            <a:off x="1038225" y="1585913"/>
            <a:ext cx="1843088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2" name="AutoShape 206"/>
          <p:cNvSpPr>
            <a:spLocks noChangeArrowheads="1"/>
          </p:cNvSpPr>
          <p:nvPr/>
        </p:nvSpPr>
        <p:spPr bwMode="auto">
          <a:xfrm>
            <a:off x="1038225" y="1700213"/>
            <a:ext cx="1843088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3" name="AutoShape 207"/>
          <p:cNvSpPr>
            <a:spLocks noChangeArrowheads="1"/>
          </p:cNvSpPr>
          <p:nvPr/>
        </p:nvSpPr>
        <p:spPr bwMode="auto">
          <a:xfrm>
            <a:off x="1038225" y="1816100"/>
            <a:ext cx="1843088" cy="1143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6350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4" name="Line 208"/>
          <p:cNvSpPr>
            <a:spLocks noChangeShapeType="1"/>
          </p:cNvSpPr>
          <p:nvPr/>
        </p:nvSpPr>
        <p:spPr bwMode="auto">
          <a:xfrm>
            <a:off x="8566150" y="2968625"/>
            <a:ext cx="0" cy="806450"/>
          </a:xfrm>
          <a:prstGeom prst="line">
            <a:avLst/>
          </a:prstGeom>
          <a:noFill/>
          <a:ln w="38100">
            <a:pattFill prst="dk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14495" name="Picture 209" descr="Cassette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3775075"/>
            <a:ext cx="806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96" name="Rectangle 210"/>
          <p:cNvSpPr>
            <a:spLocks noChangeArrowheads="1"/>
          </p:cNvSpPr>
          <p:nvPr/>
        </p:nvSpPr>
        <p:spPr bwMode="auto">
          <a:xfrm>
            <a:off x="1346200" y="1470025"/>
            <a:ext cx="614363" cy="114300"/>
          </a:xfrm>
          <a:prstGeom prst="rect">
            <a:avLst/>
          </a:prstGeom>
          <a:solidFill>
            <a:srgbClr val="66FFFF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7" name="Rectangle 211"/>
          <p:cNvSpPr>
            <a:spLocks noChangeArrowheads="1"/>
          </p:cNvSpPr>
          <p:nvPr/>
        </p:nvSpPr>
        <p:spPr bwMode="auto">
          <a:xfrm>
            <a:off x="2266950" y="1470025"/>
            <a:ext cx="614363" cy="114300"/>
          </a:xfrm>
          <a:prstGeom prst="rect">
            <a:avLst/>
          </a:prstGeom>
          <a:solidFill>
            <a:srgbClr val="66FFFF"/>
          </a:solidFill>
          <a:ln w="6350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4498" name="Text Box 212"/>
          <p:cNvSpPr txBox="1">
            <a:spLocks noChangeArrowheads="1"/>
          </p:cNvSpPr>
          <p:nvPr/>
        </p:nvSpPr>
        <p:spPr bwMode="auto">
          <a:xfrm>
            <a:off x="4879975" y="3967163"/>
            <a:ext cx="2879725" cy="5540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latin typeface="Tahoma" charset="0"/>
              </a:rPr>
              <a:t>Label Timecodes</a:t>
            </a:r>
            <a:r>
              <a:rPr lang="en-US" altLang="en-US" sz="1200" dirty="0">
                <a:latin typeface="Tahoma" charset="0"/>
              </a:rPr>
              <a:t/>
            </a:r>
            <a:br>
              <a:rPr lang="en-US" altLang="en-US" sz="1200" dirty="0">
                <a:latin typeface="Tahoma" charset="0"/>
              </a:rPr>
            </a:br>
            <a:r>
              <a:rPr lang="en-US" altLang="en-US" sz="1200" dirty="0">
                <a:latin typeface="Tahoma" charset="0"/>
              </a:rPr>
              <a:t>Use existing ST 385 DateTimeDescriptor</a:t>
            </a:r>
            <a:br>
              <a:rPr lang="en-US" altLang="en-US" sz="1200" dirty="0">
                <a:latin typeface="Tahoma" charset="0"/>
              </a:rPr>
            </a:br>
            <a:r>
              <a:rPr lang="en-US" altLang="en-US" sz="1200" dirty="0">
                <a:latin typeface="Tahoma" charset="0"/>
              </a:rPr>
              <a:t>Use SubDescriptor from ST 377</a:t>
            </a:r>
          </a:p>
        </p:txBody>
      </p:sp>
      <p:sp>
        <p:nvSpPr>
          <p:cNvPr id="14499" name="Line 213"/>
          <p:cNvSpPr>
            <a:spLocks noChangeShapeType="1"/>
          </p:cNvSpPr>
          <p:nvPr/>
        </p:nvSpPr>
        <p:spPr bwMode="auto">
          <a:xfrm flipH="1" flipV="1">
            <a:off x="5532438" y="3236913"/>
            <a:ext cx="266700" cy="69215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4500" name="Line 214"/>
          <p:cNvSpPr>
            <a:spLocks noChangeShapeType="1"/>
          </p:cNvSpPr>
          <p:nvPr/>
        </p:nvSpPr>
        <p:spPr bwMode="auto">
          <a:xfrm flipV="1">
            <a:off x="6911975" y="3006725"/>
            <a:ext cx="231775" cy="92233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4501" name="Text Box 215"/>
          <p:cNvSpPr txBox="1">
            <a:spLocks noChangeArrowheads="1"/>
          </p:cNvSpPr>
          <p:nvPr/>
        </p:nvSpPr>
        <p:spPr bwMode="auto">
          <a:xfrm>
            <a:off x="577850" y="3544888"/>
            <a:ext cx="2241550" cy="5540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latin typeface="Tahoma" charset="0"/>
              </a:rPr>
              <a:t>Multiple Timecodes</a:t>
            </a:r>
            <a:r>
              <a:rPr lang="en-US" altLang="en-US" sz="1200" dirty="0">
                <a:latin typeface="Tahoma" charset="0"/>
              </a:rPr>
              <a:t/>
            </a:r>
            <a:br>
              <a:rPr lang="en-US" altLang="en-US" sz="1200" dirty="0">
                <a:latin typeface="Tahoma" charset="0"/>
              </a:rPr>
            </a:br>
            <a:r>
              <a:rPr lang="en-US" altLang="en-US" sz="1200" dirty="0">
                <a:latin typeface="Tahoma" charset="0"/>
              </a:rPr>
              <a:t>As an array in GC SysItems; arrays from SMPTE ST 405 </a:t>
            </a:r>
          </a:p>
        </p:txBody>
      </p:sp>
      <p:sp>
        <p:nvSpPr>
          <p:cNvPr id="14502" name="Freeform 216"/>
          <p:cNvSpPr>
            <a:spLocks/>
          </p:cNvSpPr>
          <p:nvPr/>
        </p:nvSpPr>
        <p:spPr bwMode="auto">
          <a:xfrm>
            <a:off x="290513" y="4619625"/>
            <a:ext cx="1093787" cy="922338"/>
          </a:xfrm>
          <a:custGeom>
            <a:avLst/>
            <a:gdLst>
              <a:gd name="T0" fmla="*/ 2147483647 w 689"/>
              <a:gd name="T1" fmla="*/ 0 h 581"/>
              <a:gd name="T2" fmla="*/ 2147483647 w 689"/>
              <a:gd name="T3" fmla="*/ 2147483647 h 581"/>
              <a:gd name="T4" fmla="*/ 2147483647 w 689"/>
              <a:gd name="T5" fmla="*/ 2147483647 h 581"/>
              <a:gd name="T6" fmla="*/ 0 60000 65536"/>
              <a:gd name="T7" fmla="*/ 0 60000 65536"/>
              <a:gd name="T8" fmla="*/ 0 60000 65536"/>
              <a:gd name="T9" fmla="*/ 0 w 689"/>
              <a:gd name="T10" fmla="*/ 0 h 581"/>
              <a:gd name="T11" fmla="*/ 689 w 689"/>
              <a:gd name="T12" fmla="*/ 581 h 5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9" h="581">
                <a:moveTo>
                  <a:pt x="326" y="0"/>
                </a:moveTo>
                <a:cubicBezTo>
                  <a:pt x="163" y="145"/>
                  <a:pt x="0" y="290"/>
                  <a:pt x="60" y="387"/>
                </a:cubicBezTo>
                <a:cubicBezTo>
                  <a:pt x="120" y="484"/>
                  <a:pt x="404" y="532"/>
                  <a:pt x="689" y="581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14503" name="Text Box 217"/>
          <p:cNvSpPr txBox="1">
            <a:spLocks noChangeArrowheads="1"/>
          </p:cNvSpPr>
          <p:nvPr/>
        </p:nvSpPr>
        <p:spPr bwMode="auto">
          <a:xfrm>
            <a:off x="0" y="6613525"/>
            <a:ext cx="2514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Diagram (c) MetaGlue</a:t>
            </a:r>
          </a:p>
        </p:txBody>
      </p:sp>
      <p:pic>
        <p:nvPicPr>
          <p:cNvPr id="14504" name="Picture 220" descr="TCjunk1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1060450" cy="47783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505" name="Picture 221" descr="TCjunk2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84438"/>
            <a:ext cx="914400" cy="3349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10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Text-based and binary data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see a need to carry extra information, beyond the basic picture and sound</a:t>
            </a:r>
          </a:p>
          <a:p>
            <a:r>
              <a:rPr lang="en-US" altLang="en-US" dirty="0" smtClean="0"/>
              <a:t>MXF offers a special kind of “partition”</a:t>
            </a:r>
          </a:p>
          <a:p>
            <a:pPr lvl="1"/>
            <a:r>
              <a:rPr lang="en-US" altLang="en-US" i="1" dirty="0" smtClean="0"/>
              <a:t>Generic Stream Partitions</a:t>
            </a:r>
            <a:r>
              <a:rPr lang="en-US" altLang="en-US" dirty="0" smtClean="0"/>
              <a:t> (SMPTE ST 410:2008) carry generic "streams“</a:t>
            </a:r>
          </a:p>
          <a:p>
            <a:r>
              <a:rPr lang="en-US" altLang="en-US" dirty="0" smtClean="0"/>
              <a:t>Can be text-based (e.g., XML) or binary (e.g., still image) </a:t>
            </a:r>
          </a:p>
        </p:txBody>
      </p:sp>
    </p:spTree>
    <p:extLst>
      <p:ext uri="{BB962C8B-B14F-4D97-AF65-F5344CB8AC3E}">
        <p14:creationId xmlns:p14="http://schemas.microsoft.com/office/powerpoint/2010/main" val="887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Stream Partitions in AS-07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1539"/>
            <a:ext cx="8229600" cy="5183284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33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Supplementary Metadata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Parametrics metadata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an issue, goes in MXF essence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Needed</a:t>
            </a:r>
            <a:r>
              <a:rPr lang="en-US" altLang="en-US" dirty="0" smtClean="0"/>
              <a:t>: specified options for embedding additional </a:t>
            </a:r>
            <a:r>
              <a:rPr lang="en-US" altLang="en-US" i="1" dirty="0" smtClean="0"/>
              <a:t>technical</a:t>
            </a:r>
            <a:r>
              <a:rPr lang="en-US" altLang="en-US" dirty="0" smtClean="0"/>
              <a:t> metadata: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process</a:t>
            </a:r>
            <a:r>
              <a:rPr lang="en-US" altLang="en-US" dirty="0" smtClean="0"/>
              <a:t> (like METS </a:t>
            </a:r>
            <a:r>
              <a:rPr lang="en-US" altLang="en-US" i="1" dirty="0" smtClean="0"/>
              <a:t>digiprov</a:t>
            </a:r>
            <a:r>
              <a:rPr lang="en-US" altLang="en-US" dirty="0" smtClean="0"/>
              <a:t>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about the </a:t>
            </a:r>
            <a:r>
              <a:rPr lang="en-US" altLang="en-US" i="1" dirty="0" smtClean="0"/>
              <a:t>source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about </a:t>
            </a:r>
            <a:r>
              <a:rPr lang="en-US" altLang="en-US" i="1" dirty="0" smtClean="0"/>
              <a:t>quality review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preservation</a:t>
            </a:r>
            <a:r>
              <a:rPr lang="en-US" altLang="en-US" dirty="0" smtClean="0"/>
              <a:t> (like PREMIS), </a:t>
            </a:r>
            <a:endParaRPr lang="en-US" altLang="en-US" i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736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Supplementary Metadata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And some </a:t>
            </a:r>
            <a:r>
              <a:rPr lang="en-US" altLang="en-US" sz="2800" b="1" dirty="0" smtClean="0"/>
              <a:t>descriptive metadata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Confusing because MXF has what they call “Descriptive Metadata Schemes” (DMS)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might carry something like what librarians call </a:t>
            </a:r>
            <a:r>
              <a:rPr lang="en-US" altLang="en-US" sz="2400" i="1" dirty="0" smtClean="0"/>
              <a:t>descriptive metadata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however, AS-07 is very minimal with its “Core DMS” – most important is identifier(s), responsible organization, and a few other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Within FADGI descriptive metadata is tremendously varied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“put whatever you want in a GSP and label it”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078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Closed captioning and subtitles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dirty="0" smtClean="0"/>
              <a:t>Captions and (video) subtitles - big issue with broadcast collections, less so with other classes of content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dirty="0" smtClean="0"/>
              <a:t>US broadcast standards – evolving from binary data on line 21 toward SMPTE Timed Text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dirty="0" smtClean="0"/>
              <a:t>Parallel evolution in Europe as EBU binary subtitles (STL) give way to EBU Timed Text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dirty="0" smtClean="0"/>
              <a:t>Timed Text is XML derived from the W3C Timed Text standard – XML very desirable for long-term management and access-searching</a:t>
            </a:r>
          </a:p>
          <a:p>
            <a:pPr marL="342900" lvl="1" indent="-342900" eaLnBrk="1" hangingPunct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lang="en-US" altLang="en-US" dirty="0" smtClean="0"/>
              <a:t>In AS-07, XML is carried in a Generic Stream Partitions, following SMPTE RP 2057:2011</a:t>
            </a:r>
          </a:p>
        </p:txBody>
      </p:sp>
    </p:spTree>
    <p:extLst>
      <p:ext uri="{BB962C8B-B14F-4D97-AF65-F5344CB8AC3E}">
        <p14:creationId xmlns:p14="http://schemas.microsoft.com/office/powerpoint/2010/main" val="2854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CC, subtitles and Timed Text in AS-07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0" y="1925053"/>
            <a:ext cx="8408886" cy="2719135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544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Audio tracks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Audio may have multiple tracks</a:t>
            </a:r>
          </a:p>
          <a:p>
            <a:pPr eaLnBrk="1" hangingPunct="1"/>
            <a:r>
              <a:rPr lang="en-US" altLang="en-US" dirty="0" smtClean="0"/>
              <a:t>May be a desire to tag language</a:t>
            </a:r>
          </a:p>
          <a:p>
            <a:pPr eaLnBrk="1" hangingPunct="1"/>
            <a:r>
              <a:rPr lang="en-US" altLang="en-US" dirty="0" smtClean="0"/>
              <a:t>AS-07 offers track allocation and language metadata options in AS-07 Core DMS</a:t>
            </a:r>
          </a:p>
        </p:txBody>
      </p:sp>
    </p:spTree>
    <p:extLst>
      <p:ext uri="{BB962C8B-B14F-4D97-AF65-F5344CB8AC3E}">
        <p14:creationId xmlns:p14="http://schemas.microsoft.com/office/powerpoint/2010/main" val="250196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Content Integrity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 file-based</a:t>
            </a:r>
          </a:p>
          <a:p>
            <a:pPr lvl="1"/>
            <a:r>
              <a:rPr lang="en-US" altLang="en-US" dirty="0" smtClean="0"/>
              <a:t>That’s the job for the repository</a:t>
            </a:r>
          </a:p>
          <a:p>
            <a:r>
              <a:rPr lang="en-US" altLang="en-US" dirty="0" smtClean="0"/>
              <a:t>Frame level	</a:t>
            </a:r>
          </a:p>
          <a:p>
            <a:pPr lvl="1"/>
            <a:r>
              <a:rPr lang="en-US" altLang="en-US" dirty="0" smtClean="0"/>
              <a:t>Generally on the “V” part of the KLV unit that carries frame-level information</a:t>
            </a:r>
          </a:p>
          <a:p>
            <a:pPr lvl="1"/>
            <a:r>
              <a:rPr lang="en-US" altLang="en-US" dirty="0" smtClean="0"/>
              <a:t>AS-07 approach strongly influenced by design of BBC MXF archive file</a:t>
            </a:r>
          </a:p>
          <a:p>
            <a:pPr lvl="1"/>
            <a:r>
              <a:rPr lang="en-US" altLang="en-US" dirty="0" smtClean="0"/>
              <a:t>Consistent with approaches in digital cinema, some ffmpeg implementations, and others</a:t>
            </a:r>
          </a:p>
        </p:txBody>
      </p:sp>
    </p:spTree>
    <p:extLst>
      <p:ext uri="{BB962C8B-B14F-4D97-AF65-F5344CB8AC3E}">
        <p14:creationId xmlns:p14="http://schemas.microsoft.com/office/powerpoint/2010/main" val="41838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I’ll Talk 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FADGI overview</a:t>
            </a:r>
          </a:p>
          <a:p>
            <a:r>
              <a:rPr lang="en-US" dirty="0" smtClean="0"/>
              <a:t>AS-07: A short history of a long document</a:t>
            </a:r>
          </a:p>
          <a:p>
            <a:r>
              <a:rPr lang="en-US" dirty="0"/>
              <a:t>To MXF or not to MXF?</a:t>
            </a:r>
          </a:p>
          <a:p>
            <a:r>
              <a:rPr lang="en-US" dirty="0" smtClean="0"/>
              <a:t>Significant </a:t>
            </a:r>
            <a:r>
              <a:rPr lang="en-US" dirty="0"/>
              <a:t>features of AS-07</a:t>
            </a:r>
          </a:p>
          <a:p>
            <a:r>
              <a:rPr lang="en-US" dirty="0" smtClean="0"/>
              <a:t>Path to standardization </a:t>
            </a:r>
          </a:p>
          <a:p>
            <a:r>
              <a:rPr lang="en-US" dirty="0" smtClean="0"/>
              <a:t>Next steps and lessons learned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Note on Encodings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AS-07 allows a range of encodings</a:t>
            </a:r>
          </a:p>
          <a:p>
            <a:pPr eaLnBrk="1" hangingPunct="1"/>
            <a:r>
              <a:rPr lang="en-US" altLang="en-US" sz="2800" dirty="0" smtClean="0"/>
              <a:t>MXF itself (not AS-07) is limited to encodings that have a “mapping” standard </a:t>
            </a:r>
          </a:p>
          <a:p>
            <a:pPr eaLnBrk="1" hangingPunct="1"/>
            <a:r>
              <a:rPr lang="en-US" altLang="en-US" sz="2800" dirty="0" smtClean="0"/>
              <a:t>Alas, at this time there is no SMPTE mapping of ffv1 to MXF but could happen with time/effort.</a:t>
            </a:r>
          </a:p>
          <a:p>
            <a:pPr eaLnBrk="1" hangingPunct="1"/>
            <a:r>
              <a:rPr lang="en-US" altLang="en-US" sz="2800" dirty="0" smtClean="0"/>
              <a:t>AS-07’s first constrained subtypes effectively recommends uncompressed streams or JPEG 2000.</a:t>
            </a:r>
          </a:p>
        </p:txBody>
      </p:sp>
    </p:spTree>
    <p:extLst>
      <p:ext uri="{BB962C8B-B14F-4D97-AF65-F5344CB8AC3E}">
        <p14:creationId xmlns:p14="http://schemas.microsoft.com/office/powerpoint/2010/main" val="677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files exist! EVS, CubeTec, Telestream all </a:t>
            </a:r>
            <a:r>
              <a:rPr lang="en-US" dirty="0" smtClean="0"/>
              <a:t>interested</a:t>
            </a:r>
          </a:p>
          <a:p>
            <a:r>
              <a:rPr lang="en-US" dirty="0" smtClean="0"/>
              <a:t>Uncompressed, j2k encodings</a:t>
            </a:r>
          </a:p>
          <a:p>
            <a:r>
              <a:rPr lang="en-US" dirty="0" smtClean="0"/>
              <a:t>Not all features – no content integrity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through AMWA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Advanced Media Workflow Association (AMWA)</a:t>
            </a:r>
          </a:p>
          <a:p>
            <a:pPr lvl="1"/>
            <a:r>
              <a:rPr lang="en-US" altLang="en-US" dirty="0"/>
              <a:t>Broadcast-industry group</a:t>
            </a:r>
          </a:p>
          <a:p>
            <a:pPr lvl="2"/>
            <a:r>
              <a:rPr lang="en-US" altLang="en-US" dirty="0"/>
              <a:t>AVID, BBC, Front Porch Digital (SAMMA), NARA, PBS, SONY, Discovery Communications, Fox, NBC Universal, Turner, &amp; </a:t>
            </a:r>
            <a:r>
              <a:rPr lang="en-US" altLang="en-US" dirty="0" smtClean="0"/>
              <a:t>others</a:t>
            </a:r>
            <a:endParaRPr lang="en-US" dirty="0" smtClean="0"/>
          </a:p>
          <a:p>
            <a:r>
              <a:rPr lang="en-US" dirty="0"/>
              <a:t>Vendor neutral</a:t>
            </a:r>
          </a:p>
          <a:p>
            <a:r>
              <a:rPr lang="en-US" dirty="0"/>
              <a:t>International</a:t>
            </a:r>
          </a:p>
          <a:p>
            <a:r>
              <a:rPr lang="en-US" dirty="0" smtClean="0"/>
              <a:t>Open standard </a:t>
            </a:r>
          </a:p>
          <a:p>
            <a:pPr lvl="1"/>
            <a:r>
              <a:rPr lang="en-US" dirty="0" smtClean="0"/>
              <a:t>Creative commons license (yay!)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although other underlying standards </a:t>
            </a:r>
            <a:r>
              <a:rPr lang="en-US" dirty="0" smtClean="0"/>
              <a:t>may not be (not yay)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5" y="4837531"/>
            <a:ext cx="7524750" cy="3143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Hiccups in Standardization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project deliverables</a:t>
            </a:r>
            <a:endParaRPr lang="en-US" dirty="0"/>
          </a:p>
          <a:p>
            <a:r>
              <a:rPr lang="en-US" dirty="0"/>
              <a:t>Changing standardization </a:t>
            </a:r>
            <a:r>
              <a:rPr lang="en-US" dirty="0" smtClean="0"/>
              <a:t>process rules </a:t>
            </a:r>
          </a:p>
          <a:p>
            <a:r>
              <a:rPr lang="en-US" dirty="0" smtClean="0"/>
              <a:t>Timeliness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8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 testing </a:t>
            </a:r>
          </a:p>
          <a:p>
            <a:r>
              <a:rPr lang="en-US" dirty="0" smtClean="0"/>
              <a:t>Community vetting</a:t>
            </a:r>
          </a:p>
          <a:p>
            <a:r>
              <a:rPr lang="en-US" dirty="0" smtClean="0"/>
              <a:t>Release sample files (they do exist! </a:t>
            </a:r>
            <a:r>
              <a:rPr lang="en-US" dirty="0"/>
              <a:t>h</a:t>
            </a:r>
            <a:r>
              <a:rPr lang="en-US" dirty="0" smtClean="0"/>
              <a:t>onestly!)</a:t>
            </a:r>
          </a:p>
          <a:p>
            <a:r>
              <a:rPr lang="en-US" dirty="0" smtClean="0"/>
              <a:t>Machine-readable implementation</a:t>
            </a:r>
          </a:p>
          <a:p>
            <a:r>
              <a:rPr lang="en-US" dirty="0" smtClean="0"/>
              <a:t>PR campaign – we’ve built it, now will anyone use it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new profiles for scanned film and other material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constrained scope</a:t>
            </a:r>
          </a:p>
          <a:p>
            <a:r>
              <a:rPr lang="en-US" dirty="0" smtClean="0"/>
              <a:t>More iterative process and publication schedule</a:t>
            </a:r>
          </a:p>
          <a:p>
            <a:r>
              <a:rPr lang="en-US" dirty="0" smtClean="0"/>
              <a:t>More interaction with wider community (including you all)</a:t>
            </a:r>
          </a:p>
          <a:p>
            <a:r>
              <a:rPr lang="en-US" dirty="0" smtClean="0"/>
              <a:t>Rigor and completeness is good (but not the only thing)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Kate Murray </a:t>
            </a:r>
            <a:r>
              <a:rPr lang="en-US" dirty="0" smtClean="0">
                <a:hlinkClick r:id="rId2"/>
              </a:rPr>
              <a:t>kmur@loc.gov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3" y="153868"/>
            <a:ext cx="8582354" cy="6095595"/>
          </a:xfrm>
        </p:spPr>
      </p:pic>
      <p:sp>
        <p:nvSpPr>
          <p:cNvPr id="5" name="Rectangle 4"/>
          <p:cNvSpPr/>
          <p:nvPr/>
        </p:nvSpPr>
        <p:spPr>
          <a:xfrm>
            <a:off x="2656444" y="6388288"/>
            <a:ext cx="383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http://www.digitizationguidelines.gov/</a:t>
            </a:r>
          </a:p>
        </p:txBody>
      </p:sp>
    </p:spTree>
    <p:extLst>
      <p:ext uri="{BB962C8B-B14F-4D97-AF65-F5344CB8AC3E}">
        <p14:creationId xmlns:p14="http://schemas.microsoft.com/office/powerpoint/2010/main" val="94856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47" y="3105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MXF AS-07: A Short History of a </a:t>
            </a:r>
            <a:br>
              <a:rPr lang="en-US" dirty="0"/>
            </a:br>
            <a:r>
              <a:rPr lang="en-US" dirty="0"/>
              <a:t>Long Document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8" y="1453596"/>
            <a:ext cx="5498480" cy="48825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" y="3559243"/>
            <a:ext cx="8985401" cy="86989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2477" y="2007094"/>
            <a:ext cx="5753819" cy="46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2989387" y="2467155"/>
            <a:ext cx="1564033" cy="10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434" y="6440669"/>
            <a:ext cx="690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http://www.digitizationguidelines.gov/guidelines/MXF_app_spec.html</a:t>
            </a:r>
          </a:p>
        </p:txBody>
      </p:sp>
    </p:spTree>
    <p:extLst>
      <p:ext uri="{BB962C8B-B14F-4D97-AF65-F5344CB8AC3E}">
        <p14:creationId xmlns:p14="http://schemas.microsoft.com/office/powerpoint/2010/main" val="23170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MXF Application Specification is a “Profile”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Not a capital-S standard but a statement from the community and the industry</a:t>
            </a:r>
          </a:p>
          <a:p>
            <a:pPr eaLnBrk="1" hangingPunct="1"/>
            <a:r>
              <a:rPr lang="en-US" altLang="en-US" dirty="0" smtClean="0"/>
              <a:t>Pin down preferred options, reduce the variables: </a:t>
            </a:r>
            <a:r>
              <a:rPr lang="en-US" altLang="en-US" i="1" dirty="0" smtClean="0"/>
              <a:t>constraints</a:t>
            </a:r>
          </a:p>
          <a:p>
            <a:pPr eaLnBrk="1" hangingPunct="1"/>
            <a:r>
              <a:rPr lang="en-US" altLang="en-US" dirty="0" smtClean="0"/>
              <a:t>Support greater interoperability</a:t>
            </a:r>
          </a:p>
          <a:p>
            <a:pPr eaLnBrk="1" hangingPunct="1"/>
            <a:r>
              <a:rPr lang="en-US" altLang="en-US" dirty="0" smtClean="0"/>
              <a:t>Increase the comfort level for users</a:t>
            </a:r>
          </a:p>
          <a:p>
            <a:pPr eaLnBrk="1" hangingPunct="1"/>
            <a:r>
              <a:rPr lang="en-US" altLang="en-US" dirty="0" smtClean="0"/>
              <a:t>Increase vendor competition</a:t>
            </a:r>
          </a:p>
          <a:p>
            <a:pPr eaLnBrk="1" hangingPunct="1"/>
            <a:r>
              <a:rPr lang="en-US" altLang="en-US" i="1" dirty="0" smtClean="0"/>
              <a:t>More adoption means better sustainability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88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Is MXF for Everyone?</a:t>
            </a:r>
            <a:br>
              <a:rPr lang="en-US" altLang="en-US" sz="4000" dirty="0" smtClean="0"/>
            </a:br>
            <a:r>
              <a:rPr lang="en-US" altLang="en-US" sz="4000" dirty="0" smtClean="0"/>
              <a:t>(Spoiler alert: No)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876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 one size fits 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AS-07 development team has strong Library of Congress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Like national libraries and archives everywhere, broadcast materials are an important part of the collection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Elements like multiple timecodes, captions or subtitles, etc., are more prevalent in broadcast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If you have simple oral history tapes, your problem may allow of a simpler solution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User Needs and MXF </a:t>
            </a:r>
            <a:r>
              <a:rPr lang="en-US" altLang="en-US" sz="2800" dirty="0" smtClean="0"/>
              <a:t>Options: Preservation </a:t>
            </a:r>
            <a:r>
              <a:rPr lang="en-US" altLang="en-US" sz="2800" dirty="0"/>
              <a:t>Planning and the AS-07 </a:t>
            </a:r>
            <a:r>
              <a:rPr lang="en-US" altLang="en-US" sz="2800" dirty="0" smtClean="0"/>
              <a:t>Specification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hlinkClick r:id="rId3"/>
              </a:rPr>
              <a:t>http://</a:t>
            </a:r>
            <a:r>
              <a:rPr lang="en-US" altLang="en-US" sz="2400" dirty="0" smtClean="0">
                <a:hlinkClick r:id="rId3"/>
              </a:rPr>
              <a:t>www.digitizationguidelines.gov/guidelines/AS-07_userNeeds_MXFoptions_20150910.pdf</a:t>
            </a:r>
            <a:r>
              <a:rPr lang="en-US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77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AS-07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AS-07 Application Specification specifies a vendor-neutral subset of the MXF file format for the long-term archiving and preservation of moving image and other audiovisual content, including all forms of Ancillary Data, together with Associated Materials. Among other features, AS-07 defines a means for the carriage and labeling of multiple </a:t>
            </a:r>
            <a:r>
              <a:rPr lang="en-US" dirty="0" smtClean="0"/>
              <a:t>timecodes and audio tracks; </a:t>
            </a:r>
            <a:r>
              <a:rPr lang="en-US" dirty="0"/>
              <a:t>the handling of captions, subtitles, and Timed Text; a minimal core metadata set; program segmentation metadata; and embedded content integrity data.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Timecode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Source recordings may have multiple timecodes (VITC, LTC, etc.), some on purpose, some by accident, all may provide forensic help for future researchers.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Meanwhile, users of the master file that you produce will benefit from the presence of a high integrity, continuous timecode, sometimes called a </a:t>
            </a:r>
            <a:r>
              <a:rPr lang="en-US" altLang="en-US" i="1" dirty="0" smtClean="0"/>
              <a:t>synthetic </a:t>
            </a:r>
            <a:r>
              <a:rPr lang="en-US" altLang="en-US" dirty="0" smtClean="0"/>
              <a:t>timecode</a:t>
            </a:r>
            <a:r>
              <a:rPr lang="en-US" altLang="en-US" i="1" dirty="0" smtClean="0"/>
              <a:t>.</a:t>
            </a: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0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Timecode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AS-07 specifies: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 smtClean="0"/>
              <a:t>Master Timecode</a:t>
            </a:r>
            <a:r>
              <a:rPr lang="en-US" altLang="en-US" dirty="0" smtClean="0"/>
              <a:t>: continuous, high integrity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Retention of </a:t>
            </a:r>
            <a:r>
              <a:rPr lang="en-US" altLang="en-US" i="1" dirty="0" smtClean="0"/>
              <a:t>Historical Source Timecode</a:t>
            </a:r>
            <a:r>
              <a:rPr lang="en-US" altLang="en-US" dirty="0" smtClean="0"/>
              <a:t>: the EBU term for “legacy” timecodes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Tagging for the multiple timecodes in the file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Working with </a:t>
            </a:r>
            <a:r>
              <a:rPr lang="en-US" altLang="en-US" dirty="0"/>
              <a:t>SMPTE TC-31FS </a:t>
            </a:r>
            <a:r>
              <a:rPr lang="en-US" altLang="en-US" dirty="0" smtClean="0"/>
              <a:t>(SG </a:t>
            </a:r>
            <a:r>
              <a:rPr lang="en-US" altLang="en-US" dirty="0"/>
              <a:t>Timecode in </a:t>
            </a:r>
            <a:r>
              <a:rPr lang="en-US" altLang="en-US" dirty="0" smtClean="0"/>
              <a:t>MXF) to adopt AS-07’s new timecode subdescriptors</a:t>
            </a:r>
          </a:p>
        </p:txBody>
      </p:sp>
    </p:spTree>
    <p:extLst>
      <p:ext uri="{BB962C8B-B14F-4D97-AF65-F5344CB8AC3E}">
        <p14:creationId xmlns:p14="http://schemas.microsoft.com/office/powerpoint/2010/main" val="277388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1360</Words>
  <Application>Microsoft Office PowerPoint</Application>
  <PresentationFormat>On-screen Show (4:3)</PresentationFormat>
  <Paragraphs>364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FADGI’s MXF AS-07:  Lessons Learned</vt:lpstr>
      <vt:lpstr>What I’ll Talk About:</vt:lpstr>
      <vt:lpstr>PowerPoint Presentation</vt:lpstr>
      <vt:lpstr>MXF AS-07: A Short History of a  Long Document</vt:lpstr>
      <vt:lpstr>MXF Application Specification is a “Profile”</vt:lpstr>
      <vt:lpstr>Is MXF for Everyone? (Spoiler alert: No)</vt:lpstr>
      <vt:lpstr>AS-07 in a Nutshell</vt:lpstr>
      <vt:lpstr>Timecode</vt:lpstr>
      <vt:lpstr>Timecode</vt:lpstr>
      <vt:lpstr>Timecode Metadata in OP1a</vt:lpstr>
      <vt:lpstr>Timecode Metadata in OP1a</vt:lpstr>
      <vt:lpstr>Text-based and binary data</vt:lpstr>
      <vt:lpstr>Generic Stream Partitions in AS-07</vt:lpstr>
      <vt:lpstr>Supplementary Metadata</vt:lpstr>
      <vt:lpstr>Supplementary Metadata</vt:lpstr>
      <vt:lpstr>Closed captioning and subtitles</vt:lpstr>
      <vt:lpstr>CC, subtitles and Timed Text in AS-07</vt:lpstr>
      <vt:lpstr>Audio tracks</vt:lpstr>
      <vt:lpstr>Content Integrity</vt:lpstr>
      <vt:lpstr>Note on Encodings</vt:lpstr>
      <vt:lpstr>Sample Files</vt:lpstr>
      <vt:lpstr>Standardization through AMWA</vt:lpstr>
      <vt:lpstr>Hiccups in Standardization Process</vt:lpstr>
      <vt:lpstr>To Do</vt:lpstr>
      <vt:lpstr>Do Overs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Murray</dc:creator>
  <cp:lastModifiedBy>Kate Murray</cp:lastModifiedBy>
  <cp:revision>63</cp:revision>
  <dcterms:created xsi:type="dcterms:W3CDTF">2016-07-11T14:32:18Z</dcterms:created>
  <dcterms:modified xsi:type="dcterms:W3CDTF">2016-07-16T13:22:51Z</dcterms:modified>
</cp:coreProperties>
</file>