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96" r:id="rId6"/>
    <p:sldId id="304" r:id="rId7"/>
    <p:sldId id="261" r:id="rId8"/>
    <p:sldId id="295" r:id="rId9"/>
    <p:sldId id="297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3" r:id="rId18"/>
    <p:sldId id="299" r:id="rId19"/>
    <p:sldId id="279" r:id="rId20"/>
    <p:sldId id="298" r:id="rId21"/>
    <p:sldId id="281" r:id="rId22"/>
    <p:sldId id="282" r:id="rId23"/>
    <p:sldId id="283" r:id="rId24"/>
    <p:sldId id="284" r:id="rId25"/>
    <p:sldId id="285" r:id="rId26"/>
    <p:sldId id="286" r:id="rId27"/>
    <p:sldId id="294" r:id="rId28"/>
    <p:sldId id="301" r:id="rId2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46023"/>
            <a:ext cx="8031480" cy="309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kaggle.com/competitions/" TargetMode="External"/><Relationship Id="rId4" Type="http://schemas.openxmlformats.org/officeDocument/2006/relationships/hyperlink" Target="http://www.ics.uci.edu/~mlearn/MLRepository.html" TargetMode="External"/><Relationship Id="rId3" Type="http://schemas.openxmlformats.org/officeDocument/2006/relationships/hyperlink" Target="https://www.udacity.com/course/intro-to-machine-learning--ud120" TargetMode="External"/><Relationship Id="rId2" Type="http://schemas.openxmlformats.org/officeDocument/2006/relationships/hyperlink" Target="https://www.youtube.com/user/UWCSE/playlists?shelf_id=16&amp;sort=dd&amp;view=50" TargetMode="External"/><Relationship Id="rId1" Type="http://schemas.openxmlformats.org/officeDocument/2006/relationships/hyperlink" Target="https://www.coursera.org/course/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youtu.be/_sBBaNYex3E" TargetMode="Externa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c/bluebook-for-bulldozers" TargetMode="External"/><Relationship Id="rId1" Type="http://schemas.openxmlformats.org/officeDocument/2006/relationships/hyperlink" Target="For%20this%20Machine%20Learning%20Course%20the%20dataset%20we%20consider%20is%20the%20bluebook%20for%20bulldozers%20&#10;competition:%20https://www.kaggle.com/c/bluebook-for-bulldozers/overview&#10;You%20can%20download%20the%20Train.zip%20data%20file%20here:%20&#10;https://www.kaggle.com/c/bluebook-for-bulldoz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ted.scully@cit.i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user/UWCSE/playlists?shelf_id=16&amp;sort=dd&amp;view=50" TargetMode="External"/><Relationship Id="rId1" Type="http://schemas.openxmlformats.org/officeDocument/2006/relationships/hyperlink" Target="https://www.coursera.org/course/ml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pandas-tutorial-dataframe-python" TargetMode="External"/><Relationship Id="rId4" Type="http://schemas.openxmlformats.org/officeDocument/2006/relationships/hyperlink" Target="http://cs231n.github.io/python-numpy-tutorial/" TargetMode="External"/><Relationship Id="rId3" Type="http://schemas.openxmlformats.org/officeDocument/2006/relationships/hyperlink" Target="https://www.datacamp.com/community/tutorials/python-numpy-tutorial" TargetMode="External"/><Relationship Id="rId2" Type="http://schemas.openxmlformats.org/officeDocument/2006/relationships/hyperlink" Target="https://www.youtube.com/watch?v=Ozrduu2W9B8&amp;list=PL4cUxeGkcC9idu6GZ8EU_5B6WpKTdYZbK" TargetMode="External"/><Relationship Id="rId1" Type="http://schemas.openxmlformats.org/officeDocument/2006/relationships/hyperlink" Target="https://www.programiz.com/python-programming/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59279"/>
            <a:ext cx="6579234" cy="2525395"/>
          </a:xfrm>
          <a:custGeom>
            <a:avLst/>
            <a:gdLst/>
            <a:ahLst/>
            <a:cxnLst/>
            <a:rect l="l" t="t" r="r" b="b"/>
            <a:pathLst>
              <a:path w="6579234" h="2525395">
                <a:moveTo>
                  <a:pt x="6579108" y="0"/>
                </a:moveTo>
                <a:lnTo>
                  <a:pt x="0" y="0"/>
                </a:lnTo>
                <a:lnTo>
                  <a:pt x="0" y="2525268"/>
                </a:lnTo>
                <a:lnTo>
                  <a:pt x="6579108" y="2525268"/>
                </a:lnTo>
                <a:lnTo>
                  <a:pt x="6579108" y="0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79107" y="1859279"/>
            <a:ext cx="2564892" cy="2525268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15670" y="2424430"/>
            <a:ext cx="469963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 marR="5080" indent="-1036320" algn="just">
              <a:lnSpc>
                <a:spcPct val="100000"/>
              </a:lnSpc>
              <a:spcBef>
                <a:spcPts val="105"/>
              </a:spcBef>
            </a:pPr>
            <a:r>
              <a:rPr lang="fr-FR" spc="-15" dirty="0">
                <a:solidFill>
                  <a:srgbClr val="F1F1F1"/>
                </a:solidFill>
              </a:rPr>
              <a:t>MK340 - </a:t>
            </a:r>
            <a:r>
              <a:rPr dirty="0">
                <a:solidFill>
                  <a:srgbClr val="F1F1F1"/>
                </a:solidFill>
              </a:rPr>
              <a:t>Machine </a:t>
            </a:r>
            <a:r>
              <a:rPr spc="-975" dirty="0">
                <a:solidFill>
                  <a:srgbClr val="F1F1F1"/>
                </a:solidFill>
              </a:rPr>
              <a:t> </a:t>
            </a:r>
            <a:r>
              <a:rPr dirty="0">
                <a:solidFill>
                  <a:srgbClr val="F1F1F1"/>
                </a:solidFill>
              </a:rPr>
              <a:t>Learning</a:t>
            </a:r>
            <a:r>
              <a:rPr lang="fr-FR" dirty="0">
                <a:solidFill>
                  <a:srgbClr val="F1F1F1"/>
                </a:solidFill>
              </a:rPr>
              <a:t> (ML)</a:t>
            </a:r>
            <a:endParaRPr lang="fr-FR" dirty="0">
              <a:solidFill>
                <a:srgbClr val="F1F1F1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5617" y="4870830"/>
            <a:ext cx="35064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MK340 - </a:t>
            </a:r>
            <a:r>
              <a:rPr sz="2000" b="1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b="1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Lecture:</a:t>
            </a:r>
            <a:r>
              <a:rPr sz="1600" spc="2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600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</a:pP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Nirmal Pregassame</a:t>
            </a:r>
            <a:endParaRPr sz="1600" spc="-5" dirty="0">
              <a:solidFill>
                <a:srgbClr val="766A62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7337"/>
            <a:ext cx="7971790" cy="32150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Websites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Stanford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https://www.coursera.org/course/ml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33020" lvl="1" indent="-28702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Class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(Washington)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  <a:hlinkClick r:id="rId2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https://www.youtube.com/user/UWCSE/playlists?shelf_id=16&amp;sort= </a:t>
            </a:r>
            <a:r>
              <a:rPr sz="2000" spc="-4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dd&amp;view=50</a:t>
            </a:r>
            <a:r>
              <a:rPr sz="20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  <a:hlinkClick r:id="rId2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  <a:hlinkClick r:id="rId3"/>
              </a:rPr>
              <a:t>Udacity Machine</a:t>
            </a:r>
            <a:r>
              <a:rPr sz="2000" spc="10" dirty="0"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  <a:hlinkClick r:id="rId3"/>
              </a:rPr>
              <a:t>Learning</a:t>
            </a:r>
            <a:r>
              <a:rPr sz="2000" spc="10" dirty="0"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  <a:hlinkClick r:id="rId3"/>
              </a:rPr>
              <a:t>(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https://www.udacity.com/course/intro-to-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machine-learning--ud120</a:t>
            </a:r>
            <a:r>
              <a:rPr sz="2000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  <a:hlinkClick r:id="rId3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UCI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Repository: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4"/>
              </a:rPr>
              <a:t>http://www.ics.uci.edu/~mlearn/MLRepository.html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Kaggle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5"/>
              </a:rPr>
              <a:t>https://www.kaggle.com/competitions/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29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Resources</a:t>
            </a:r>
            <a:endParaRPr spc="-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26" y="1695957"/>
            <a:ext cx="786066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important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sub-discipline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AI.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 panose="020F0502020204030204"/>
              <a:buAutoNum type="arabicPeriod"/>
            </a:pPr>
            <a:endParaRPr sz="2550">
              <a:latin typeface="Calibri" panose="020F0502020204030204"/>
              <a:cs typeface="Calibri" panose="020F0502020204030204"/>
            </a:endParaRPr>
          </a:p>
          <a:p>
            <a:pPr marL="469900" marR="5080" indent="-457835" algn="just">
              <a:lnSpc>
                <a:spcPts val="216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One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goal 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AI is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building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 tasks,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humans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2000" b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currently better at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.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Machine learning is an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avenue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2000" dirty="0">
                <a:latin typeface="Calibri" panose="020F0502020204030204"/>
                <a:cs typeface="Calibri" panose="020F0502020204030204"/>
              </a:rPr>
              <a:t>has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had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exactly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How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do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you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to: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Recognize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faces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Classify objects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images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Interpret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hand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text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 panose="020F0502020204030204"/>
                <a:cs typeface="Calibri" panose="020F0502020204030204"/>
              </a:rPr>
              <a:t>Translate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text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Recommend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movies?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–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….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8697" y="294258"/>
            <a:ext cx="4088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30" dirty="0"/>
              <a:t> </a:t>
            </a:r>
            <a:r>
              <a:rPr spc="-5" dirty="0"/>
              <a:t>Learning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735" y="1788032"/>
            <a:ext cx="7897495" cy="205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How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do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define Machine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Learning?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375920" marR="5080">
              <a:lnSpc>
                <a:spcPct val="100000"/>
              </a:lnSpc>
              <a:spcBef>
                <a:spcPts val="1540"/>
              </a:spcBef>
            </a:pPr>
            <a:r>
              <a:rPr sz="20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computer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that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will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learn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experience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E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respect 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some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task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and some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performance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measure </a:t>
            </a:r>
            <a:r>
              <a:rPr sz="2000" i="1" spc="-120" dirty="0">
                <a:latin typeface="Calibri" panose="020F0502020204030204"/>
                <a:cs typeface="Calibri" panose="020F0502020204030204"/>
              </a:rPr>
              <a:t>P,</a:t>
            </a:r>
            <a:r>
              <a:rPr sz="2000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if its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performance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000" i="1" spc="-100" dirty="0">
                <a:latin typeface="Calibri" panose="020F0502020204030204"/>
                <a:cs typeface="Calibri" panose="020F0502020204030204"/>
              </a:rPr>
              <a:t>T,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as </a:t>
            </a:r>
            <a:r>
              <a:rPr sz="2000" i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measured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20" dirty="0">
                <a:latin typeface="Calibri" panose="020F0502020204030204"/>
                <a:cs typeface="Calibri" panose="020F0502020204030204"/>
              </a:rPr>
              <a:t>P,</a:t>
            </a:r>
            <a:r>
              <a:rPr sz="2000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improves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 experience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75920">
              <a:lnSpc>
                <a:spcPct val="100000"/>
              </a:lnSpc>
            </a:pPr>
            <a:r>
              <a:rPr sz="2000" spc="-50" dirty="0">
                <a:latin typeface="Calibri" panose="020F0502020204030204"/>
                <a:cs typeface="Calibri" panose="020F0502020204030204"/>
              </a:rPr>
              <a:t>—Tom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Mitchell,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1997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8697" y="294258"/>
            <a:ext cx="4088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30" dirty="0"/>
              <a:t> </a:t>
            </a:r>
            <a:r>
              <a:rPr spc="-5" dirty="0"/>
              <a:t>Learning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65733" y="4743069"/>
            <a:ext cx="76676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alibri" panose="020F0502020204030204"/>
                <a:cs typeface="Calibri" panose="020F0502020204030204"/>
              </a:rPr>
              <a:t>Machine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(ML)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provides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means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which programs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nfer new </a:t>
            </a:r>
            <a:r>
              <a:rPr sz="2000" i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knowledge</a:t>
            </a:r>
            <a:r>
              <a:rPr sz="20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observational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data.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461899"/>
            <a:ext cx="6994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-10" dirty="0"/>
              <a:t> Applications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4320" y="1490383"/>
            <a:ext cx="8586470" cy="2292350"/>
            <a:chOff x="274320" y="1490383"/>
            <a:chExt cx="8586470" cy="2292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4320" y="1490383"/>
              <a:ext cx="8586216" cy="2292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719072"/>
              <a:ext cx="1712976" cy="17861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3938015"/>
            <a:ext cx="8586216" cy="2290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52294" y="1334247"/>
            <a:ext cx="5946140" cy="4231005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sz="35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Spam</a:t>
            </a:r>
            <a:endParaRPr sz="35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2970"/>
              </a:lnSpc>
              <a:spcBef>
                <a:spcPts val="1600"/>
              </a:spcBef>
              <a:buChar char="•"/>
              <a:tabLst>
                <a:tab pos="241300" algn="l"/>
              </a:tabLst>
            </a:pPr>
            <a:r>
              <a:rPr sz="2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Host </a:t>
            </a:r>
            <a:r>
              <a:rPr sz="2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2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 algorithms </a:t>
            </a: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700" spc="-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r>
              <a:rPr sz="27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classify</a:t>
            </a:r>
            <a:r>
              <a:rPr sz="27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emails</a:t>
            </a:r>
            <a:r>
              <a:rPr sz="27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spam.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 panose="020F0502020204030204"/>
              <a:buChar char="•"/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 panose="020F0502020204030204"/>
              <a:buChar char="•"/>
            </a:pPr>
            <a:endParaRPr sz="3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3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3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35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har char="•"/>
              <a:tabLst>
                <a:tab pos="241300" algn="l"/>
              </a:tabLst>
            </a:pPr>
            <a:r>
              <a:rPr sz="27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27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7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7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Translation</a:t>
            </a:r>
            <a:endParaRPr sz="27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731" y="4165091"/>
            <a:ext cx="1712976" cy="1787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461899"/>
            <a:ext cx="699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spc="-10" dirty="0"/>
              <a:t>Applications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4320" y="1490395"/>
            <a:ext cx="8586470" cy="2292350"/>
            <a:chOff x="274320" y="1490395"/>
            <a:chExt cx="8586470" cy="2292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4320" y="1490395"/>
              <a:ext cx="8586216" cy="2292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719072"/>
              <a:ext cx="1712976" cy="17861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3937940"/>
            <a:ext cx="8586216" cy="2287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3370" y="1356652"/>
            <a:ext cx="6064885" cy="468757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3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Robotics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241300" marR="652780" indent="-228600">
              <a:lnSpc>
                <a:spcPts val="2520"/>
              </a:lnSpc>
              <a:spcBef>
                <a:spcPts val="1385"/>
              </a:spcBef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Often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been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studied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300" spc="-5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conjunction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robotics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Recognition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of objects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3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navigation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spaces,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etc.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indent="0">
              <a:lnSpc>
                <a:spcPct val="100000"/>
              </a:lnSpc>
              <a:buClr>
                <a:srgbClr val="FFFFFF"/>
              </a:buClr>
              <a:buFont typeface="Calibri" panose="020F0502020204030204"/>
              <a:buNone/>
            </a:pPr>
            <a:r>
              <a:rPr lang="fr-FR" sz="2300">
                <a:latin typeface="Calibri" panose="020F0502020204030204"/>
                <a:cs typeface="Calibri" panose="020F0502020204030204"/>
              </a:rPr>
              <a:t>   	</a:t>
            </a:r>
            <a:r>
              <a:rPr lang="fr-FR" sz="2300">
                <a:latin typeface="Calibri" panose="020F0502020204030204"/>
                <a:cs typeface="Calibri" panose="020F0502020204030204"/>
                <a:hlinkClick r:id="rId4" tooltip="" action="ppaction://hlinkfile"/>
              </a:rPr>
              <a:t>https://youtu.be/_sBBaNYex3E</a:t>
            </a:r>
            <a:endParaRPr lang="fr-FR" sz="23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 panose="020F0502020204030204"/>
              <a:buChar char="•"/>
            </a:pPr>
            <a:endParaRPr sz="28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Commercial/Finance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ts val="2640"/>
              </a:lnSpc>
              <a:spcBef>
                <a:spcPts val="1095"/>
              </a:spcBef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Applications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trading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agents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3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interact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640"/>
              </a:lnSpc>
            </a:pP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bond,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stock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or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commodity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markets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Sentiment</a:t>
            </a:r>
            <a:r>
              <a:rPr sz="23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241300" algn="l"/>
              </a:tabLst>
            </a:pP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Forecasting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Prediction</a:t>
            </a:r>
            <a:endParaRPr sz="23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31" y="4165091"/>
            <a:ext cx="1712976" cy="17876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461899"/>
            <a:ext cx="699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spc="-10" dirty="0"/>
              <a:t>Applications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4320" y="1490395"/>
            <a:ext cx="8586470" cy="2292350"/>
            <a:chOff x="274320" y="1490395"/>
            <a:chExt cx="8586470" cy="2292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4320" y="1490395"/>
              <a:ext cx="8586216" cy="2292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719072"/>
              <a:ext cx="1712976" cy="17861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3938015"/>
            <a:ext cx="8586216" cy="2290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3370" y="1356652"/>
            <a:ext cx="6140450" cy="429641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3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Navigation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241300" marR="412750" indent="-228600">
              <a:lnSpc>
                <a:spcPts val="2520"/>
              </a:lnSpc>
              <a:spcBef>
                <a:spcPts val="1385"/>
              </a:spcBef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Research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self-driving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cars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goes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back 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early </a:t>
            </a:r>
            <a:r>
              <a:rPr sz="2300" spc="-5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1990’s.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ts val="2640"/>
              </a:lnSpc>
              <a:spcBef>
                <a:spcPts val="150"/>
              </a:spcBef>
              <a:buChar char="•"/>
              <a:tabLst>
                <a:tab pos="241300" algn="l"/>
              </a:tabLst>
            </a:pP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Alvinn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Stanley</a:t>
            </a:r>
            <a:r>
              <a:rPr sz="23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(212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km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course,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2005)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640"/>
              </a:lnSpc>
            </a:pP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Google’s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Self</a:t>
            </a:r>
            <a:r>
              <a:rPr sz="23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Driving</a:t>
            </a:r>
            <a:r>
              <a:rPr sz="23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Car.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Calibri" panose="020F0502020204030204"/>
              <a:cs typeface="Calibri" panose="020F0502020204030204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Recommender</a:t>
            </a:r>
            <a:r>
              <a:rPr sz="3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ts val="2640"/>
              </a:lnSpc>
              <a:spcBef>
                <a:spcPts val="1095"/>
              </a:spcBef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Netflix,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Amazon,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Google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all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use</a:t>
            </a: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recommender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640"/>
              </a:lnSpc>
            </a:pP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Collaborative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Content</a:t>
            </a:r>
            <a:r>
              <a:rPr sz="23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Filtering</a:t>
            </a:r>
            <a:endParaRPr sz="23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331208"/>
            <a:ext cx="1821180" cy="13929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461899"/>
            <a:ext cx="6994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-10" dirty="0"/>
              <a:t> Applications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9747" y="1490389"/>
            <a:ext cx="8590915" cy="2292350"/>
            <a:chOff x="269747" y="1490389"/>
            <a:chExt cx="8590915" cy="2292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9747" y="1490389"/>
              <a:ext cx="8590788" cy="22921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719072"/>
              <a:ext cx="1712976" cy="17861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3938015"/>
            <a:ext cx="8586216" cy="2290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40991" y="1338132"/>
            <a:ext cx="6298565" cy="434784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Games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ct val="92000"/>
              </a:lnSpc>
              <a:spcBef>
                <a:spcPts val="143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 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proved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successful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its 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to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gaming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Arthur 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Samuel’s 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checkers</a:t>
            </a:r>
            <a:r>
              <a:rPr sz="24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IBMs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Watson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Alpha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Go.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 panose="020F0502020204030204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 panose="020F0502020204030204"/>
              <a:buChar char="•"/>
            </a:pP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Medicine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241300" marR="176530" indent="-228600">
              <a:lnSpc>
                <a:spcPct val="92000"/>
              </a:lnSpc>
              <a:spcBef>
                <a:spcPts val="142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Medical applications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 provide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decision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support 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for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assisting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diagnosis of </a:t>
            </a:r>
            <a:r>
              <a:rPr sz="2400" spc="-5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patients or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identification of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illnesses.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731" y="4165091"/>
            <a:ext cx="1712976" cy="17876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675" y="601980"/>
            <a:ext cx="4535805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240"/>
              </a:lnSpc>
            </a:pPr>
            <a:r>
              <a:rPr sz="40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4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4000" spc="-15" dirty="0">
                <a:latin typeface="Calibri" panose="020F0502020204030204"/>
                <a:cs typeface="Calibri" panose="020F0502020204030204"/>
              </a:rPr>
              <a:t> at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ts val="4760"/>
              </a:lnSpc>
            </a:pPr>
            <a:r>
              <a:rPr sz="40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4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latin typeface="Calibri" panose="020F0502020204030204"/>
                <a:cs typeface="Calibri" panose="020F0502020204030204"/>
              </a:rPr>
              <a:t>High</a:t>
            </a:r>
            <a:r>
              <a:rPr sz="4000" spc="-20" dirty="0">
                <a:latin typeface="Calibri" panose="020F0502020204030204"/>
                <a:cs typeface="Calibri" panose="020F0502020204030204"/>
              </a:rPr>
              <a:t> Level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578" y="2996151"/>
            <a:ext cx="1925320" cy="1257935"/>
            <a:chOff x="228578" y="2996151"/>
            <a:chExt cx="1925320" cy="125793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8578" y="2996151"/>
              <a:ext cx="1924854" cy="12573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3011424"/>
              <a:ext cx="1848612" cy="11811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00" y="3011423"/>
            <a:ext cx="1849120" cy="11811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Dataset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455" y="2834639"/>
            <a:ext cx="3028315" cy="1685925"/>
            <a:chOff x="2124455" y="2834639"/>
            <a:chExt cx="3028315" cy="1685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455" y="3294887"/>
              <a:ext cx="1048512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699" y="3325367"/>
              <a:ext cx="952500" cy="4754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71699" y="3325367"/>
              <a:ext cx="952500" cy="475615"/>
            </a:xfrm>
            <a:custGeom>
              <a:avLst/>
              <a:gdLst/>
              <a:ahLst/>
              <a:cxnLst/>
              <a:rect l="l" t="t" r="r" b="b"/>
              <a:pathLst>
                <a:path w="952500" h="475614">
                  <a:moveTo>
                    <a:pt x="0" y="118872"/>
                  </a:moveTo>
                  <a:lnTo>
                    <a:pt x="714756" y="118872"/>
                  </a:lnTo>
                  <a:lnTo>
                    <a:pt x="714756" y="0"/>
                  </a:lnTo>
                  <a:lnTo>
                    <a:pt x="952500" y="237744"/>
                  </a:lnTo>
                  <a:lnTo>
                    <a:pt x="714756" y="475488"/>
                  </a:lnTo>
                  <a:lnTo>
                    <a:pt x="714756" y="356616"/>
                  </a:lnTo>
                  <a:lnTo>
                    <a:pt x="0" y="356616"/>
                  </a:lnTo>
                  <a:lnTo>
                    <a:pt x="0" y="1188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0226" y="2996151"/>
              <a:ext cx="1923259" cy="12573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9544" y="2834639"/>
              <a:ext cx="1943100" cy="16855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8311" y="3011423"/>
              <a:ext cx="1847088" cy="1181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58311" y="3011423"/>
              <a:ext cx="1847214" cy="1181100"/>
            </a:xfrm>
            <a:custGeom>
              <a:avLst/>
              <a:gdLst/>
              <a:ahLst/>
              <a:cxnLst/>
              <a:rect l="l" t="t" r="r" b="b"/>
              <a:pathLst>
                <a:path w="1847214" h="1181100">
                  <a:moveTo>
                    <a:pt x="0" y="1181100"/>
                  </a:moveTo>
                  <a:lnTo>
                    <a:pt x="1847088" y="1181100"/>
                  </a:lnTo>
                  <a:lnTo>
                    <a:pt x="1847088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453129" y="2926206"/>
            <a:ext cx="14566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2800" spc="-6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 </a:t>
            </a:r>
            <a:r>
              <a:rPr sz="2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2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ori</a:t>
            </a:r>
            <a:r>
              <a:rPr sz="2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hm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3973" y="2996151"/>
            <a:ext cx="3101975" cy="1311275"/>
            <a:chOff x="5333973" y="2996151"/>
            <a:chExt cx="3101975" cy="13112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3973" y="3322177"/>
              <a:ext cx="1021159" cy="53668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100" y="3325368"/>
              <a:ext cx="952500" cy="4754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72100" y="3325368"/>
              <a:ext cx="952500" cy="475615"/>
            </a:xfrm>
            <a:custGeom>
              <a:avLst/>
              <a:gdLst/>
              <a:ahLst/>
              <a:cxnLst/>
              <a:rect l="l" t="t" r="r" b="b"/>
              <a:pathLst>
                <a:path w="952500" h="475614">
                  <a:moveTo>
                    <a:pt x="0" y="118872"/>
                  </a:moveTo>
                  <a:lnTo>
                    <a:pt x="714755" y="118872"/>
                  </a:lnTo>
                  <a:lnTo>
                    <a:pt x="714755" y="0"/>
                  </a:lnTo>
                  <a:lnTo>
                    <a:pt x="952500" y="237744"/>
                  </a:lnTo>
                  <a:lnTo>
                    <a:pt x="714755" y="475488"/>
                  </a:lnTo>
                  <a:lnTo>
                    <a:pt x="714755" y="356616"/>
                  </a:lnTo>
                  <a:lnTo>
                    <a:pt x="0" y="356616"/>
                  </a:lnTo>
                  <a:lnTo>
                    <a:pt x="0" y="1188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0626" y="2996151"/>
              <a:ext cx="1923259" cy="12573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9172" y="3048000"/>
              <a:ext cx="2106168" cy="1258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8712" y="3011424"/>
              <a:ext cx="1847088" cy="11811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58711" y="3011423"/>
            <a:ext cx="1847214" cy="11811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127000" marR="118110" indent="219075">
              <a:lnSpc>
                <a:spcPct val="100000"/>
              </a:lnSpc>
              <a:spcBef>
                <a:spcPts val="1105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Model / </a:t>
            </a:r>
            <a:r>
              <a:rPr sz="2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pothes</a:t>
            </a:r>
            <a:r>
              <a:rPr sz="2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01718" y="548607"/>
            <a:ext cx="1925320" cy="1311275"/>
            <a:chOff x="6301718" y="548607"/>
            <a:chExt cx="1925320" cy="1311275"/>
          </a:xfrm>
        </p:grpSpPr>
        <p:pic>
          <p:nvPicPr>
            <p:cNvPr id="27" name="object 2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01718" y="548607"/>
              <a:ext cx="1924854" cy="12573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1759" y="600456"/>
              <a:ext cx="1688591" cy="12588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9" y="563880"/>
              <a:ext cx="1848612" cy="11811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39840" y="563880"/>
            <a:ext cx="1849120" cy="11811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589915" marR="367030" indent="-212090">
              <a:lnSpc>
                <a:spcPct val="100000"/>
              </a:lnSpc>
              <a:spcBef>
                <a:spcPts val="1100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Unseen  </a:t>
            </a:r>
            <a:r>
              <a:rPr sz="2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00778" y="1950693"/>
            <a:ext cx="1925320" cy="4749165"/>
            <a:chOff x="6400778" y="1950693"/>
            <a:chExt cx="1925320" cy="474916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5300" y="1950693"/>
              <a:ext cx="547211" cy="10302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10400" y="1965960"/>
              <a:ext cx="477011" cy="952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10400" y="1965960"/>
              <a:ext cx="477520" cy="952500"/>
            </a:xfrm>
            <a:custGeom>
              <a:avLst/>
              <a:gdLst/>
              <a:ahLst/>
              <a:cxnLst/>
              <a:rect l="l" t="t" r="r" b="b"/>
              <a:pathLst>
                <a:path w="477520" h="952500">
                  <a:moveTo>
                    <a:pt x="357758" y="0"/>
                  </a:moveTo>
                  <a:lnTo>
                    <a:pt x="357758" y="713993"/>
                  </a:lnTo>
                  <a:lnTo>
                    <a:pt x="477011" y="713993"/>
                  </a:lnTo>
                  <a:lnTo>
                    <a:pt x="238505" y="952500"/>
                  </a:lnTo>
                  <a:lnTo>
                    <a:pt x="0" y="713993"/>
                  </a:lnTo>
                  <a:lnTo>
                    <a:pt x="119252" y="713993"/>
                  </a:lnTo>
                  <a:lnTo>
                    <a:pt x="119252" y="0"/>
                  </a:lnTo>
                  <a:lnTo>
                    <a:pt x="35775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6204" y="4297680"/>
              <a:ext cx="583692" cy="10485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9544" y="4322064"/>
              <a:ext cx="477011" cy="952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019544" y="4322064"/>
              <a:ext cx="477520" cy="952500"/>
            </a:xfrm>
            <a:custGeom>
              <a:avLst/>
              <a:gdLst/>
              <a:ahLst/>
              <a:cxnLst/>
              <a:rect l="l" t="t" r="r" b="b"/>
              <a:pathLst>
                <a:path w="477520" h="952500">
                  <a:moveTo>
                    <a:pt x="357758" y="0"/>
                  </a:moveTo>
                  <a:lnTo>
                    <a:pt x="357758" y="713994"/>
                  </a:lnTo>
                  <a:lnTo>
                    <a:pt x="477011" y="713994"/>
                  </a:lnTo>
                  <a:lnTo>
                    <a:pt x="238505" y="952500"/>
                  </a:lnTo>
                  <a:lnTo>
                    <a:pt x="0" y="713994"/>
                  </a:lnTo>
                  <a:lnTo>
                    <a:pt x="119252" y="713994"/>
                  </a:lnTo>
                  <a:lnTo>
                    <a:pt x="119252" y="0"/>
                  </a:lnTo>
                  <a:lnTo>
                    <a:pt x="35775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00778" y="5388831"/>
              <a:ext cx="1924854" cy="125736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8816" y="5440680"/>
              <a:ext cx="1751076" cy="12588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8900" y="5404104"/>
              <a:ext cx="1848611" cy="11811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438900" y="5404103"/>
            <a:ext cx="1849120" cy="11811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480060" marR="336550" indent="-133350">
              <a:lnSpc>
                <a:spcPct val="100000"/>
              </a:lnSpc>
              <a:spcBef>
                <a:spcPts val="1115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edicts  </a:t>
            </a:r>
            <a:r>
              <a:rPr sz="2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Result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7761"/>
            <a:ext cx="7993380" cy="429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Algorithms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Unsupervised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 Algorithms</a:t>
            </a:r>
            <a:r>
              <a:rPr lang="fr-FR" sz="2400" spc="-5" dirty="0">
                <a:latin typeface="Calibri" panose="020F0502020204030204"/>
                <a:cs typeface="Calibri" panose="020F0502020204030204"/>
              </a:rPr>
              <a:t> </a:t>
            </a:r>
            <a:endParaRPr lang="fr-FR" sz="2400" spc="-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Semi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 Algorithms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endParaRPr sz="2400" spc="-15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Reinforcement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Algorithms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146" y="461899"/>
            <a:ext cx="7205345" cy="124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5030" marR="5080" indent="-2132965">
              <a:lnSpc>
                <a:spcPct val="100000"/>
              </a:lnSpc>
              <a:spcBef>
                <a:spcPts val="95"/>
              </a:spcBef>
            </a:pPr>
            <a:r>
              <a:rPr lang="fr-FR" sz="4000" spc="-15" dirty="0"/>
              <a:t>4 </a:t>
            </a:r>
            <a:r>
              <a:rPr sz="4000" spc="-15" dirty="0"/>
              <a:t>Categories </a:t>
            </a:r>
            <a:r>
              <a:rPr sz="4000" spc="-5" dirty="0"/>
              <a:t>of Machine </a:t>
            </a:r>
            <a:r>
              <a:rPr sz="4000" spc="-10" dirty="0"/>
              <a:t>Learning </a:t>
            </a:r>
            <a:r>
              <a:rPr sz="4000" spc="-894" dirty="0"/>
              <a:t> </a:t>
            </a:r>
            <a:r>
              <a:rPr sz="4000" spc="-10" dirty="0"/>
              <a:t>Algorithms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245225" y="3056890"/>
            <a:ext cx="1700530" cy="1042670"/>
            <a:chOff x="5494020" y="4457700"/>
            <a:chExt cx="3489960" cy="21215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03164" y="4466844"/>
              <a:ext cx="3471672" cy="2103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8592" y="4462272"/>
              <a:ext cx="3481070" cy="2112645"/>
            </a:xfrm>
            <a:custGeom>
              <a:avLst/>
              <a:gdLst/>
              <a:ahLst/>
              <a:cxnLst/>
              <a:rect l="l" t="t" r="r" b="b"/>
              <a:pathLst>
                <a:path w="3481070" h="2112645">
                  <a:moveTo>
                    <a:pt x="0" y="2112264"/>
                  </a:moveTo>
                  <a:lnTo>
                    <a:pt x="3480816" y="2112264"/>
                  </a:lnTo>
                  <a:lnTo>
                    <a:pt x="3480816" y="0"/>
                  </a:lnTo>
                  <a:lnTo>
                    <a:pt x="0" y="0"/>
                  </a:lnTo>
                  <a:lnTo>
                    <a:pt x="0" y="2112264"/>
                  </a:lnTo>
                  <a:close/>
                </a:path>
              </a:pathLst>
            </a:custGeom>
            <a:ln w="9144">
              <a:solidFill>
                <a:srgbClr val="462D29"/>
              </a:solidFill>
            </a:ln>
          </p:spPr>
          <p:txBody>
            <a:bodyPr wrap="square" lIns="0" tIns="0" rIns="0" bIns="0" rtlCol="0"/>
            <a:p/>
          </p:txBody>
        </p:sp>
      </p:grpSp>
      <p:pic>
        <p:nvPicPr>
          <p:cNvPr id="7" name="object 5"/>
          <p:cNvPicPr>
            <a:picLocks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4343400"/>
            <a:ext cx="2284095" cy="1104265"/>
          </a:xfrm>
          <a:prstGeom prst="rect">
            <a:avLst/>
          </a:prstGeom>
        </p:spPr>
      </p:pic>
      <p:pic>
        <p:nvPicPr>
          <p:cNvPr id="9" name="object 4"/>
          <p:cNvPicPr>
            <a:picLocks noChangeAspect="1"/>
          </p:cNvPicPr>
          <p:nvPr>
            <p:ph sz="half" idx="3"/>
          </p:nvPr>
        </p:nvPicPr>
        <p:blipFill>
          <a:blip r:embed="rId3" cstate="print"/>
          <a:stretch>
            <a:fillRect/>
          </a:stretch>
        </p:blipFill>
        <p:spPr>
          <a:xfrm>
            <a:off x="5638800" y="1752600"/>
            <a:ext cx="3189605" cy="1080135"/>
          </a:xfrm>
          <a:prstGeom prst="rect">
            <a:avLst/>
          </a:prstGeom>
        </p:spPr>
      </p:pic>
      <p:pic>
        <p:nvPicPr>
          <p:cNvPr id="10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5517515"/>
            <a:ext cx="1560830" cy="1228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514600" y="2254250"/>
            <a:ext cx="304800" cy="260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2286000"/>
            <a:ext cx="228600" cy="228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600200" y="2514600"/>
            <a:ext cx="1367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/>
              <a:t>classification</a:t>
            </a:r>
            <a:endParaRPr lang="fr-FR" altLang="en-GB"/>
          </a:p>
        </p:txBody>
      </p:sp>
      <p:sp>
        <p:nvSpPr>
          <p:cNvPr id="14" name="Text Box 13"/>
          <p:cNvSpPr txBox="1"/>
          <p:nvPr/>
        </p:nvSpPr>
        <p:spPr>
          <a:xfrm>
            <a:off x="3048000" y="2514600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/>
              <a:t>regression</a:t>
            </a:r>
            <a:endParaRPr lang="fr-FR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1158"/>
            <a:ext cx="7682230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labelled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100" dirty="0">
                <a:latin typeface="Calibri" panose="020F0502020204030204"/>
                <a:cs typeface="Calibri" panose="020F0502020204030204"/>
              </a:rPr>
              <a:t>learn.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2850">
              <a:latin typeface="Calibri" panose="020F0502020204030204"/>
              <a:cs typeface="Calibri" panose="020F0502020204030204"/>
            </a:endParaRPr>
          </a:p>
          <a:p>
            <a:pPr marL="355600" marR="37465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In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words,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feed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includes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desired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solutions,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labels.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146" y="461899"/>
            <a:ext cx="7202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Supervised</a:t>
            </a:r>
            <a:r>
              <a:rPr spc="-25" dirty="0"/>
              <a:t> </a:t>
            </a:r>
            <a:r>
              <a:rPr spc="-5" dirty="0"/>
              <a:t>Learning</a:t>
            </a:r>
            <a:r>
              <a:rPr spc="-15" dirty="0"/>
              <a:t> </a:t>
            </a:r>
            <a:r>
              <a:rPr spc="-5" dirty="0"/>
              <a:t>Algorithms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9071" y="3538721"/>
            <a:ext cx="7172325" cy="24285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1793672"/>
            <a:ext cx="8181340" cy="4011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AI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Experience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(Classification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Regression)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Meta-heuristic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optimization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(Genetic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Algorithms)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–"/>
            </a:pPr>
            <a:endParaRPr sz="32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Experience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15" dirty="0">
                <a:latin typeface="Calibri" panose="020F0502020204030204"/>
                <a:cs typeface="Calibri" panose="020F0502020204030204"/>
              </a:rPr>
              <a:t>Fifteen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years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lang="fr-FR" sz="2000" spc="-5" dirty="0">
                <a:latin typeface="Calibri" panose="020F0502020204030204"/>
                <a:cs typeface="Calibri" panose="020F0502020204030204"/>
              </a:rPr>
              <a:t>engineering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experience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2000" spc="15" dirty="0">
                <a:latin typeface="Calibri" panose="020F0502020204030204"/>
                <a:cs typeface="Calibri" panose="020F0502020204030204"/>
              </a:rPr>
              <a:t>in SW, Data analysis, Data mining and Machine Learning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Specific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teaching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curriculum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development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155700" lvl="2" indent="-229235" algn="l">
              <a:lnSpc>
                <a:spcPct val="100000"/>
              </a:lnSpc>
              <a:spcBef>
                <a:spcPts val="385"/>
              </a:spcBef>
              <a:buClrTx/>
              <a:buSzTx/>
              <a:buFont typeface="Arial" panose="020B0604020202020204"/>
              <a:buChar char="•"/>
              <a:tabLst>
                <a:tab pos="1155065" algn="l"/>
                <a:tab pos="1156335" algn="l"/>
              </a:tabLst>
            </a:pPr>
            <a:r>
              <a:rPr lang="fr-FR" sz="1600" spc="-5" dirty="0">
                <a:latin typeface="Calibri" panose="020F0502020204030204"/>
                <a:cs typeface="Calibri" panose="020F0502020204030204"/>
                <a:sym typeface="+mn-ea"/>
              </a:rPr>
              <a:t>MSc in AI</a:t>
            </a:r>
            <a:endParaRPr lang="fr-FR" sz="1600" spc="-5" dirty="0">
              <a:latin typeface="Calibri" panose="020F0502020204030204"/>
              <a:cs typeface="Calibri" panose="020F0502020204030204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1155065" algn="l"/>
                <a:tab pos="1156335" algn="l"/>
              </a:tabLst>
            </a:pPr>
            <a:r>
              <a:rPr lang="fr-FR" sz="1600" spc="-5" dirty="0">
                <a:latin typeface="Calibri" panose="020F0502020204030204"/>
                <a:cs typeface="Calibri" panose="020F0502020204030204"/>
              </a:rPr>
              <a:t>MSc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1600" spc="-25" dirty="0">
                <a:latin typeface="Calibri" panose="020F0502020204030204"/>
                <a:cs typeface="Calibri" panose="020F0502020204030204"/>
              </a:rPr>
              <a:t>Computer Science and Electronics</a:t>
            </a:r>
            <a:endParaRPr sz="1600" spc="-25" dirty="0">
              <a:latin typeface="Calibri" panose="020F0502020204030204"/>
              <a:cs typeface="Calibri" panose="020F0502020204030204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1155065" algn="l"/>
                <a:tab pos="1156335" algn="l"/>
              </a:tabLst>
            </a:pP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970" y="461645"/>
            <a:ext cx="38500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pc="-10" dirty="0"/>
              <a:t>My </a:t>
            </a:r>
            <a:r>
              <a:rPr spc="-10" dirty="0"/>
              <a:t>Background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74901"/>
            <a:ext cx="7973059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subdivided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100" dirty="0">
                <a:latin typeface="Calibri" panose="020F0502020204030204"/>
                <a:cs typeface="Calibri" panose="020F0502020204030204"/>
              </a:rPr>
              <a:t> either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classification</a:t>
            </a:r>
            <a:r>
              <a:rPr sz="21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or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1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regression</a:t>
            </a:r>
            <a:r>
              <a:rPr sz="2100" u="heavy" spc="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algorithms.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libri" panose="020F0502020204030204"/>
              <a:cs typeface="Calibri" panose="020F0502020204030204"/>
            </a:endParaRPr>
          </a:p>
          <a:p>
            <a:pPr marL="355600" marR="84455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classification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objective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 correctly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predict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category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objects or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cases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belong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attributes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they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have.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decision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previous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already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observed.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285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Regression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similar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expect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rather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predicting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category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want 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predict</a:t>
            </a:r>
            <a:r>
              <a:rPr sz="2100" dirty="0">
                <a:latin typeface="Calibri" panose="020F0502020204030204"/>
                <a:cs typeface="Calibri" panose="020F0502020204030204"/>
              </a:rPr>
              <a:t> 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numerical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value.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predict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concentration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drug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chemical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predict </a:t>
            </a:r>
            <a:r>
              <a:rPr sz="2100" dirty="0">
                <a:latin typeface="Calibri" panose="020F0502020204030204"/>
                <a:cs typeface="Calibri" panose="020F0502020204030204"/>
              </a:rPr>
              <a:t>a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persons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lifespan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based 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lifestyle.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146" y="461899"/>
            <a:ext cx="7202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Supervised</a:t>
            </a:r>
            <a:r>
              <a:rPr spc="-25" dirty="0"/>
              <a:t> </a:t>
            </a:r>
            <a:r>
              <a:rPr spc="-5" dirty="0"/>
              <a:t>Learning</a:t>
            </a:r>
            <a:r>
              <a:rPr spc="-15" dirty="0"/>
              <a:t> </a:t>
            </a:r>
            <a:r>
              <a:rPr spc="-5" dirty="0"/>
              <a:t>Algorithms</a:t>
            </a:r>
            <a:endParaRPr spc="-5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886" y="1576939"/>
            <a:ext cx="7153275" cy="37231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24" y="1476501"/>
            <a:ext cx="803275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unsupervised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provided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labelled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training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must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learn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Unsupervised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seek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similarity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pieces</a:t>
            </a:r>
            <a:r>
              <a:rPr sz="20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order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determine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whether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they can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characterized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forming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group.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These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groups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termed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clusters.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broad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range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clustering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machine learning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techniques.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177800" lvl="1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Example-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K Means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Clustering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told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advance how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many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form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--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potentially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difficulty)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461899"/>
            <a:ext cx="7826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Unsupervised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spc="-5" dirty="0"/>
              <a:t>Algorithms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5494020" y="4457700"/>
            <a:ext cx="3489960" cy="2121535"/>
            <a:chOff x="5494020" y="4457700"/>
            <a:chExt cx="3489960" cy="21215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03164" y="4466844"/>
              <a:ext cx="3471672" cy="2103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8592" y="4462272"/>
              <a:ext cx="3481070" cy="2112645"/>
            </a:xfrm>
            <a:custGeom>
              <a:avLst/>
              <a:gdLst/>
              <a:ahLst/>
              <a:cxnLst/>
              <a:rect l="l" t="t" r="r" b="b"/>
              <a:pathLst>
                <a:path w="3481070" h="2112645">
                  <a:moveTo>
                    <a:pt x="0" y="2112264"/>
                  </a:moveTo>
                  <a:lnTo>
                    <a:pt x="3480816" y="2112264"/>
                  </a:lnTo>
                  <a:lnTo>
                    <a:pt x="3480816" y="0"/>
                  </a:lnTo>
                  <a:lnTo>
                    <a:pt x="0" y="0"/>
                  </a:lnTo>
                  <a:lnTo>
                    <a:pt x="0" y="2112264"/>
                  </a:lnTo>
                  <a:close/>
                </a:path>
              </a:pathLst>
            </a:custGeom>
            <a:ln w="9144">
              <a:solidFill>
                <a:srgbClr val="462D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6709"/>
            <a:ext cx="8046084" cy="3313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00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 semi-supervised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approach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combines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unsupervised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techniques.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355600" marR="99441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Remember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supervised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labelled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 set,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while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unsupervised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techniques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 </a:t>
            </a:r>
            <a:r>
              <a:rPr sz="2000" dirty="0">
                <a:latin typeface="Calibri" panose="020F0502020204030204"/>
                <a:cs typeface="Calibri" panose="020F0502020204030204"/>
              </a:rPr>
              <a:t>unlabelled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data.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semi-supervised approach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utilises both labelled and unlabelled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–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Normally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small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amount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labelled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along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large</a:t>
            </a:r>
            <a:r>
              <a:rPr sz="1800" dirty="0">
                <a:latin typeface="Calibri" panose="020F0502020204030204"/>
                <a:cs typeface="Calibri" panose="020F0502020204030204"/>
              </a:rPr>
              <a:t> amount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of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unlabelled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9536" y="461899"/>
            <a:ext cx="5883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Semi-Supervised</a:t>
            </a:r>
            <a:r>
              <a:rPr spc="-45" dirty="0"/>
              <a:t> </a:t>
            </a:r>
            <a:r>
              <a:rPr spc="-5" dirty="0"/>
              <a:t>Learning</a:t>
            </a:r>
            <a:endParaRPr spc="-5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/0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414" y="6427114"/>
            <a:ext cx="175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Cork</a:t>
            </a:r>
            <a:r>
              <a:rPr sz="1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Institute</a:t>
            </a:r>
            <a:r>
              <a:rPr sz="1200" spc="-3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Technology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655" y="2054336"/>
            <a:ext cx="7452359" cy="36012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05" y="1552448"/>
            <a:ext cx="5450840" cy="44564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67945" indent="-343535">
              <a:lnSpc>
                <a:spcPts val="205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objective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Reinforcement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algorithms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observed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rewards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learn</a:t>
            </a:r>
            <a:r>
              <a:rPr sz="19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19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optimal</a:t>
            </a:r>
            <a:r>
              <a:rPr sz="19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(or </a:t>
            </a:r>
            <a:r>
              <a:rPr sz="19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near-optimal)</a:t>
            </a:r>
            <a:r>
              <a:rPr sz="19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policy</a:t>
            </a:r>
            <a:r>
              <a:rPr sz="19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a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given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environment.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5600" marR="10795" indent="-343535">
              <a:lnSpc>
                <a:spcPct val="9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The learning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system,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observe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environment,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select and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perform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actions,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rewards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(or penalties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form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negative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rewards).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must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learn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itself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what is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best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30" dirty="0">
                <a:latin typeface="Calibri" panose="020F0502020204030204"/>
                <a:cs typeface="Calibri" panose="020F0502020204030204"/>
              </a:rPr>
              <a:t>strategy,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policy,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most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reward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over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time.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policy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defines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what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action the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agent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when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given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situation.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lnSpc>
                <a:spcPct val="9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900" spc="-15" dirty="0">
                <a:latin typeface="Calibri" panose="020F0502020204030204"/>
                <a:cs typeface="Calibri" panose="020F0502020204030204"/>
              </a:rPr>
              <a:t>Unlike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most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other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forms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of machine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learner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not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told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actions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take,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but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instead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must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discover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actions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yield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most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reward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trying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them.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645" y="461899"/>
            <a:ext cx="806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Reinforcement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spc="-5" dirty="0"/>
              <a:t>Algorithms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07964" y="2234183"/>
            <a:ext cx="3115056" cy="23896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</a:t>
            </a:r>
            <a:r>
              <a:rPr spc="20" dirty="0"/>
              <a:t>r</a:t>
            </a:r>
            <a:r>
              <a:rPr dirty="0"/>
              <a:t>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53070" cy="35356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25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5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5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(ML)</a:t>
            </a:r>
            <a:r>
              <a:rPr sz="25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provides </a:t>
            </a:r>
            <a:r>
              <a:rPr sz="2500" spc="-5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a means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programs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5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infer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new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knowledge</a:t>
            </a:r>
            <a:r>
              <a:rPr sz="250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 observational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 data.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Char char="•"/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355600" marR="887095" indent="-342900">
              <a:lnSpc>
                <a:spcPts val="24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 panose="020F0502020204030204"/>
                <a:cs typeface="Calibri" panose="020F0502020204030204"/>
              </a:rPr>
              <a:t>ML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Applications</a:t>
            </a:r>
            <a:r>
              <a:rPr sz="250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(Spam,</a:t>
            </a:r>
            <a:r>
              <a:rPr sz="2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85" dirty="0">
                <a:latin typeface="Calibri" panose="020F0502020204030204"/>
                <a:cs typeface="Calibri" panose="020F0502020204030204"/>
              </a:rPr>
              <a:t>NLP,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Recommender</a:t>
            </a:r>
            <a:r>
              <a:rPr sz="25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Systems, </a:t>
            </a:r>
            <a:r>
              <a:rPr sz="2500" spc="-5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Robitics,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etc)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950">
              <a:latin typeface="Calibri" panose="020F0502020204030204"/>
              <a:cs typeface="Calibri" panose="020F0502020204030204"/>
            </a:endParaRPr>
          </a:p>
          <a:p>
            <a:pPr marL="355600" marR="716915" indent="-342900">
              <a:lnSpc>
                <a:spcPts val="24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Categories of</a:t>
            </a:r>
            <a:r>
              <a:rPr sz="250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ML (Supervised,</a:t>
            </a:r>
            <a:r>
              <a:rPr sz="25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Unsupervised, </a:t>
            </a:r>
            <a:r>
              <a:rPr sz="2500" spc="-5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Semi-Supervised,</a:t>
            </a:r>
            <a:r>
              <a:rPr sz="2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Reinforcement</a:t>
            </a:r>
            <a:r>
              <a:rPr sz="25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Learning)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25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495" y="461645"/>
            <a:ext cx="451104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pc="-5" dirty="0"/>
              <a:t>Now let’s practice</a:t>
            </a:r>
            <a:endParaRPr lang="fr-FR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53070" cy="33039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 panose="020F0502020204030204"/>
                <a:cs typeface="Calibri" panose="020F0502020204030204"/>
              </a:rPr>
              <a:t>For </a:t>
            </a:r>
            <a:r>
              <a:rPr lang="fr-FR" sz="2500" dirty="0">
                <a:latin typeface="Calibri" panose="020F0502020204030204"/>
                <a:cs typeface="Calibri" panose="020F0502020204030204"/>
              </a:rPr>
              <a:t>the practice, </a:t>
            </a:r>
            <a:r>
              <a:rPr sz="2500" dirty="0">
                <a:latin typeface="Calibri" panose="020F0502020204030204"/>
                <a:cs typeface="Calibri" panose="020F0502020204030204"/>
              </a:rPr>
              <a:t>the dataset we consider is the bluebook for bulldozers </a:t>
            </a:r>
            <a:endParaRPr sz="25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 panose="020F0502020204030204"/>
                <a:cs typeface="Calibri" panose="020F0502020204030204"/>
              </a:rPr>
              <a:t>competition: </a:t>
            </a:r>
            <a:r>
              <a:rPr sz="2500" dirty="0">
                <a:latin typeface="Calibri" panose="020F0502020204030204"/>
                <a:cs typeface="Calibri" panose="020F0502020204030204"/>
                <a:hlinkClick r:id="rId1" tooltip="" action="ppaction://hlinkfile"/>
              </a:rPr>
              <a:t>https://www.kaggle.com/c/bluebook-for-bulldozers/overview</a:t>
            </a:r>
            <a:endParaRPr sz="25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 panose="020F0502020204030204"/>
                <a:cs typeface="Calibri" panose="020F0502020204030204"/>
              </a:rPr>
              <a:t>You can download the Train.zip data file here: https:</a:t>
            </a:r>
            <a:r>
              <a:rPr sz="2500" dirty="0">
                <a:latin typeface="Calibri" panose="020F0502020204030204"/>
                <a:cs typeface="Calibri" panose="020F0502020204030204"/>
                <a:hlinkClick r:id="rId2" tooltip="" action="ppaction://hlinkfile"/>
              </a:rPr>
              <a:t>//www.kaggle.com/c/bluebook-for-bulldozers/data</a:t>
            </a:r>
            <a:r>
              <a:rPr sz="2500" dirty="0">
                <a:latin typeface="Calibri" panose="020F0502020204030204"/>
                <a:cs typeface="Calibri" panose="020F0502020204030204"/>
              </a:rPr>
              <a:t>, </a:t>
            </a:r>
            <a:endParaRPr sz="25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5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500" dirty="0">
                <a:latin typeface="Calibri" panose="020F0502020204030204"/>
                <a:cs typeface="Calibri" panose="020F0502020204030204"/>
              </a:rPr>
              <a:t>Before starting, </a:t>
            </a:r>
            <a:r>
              <a:rPr sz="2500" dirty="0">
                <a:latin typeface="Calibri" panose="020F0502020204030204"/>
                <a:cs typeface="Calibri" panose="020F0502020204030204"/>
              </a:rPr>
              <a:t>move unzip your file in the subfolder</a:t>
            </a:r>
            <a:r>
              <a:rPr lang="fr-FR" sz="2500" dirty="0">
                <a:latin typeface="Calibri" panose="020F0502020204030204"/>
                <a:cs typeface="Calibri" panose="020F0502020204030204"/>
              </a:rPr>
              <a:t>:</a:t>
            </a:r>
            <a:endParaRPr lang="fr-FR" sz="2500" dirty="0">
              <a:latin typeface="Calibri" panose="020F0502020204030204"/>
              <a:cs typeface="Calibri" panose="020F0502020204030204"/>
            </a:endParaRPr>
          </a:p>
          <a:p>
            <a:pPr marL="12700" marR="5080" indent="0">
              <a:lnSpc>
                <a:spcPct val="80000"/>
              </a:lnSpc>
              <a:spcBef>
                <a:spcPts val="695"/>
              </a:spcBef>
              <a:buFont typeface="Arial" panose="020B0604020202020204"/>
              <a:buNone/>
              <a:tabLst>
                <a:tab pos="354965" algn="l"/>
                <a:tab pos="355600" algn="l"/>
              </a:tabLst>
            </a:pPr>
            <a:r>
              <a:rPr lang="fr-FR" sz="2500" dirty="0">
                <a:latin typeface="Calibri" panose="020F0502020204030204"/>
                <a:cs typeface="Calibri" panose="020F0502020204030204"/>
              </a:rPr>
              <a:t>     </a:t>
            </a:r>
            <a:r>
              <a:rPr sz="2500" dirty="0">
                <a:latin typeface="Calibri" panose="020F0502020204030204"/>
                <a:cs typeface="Calibri" panose="020F0502020204030204"/>
              </a:rPr>
              <a:t>data/bulldozers</a:t>
            </a:r>
            <a:endParaRPr sz="25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35" y="1800225"/>
            <a:ext cx="610743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Email:</a:t>
            </a:r>
            <a:r>
              <a:rPr sz="200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nirmal.pregassame@ext.emlyon.com</a:t>
            </a:r>
            <a:endParaRPr sz="2000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12" y="2834981"/>
            <a:ext cx="8207375" cy="20205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ML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 100%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Continuous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Assessment.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350520" lvl="1" indent="-287020">
              <a:lnSpc>
                <a:spcPct val="100000"/>
              </a:lnSpc>
              <a:spcBef>
                <a:spcPts val="44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Knowledge check</a:t>
            </a:r>
            <a:r>
              <a:rPr lang="fr-FR" sz="1800" spc="10" dirty="0">
                <a:latin typeface="Calibri" panose="020F0502020204030204"/>
                <a:cs typeface="Calibri" panose="020F0502020204030204"/>
              </a:rPr>
              <a:t> on regular basis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- </a:t>
            </a:r>
            <a:r>
              <a:rPr lang="fr-FR" sz="1800" spc="-5" dirty="0">
                <a:latin typeface="Calibri" panose="020F0502020204030204"/>
                <a:cs typeface="Calibri" panose="020F0502020204030204"/>
              </a:rPr>
              <a:t>(Quizz during the courses)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(</a:t>
            </a:r>
            <a:r>
              <a:rPr lang="fr-FR"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3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0%)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- </a:t>
            </a:r>
            <a:r>
              <a:rPr lang="fr-FR" sz="1800" spc="-15" dirty="0">
                <a:latin typeface="Calibri" panose="020F0502020204030204"/>
                <a:cs typeface="Calibri" panose="020F0502020204030204"/>
              </a:rPr>
              <a:t>Individual work 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machine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applied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1800" spc="-5" dirty="0">
                <a:latin typeface="Calibri" panose="020F0502020204030204"/>
                <a:cs typeface="Calibri" panose="020F0502020204030204"/>
              </a:rPr>
              <a:t>your selected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domain.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(</a:t>
            </a:r>
            <a:r>
              <a:rPr lang="fr-FR"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7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0%)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–"/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fr-FR" sz="2000" dirty="0">
                <a:latin typeface="Calibri" panose="020F0502020204030204"/>
                <a:cs typeface="Calibri" panose="020F0502020204030204"/>
              </a:rPr>
              <a:t>  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Ask Questions!!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49" y="461899"/>
            <a:ext cx="80746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Course</a:t>
            </a:r>
            <a:r>
              <a:rPr dirty="0"/>
              <a:t> </a:t>
            </a:r>
            <a:r>
              <a:rPr spc="-20" dirty="0"/>
              <a:t>Breakdown</a:t>
            </a:r>
            <a:r>
              <a:rPr spc="-3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Assessment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828991"/>
            <a:ext cx="8122284" cy="21983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Course schedule: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Ø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8 sessions from March to April: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1270000" lvl="2" indent="-342900">
              <a:lnSpc>
                <a:spcPct val="100000"/>
              </a:lnSpc>
              <a:buFont typeface="Wingdings" panose="05000000000000000000" charset="0"/>
              <a:buChar char="Ø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4, 9, 16, 23, 30 March &amp; 6, 15, 20 April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1270000" lvl="2" indent="-342900">
              <a:lnSpc>
                <a:spcPct val="100000"/>
              </a:lnSpc>
              <a:buFont typeface="Wingdings" panose="05000000000000000000" charset="0"/>
              <a:buChar char="Ø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3 hours classes per session with a break of 15 minutes : 8.30 am to 11.45 am  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The class will be essentially in hands-on training mode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2575" y="381000"/>
            <a:ext cx="354457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lang="fr-FR" spc="-25" dirty="0"/>
              <a:t>urse</a:t>
            </a:r>
            <a:r>
              <a:rPr lang="fr-FR" dirty="0"/>
              <a:t> format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828991"/>
            <a:ext cx="8122284" cy="25063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Understand the concept of ML: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Where to apply ML?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How to use it ?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Have a hand-on experience for building a ML engine: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At the end of the course, you should be able to build a basic ML model to make prediction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775" y="381000"/>
            <a:ext cx="78365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en-GB" spc="-5" dirty="0"/>
              <a:t>What</a:t>
            </a:r>
            <a:r>
              <a:rPr lang="en-GB" spc="-5" dirty="0"/>
              <a:t> to </a:t>
            </a:r>
            <a:r>
              <a:rPr lang="fr-FR" altLang="en-GB" spc="-5" dirty="0"/>
              <a:t>expect from this </a:t>
            </a:r>
            <a:r>
              <a:rPr spc="-5" dirty="0"/>
              <a:t>Co</a:t>
            </a:r>
            <a:r>
              <a:rPr lang="fr-FR" spc="-25" dirty="0"/>
              <a:t>urse?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69836"/>
            <a:ext cx="8122284" cy="50419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Data Inspection</a:t>
            </a:r>
            <a:endParaRPr sz="2000" spc="-10" dirty="0">
              <a:latin typeface="Calibri" panose="020F0502020204030204"/>
              <a:cs typeface="Calibri" panose="020F0502020204030204"/>
            </a:endParaRPr>
          </a:p>
          <a:p>
            <a:pPr marL="756285" marR="448945" lvl="1" indent="-287020">
              <a:lnSpc>
                <a:spcPts val="1940"/>
              </a:lnSpc>
              <a:spcBef>
                <a:spcPts val="47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 Load the data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Look at the data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Look at the columns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Data Preprocessing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ts val="1840"/>
              </a:lnSpc>
              <a:spcBef>
                <a:spcPts val="45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700">
                <a:latin typeface="Calibri" panose="020F0502020204030204"/>
                <a:cs typeface="Calibri" panose="020F0502020204030204"/>
              </a:rPr>
              <a:t>Variable to predict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, </a:t>
            </a:r>
            <a:r>
              <a:rPr sz="1700">
                <a:latin typeface="Calibri" panose="020F0502020204030204"/>
                <a:cs typeface="Calibri" panose="020F0502020204030204"/>
              </a:rPr>
              <a:t>Naive first model training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, </a:t>
            </a:r>
            <a:r>
              <a:rPr sz="1700">
                <a:latin typeface="Calibri" panose="020F0502020204030204"/>
                <a:cs typeface="Calibri" panose="020F0502020204030204"/>
              </a:rPr>
              <a:t>Convert date times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, </a:t>
            </a:r>
            <a:r>
              <a:rPr sz="1700">
                <a:latin typeface="Calibri" panose="020F0502020204030204"/>
                <a:cs typeface="Calibri" panose="020F0502020204030204"/>
              </a:rPr>
              <a:t>Convert strings into numerotated categorie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s,</a:t>
            </a:r>
            <a:r>
              <a:rPr sz="1700">
                <a:latin typeface="Calibri" panose="020F0502020204030204"/>
                <a:cs typeface="Calibri" panose="020F0502020204030204"/>
              </a:rPr>
              <a:t> Inspect missing values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,</a:t>
            </a:r>
            <a:r>
              <a:rPr sz="1700">
                <a:latin typeface="Calibri" panose="020F0502020204030204"/>
                <a:cs typeface="Calibri" panose="020F0502020204030204"/>
              </a:rPr>
              <a:t> Save preprocessed data</a:t>
            </a:r>
            <a:r>
              <a:rPr lang="fr-FR" sz="1700">
                <a:latin typeface="Calibri" panose="020F0502020204030204"/>
                <a:cs typeface="Calibri" panose="020F0502020204030204"/>
              </a:rPr>
              <a:t>,</a:t>
            </a:r>
            <a:r>
              <a:rPr sz="1700">
                <a:latin typeface="Calibri" panose="020F0502020204030204"/>
                <a:cs typeface="Calibri" panose="020F0502020204030204"/>
              </a:rPr>
              <a:t> Fully numericalize data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>
                <a:latin typeface="Calibri" panose="020F0502020204030204"/>
                <a:cs typeface="Calibri" panose="020F0502020204030204"/>
              </a:rPr>
              <a:t>Regression with Random Forests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213995" lvl="1" indent="-287020">
              <a:lnSpc>
                <a:spcPts val="1840"/>
              </a:lnSpc>
              <a:spcBef>
                <a:spcPts val="45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Calibri" panose="020F0502020204030204"/>
                <a:cs typeface="Calibri" panose="020F0502020204030204"/>
              </a:rPr>
              <a:t> Regression Model scoring, underfitting, overfitting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 Base model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Decision Tree Regressor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Tree bagging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OOB score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Stopping criteria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</a:t>
            </a:r>
            <a:r>
              <a:rPr sz="1700" dirty="0">
                <a:latin typeface="Calibri" panose="020F0502020204030204"/>
                <a:cs typeface="Calibri" panose="020F0502020204030204"/>
              </a:rPr>
              <a:t> Data subsampling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Feature subsampling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Bagging as general Ensemble method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Cross validation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Hyperparameter tuning for final model selection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–"/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dirty="0">
                <a:latin typeface="Calibri" panose="020F0502020204030204"/>
                <a:cs typeface="Calibri" panose="020F0502020204030204"/>
              </a:rPr>
              <a:t>Classification, and differences with Regression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17145" lvl="1" indent="-287020">
              <a:lnSpc>
                <a:spcPts val="1840"/>
              </a:lnSpc>
              <a:spcBef>
                <a:spcPts val="45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Calibri" panose="020F0502020204030204"/>
                <a:cs typeface="Calibri" panose="020F0502020204030204"/>
              </a:rPr>
              <a:t>Categorical target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Decision Tree Classifier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Random Forest Classifier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Evaluation criteria of binary classifiers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Dealing with imbalanced data 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(</a:t>
            </a:r>
            <a:r>
              <a:rPr sz="1700" dirty="0">
                <a:latin typeface="Calibri" panose="020F0502020204030204"/>
                <a:cs typeface="Calibri" panose="020F0502020204030204"/>
              </a:rPr>
              <a:t>Precision - Recall curve and threshold selection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Class weights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, </a:t>
            </a:r>
            <a:r>
              <a:rPr sz="1700" dirty="0">
                <a:latin typeface="Calibri" panose="020F0502020204030204"/>
                <a:cs typeface="Calibri" panose="020F0502020204030204"/>
              </a:rPr>
              <a:t>Model calibration</a:t>
            </a:r>
            <a:r>
              <a:rPr lang="fr-FR" sz="1700" dirty="0">
                <a:latin typeface="Calibri" panose="020F0502020204030204"/>
                <a:cs typeface="Calibri" panose="020F0502020204030204"/>
              </a:rPr>
              <a:t>), </a:t>
            </a:r>
            <a:r>
              <a:rPr sz="1700" dirty="0">
                <a:latin typeface="Calibri" panose="020F0502020204030204"/>
                <a:cs typeface="Calibri" panose="020F0502020204030204"/>
              </a:rPr>
              <a:t> Multiclass Classification</a:t>
            </a:r>
            <a:endParaRPr sz="17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9217" y="59563"/>
            <a:ext cx="1846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0" dirty="0"/>
              <a:t>t</a:t>
            </a:r>
            <a:r>
              <a:rPr dirty="0"/>
              <a:t>e</a:t>
            </a:r>
            <a:r>
              <a:rPr spc="-30" dirty="0"/>
              <a:t>n</a:t>
            </a:r>
            <a:r>
              <a:rPr dirty="0"/>
              <a:t>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69836"/>
            <a:ext cx="8122284" cy="15271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Model Interpretation</a:t>
            </a:r>
            <a:endParaRPr sz="2000" spc="-10" dirty="0">
              <a:latin typeface="Calibri" panose="020F0502020204030204"/>
              <a:cs typeface="Calibri" panose="020F0502020204030204"/>
            </a:endParaRPr>
          </a:p>
          <a:p>
            <a:pPr marL="756285" marR="448945" lvl="1" indent="-287020">
              <a:lnSpc>
                <a:spcPts val="1940"/>
              </a:lnSpc>
              <a:spcBef>
                <a:spcPts val="47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Random Forest features importance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Permutation importance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Feature correlations</a:t>
            </a:r>
            <a:r>
              <a:rPr lang="fr-FR"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Individual feature explicability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000" spc="-10" dirty="0">
                <a:latin typeface="Calibri" panose="020F0502020204030204"/>
                <a:cs typeface="Calibri" panose="020F0502020204030204"/>
              </a:rPr>
              <a:t>Regression with XGBoost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6070" y="59690"/>
            <a:ext cx="354457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0" dirty="0"/>
              <a:t>t</a:t>
            </a:r>
            <a:r>
              <a:rPr dirty="0"/>
              <a:t>e</a:t>
            </a:r>
            <a:r>
              <a:rPr spc="-30" dirty="0"/>
              <a:t>n</a:t>
            </a:r>
            <a:r>
              <a:rPr dirty="0"/>
              <a:t>t</a:t>
            </a:r>
            <a:r>
              <a:rPr lang="fr-FR" dirty="0"/>
              <a:t> (Next)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7337"/>
            <a:ext cx="7971790" cy="38900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400" b="1" spc="-20" dirty="0">
                <a:latin typeface="Calibri" panose="020F0502020204030204"/>
                <a:cs typeface="Calibri" panose="020F0502020204030204"/>
              </a:rPr>
              <a:t>Software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libri" panose="020F0502020204030204"/>
                <a:cs typeface="Calibri" panose="020F0502020204030204"/>
              </a:rPr>
              <a:t>Anaconda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https://www.anaconda.com/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lang="fr-FR" sz="2000" spc="-10" dirty="0">
                <a:latin typeface="Calibri" panose="020F0502020204030204"/>
                <a:cs typeface="Calibri" panose="020F0502020204030204"/>
              </a:rPr>
              <a:t>:</a:t>
            </a:r>
            <a:endParaRPr lang="fr-FR" sz="2000" spc="-10" dirty="0">
              <a:latin typeface="Calibri" panose="020F0502020204030204"/>
              <a:cs typeface="Calibri" panose="020F0502020204030204"/>
            </a:endParaRPr>
          </a:p>
          <a:p>
            <a:pPr marL="1670685" lvl="3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>
                <a:latin typeface="Calibri" panose="020F0502020204030204"/>
                <a:cs typeface="Calibri" panose="020F0502020204030204"/>
              </a:rPr>
              <a:t>open sources editor for data science professionals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33020" lvl="1" indent="-28702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libri" panose="020F0502020204030204"/>
                <a:cs typeface="Calibri" panose="020F0502020204030204"/>
              </a:rPr>
              <a:t>Jupyter notebook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  <a:hlinkClick r:id="rId2"/>
              </a:rPr>
              <a:t>(</a:t>
            </a:r>
            <a:r>
              <a:rPr sz="20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2"/>
              </a:rPr>
              <a:t>https://jupyter.org/</a:t>
            </a:r>
            <a:r>
              <a:rPr lang="fr-FR" sz="2000" spc="-5" dirty="0">
                <a:latin typeface="Calibri" panose="020F0502020204030204"/>
                <a:cs typeface="Calibri" panose="020F0502020204030204"/>
              </a:rPr>
              <a:t> ):</a:t>
            </a:r>
            <a:endParaRPr lang="fr-FR" sz="2000" spc="-5" dirty="0">
              <a:latin typeface="Calibri" panose="020F0502020204030204"/>
              <a:cs typeface="Calibri" panose="020F0502020204030204"/>
            </a:endParaRPr>
          </a:p>
          <a:p>
            <a:pPr marL="1670685" marR="33020" lvl="3" indent="-28702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libri" panose="020F0502020204030204"/>
                <a:cs typeface="Calibri" panose="020F0502020204030204"/>
              </a:rPr>
              <a:t>web based interactive development</a:t>
            </a:r>
            <a:endParaRPr lang="fr-FR" sz="2000" spc="-5" dirty="0">
              <a:latin typeface="Calibri" panose="020F0502020204030204"/>
              <a:cs typeface="Calibri" panose="020F0502020204030204"/>
            </a:endParaRPr>
          </a:p>
          <a:p>
            <a:pPr marL="1670685" marR="33020" lvl="3" indent="-28702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fr-FR" sz="2400" b="1" spc="-20" dirty="0">
                <a:latin typeface="Calibri" panose="020F0502020204030204"/>
                <a:cs typeface="Calibri" panose="020F0502020204030204"/>
                <a:sym typeface="+mn-ea"/>
              </a:rPr>
              <a:t>Language/ Libraries:</a:t>
            </a:r>
            <a:endParaRPr lang="fr-FR" sz="2400" b="1" spc="-2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libri" panose="020F0502020204030204"/>
                <a:cs typeface="Calibri" panose="020F0502020204030204"/>
                <a:sym typeface="+mn-ea"/>
              </a:rPr>
              <a:t>Python 3.x (3.6 for our tutorial)</a:t>
            </a:r>
            <a:endParaRPr lang="fr-FR" sz="2000" spc="-5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libri" panose="020F0502020204030204"/>
                <a:cs typeface="Calibri" panose="020F0502020204030204"/>
                <a:sym typeface="+mn-ea"/>
              </a:rPr>
              <a:t>scikitlearn</a:t>
            </a:r>
            <a:endParaRPr lang="fr-FR" sz="2000" spc="-5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endParaRPr lang="fr-FR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0645" y="457200"/>
            <a:ext cx="390334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pc="-15" dirty="0"/>
              <a:t>Course Materials</a:t>
            </a:r>
            <a:endParaRPr lang="fr-FR" spc="-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320" y="242443"/>
            <a:ext cx="5530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Programming</a:t>
            </a:r>
            <a:r>
              <a:rPr spc="25" dirty="0"/>
              <a:t> </a:t>
            </a:r>
            <a:r>
              <a:rPr spc="-15" dirty="0"/>
              <a:t>Resources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6649"/>
            <a:ext cx="784479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our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module.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libri" panose="020F0502020204030204"/>
                <a:cs typeface="Calibri" panose="020F0502020204030204"/>
              </a:rPr>
              <a:t>Basic</a:t>
            </a:r>
            <a:r>
              <a:rPr sz="16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Python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55600" marR="17780" indent="-342900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Python</a:t>
            </a:r>
            <a:r>
              <a:rPr sz="16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3</a:t>
            </a:r>
            <a:r>
              <a:rPr sz="16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Tutorial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Clear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focused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overview</a:t>
            </a:r>
            <a:r>
              <a:rPr sz="16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syntax,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structures,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600" spc="-34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structures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etc.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55600" marR="269240" indent="-34290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Video</a:t>
            </a:r>
            <a:r>
              <a:rPr sz="16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Python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3</a:t>
            </a:r>
            <a:r>
              <a:rPr sz="16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Tutorials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set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of very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basic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video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tutorials.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More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focused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on </a:t>
            </a:r>
            <a:r>
              <a:rPr sz="1600" spc="-34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beginners.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NumPy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Pandas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 marL="355600" marR="6096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DataCamp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 NumPy</a:t>
            </a:r>
            <a:r>
              <a:rPr sz="16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Tutorial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Accessible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easy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understand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tutorial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started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NumPy.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4"/>
              </a:rPr>
              <a:t>NumPy</a:t>
            </a:r>
            <a:r>
              <a:rPr sz="16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4"/>
              </a:rPr>
              <a:t>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4"/>
              </a:rPr>
              <a:t>Tutorial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Short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overview</a:t>
            </a:r>
            <a:r>
              <a:rPr sz="16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6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NumPy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basic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structures.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It also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covers </a:t>
            </a:r>
            <a:r>
              <a:rPr sz="1600" spc="-34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SciPy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(which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don’t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need)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basic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Matplotlib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(which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will be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covering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later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programme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as part of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visualization).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5"/>
              </a:rPr>
              <a:t>DataCamp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5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5"/>
              </a:rPr>
              <a:t>Pandas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5"/>
              </a:rPr>
              <a:t>Tutorial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hlinkClick r:id="rId5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Short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easy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understand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tutorial on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6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Pandas.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/0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414" y="6427114"/>
            <a:ext cx="175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Cork</a:t>
            </a:r>
            <a:r>
              <a:rPr sz="1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Institute</a:t>
            </a:r>
            <a:r>
              <a:rPr sz="1200" spc="-3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Technology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9002</Words>
  <Application>WPS Presentation</Application>
  <PresentationFormat>On-screen Show (4:3)</PresentationFormat>
  <Paragraphs>280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Arial</vt:lpstr>
      <vt:lpstr>Microsoft YaHei</vt:lpstr>
      <vt:lpstr>Arial Unicode MS</vt:lpstr>
      <vt:lpstr>Calibri</vt:lpstr>
      <vt:lpstr>Wingdings</vt:lpstr>
      <vt:lpstr>Times New Roman</vt:lpstr>
      <vt:lpstr>Office Theme</vt:lpstr>
      <vt:lpstr>Practical Machine  Learning</vt:lpstr>
      <vt:lpstr>Background</vt:lpstr>
      <vt:lpstr>Course Breakdown and Assessment</vt:lpstr>
      <vt:lpstr>Content (Next)</vt:lpstr>
      <vt:lpstr>Course format</vt:lpstr>
      <vt:lpstr>Content</vt:lpstr>
      <vt:lpstr>Content</vt:lpstr>
      <vt:lpstr>Resources</vt:lpstr>
      <vt:lpstr>Programming Resources</vt:lpstr>
      <vt:lpstr>Resources</vt:lpstr>
      <vt:lpstr>Machine Learning</vt:lpstr>
      <vt:lpstr>Machine Learning</vt:lpstr>
      <vt:lpstr>Machine Learning Applications</vt:lpstr>
      <vt:lpstr>Machine Learning Applications</vt:lpstr>
      <vt:lpstr>Machine Learning Applications</vt:lpstr>
      <vt:lpstr>Machine Learning Applications</vt:lpstr>
      <vt:lpstr>PowerPoint 演示文稿</vt:lpstr>
      <vt:lpstr>Categories of Machine Learning  Algorithms</vt:lpstr>
      <vt:lpstr>Supervised Learning Algorithms</vt:lpstr>
      <vt:lpstr>Supervised Learning Algorithms</vt:lpstr>
      <vt:lpstr>PowerPoint 演示文稿</vt:lpstr>
      <vt:lpstr>Unsupervised Learning Algorithms</vt:lpstr>
      <vt:lpstr>Semi-Supervised Learning</vt:lpstr>
      <vt:lpstr>PowerPoint 演示文稿</vt:lpstr>
      <vt:lpstr>Reinforcement Learning Algorithms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 Learning</dc:title>
  <dc:creator>Tim Horgan</dc:creator>
  <cp:lastModifiedBy>khara</cp:lastModifiedBy>
  <cp:revision>9</cp:revision>
  <dcterms:created xsi:type="dcterms:W3CDTF">2021-03-03T19:23:23Z</dcterms:created>
  <dcterms:modified xsi:type="dcterms:W3CDTF">2021-03-04T06:59:24Z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2018-09-13T01:00:00Z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2021-03-03T01:00:00Z</vt:filetime>
  </property>
  <property fmtid="{D5CDD505-2E9C-101B-9397-08002B2CF9AE}" pid="5" name="KSOProductBuildVer">
    <vt:lpwstr>2057-11.2.0.9984</vt:lpwstr>
  </property>
</Properties>
</file>