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27" r:id="rId4"/>
    <p:sldId id="328" r:id="rId5"/>
    <p:sldId id="329" r:id="rId6"/>
    <p:sldId id="339" r:id="rId7"/>
    <p:sldId id="342" r:id="rId9"/>
    <p:sldId id="330" r:id="rId10"/>
    <p:sldId id="341" r:id="rId11"/>
    <p:sldId id="331" r:id="rId12"/>
    <p:sldId id="332" r:id="rId13"/>
    <p:sldId id="336" r:id="rId14"/>
    <p:sldId id="334" r:id="rId15"/>
    <p:sldId id="338" r:id="rId16"/>
    <p:sldId id="344" r:id="rId17"/>
    <p:sldId id="333" r:id="rId18"/>
    <p:sldId id="345" r:id="rId19"/>
    <p:sldId id="337" r:id="rId2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to leave-one-out cross-validation error </a:t>
            </a:r>
            <a:endParaRPr lang="en-US" dirty="0" smtClean="0"/>
          </a:p>
          <a:p>
            <a:r>
              <a:rPr lang="en-US" dirty="0" smtClean="0"/>
              <a:t>1/N</a:t>
            </a:r>
            <a:r>
              <a:rPr lang="en-US" baseline="0" dirty="0" smtClean="0"/>
              <a:t> to choose, 1-1/N not to choose,  (1-1/N)N and (1-1/N) 1-(1-1/N)N 1-e^(-1)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0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30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31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2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6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34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p33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Finally the given an input data the decision is made as follows given an input data,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, text on left, text on right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46023"/>
            <a:ext cx="8031480" cy="309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hyperlink" Target="http://www-stat.stanford.edu/~hastie/Papers/ESLII.pdf" TargetMode="Externa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59279"/>
            <a:ext cx="6579234" cy="2525395"/>
          </a:xfrm>
          <a:custGeom>
            <a:avLst/>
            <a:gdLst/>
            <a:ahLst/>
            <a:cxnLst/>
            <a:rect l="l" t="t" r="r" b="b"/>
            <a:pathLst>
              <a:path w="6579234" h="2525395">
                <a:moveTo>
                  <a:pt x="6579108" y="0"/>
                </a:moveTo>
                <a:lnTo>
                  <a:pt x="0" y="0"/>
                </a:lnTo>
                <a:lnTo>
                  <a:pt x="0" y="2525268"/>
                </a:lnTo>
                <a:lnTo>
                  <a:pt x="6579108" y="2525268"/>
                </a:lnTo>
                <a:lnTo>
                  <a:pt x="6579108" y="0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79107" y="1859279"/>
            <a:ext cx="2564892" cy="2525268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90500" y="2424430"/>
            <a:ext cx="629031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 marR="5080" indent="-1036320" algn="just">
              <a:lnSpc>
                <a:spcPct val="100000"/>
              </a:lnSpc>
              <a:spcBef>
                <a:spcPts val="105"/>
              </a:spcBef>
            </a:pPr>
            <a:r>
              <a:rPr lang="fr-FR" spc="-15" dirty="0">
                <a:solidFill>
                  <a:srgbClr val="F1F1F1"/>
                </a:solidFill>
              </a:rPr>
              <a:t>Decision Tree - Bagging -Random Tree Forest</a:t>
            </a:r>
            <a:endParaRPr lang="fr-FR" dirty="0">
              <a:solidFill>
                <a:srgbClr val="F1F1F1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5617" y="4870830"/>
            <a:ext cx="35064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MK340 - </a:t>
            </a:r>
            <a:r>
              <a:rPr sz="2000" b="1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b="1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Lecture:</a:t>
            </a:r>
            <a:r>
              <a:rPr sz="1600" spc="2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600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</a:pP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Nirmal Pregassame</a:t>
            </a:r>
            <a:endParaRPr sz="1600" spc="-5" dirty="0">
              <a:solidFill>
                <a:srgbClr val="766A62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0"/>
          <p:cNvPicPr preferRelativeResize="0"/>
          <p:nvPr/>
        </p:nvPicPr>
        <p:blipFill rotWithShape="1">
          <a:blip r:embed="rId1"/>
          <a:srcRect b="54441"/>
          <a:stretch>
            <a:fillRect/>
          </a:stretch>
        </p:blipFill>
        <p:spPr>
          <a:xfrm>
            <a:off x="3581400" y="1981200"/>
            <a:ext cx="5562602" cy="324961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fr-FR" sz="4400" b="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Bagging in practice</a:t>
            </a:r>
            <a:endParaRPr lang="fr-FR" sz="4400" b="0" i="0" u="none" spc="-5" dirty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 rot="-5400000">
            <a:off x="-645262" y="3226649"/>
            <a:ext cx="162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examples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4756150" y="1287462"/>
            <a:ext cx="30114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Construct a decision tree</a:t>
            </a:r>
            <a:endParaRPr lang="en-US" sz="22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8" name="Google Shape;628;p50"/>
          <p:cNvSpPr/>
          <p:nvPr/>
        </p:nvSpPr>
        <p:spPr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50"/>
          <p:cNvSpPr/>
          <p:nvPr/>
        </p:nvSpPr>
        <p:spPr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30" name="Google Shape;630;p50"/>
          <p:cNvCxnSpPr/>
          <p:nvPr/>
        </p:nvCxnSpPr>
        <p:spPr>
          <a:xfrm>
            <a:off x="1600200" y="3429000"/>
            <a:ext cx="657300" cy="38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1" name="Google Shape;631;p50"/>
          <p:cNvSpPr/>
          <p:nvPr/>
        </p:nvSpPr>
        <p:spPr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 rot="-5400000">
            <a:off x="2371800" y="43339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3" name="Google Shape;633;p50"/>
          <p:cNvCxnSpPr/>
          <p:nvPr/>
        </p:nvCxnSpPr>
        <p:spPr>
          <a:xfrm rot="-5400000" flipH="1">
            <a:off x="747750" y="4129050"/>
            <a:ext cx="23622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4" name="Google Shape;634;p50"/>
          <p:cNvCxnSpPr/>
          <p:nvPr/>
        </p:nvCxnSpPr>
        <p:spPr>
          <a:xfrm>
            <a:off x="3505200" y="2286000"/>
            <a:ext cx="990600" cy="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5" name="Google Shape;635;p50"/>
          <p:cNvSpPr/>
          <p:nvPr/>
        </p:nvSpPr>
        <p:spPr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36" name="Google Shape;636;p50"/>
          <p:cNvCxnSpPr/>
          <p:nvPr/>
        </p:nvCxnSpPr>
        <p:spPr>
          <a:xfrm rot="10800000" flipH="1">
            <a:off x="1600200" y="2514600"/>
            <a:ext cx="657300" cy="609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7" name="Google Shape;637;p50"/>
          <p:cNvSpPr txBox="1"/>
          <p:nvPr/>
        </p:nvSpPr>
        <p:spPr>
          <a:xfrm>
            <a:off x="254000" y="2286000"/>
            <a:ext cx="15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 features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4"/>
          <p:cNvPicPr preferRelativeResize="0"/>
          <p:nvPr/>
        </p:nvPicPr>
        <p:blipFill rotWithShape="1">
          <a:blip r:embed="rId1"/>
          <a:srcRect l="20079" t="26833" r="22236" b="11166"/>
          <a:stretch>
            <a:fillRect/>
          </a:stretch>
        </p:blipFill>
        <p:spPr>
          <a:xfrm>
            <a:off x="971550" y="1196975"/>
            <a:ext cx="7032624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4"/>
          <p:cNvSpPr txBox="1"/>
          <p:nvPr>
            <p:ph type="title" idx="4294967295"/>
          </p:nvPr>
        </p:nvSpPr>
        <p:spPr>
          <a:xfrm>
            <a:off x="323850" y="-269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Bagging </a:t>
            </a:r>
            <a:r>
              <a:rPr lang="fr-FR"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Output example</a:t>
            </a:r>
            <a:endParaRPr lang="fr-FR" sz="4400" b="1" i="0" u="none" spc="-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4" name="Google Shape;684;p54"/>
          <p:cNvSpPr txBox="1"/>
          <p:nvPr/>
        </p:nvSpPr>
        <p:spPr>
          <a:xfrm>
            <a:off x="1547812" y="1303337"/>
            <a:ext cx="65358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Notice the bootstrap trees are different than the original tree</a:t>
            </a:r>
            <a:endParaRPr lang="en-US"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4400" i="0" u="none" dirty="0" smtClean="0">
                <a:latin typeface="Calibri" panose="020F0502020204030204"/>
                <a:cs typeface="Calibri" panose="020F0502020204030204"/>
                <a:sym typeface="Calibri" panose="020F0502020204030204"/>
              </a:rPr>
              <a:t>Bagging</a:t>
            </a:r>
            <a:r>
              <a:rPr lang="fr-FR" altLang="en-US" sz="4400" i="0" u="none" dirty="0" smtClean="0">
                <a:latin typeface="Calibri" panose="020F0502020204030204"/>
                <a:cs typeface="Calibri" panose="020F0502020204030204"/>
                <a:sym typeface="Calibri" panose="020F0502020204030204"/>
              </a:rPr>
              <a:t>: How to make a Prediction? </a:t>
            </a:r>
            <a:endParaRPr lang="fr-FR" altLang="en-US" sz="4400" i="0" u="none" dirty="0" smtClea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67" name="Google Shape;667;p52"/>
          <p:cNvPicPr preferRelativeResize="0"/>
          <p:nvPr/>
        </p:nvPicPr>
        <p:blipFill rotWithShape="1">
          <a:blip r:embed="rId1"/>
          <a:srcRect l="49022" t="66147" r="11404" b="15893"/>
          <a:stretch>
            <a:fillRect/>
          </a:stretch>
        </p:blipFill>
        <p:spPr>
          <a:xfrm>
            <a:off x="0" y="2997200"/>
            <a:ext cx="6011862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2"/>
          <p:cNvSpPr txBox="1"/>
          <p:nvPr/>
        </p:nvSpPr>
        <p:spPr>
          <a:xfrm>
            <a:off x="684212" y="1557337"/>
            <a:ext cx="50403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 panose="020F0502020204030204"/>
              <a:buNone/>
            </a:pPr>
            <a:r>
              <a:rPr lang="en-US" sz="25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 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{(x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y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), (x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y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), . . . , (x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y</a:t>
            </a:r>
            <a:r>
              <a:rPr lang="en-US" sz="2500" b="0" i="0" u="none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25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)}</a:t>
            </a:r>
            <a:endParaRPr lang="en-US" sz="25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2000" b="0" i="0" u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*b   </a:t>
            </a: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2000" b="0" i="0" u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1,.., B..  </a:t>
            </a:r>
            <a:endParaRPr lang="en-US"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69" name="Google Shape;669;p52"/>
          <p:cNvCxnSpPr/>
          <p:nvPr/>
        </p:nvCxnSpPr>
        <p:spPr>
          <a:xfrm rot="10800000" flipH="1">
            <a:off x="4572000" y="2852862"/>
            <a:ext cx="936600" cy="7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0" name="Google Shape;670;p52"/>
          <p:cNvSpPr txBox="1"/>
          <p:nvPr/>
        </p:nvSpPr>
        <p:spPr>
          <a:xfrm>
            <a:off x="5795962" y="2420937"/>
            <a:ext cx="27195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prediction at input x</a:t>
            </a:r>
            <a:endParaRPr lang="en-US"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when bootstrap sample</a:t>
            </a:r>
            <a:endParaRPr lang="en-US"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r>
              <a:rPr lang="en-US" sz="20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used for training</a:t>
            </a:r>
            <a:endParaRPr lang="en-US" sz="20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519112" y="5753100"/>
            <a:ext cx="70992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http://www-stat.stanford.edu/~hastie/Papers/ESLII.pdf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(Chapter 8.</a:t>
            </a: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7)</a:t>
            </a: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76910"/>
          </a:xfrm>
        </p:spPr>
        <p:txBody>
          <a:bodyPr/>
          <a:lstStyle/>
          <a:p>
            <a:pPr algn="ctr"/>
            <a:r>
              <a:rPr lang="en-US" dirty="0" smtClean="0"/>
              <a:t>Bagging</a:t>
            </a:r>
            <a:r>
              <a:rPr lang="fr-FR" altLang="en-US" dirty="0" smtClean="0"/>
              <a:t> in summary </a:t>
            </a:r>
            <a:endParaRPr lang="fr-FR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778"/>
            <a:ext cx="8031480" cy="156908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Reduces overfitting (variance)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Normally uses one type of classifier</a:t>
            </a:r>
            <a:r>
              <a:rPr lang="fr-FR" altLang="en-US" dirty="0" smtClean="0"/>
              <a:t> (example Decision Tree)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Easy to parallelize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76910"/>
          </a:xfrm>
        </p:spPr>
        <p:txBody>
          <a:bodyPr/>
          <a:lstStyle/>
          <a:p>
            <a:pPr algn="ctr"/>
            <a:r>
              <a:rPr lang="fr-FR" altLang="en-US" dirty="0" smtClean="0"/>
              <a:t>Random Forest </a:t>
            </a:r>
            <a:endParaRPr lang="fr-FR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778"/>
            <a:ext cx="8031480" cy="253873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fr-FR" altLang="en-US" b="1" dirty="0" smtClean="0"/>
              <a:t>What is Random Forest?</a:t>
            </a:r>
            <a:endParaRPr lang="fr-FR" altLang="en-US" b="1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altLang="en-US" dirty="0" smtClean="0"/>
              <a:t>An ensemble of classifier that consists of many decision trees </a:t>
            </a:r>
            <a:endParaRPr lang="fr-FR" altLang="en-US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altLang="en-US" dirty="0" smtClean="0"/>
              <a:t>It uses the bagging concepts : Each DT is feeded by its own sample derivated from the original datasets</a:t>
            </a:r>
            <a:endParaRPr lang="fr-FR" altLang="en-US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altLang="en-US" dirty="0"/>
              <a:t>It can be used for classification or regression</a:t>
            </a:r>
            <a:endParaRPr lang="fr-F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Random Forest Classifier</a:t>
            </a:r>
            <a:endParaRPr sz="4400" i="0" u="none" spc="-5" dirty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 rot="-5400000">
            <a:off x="-659550" y="3226649"/>
            <a:ext cx="162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examples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4" name="Google Shape;644;p51"/>
          <p:cNvSpPr/>
          <p:nvPr/>
        </p:nvSpPr>
        <p:spPr>
          <a:xfrm>
            <a:off x="2271712" y="19050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5" name="Google Shape;645;p51"/>
          <p:cNvSpPr/>
          <p:nvPr/>
        </p:nvSpPr>
        <p:spPr>
          <a:xfrm>
            <a:off x="2271712" y="32004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46" name="Google Shape;646;p51"/>
          <p:cNvCxnSpPr/>
          <p:nvPr/>
        </p:nvCxnSpPr>
        <p:spPr>
          <a:xfrm rot="-5400000">
            <a:off x="1471650" y="2490750"/>
            <a:ext cx="9144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7" name="Google Shape;647;p51"/>
          <p:cNvCxnSpPr/>
          <p:nvPr/>
        </p:nvCxnSpPr>
        <p:spPr>
          <a:xfrm>
            <a:off x="1585912" y="3429000"/>
            <a:ext cx="657300" cy="38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8" name="Google Shape;648;p51"/>
          <p:cNvSpPr/>
          <p:nvPr/>
        </p:nvSpPr>
        <p:spPr>
          <a:xfrm>
            <a:off x="2271712" y="51816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9" name="Google Shape;649;p51"/>
          <p:cNvSpPr txBox="1"/>
          <p:nvPr/>
        </p:nvSpPr>
        <p:spPr>
          <a:xfrm rot="-5400000">
            <a:off x="2357512" y="43339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50" name="Google Shape;650;p51"/>
          <p:cNvCxnSpPr/>
          <p:nvPr/>
        </p:nvCxnSpPr>
        <p:spPr>
          <a:xfrm rot="-5400000" flipH="1">
            <a:off x="733462" y="4129050"/>
            <a:ext cx="23622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651" name="Google Shape;651;p51"/>
          <p:cNvPicPr preferRelativeResize="0"/>
          <p:nvPr/>
        </p:nvPicPr>
        <p:blipFill rotWithShape="1">
          <a:blip r:embed="rId1"/>
          <a:srcRect b="54441"/>
          <a:stretch>
            <a:fillRect/>
          </a:stretch>
        </p:blipFill>
        <p:spPr>
          <a:xfrm>
            <a:off x="4365625" y="1676400"/>
            <a:ext cx="2020890" cy="11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1"/>
          <p:cNvPicPr preferRelativeResize="0"/>
          <p:nvPr/>
        </p:nvPicPr>
        <p:blipFill rotWithShape="1">
          <a:blip r:embed="rId2"/>
          <a:srcRect t="54410"/>
          <a:stretch>
            <a:fillRect/>
          </a:stretch>
        </p:blipFill>
        <p:spPr>
          <a:xfrm>
            <a:off x="4329112" y="2895600"/>
            <a:ext cx="2209802" cy="129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1"/>
          <p:cNvPicPr preferRelativeResize="0"/>
          <p:nvPr/>
        </p:nvPicPr>
        <p:blipFill rotWithShape="1">
          <a:blip r:embed="rId2"/>
          <a:srcRect t="54410"/>
          <a:stretch>
            <a:fillRect/>
          </a:stretch>
        </p:blipFill>
        <p:spPr>
          <a:xfrm>
            <a:off x="4329112" y="4956175"/>
            <a:ext cx="2209802" cy="1292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51"/>
          <p:cNvCxnSpPr/>
          <p:nvPr/>
        </p:nvCxnSpPr>
        <p:spPr>
          <a:xfrm>
            <a:off x="3429000" y="22860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55" name="Google Shape;655;p51"/>
          <p:cNvCxnSpPr/>
          <p:nvPr/>
        </p:nvCxnSpPr>
        <p:spPr>
          <a:xfrm>
            <a:off x="3414712" y="35814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56" name="Google Shape;656;p51"/>
          <p:cNvCxnSpPr/>
          <p:nvPr/>
        </p:nvCxnSpPr>
        <p:spPr>
          <a:xfrm>
            <a:off x="3490912" y="55626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7" name="Google Shape;657;p51"/>
          <p:cNvSpPr txBox="1"/>
          <p:nvPr/>
        </p:nvSpPr>
        <p:spPr>
          <a:xfrm rot="-5400000">
            <a:off x="4795912" y="43212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7072312" y="3124200"/>
            <a:ext cx="16002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Take the majority vote</a:t>
            </a:r>
            <a:endParaRPr lang="en-US" sz="24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6400800" y="1600200"/>
            <a:ext cx="533400" cy="457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442912" y="2895600"/>
            <a:ext cx="1143000" cy="914400"/>
          </a:xfrm>
          <a:prstGeom prst="rect">
            <a:avLst/>
          </a:prstGeom>
          <a:solidFill>
            <a:srgbClr val="ECAB28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239712" y="2286000"/>
            <a:ext cx="15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 features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76910"/>
          </a:xfrm>
        </p:spPr>
        <p:txBody>
          <a:bodyPr/>
          <a:lstStyle/>
          <a:p>
            <a:pPr algn="ctr"/>
            <a:r>
              <a:rPr lang="fr-FR" altLang="en-US" dirty="0" smtClean="0"/>
              <a:t>Random Forest for Regression</a:t>
            </a:r>
            <a:endParaRPr lang="fr-FR" altLang="en-US" dirty="0" smtClean="0"/>
          </a:p>
        </p:txBody>
      </p:sp>
      <p:pic>
        <p:nvPicPr>
          <p:cNvPr id="5" name="Content Placeholder 4" descr="1_ZFuMI_HrI3jt2Wlay73IU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371600"/>
            <a:ext cx="7426960" cy="471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Out-of-Bag Error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913"/>
            <a:ext cx="8229600" cy="49493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 cross validation?</a:t>
            </a:r>
            <a:endParaRPr lang="en-US" sz="2600" dirty="0" smtClean="0"/>
          </a:p>
          <a:p>
            <a:r>
              <a:rPr lang="en-US" sz="2600" dirty="0" smtClean="0"/>
              <a:t>Remember, in bootstrapping we sample with replacement, and therefore </a:t>
            </a:r>
            <a:r>
              <a:rPr lang="en-US" sz="2600" b="1" dirty="0" smtClean="0"/>
              <a:t>not all observations are used for each bootstrap sample</a:t>
            </a:r>
            <a:r>
              <a:rPr lang="en-US" sz="2600" dirty="0" smtClean="0"/>
              <a:t>. On average 1/3 of them are not used! </a:t>
            </a:r>
            <a:endParaRPr lang="en-US" sz="2600" dirty="0" smtClean="0"/>
          </a:p>
          <a:p>
            <a:r>
              <a:rPr lang="en-US" sz="2600" dirty="0" smtClean="0"/>
              <a:t>We call them out-of-bag samples (OOB)</a:t>
            </a:r>
            <a:endParaRPr lang="en-US" sz="2600" dirty="0" smtClean="0"/>
          </a:p>
          <a:p>
            <a:r>
              <a:rPr lang="en-US" sz="2600" dirty="0" smtClean="0"/>
              <a:t> We </a:t>
            </a:r>
            <a:r>
              <a:rPr lang="en-US" sz="2600" dirty="0"/>
              <a:t>can predict the response for the</a:t>
            </a:r>
            <a:r>
              <a:rPr lang="en-US" sz="2600" i="1" dirty="0"/>
              <a:t> </a:t>
            </a:r>
            <a:r>
              <a:rPr lang="en-US" sz="2600" i="1" dirty="0" smtClean="0"/>
              <a:t>i-th </a:t>
            </a:r>
            <a:r>
              <a:rPr lang="en-US" sz="2600" dirty="0"/>
              <a:t>observation using each of the trees in which that observation was </a:t>
            </a:r>
            <a:r>
              <a:rPr lang="en-US" sz="2600" dirty="0" smtClean="0"/>
              <a:t>OOB and do this for </a:t>
            </a:r>
            <a:r>
              <a:rPr lang="en-US" sz="2600" i="1" dirty="0" smtClean="0"/>
              <a:t>n</a:t>
            </a:r>
            <a:r>
              <a:rPr lang="en-US" sz="2600" dirty="0" smtClean="0"/>
              <a:t> observations</a:t>
            </a:r>
            <a:endParaRPr lang="en-US" sz="2600" dirty="0" smtClean="0"/>
          </a:p>
          <a:p>
            <a:r>
              <a:rPr lang="en-US" sz="2600" dirty="0" smtClean="0"/>
              <a:t> Calculate overall </a:t>
            </a:r>
            <a:r>
              <a:rPr lang="en-US" sz="2600" dirty="0"/>
              <a:t>OOB MSE </a:t>
            </a:r>
            <a:r>
              <a:rPr lang="en-US" sz="2600" dirty="0" smtClean="0"/>
              <a:t>or </a:t>
            </a:r>
            <a:r>
              <a:rPr lang="en-US" sz="2600" dirty="0"/>
              <a:t>classification </a:t>
            </a:r>
            <a:r>
              <a:rPr lang="en-US" sz="2600" dirty="0" smtClean="0"/>
              <a:t>error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57" y="334151"/>
            <a:ext cx="8229879" cy="1116484"/>
          </a:xfrm>
        </p:spPr>
        <p:txBody>
          <a:bodyPr>
            <a:normAutofit/>
          </a:bodyPr>
          <a:lstStyle/>
          <a:p>
            <a:pPr algn="ctr"/>
            <a:r>
              <a:rPr lang="fr-FR" sz="4400" spc="-5" dirty="0"/>
              <a:t>Decision Tree </a:t>
            </a:r>
            <a:r>
              <a:rPr sz="4400" spc="-5" dirty="0"/>
              <a:t>Concept</a:t>
            </a:r>
            <a:endParaRPr sz="4400" spc="-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8" y="1970128"/>
            <a:ext cx="8304519" cy="4287297"/>
          </a:xfrm>
        </p:spPr>
        <p:txBody>
          <a:bodyPr>
            <a:noAutofit/>
          </a:bodyPr>
          <a:lstStyle/>
          <a:p>
            <a:r>
              <a:rPr lang="en-US" sz="1955" dirty="0" smtClean="0">
                <a:cs typeface="Times New Roman" panose="02020603050405020304" pitchFamily="18" charset="0"/>
              </a:rPr>
              <a:t>A Decision Tree is an important data structure known to solve many computational problems</a:t>
            </a:r>
            <a:endParaRPr lang="en-US" sz="1955" dirty="0" smtClean="0"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endParaRPr lang="en-US" sz="78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Example </a:t>
            </a:r>
            <a:r>
              <a:rPr lang="fr-FR" alt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1</a:t>
            </a: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: Binary Decision Tree</a:t>
            </a:r>
            <a:endParaRPr lang="en-US" sz="295" b="1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45" y="3429034"/>
            <a:ext cx="4242637" cy="194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3" y="3428999"/>
            <a:ext cx="7228226" cy="2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57" y="334151"/>
            <a:ext cx="8229879" cy="1116484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fr-FR" spc="-5" dirty="0">
                <a:sym typeface="+mn-ea"/>
              </a:rPr>
              <a:t>Decision Tree </a:t>
            </a:r>
            <a:r>
              <a:rPr sz="4400" spc="-5" dirty="0"/>
              <a:t>Concept</a:t>
            </a:r>
            <a:endParaRPr sz="4400" spc="-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8" y="1970128"/>
            <a:ext cx="8304519" cy="4287297"/>
          </a:xfrm>
        </p:spPr>
        <p:txBody>
          <a:bodyPr>
            <a:noAutofit/>
          </a:bodyPr>
          <a:lstStyle/>
          <a:p>
            <a:r>
              <a:rPr lang="en-US" sz="1955" dirty="0" smtClean="0">
                <a:cs typeface="Times New Roman" panose="02020603050405020304" pitchFamily="18" charset="0"/>
              </a:rPr>
              <a:t>In Example 1, we have considered  a </a:t>
            </a:r>
            <a:r>
              <a:rPr lang="en-US" sz="1955" dirty="0" err="1" smtClean="0">
                <a:cs typeface="Times New Roman" panose="02020603050405020304" pitchFamily="18" charset="0"/>
              </a:rPr>
              <a:t>decsion</a:t>
            </a:r>
            <a:r>
              <a:rPr lang="en-US" sz="1955" dirty="0" smtClean="0">
                <a:cs typeface="Times New Roman" panose="02020603050405020304" pitchFamily="18" charset="0"/>
              </a:rPr>
              <a:t> tree where values of any attribute if binary only. Decision tree is also possible where attributes are of continuous data type </a:t>
            </a:r>
            <a:endParaRPr lang="en-US" sz="1955" dirty="0" smtClean="0"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endParaRPr lang="en-US" sz="78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Example</a:t>
            </a:r>
            <a:r>
              <a:rPr lang="fr-FR" alt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 2</a:t>
            </a: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: </a:t>
            </a:r>
            <a:r>
              <a:rPr lang="en-US" sz="1955" b="1" dirty="0">
                <a:solidFill>
                  <a:srgbClr val="0B5ED7"/>
                </a:solidFill>
                <a:cs typeface="Times New Roman" panose="02020603050405020304" pitchFamily="18" charset="0"/>
              </a:rPr>
              <a:t> </a:t>
            </a: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Decision Tree with numeric data</a:t>
            </a:r>
            <a:endParaRPr lang="en-US" sz="295" b="1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34" y="3695095"/>
            <a:ext cx="5582418" cy="240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57" y="334151"/>
            <a:ext cx="8229879" cy="1116484"/>
          </a:xfrm>
        </p:spPr>
        <p:txBody>
          <a:bodyPr>
            <a:normAutofit/>
          </a:bodyPr>
          <a:lstStyle/>
          <a:p>
            <a:pPr algn="ctr"/>
            <a:r>
              <a:rPr sz="4400" spc="-5" dirty="0"/>
              <a:t>Some Characteristics</a:t>
            </a:r>
            <a:r>
              <a:rPr lang="fr-FR" sz="4400" spc="-5" dirty="0"/>
              <a:t> of DT</a:t>
            </a:r>
            <a:endParaRPr lang="fr-FR" sz="4400" spc="-5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3405"/>
            <a:ext cx="8304530" cy="3387090"/>
          </a:xfrm>
        </p:spPr>
        <p:txBody>
          <a:bodyPr>
            <a:noAutofit/>
          </a:bodyPr>
          <a:lstStyle/>
          <a:p>
            <a:pPr lvl="8"/>
            <a:endParaRPr lang="en-US" sz="78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</a:rPr>
              <a:t>There is a special node called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root node.</a:t>
            </a:r>
            <a:endParaRPr lang="en-US" sz="1955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  <a:p>
            <a:pPr lvl="8"/>
            <a:endParaRPr lang="en-US" sz="78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</a:rPr>
              <a:t>All nodes drawn with circle (ellipse) are called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internal nodes</a:t>
            </a:r>
            <a:r>
              <a:rPr lang="fr-FR" alt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.</a:t>
            </a:r>
            <a:endParaRPr lang="fr-FR" altLang="en-US" sz="1955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  <a:sym typeface="+mn-ea"/>
              </a:rPr>
              <a:t>Nodes </a:t>
            </a:r>
            <a:r>
              <a:rPr lang="fr-FR" altLang="en-US" sz="1950" dirty="0" smtClean="0">
                <a:cs typeface="Times New Roman" panose="02020603050405020304" pitchFamily="18" charset="0"/>
                <a:sym typeface="+mn-ea"/>
              </a:rPr>
              <a:t>represents </a:t>
            </a:r>
            <a:r>
              <a:rPr lang="en-US" sz="1950" dirty="0" smtClean="0">
                <a:cs typeface="Times New Roman" panose="02020603050405020304" pitchFamily="18" charset="0"/>
                <a:sym typeface="+mn-ea"/>
              </a:rPr>
              <a:t>variables/parameters </a:t>
            </a:r>
            <a:r>
              <a:rPr lang="fr-FR" altLang="en-US" sz="1950" dirty="0" smtClean="0">
                <a:cs typeface="Times New Roman" panose="02020603050405020304" pitchFamily="18" charset="0"/>
                <a:sym typeface="+mn-ea"/>
              </a:rPr>
              <a:t>from </a:t>
            </a:r>
            <a:r>
              <a:rPr lang="en-US" sz="1950" dirty="0" smtClean="0">
                <a:cs typeface="Times New Roman" panose="02020603050405020304" pitchFamily="18" charset="0"/>
                <a:sym typeface="+mn-ea"/>
              </a:rPr>
              <a:t>the datasets.</a:t>
            </a:r>
            <a:endParaRPr lang="en-US" sz="195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>
                <a:cs typeface="Times New Roman" panose="02020603050405020304" pitchFamily="18" charset="0"/>
              </a:rPr>
              <a:t>All nodes drawn with </a:t>
            </a:r>
            <a:r>
              <a:rPr lang="en-US" sz="1955" dirty="0" smtClean="0">
                <a:cs typeface="Times New Roman" panose="02020603050405020304" pitchFamily="18" charset="0"/>
              </a:rPr>
              <a:t>rectangle boxes are called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terminal nodes </a:t>
            </a:r>
            <a:r>
              <a:rPr lang="en-US" sz="1955" dirty="0" smtClean="0">
                <a:cs typeface="Times New Roman" panose="02020603050405020304" pitchFamily="18" charset="0"/>
              </a:rPr>
              <a:t>or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leaf nodes. </a:t>
            </a:r>
            <a:r>
              <a:rPr lang="en-US" sz="1955" dirty="0" smtClean="0">
                <a:cs typeface="Times New Roman" panose="02020603050405020304" pitchFamily="18" charset="0"/>
              </a:rPr>
              <a:t>  </a:t>
            </a:r>
            <a:endParaRPr lang="en-US" sz="1955" dirty="0" smtClean="0">
              <a:cs typeface="Times New Roman" panose="02020603050405020304" pitchFamily="18" charset="0"/>
            </a:endParaRPr>
          </a:p>
          <a:p>
            <a:pPr lvl="8"/>
            <a:endParaRPr lang="en-US" sz="78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</a:rPr>
              <a:t>Edges of a node represent the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outcome for a value </a:t>
            </a:r>
            <a:r>
              <a:rPr lang="en-US" sz="1955" dirty="0" smtClean="0">
                <a:cs typeface="Times New Roman" panose="02020603050405020304" pitchFamily="18" charset="0"/>
              </a:rPr>
              <a:t>of the node.</a:t>
            </a:r>
            <a:endParaRPr lang="en-US" sz="1955" dirty="0" smtClean="0">
              <a:cs typeface="Times New Roman" panose="02020603050405020304" pitchFamily="18" charset="0"/>
            </a:endParaRPr>
          </a:p>
          <a:p>
            <a:pPr lvl="8"/>
            <a:endParaRPr lang="en-US" sz="78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</a:rPr>
              <a:t>In a path, a node with same label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is never repeated.</a:t>
            </a:r>
            <a:endParaRPr lang="en-US" sz="1955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  <a:p>
            <a:pPr lvl="8"/>
            <a:endParaRPr lang="en-US" sz="780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5" dirty="0" smtClean="0">
                <a:cs typeface="Times New Roman" panose="02020603050405020304" pitchFamily="18" charset="0"/>
              </a:rPr>
              <a:t>Decision tree </a:t>
            </a:r>
            <a:r>
              <a:rPr lang="en-US" sz="1955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is not unique</a:t>
            </a:r>
            <a:r>
              <a:rPr lang="en-US" sz="1955" dirty="0" smtClean="0">
                <a:cs typeface="Times New Roman" panose="02020603050405020304" pitchFamily="18" charset="0"/>
              </a:rPr>
              <a:t>, as different ordering of internal nodes</a:t>
            </a:r>
            <a:r>
              <a:rPr lang="fr-FR" altLang="en-US" sz="1955" dirty="0" smtClean="0">
                <a:cs typeface="Times New Roman" panose="02020603050405020304" pitchFamily="18" charset="0"/>
              </a:rPr>
              <a:t> (parameters)</a:t>
            </a:r>
            <a:r>
              <a:rPr lang="en-US" sz="1955" dirty="0" smtClean="0">
                <a:cs typeface="Times New Roman" panose="02020603050405020304" pitchFamily="18" charset="0"/>
              </a:rPr>
              <a:t> can give different decision tree</a:t>
            </a:r>
            <a:r>
              <a:rPr lang="fr-FR" altLang="en-US" sz="1955" dirty="0" smtClean="0">
                <a:cs typeface="Times New Roman" panose="02020603050405020304" pitchFamily="18" charset="0"/>
              </a:rPr>
              <a:t>.</a:t>
            </a:r>
            <a:endParaRPr lang="en-US" sz="1955" dirty="0">
              <a:cs typeface="Times New Roman" panose="02020603050405020304" pitchFamily="18" charset="0"/>
            </a:endParaRPr>
          </a:p>
          <a:p>
            <a:endParaRPr lang="en-US" sz="1955" dirty="0">
              <a:cs typeface="Times New Roman" panose="02020603050405020304" pitchFamily="18" charset="0"/>
            </a:endParaRPr>
          </a:p>
          <a:p>
            <a:endParaRPr lang="en-US" sz="1955" dirty="0" smtClean="0"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endParaRPr lang="en-US" sz="78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55" b="1" dirty="0" smtClean="0">
                <a:solidFill>
                  <a:srgbClr val="0B5ED7"/>
                </a:solidFill>
                <a:cs typeface="Times New Roman" panose="02020603050405020304" pitchFamily="18" charset="0"/>
              </a:rPr>
              <a:t> </a:t>
            </a:r>
            <a:endParaRPr lang="en-US" sz="295" b="1" dirty="0" smtClean="0">
              <a:solidFill>
                <a:srgbClr val="0B5ED7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85545"/>
            <a:ext cx="4939030" cy="192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sz="4400" b="0" i="0" u="none" spc="-5" dirty="0">
                <a:sym typeface="Arial" panose="020B0604020202020204"/>
              </a:rPr>
              <a:t>DT: Choosing an attribute</a:t>
            </a:r>
            <a:endParaRPr sz="4400" b="0" i="0" u="none" spc="-5" dirty="0">
              <a:sym typeface="Arial" panose="020B0604020202020204"/>
            </a:endParaRPr>
          </a:p>
        </p:txBody>
      </p:sp>
      <p:sp>
        <p:nvSpPr>
          <p:cNvPr id="147" name="Google Shape;147;p20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Idea: a good attribute splits the examples into subsets that are (ideally) "all positive" or "all negative"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Patrons or type?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fr-FR" alt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Greedy Search algorithm is used to optimize the homogeinity of the outputs</a:t>
            </a: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" name="Google Shape;148;p20" descr="restaurant-roots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5800" y="2743200"/>
            <a:ext cx="7619999" cy="18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stCxn id="150" idx="1"/>
          </p:cNvCxnSpPr>
          <p:nvPr/>
        </p:nvCxnSpPr>
        <p:spPr>
          <a:xfrm flipH="1" flipV="1">
            <a:off x="5257800" y="4572000"/>
            <a:ext cx="513715" cy="4121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5771515" y="4800600"/>
            <a:ext cx="278828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lang="fr-FR" alt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 output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is still at 50%.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" name="Google Shape;149;p20"/>
          <p:cNvCxnSpPr/>
          <p:nvPr/>
        </p:nvCxnSpPr>
        <p:spPr>
          <a:xfrm flipV="1">
            <a:off x="6324600" y="45720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" name="Google Shape;149;p20"/>
          <p:cNvCxnSpPr/>
          <p:nvPr/>
        </p:nvCxnSpPr>
        <p:spPr>
          <a:xfrm flipH="1" flipV="1">
            <a:off x="7924800" y="4559300"/>
            <a:ext cx="152400" cy="24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sz="4400" b="0" i="0" u="none" spc="-5" dirty="0">
                <a:sym typeface="Arial" panose="020B0604020202020204"/>
              </a:rPr>
              <a:t>Challenge in DT</a:t>
            </a:r>
            <a:endParaRPr sz="4400" b="0" i="0" u="none" spc="-5" dirty="0">
              <a:sym typeface="Arial" panose="020B0604020202020204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07975" y="1752600"/>
            <a:ext cx="8835900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</a:t>
            </a:r>
            <a:r>
              <a:rPr lang="fr-FR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Decision Tree have low bias and suffer from high variance</a:t>
            </a: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fr-FR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How to reduce vaiance from a DT?</a:t>
            </a: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fr-FR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Idea</a:t>
            </a:r>
            <a:r>
              <a:rPr lang="fr-FR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Given set of n independant observations Z1, ..., Zn ; each with a variance V, the variance of the mean of the observations is:</a:t>
            </a: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                         </a:t>
            </a: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                 </a:t>
            </a:r>
            <a:r>
              <a:rPr lang="fr-FR" alt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V/n</a:t>
            </a:r>
            <a:endParaRPr lang="fr-FR" alt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Bootstrap</a:t>
            </a:r>
            <a:endParaRPr lang="en-US" sz="44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2" name="Google Shape;602;p48"/>
          <p:cNvSpPr txBox="1"/>
          <p:nvPr/>
        </p:nvSpPr>
        <p:spPr>
          <a:xfrm>
            <a:off x="395287" y="1268412"/>
            <a:ext cx="84900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fr-FR" alt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concept of Bootstrap is to </a:t>
            </a: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randomly draw datasets </a:t>
            </a:r>
            <a:r>
              <a:rPr lang="en-US" sz="2400" b="0" i="1" u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with replacement</a:t>
            </a: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from the training data, each sample </a:t>
            </a:r>
            <a:r>
              <a:rPr lang="en-US" sz="2400" b="0" i="1" u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same size as the original training set</a:t>
            </a:r>
            <a:endParaRPr lang="en-US" sz="2400" b="0" i="1" u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03" name="Google Shape;603;p48"/>
          <p:cNvPicPr preferRelativeResize="0"/>
          <p:nvPr/>
        </p:nvPicPr>
        <p:blipFill rotWithShape="1">
          <a:blip r:embed="rId1"/>
          <a:srcRect l="18890" t="18898" r="22240" b="26098"/>
          <a:stretch>
            <a:fillRect/>
          </a:stretch>
        </p:blipFill>
        <p:spPr>
          <a:xfrm>
            <a:off x="684212" y="2997200"/>
            <a:ext cx="5183187" cy="30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sz="4400" b="0" i="0" u="none" spc="-5" dirty="0">
                <a:sym typeface="Arial" panose="020B0604020202020204"/>
              </a:rPr>
              <a:t>Bagging</a:t>
            </a:r>
            <a:endParaRPr sz="4400" b="0" i="0" u="none" spc="-5" dirty="0">
              <a:sym typeface="Arial" panose="020B0604020202020204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07975" y="1752600"/>
            <a:ext cx="8835900" cy="3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</a:t>
            </a: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concept of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bagging:</a:t>
            </a:r>
            <a:endParaRPr lang="en-US" sz="18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Sample M bootstrap samples.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Train M different classifiers on these bootstrap samples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a new query, let all classifiers predict and take an average (or majority vote)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The basic idea that this works is that if the classifiers make independent errors,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then their ensemble can improve performance.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Stated differently: the variance in the prediction is reduced (we don’t suffer from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the random errors that a single classifier is bound to make).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sz="4400" b="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Bagging</a:t>
            </a:r>
            <a:r>
              <a:rPr lang="fr-FR" sz="4400" b="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 in practice</a:t>
            </a:r>
            <a:endParaRPr lang="fr-FR" sz="4400" b="0" i="0" u="none" spc="-5" dirty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 rot="-5400000">
            <a:off x="-659550" y="3226649"/>
            <a:ext cx="162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examples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395287" y="1268412"/>
            <a:ext cx="5638800" cy="6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bootstrap samples</a:t>
            </a:r>
            <a:endParaRPr lang="en-US" sz="22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the training data</a:t>
            </a:r>
            <a:r>
              <a:rPr lang="fr-FR" altLang="en-US" sz="22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with N elements</a:t>
            </a:r>
            <a:r>
              <a:rPr lang="en-US" sz="22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2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Google Shape;611;p49"/>
          <p:cNvSpPr/>
          <p:nvPr/>
        </p:nvSpPr>
        <p:spPr>
          <a:xfrm>
            <a:off x="2271712" y="19050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2" name="Google Shape;612;p49"/>
          <p:cNvSpPr/>
          <p:nvPr/>
        </p:nvSpPr>
        <p:spPr>
          <a:xfrm>
            <a:off x="2271712" y="32004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13" name="Google Shape;613;p49"/>
          <p:cNvCxnSpPr/>
          <p:nvPr/>
        </p:nvCxnSpPr>
        <p:spPr>
          <a:xfrm>
            <a:off x="1585912" y="3429000"/>
            <a:ext cx="657300" cy="38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4" name="Google Shape;614;p49"/>
          <p:cNvSpPr/>
          <p:nvPr/>
        </p:nvSpPr>
        <p:spPr>
          <a:xfrm>
            <a:off x="2271712" y="51816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 rot="-5400000">
            <a:off x="2357512" y="43339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16" name="Google Shape;616;p49"/>
          <p:cNvCxnSpPr/>
          <p:nvPr/>
        </p:nvCxnSpPr>
        <p:spPr>
          <a:xfrm rot="-5400000" flipH="1">
            <a:off x="733462" y="4129050"/>
            <a:ext cx="23622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7" name="Google Shape;617;p49"/>
          <p:cNvSpPr/>
          <p:nvPr/>
        </p:nvSpPr>
        <p:spPr>
          <a:xfrm>
            <a:off x="442912" y="2895600"/>
            <a:ext cx="1143000" cy="914400"/>
          </a:xfrm>
          <a:prstGeom prst="rect">
            <a:avLst/>
          </a:prstGeom>
          <a:solidFill>
            <a:srgbClr val="ECAB28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rot="10800000" flipH="1">
            <a:off x="1585912" y="2514600"/>
            <a:ext cx="657300" cy="609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9" name="Google Shape;619;p49"/>
          <p:cNvSpPr txBox="1"/>
          <p:nvPr/>
        </p:nvSpPr>
        <p:spPr>
          <a:xfrm>
            <a:off x="239712" y="2286000"/>
            <a:ext cx="15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 features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Presentation</Application>
  <PresentationFormat>On-screen Show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Arial</vt:lpstr>
      <vt:lpstr>Wingdings</vt:lpstr>
      <vt:lpstr>Microsoft YaHei</vt:lpstr>
      <vt:lpstr>Arial Unicode MS</vt:lpstr>
      <vt:lpstr>Times New Roman</vt:lpstr>
      <vt:lpstr>Times New Roman</vt:lpstr>
      <vt:lpstr>Calibri</vt:lpstr>
      <vt:lpstr>Office Theme</vt:lpstr>
      <vt:lpstr>MK340 - Machine  Learning (ML)</vt:lpstr>
      <vt:lpstr>Basic Concept</vt:lpstr>
      <vt:lpstr>Basic Concept</vt:lpstr>
      <vt:lpstr>Some Characteristics</vt:lpstr>
      <vt:lpstr>Choosing an attribute</vt:lpstr>
      <vt:lpstr>Bagging</vt:lpstr>
      <vt:lpstr>Bootstrap</vt:lpstr>
      <vt:lpstr>Bagging</vt:lpstr>
      <vt:lpstr>Bagging</vt:lpstr>
      <vt:lpstr>Random Forest Classifier</vt:lpstr>
      <vt:lpstr>Bagging </vt:lpstr>
      <vt:lpstr>Bagging</vt:lpstr>
      <vt:lpstr>Bagging</vt:lpstr>
      <vt:lpstr>Bagging in summary </vt:lpstr>
      <vt:lpstr>Random Forest Classifier</vt:lpstr>
      <vt:lpstr>Bagging in summary </vt:lpstr>
      <vt:lpstr>Out-of-Bag Error Estimation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 Learning</dc:title>
  <dc:creator>Tim Horgan</dc:creator>
  <cp:lastModifiedBy>khara</cp:lastModifiedBy>
  <cp:revision>12</cp:revision>
  <dcterms:created xsi:type="dcterms:W3CDTF">2021-03-03T19:23:00Z</dcterms:created>
  <dcterms:modified xsi:type="dcterms:W3CDTF">2021-03-15T21:50:41Z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2018-09-13T02:00:00Z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2021-03-03T02:00:00Z</vt:filetime>
  </property>
  <property fmtid="{D5CDD505-2E9C-101B-9397-08002B2CF9AE}" pid="5" name="KSOProductBuildVer">
    <vt:lpwstr>2057-11.2.0.10017</vt:lpwstr>
  </property>
</Properties>
</file>