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39" r:id="rId4"/>
    <p:sldId id="342" r:id="rId6"/>
    <p:sldId id="333" r:id="rId7"/>
    <p:sldId id="345" r:id="rId8"/>
    <p:sldId id="337" r:id="rId9"/>
    <p:sldId id="354" r:id="rId10"/>
    <p:sldId id="355" r:id="rId11"/>
    <p:sldId id="358" r:id="rId12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6"/>
        <p:guide pos="21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2" name="Google Shape;312;p2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:notes"/>
          <p:cNvSpPr/>
          <p:nvPr>
            <p:ph type="sldImg" idx="2"/>
          </p:nvPr>
        </p:nvSpPr>
        <p:spPr>
          <a:xfrm>
            <a:off x="895350" y="739775"/>
            <a:ext cx="49275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0" name="Google Shape;640;p33:notes"/>
          <p:cNvSpPr txBox="1"/>
          <p:nvPr>
            <p:ph type="body" idx="1"/>
          </p:nvPr>
        </p:nvSpPr>
        <p:spPr>
          <a:xfrm>
            <a:off x="671512" y="4681537"/>
            <a:ext cx="5375400" cy="4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Finally the given an input data the decision is made as follows given an input data,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C2B7B-7F19-EC4A-882E-0CBA487FEC0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C2B7B-7F19-EC4A-882E-0CBA487FEC0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C2B7B-7F19-EC4A-882E-0CBA487FEC0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text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, text on left, text on right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8146" y="461899"/>
            <a:ext cx="72053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46023"/>
            <a:ext cx="8031480" cy="309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59279"/>
            <a:ext cx="6579234" cy="2525395"/>
          </a:xfrm>
          <a:custGeom>
            <a:avLst/>
            <a:gdLst/>
            <a:ahLst/>
            <a:cxnLst/>
            <a:rect l="l" t="t" r="r" b="b"/>
            <a:pathLst>
              <a:path w="6579234" h="2525395">
                <a:moveTo>
                  <a:pt x="6579108" y="0"/>
                </a:moveTo>
                <a:lnTo>
                  <a:pt x="0" y="0"/>
                </a:lnTo>
                <a:lnTo>
                  <a:pt x="0" y="2525268"/>
                </a:lnTo>
                <a:lnTo>
                  <a:pt x="6579108" y="2525268"/>
                </a:lnTo>
                <a:lnTo>
                  <a:pt x="6579108" y="0"/>
                </a:lnTo>
                <a:close/>
              </a:path>
            </a:pathLst>
          </a:custGeom>
          <a:solidFill>
            <a:srgbClr val="00549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79107" y="1859279"/>
            <a:ext cx="2564892" cy="2525268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17475" y="2424430"/>
            <a:ext cx="636333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9020" marR="5080" indent="-1036320" algn="just">
              <a:lnSpc>
                <a:spcPct val="100000"/>
              </a:lnSpc>
              <a:spcBef>
                <a:spcPts val="105"/>
              </a:spcBef>
            </a:pPr>
            <a:r>
              <a:rPr lang="fr-FR" spc="-15" dirty="0">
                <a:solidFill>
                  <a:srgbClr val="F1F1F1"/>
                </a:solidFill>
              </a:rPr>
              <a:t>Decision Tree &amp; Random Forest for Classification</a:t>
            </a:r>
            <a:endParaRPr lang="fr-FR" dirty="0">
              <a:solidFill>
                <a:srgbClr val="F1F1F1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25617" y="4870830"/>
            <a:ext cx="350647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spc="-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MK340 - </a:t>
            </a:r>
            <a:r>
              <a:rPr sz="2000" b="1" spc="-5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2000" b="1" spc="-2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Learning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Lecture:</a:t>
            </a:r>
            <a:r>
              <a:rPr sz="1600" spc="25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Introduction</a:t>
            </a:r>
            <a:r>
              <a:rPr sz="1600" spc="-5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600" spc="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600" spc="-2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Learning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 panose="020F0502020204030204"/>
              <a:cs typeface="Calibri" panose="020F0502020204030204"/>
            </a:endParaRPr>
          </a:p>
          <a:p>
            <a:pPr marL="3175" algn="ctr">
              <a:lnSpc>
                <a:spcPct val="100000"/>
              </a:lnSpc>
            </a:pPr>
            <a:r>
              <a:rPr sz="1600" spc="-5" dirty="0">
                <a:solidFill>
                  <a:srgbClr val="766A62"/>
                </a:solidFill>
                <a:latin typeface="Calibri" panose="020F0502020204030204"/>
                <a:cs typeface="Calibri" panose="020F0502020204030204"/>
              </a:rPr>
              <a:t>Nirmal Pregassame</a:t>
            </a:r>
            <a:endParaRPr sz="1600" spc="-5" dirty="0">
              <a:solidFill>
                <a:srgbClr val="766A62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85445" y="461645"/>
            <a:ext cx="822388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 panose="020B0604020202020204"/>
              <a:buNone/>
            </a:pPr>
            <a:r>
              <a:rPr lang="fr-FR" sz="4400" b="0" i="0" u="none" spc="-5" dirty="0">
                <a:sym typeface="Arial" panose="020B0604020202020204"/>
              </a:rPr>
              <a:t>DT in Regression vs in Classification</a:t>
            </a:r>
            <a:endParaRPr lang="fr-FR" sz="4400" b="0" i="0" u="none" spc="-5" dirty="0">
              <a:sym typeface="Arial" panose="020B0604020202020204"/>
            </a:endParaRPr>
          </a:p>
        </p:txBody>
      </p:sp>
      <p:sp>
        <p:nvSpPr>
          <p:cNvPr id="147" name="Google Shape;147;p20"/>
          <p:cNvSpPr txBox="1"/>
          <p:nvPr>
            <p:ph sz="half" idx="3"/>
          </p:nvPr>
        </p:nvSpPr>
        <p:spPr>
          <a:xfrm>
            <a:off x="384810" y="1577340"/>
            <a:ext cx="830199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1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" name="Google Shape;148;p20" descr="restaurant-roots"/>
          <p:cNvPicPr preferRelativeResize="0"/>
          <p:nvPr/>
        </p:nvPicPr>
        <p:blipFill rotWithShape="1">
          <a:blip r:embed="rId1"/>
          <a:srcRect r="55635" b="-9025"/>
          <a:stretch>
            <a:fillRect/>
          </a:stretch>
        </p:blipFill>
        <p:spPr>
          <a:xfrm>
            <a:off x="5486400" y="2590800"/>
            <a:ext cx="3384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regression tre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2113915"/>
            <a:ext cx="3977640" cy="26308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24000" y="1524000"/>
            <a:ext cx="1918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GB" sz="2000" b="1"/>
              <a:t>DT in Regression</a:t>
            </a:r>
            <a:endParaRPr lang="fr-FR" altLang="en-GB" sz="2000" b="1"/>
          </a:p>
        </p:txBody>
      </p:sp>
      <p:sp>
        <p:nvSpPr>
          <p:cNvPr id="7" name="Text Box 6"/>
          <p:cNvSpPr txBox="1"/>
          <p:nvPr/>
        </p:nvSpPr>
        <p:spPr>
          <a:xfrm>
            <a:off x="5943600" y="1577340"/>
            <a:ext cx="2158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GB" sz="2000" b="1"/>
              <a:t>DT in Classification</a:t>
            </a:r>
            <a:endParaRPr lang="fr-FR" altLang="en-GB" sz="2000" b="1"/>
          </a:p>
        </p:txBody>
      </p:sp>
      <p:sp>
        <p:nvSpPr>
          <p:cNvPr id="8" name="Text Box 7"/>
          <p:cNvSpPr txBox="1"/>
          <p:nvPr/>
        </p:nvSpPr>
        <p:spPr>
          <a:xfrm>
            <a:off x="313055" y="5105400"/>
            <a:ext cx="4113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/>
              <a:t>=&gt;The split is based on the numeric value of the dependent  variable </a:t>
            </a:r>
            <a:endParaRPr lang="fr-FR" altLang="en-GB"/>
          </a:p>
        </p:txBody>
      </p:sp>
      <p:sp>
        <p:nvSpPr>
          <p:cNvPr id="9" name="Text Box 8"/>
          <p:cNvSpPr txBox="1"/>
          <p:nvPr/>
        </p:nvSpPr>
        <p:spPr>
          <a:xfrm>
            <a:off x="5029200" y="5105400"/>
            <a:ext cx="3900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/>
              <a:t>=&gt;The split is based on the homogeinity/purity of the node </a:t>
            </a:r>
            <a:endParaRPr lang="fr-FR" altLang="en-GB"/>
          </a:p>
        </p:txBody>
      </p:sp>
      <p:sp>
        <p:nvSpPr>
          <p:cNvPr id="10" name="Text Box 9"/>
          <p:cNvSpPr txBox="1"/>
          <p:nvPr/>
        </p:nvSpPr>
        <p:spPr>
          <a:xfrm>
            <a:off x="4485005" y="2943225"/>
            <a:ext cx="6159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GB" sz="3600" b="1"/>
              <a:t>Vs</a:t>
            </a:r>
            <a:endParaRPr lang="fr-FR" altLang="en-GB" sz="3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 panose="020B0604020202020204"/>
              <a:buNone/>
            </a:pPr>
            <a:r>
              <a:rPr lang="fr-FR" sz="4400" b="0" i="0" u="none" spc="-5" dirty="0">
                <a:sym typeface="Arial" panose="020B0604020202020204"/>
              </a:rPr>
              <a:t>How to ensure homogeinity?</a:t>
            </a:r>
            <a:endParaRPr lang="fr-FR" sz="4400" b="0" i="0" u="none" spc="-5" dirty="0">
              <a:sym typeface="Arial" panose="020B0604020202020204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307975" y="1752600"/>
            <a:ext cx="8835900" cy="28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fr-FR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Indicators are used to calculate the purity of the population:</a:t>
            </a:r>
            <a:endParaRPr lang="fr-FR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2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lang="fr-FR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lang="fr-FR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lang="fr-FR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lang="fr-FR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lang="fr-FR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lang="fr-FR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fr-FR" alt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</a:t>
            </a:r>
            <a:endParaRPr lang="fr-FR" alt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lang="fr-FR" altLang="en-US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Content Placeholder 2" descr="gini and enthropy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990600" y="2286000"/>
            <a:ext cx="6954520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</a:pPr>
            <a:r>
              <a:rPr lang="fr-FR" sz="4400" i="0" u="none" spc="-5" dirty="0">
                <a:latin typeface="Calibri" panose="020F0502020204030204"/>
                <a:cs typeface="Calibri" panose="020F0502020204030204"/>
                <a:sym typeface="Calibri" panose="020F0502020204030204"/>
              </a:rPr>
              <a:t>Recap </a:t>
            </a:r>
            <a:r>
              <a:rPr sz="4400" i="0" u="none" spc="-5" dirty="0">
                <a:latin typeface="Calibri" panose="020F0502020204030204"/>
                <a:cs typeface="Calibri" panose="020F0502020204030204"/>
                <a:sym typeface="Calibri" panose="020F0502020204030204"/>
              </a:rPr>
              <a:t>Random Forest</a:t>
            </a:r>
            <a:endParaRPr lang="fr-FR" sz="4400" i="0" u="none" spc="-5" dirty="0"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3" name="Google Shape;643;p51"/>
          <p:cNvSpPr txBox="1"/>
          <p:nvPr/>
        </p:nvSpPr>
        <p:spPr>
          <a:xfrm rot="-5400000">
            <a:off x="-49950" y="3226649"/>
            <a:ext cx="1623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 examples</a:t>
            </a:r>
            <a:endParaRPr lang="en-US" sz="24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4" name="Google Shape;644;p51"/>
          <p:cNvSpPr/>
          <p:nvPr/>
        </p:nvSpPr>
        <p:spPr>
          <a:xfrm>
            <a:off x="2881312" y="1905000"/>
            <a:ext cx="1143000" cy="914400"/>
          </a:xfrm>
          <a:prstGeom prst="rect">
            <a:avLst/>
          </a:prstGeom>
          <a:solidFill>
            <a:srgbClr val="4D9F3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5" name="Google Shape;645;p51"/>
          <p:cNvSpPr/>
          <p:nvPr/>
        </p:nvSpPr>
        <p:spPr>
          <a:xfrm>
            <a:off x="2881312" y="3200400"/>
            <a:ext cx="1143000" cy="914400"/>
          </a:xfrm>
          <a:prstGeom prst="rect">
            <a:avLst/>
          </a:prstGeom>
          <a:solidFill>
            <a:srgbClr val="4D9F3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46" name="Google Shape;646;p51"/>
          <p:cNvCxnSpPr/>
          <p:nvPr/>
        </p:nvCxnSpPr>
        <p:spPr>
          <a:xfrm rot="-5400000">
            <a:off x="2081250" y="2490750"/>
            <a:ext cx="914400" cy="6573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47" name="Google Shape;647;p51"/>
          <p:cNvCxnSpPr/>
          <p:nvPr/>
        </p:nvCxnSpPr>
        <p:spPr>
          <a:xfrm>
            <a:off x="2195512" y="3429000"/>
            <a:ext cx="657300" cy="381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48" name="Google Shape;648;p51"/>
          <p:cNvSpPr/>
          <p:nvPr/>
        </p:nvSpPr>
        <p:spPr>
          <a:xfrm>
            <a:off x="2881312" y="5181600"/>
            <a:ext cx="1143000" cy="914400"/>
          </a:xfrm>
          <a:prstGeom prst="rect">
            <a:avLst/>
          </a:prstGeom>
          <a:solidFill>
            <a:srgbClr val="4D9F37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9" name="Google Shape;649;p51"/>
          <p:cNvSpPr txBox="1"/>
          <p:nvPr/>
        </p:nvSpPr>
        <p:spPr>
          <a:xfrm rot="-5400000">
            <a:off x="2967112" y="4333900"/>
            <a:ext cx="7746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....…</a:t>
            </a:r>
            <a:endParaRPr lang="en-US" sz="2600" b="1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50" name="Google Shape;650;p51"/>
          <p:cNvCxnSpPr/>
          <p:nvPr/>
        </p:nvCxnSpPr>
        <p:spPr>
          <a:xfrm rot="-5400000" flipH="1">
            <a:off x="1343062" y="4129050"/>
            <a:ext cx="2362200" cy="6573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651" name="Google Shape;651;p51"/>
          <p:cNvPicPr preferRelativeResize="0"/>
          <p:nvPr/>
        </p:nvPicPr>
        <p:blipFill rotWithShape="1">
          <a:blip r:embed="rId1"/>
          <a:srcRect b="54441"/>
          <a:stretch>
            <a:fillRect/>
          </a:stretch>
        </p:blipFill>
        <p:spPr>
          <a:xfrm>
            <a:off x="4975225" y="1676400"/>
            <a:ext cx="2020890" cy="118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51"/>
          <p:cNvPicPr preferRelativeResize="0"/>
          <p:nvPr/>
        </p:nvPicPr>
        <p:blipFill rotWithShape="1">
          <a:blip r:embed="rId2"/>
          <a:srcRect t="54410"/>
          <a:stretch>
            <a:fillRect/>
          </a:stretch>
        </p:blipFill>
        <p:spPr>
          <a:xfrm>
            <a:off x="4938712" y="2895600"/>
            <a:ext cx="2209802" cy="129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1"/>
          <p:cNvPicPr preferRelativeResize="0"/>
          <p:nvPr/>
        </p:nvPicPr>
        <p:blipFill rotWithShape="1">
          <a:blip r:embed="rId2"/>
          <a:srcRect t="54410"/>
          <a:stretch>
            <a:fillRect/>
          </a:stretch>
        </p:blipFill>
        <p:spPr>
          <a:xfrm>
            <a:off x="4938712" y="4956175"/>
            <a:ext cx="2209802" cy="1292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51"/>
          <p:cNvCxnSpPr/>
          <p:nvPr/>
        </p:nvCxnSpPr>
        <p:spPr>
          <a:xfrm>
            <a:off x="4038600" y="2286000"/>
            <a:ext cx="990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55" name="Google Shape;655;p51"/>
          <p:cNvCxnSpPr/>
          <p:nvPr/>
        </p:nvCxnSpPr>
        <p:spPr>
          <a:xfrm>
            <a:off x="4024312" y="3581400"/>
            <a:ext cx="990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56" name="Google Shape;656;p51"/>
          <p:cNvCxnSpPr/>
          <p:nvPr/>
        </p:nvCxnSpPr>
        <p:spPr>
          <a:xfrm>
            <a:off x="4100512" y="5562600"/>
            <a:ext cx="990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57" name="Google Shape;657;p51"/>
          <p:cNvSpPr txBox="1"/>
          <p:nvPr/>
        </p:nvSpPr>
        <p:spPr>
          <a:xfrm rot="-5400000">
            <a:off x="5405512" y="4321200"/>
            <a:ext cx="7746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 panose="020F0502020204030204"/>
              <a:buNone/>
            </a:pPr>
            <a:r>
              <a:rPr lang="en-US" sz="2600" b="1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....…</a:t>
            </a:r>
            <a:endParaRPr lang="en-US" sz="2600" b="1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0" name="Google Shape;660;p51"/>
          <p:cNvSpPr/>
          <p:nvPr/>
        </p:nvSpPr>
        <p:spPr>
          <a:xfrm>
            <a:off x="1052512" y="2895600"/>
            <a:ext cx="1143000" cy="914400"/>
          </a:xfrm>
          <a:prstGeom prst="rect">
            <a:avLst/>
          </a:prstGeom>
          <a:solidFill>
            <a:srgbClr val="ECAB28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1" name="Google Shape;661;p51"/>
          <p:cNvSpPr txBox="1"/>
          <p:nvPr/>
        </p:nvSpPr>
        <p:spPr>
          <a:xfrm>
            <a:off x="849312" y="2286000"/>
            <a:ext cx="154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 features</a:t>
            </a:r>
            <a:endParaRPr lang="en-US" sz="24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03515" y="3776345"/>
            <a:ext cx="913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GB"/>
              <a:t>Bagging</a:t>
            </a:r>
            <a:endParaRPr lang="fr-FR" altLang="en-GB"/>
          </a:p>
        </p:txBody>
      </p:sp>
      <p:sp>
        <p:nvSpPr>
          <p:cNvPr id="3" name="Left Brace 2"/>
          <p:cNvSpPr/>
          <p:nvPr/>
        </p:nvSpPr>
        <p:spPr>
          <a:xfrm rot="5400000">
            <a:off x="2302510" y="191135"/>
            <a:ext cx="424815" cy="31826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803400" y="1193800"/>
            <a:ext cx="1492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GB"/>
              <a:t>Bootstrapping</a:t>
            </a:r>
            <a:endParaRPr lang="fr-FR" altLang="en-GB"/>
          </a:p>
        </p:txBody>
      </p:sp>
      <p:sp>
        <p:nvSpPr>
          <p:cNvPr id="5" name="Left Brace 4"/>
          <p:cNvSpPr/>
          <p:nvPr/>
        </p:nvSpPr>
        <p:spPr>
          <a:xfrm rot="10800000">
            <a:off x="7239000" y="1570355"/>
            <a:ext cx="424815" cy="47809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en-US" dirty="0" smtClean="0"/>
              <a:t>RF Regression vs Classification</a:t>
            </a:r>
            <a:endParaRPr lang="fr-FR" altLang="en-US" dirty="0" smtClean="0"/>
          </a:p>
        </p:txBody>
      </p:sp>
      <p:pic>
        <p:nvPicPr>
          <p:cNvPr id="4" name="Content Placeholder 3" descr="RF_Classificati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953000" y="2182495"/>
            <a:ext cx="3977640" cy="3314700"/>
          </a:xfrm>
          <a:prstGeom prst="rect">
            <a:avLst/>
          </a:prstGeom>
        </p:spPr>
      </p:pic>
      <p:pic>
        <p:nvPicPr>
          <p:cNvPr id="6" name="Content Placeholder 5" descr="RF_Regression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289560" y="2423160"/>
            <a:ext cx="3977640" cy="28333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260850" y="3048000"/>
            <a:ext cx="6159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GB" sz="3600" b="1"/>
              <a:t>Vs</a:t>
            </a:r>
            <a:endParaRPr lang="fr-FR" altLang="en-GB" sz="3600" b="1"/>
          </a:p>
        </p:txBody>
      </p:sp>
      <p:sp>
        <p:nvSpPr>
          <p:cNvPr id="7" name="Text Box 6"/>
          <p:cNvSpPr txBox="1"/>
          <p:nvPr/>
        </p:nvSpPr>
        <p:spPr>
          <a:xfrm>
            <a:off x="1371600" y="1524000"/>
            <a:ext cx="18961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GB" sz="2000" b="1"/>
              <a:t>RF in Regression</a:t>
            </a:r>
            <a:endParaRPr lang="fr-FR" altLang="en-GB" sz="2000" b="1"/>
          </a:p>
        </p:txBody>
      </p:sp>
      <p:sp>
        <p:nvSpPr>
          <p:cNvPr id="8" name="Text Box 7"/>
          <p:cNvSpPr txBox="1"/>
          <p:nvPr/>
        </p:nvSpPr>
        <p:spPr>
          <a:xfrm>
            <a:off x="5791200" y="1577340"/>
            <a:ext cx="21361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GB" sz="2000" b="1"/>
              <a:t>RF in Classification</a:t>
            </a:r>
            <a:endParaRPr lang="fr-FR" altLang="en-GB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en-US" dirty="0"/>
              <a:t>ML Scoring in Regression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8075295" cy="4526280"/>
          </a:xfrm>
        </p:spPr>
        <p:txBody>
          <a:bodyPr>
            <a:normAutofit lnSpcReduction="20000"/>
          </a:bodyPr>
          <a:lstStyle/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</p:txBody>
      </p:sp>
      <p:pic>
        <p:nvPicPr>
          <p:cNvPr id="5" name="Content Placeholder 4" descr="R2"/>
          <p:cNvPicPr>
            <a:picLocks noChangeAspect="1"/>
          </p:cNvPicPr>
          <p:nvPr>
            <p:ph sz="half" idx="3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66800" y="2133600"/>
            <a:ext cx="3977640" cy="1059180"/>
          </a:xfrm>
          <a:prstGeom prst="rect">
            <a:avLst/>
          </a:prstGeom>
        </p:spPr>
      </p:pic>
      <p:sp>
        <p:nvSpPr>
          <p:cNvPr id="147" name="Google Shape;147;p20"/>
          <p:cNvSpPr txBox="1"/>
          <p:nvPr/>
        </p:nvSpPr>
        <p:spPr>
          <a:xfrm>
            <a:off x="384810" y="1577340"/>
            <a:ext cx="830199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0">
              <a:defRPr sz="2400" b="0" i="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fr-FR" alt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R-squared value:</a:t>
            </a: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fr-FR" alt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This scoring is very useful to evaluate a ML model for regression ; but not for a ML classifier.</a:t>
            </a: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fr-FR" alt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Why?</a:t>
            </a: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fr-FR" alt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because the R2 introduces the notion of distance which doesnot make sense for categories!!!</a:t>
            </a:r>
            <a:endParaRPr lang="fr-FR" altLang="en-US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1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 dirty="0"/>
              <a:t>How to evaluate a ML classifier ?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8075295" cy="4526280"/>
          </a:xfrm>
        </p:spPr>
        <p:txBody>
          <a:bodyPr>
            <a:normAutofit lnSpcReduction="20000"/>
          </a:bodyPr>
          <a:lstStyle/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</p:txBody>
      </p:sp>
      <p:sp>
        <p:nvSpPr>
          <p:cNvPr id="147" name="Google Shape;147;p20"/>
          <p:cNvSpPr txBox="1"/>
          <p:nvPr/>
        </p:nvSpPr>
        <p:spPr>
          <a:xfrm>
            <a:off x="384810" y="1577340"/>
            <a:ext cx="830199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0">
              <a:defRPr sz="2400" b="0" i="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1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47;p20"/>
          <p:cNvSpPr txBox="1"/>
          <p:nvPr/>
        </p:nvSpPr>
        <p:spPr>
          <a:xfrm>
            <a:off x="511810" y="1704340"/>
            <a:ext cx="830199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0">
              <a:defRPr sz="2400" b="0" i="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fr-FR" alt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Confusion matrix: Table which allows visualization of an ML classifier preformance </a:t>
            </a: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1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" name="Content Placeholder 5" descr="confusion matrix cat dog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3109595" y="4115435"/>
            <a:ext cx="3103880" cy="21151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276600" y="2895600"/>
            <a:ext cx="29368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GB" sz="2000" b="1"/>
              <a:t>Confusion matrix example</a:t>
            </a:r>
            <a:endParaRPr lang="fr-FR" altLang="en-GB" sz="2000" b="1"/>
          </a:p>
        </p:txBody>
      </p:sp>
      <p:sp>
        <p:nvSpPr>
          <p:cNvPr id="11" name="Left Brace 10"/>
          <p:cNvSpPr/>
          <p:nvPr/>
        </p:nvSpPr>
        <p:spPr>
          <a:xfrm rot="5400000">
            <a:off x="4568190" y="2625725"/>
            <a:ext cx="424815" cy="27927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124200" y="3429000"/>
            <a:ext cx="3140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GB"/>
              <a:t>The result of the predicted class</a:t>
            </a:r>
            <a:endParaRPr lang="fr-FR" altLang="en-GB"/>
          </a:p>
        </p:txBody>
      </p:sp>
      <p:sp>
        <p:nvSpPr>
          <p:cNvPr id="13" name="Left Brace 12"/>
          <p:cNvSpPr/>
          <p:nvPr/>
        </p:nvSpPr>
        <p:spPr>
          <a:xfrm>
            <a:off x="2684780" y="4419600"/>
            <a:ext cx="424815" cy="17297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143000" y="5105400"/>
            <a:ext cx="1709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/>
              <a:t>The real class </a:t>
            </a:r>
            <a:endParaRPr lang="fr-FR" altLang="en-GB"/>
          </a:p>
        </p:txBody>
      </p:sp>
      <p:sp>
        <p:nvSpPr>
          <p:cNvPr id="15" name="Text Box 14"/>
          <p:cNvSpPr txBox="1"/>
          <p:nvPr/>
        </p:nvSpPr>
        <p:spPr>
          <a:xfrm>
            <a:off x="3429000" y="4495800"/>
            <a:ext cx="95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 sz="2000" b="1"/>
              <a:t>n = 100  </a:t>
            </a:r>
            <a:endParaRPr lang="fr-FR" altLang="en-GB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838200" y="5638800"/>
            <a:ext cx="3977640" cy="1153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 dirty="0"/>
              <a:t>Confusion Matrix interpretation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lstStyle/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</p:txBody>
      </p:sp>
      <p:sp>
        <p:nvSpPr>
          <p:cNvPr id="147" name="Google Shape;147;p20"/>
          <p:cNvSpPr txBox="1"/>
          <p:nvPr/>
        </p:nvSpPr>
        <p:spPr>
          <a:xfrm>
            <a:off x="384810" y="1577340"/>
            <a:ext cx="830199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0">
              <a:defRPr sz="2400" b="0" i="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1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47;p20"/>
          <p:cNvSpPr txBox="1"/>
          <p:nvPr/>
        </p:nvSpPr>
        <p:spPr>
          <a:xfrm>
            <a:off x="533400" y="1752600"/>
            <a:ext cx="830199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0">
              <a:defRPr sz="2400" b="0" i="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1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endParaRPr lang="fr-FR" alt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" name="Picture 9" descr="CM_explain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8166100" cy="46031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77810" y="2700655"/>
            <a:ext cx="11988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 sz="1600" b="1"/>
              <a:t> =    Recall</a:t>
            </a:r>
            <a:endParaRPr lang="fr-FR" altLang="en-GB" sz="1600" b="1"/>
          </a:p>
        </p:txBody>
      </p:sp>
      <p:sp>
        <p:nvSpPr>
          <p:cNvPr id="12" name="Oval 11"/>
          <p:cNvSpPr/>
          <p:nvPr/>
        </p:nvSpPr>
        <p:spPr>
          <a:xfrm>
            <a:off x="6553200" y="2286000"/>
            <a:ext cx="2286000" cy="1371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3" name="Oval 12"/>
          <p:cNvSpPr/>
          <p:nvPr/>
        </p:nvSpPr>
        <p:spPr>
          <a:xfrm>
            <a:off x="2830195" y="4739640"/>
            <a:ext cx="1616710" cy="9588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4" name="Oval 13"/>
          <p:cNvSpPr/>
          <p:nvPr/>
        </p:nvSpPr>
        <p:spPr>
          <a:xfrm>
            <a:off x="457200" y="5757545"/>
            <a:ext cx="4268470" cy="10350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5" name="Oval 14"/>
          <p:cNvSpPr/>
          <p:nvPr/>
        </p:nvSpPr>
        <p:spPr>
          <a:xfrm>
            <a:off x="6472555" y="4648200"/>
            <a:ext cx="1729740" cy="10502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 dirty="0">
                <a:sym typeface="+mn-ea"/>
              </a:rPr>
              <a:t>Precision Recall curve</a:t>
            </a:r>
            <a:endParaRPr lang="en-GB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2470" y="1481455"/>
            <a:ext cx="7717155" cy="438848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676400" y="2057400"/>
            <a:ext cx="4495800" cy="76200"/>
          </a:xfrm>
          <a:prstGeom prst="line">
            <a:avLst/>
          </a:prstGeom>
          <a:ln w="698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4114800"/>
            <a:ext cx="4495800" cy="30480"/>
          </a:xfrm>
          <a:prstGeom prst="line">
            <a:avLst/>
          </a:prstGeom>
          <a:ln w="698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172200" y="1901190"/>
            <a:ext cx="464820" cy="2324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737985" y="1668780"/>
            <a:ext cx="19704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GB">
                <a:solidFill>
                  <a:srgbClr val="00B050"/>
                </a:solidFill>
              </a:rPr>
              <a:t>ideal PR curve </a:t>
            </a:r>
            <a:endParaRPr lang="fr-FR" altLang="en-GB">
              <a:solidFill>
                <a:srgbClr val="00B050"/>
              </a:solidFill>
            </a:endParaRPr>
          </a:p>
          <a:p>
            <a:r>
              <a:rPr lang="fr-FR" altLang="en-GB">
                <a:solidFill>
                  <a:srgbClr val="00B050"/>
                </a:solidFill>
              </a:rPr>
              <a:t>(ideal ML classifier)</a:t>
            </a:r>
            <a:endParaRPr lang="fr-FR" altLang="en-GB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943600" y="4191000"/>
            <a:ext cx="432435" cy="689610"/>
          </a:xfrm>
          <a:prstGeom prst="straightConnector1">
            <a:avLst/>
          </a:prstGeom>
          <a:noFill/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6477000" y="4648200"/>
            <a:ext cx="18713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GB">
                <a:solidFill>
                  <a:srgbClr val="C00000"/>
                </a:solidFill>
              </a:rPr>
              <a:t>Worst PR curve </a:t>
            </a:r>
            <a:endParaRPr lang="fr-FR" altLang="en-GB">
              <a:solidFill>
                <a:srgbClr val="C00000"/>
              </a:solidFill>
            </a:endParaRPr>
          </a:p>
          <a:p>
            <a:r>
              <a:rPr lang="fr-FR" altLang="en-GB">
                <a:solidFill>
                  <a:srgbClr val="C00000"/>
                </a:solidFill>
              </a:rPr>
              <a:t>(bad ML classifier)</a:t>
            </a:r>
            <a:endParaRPr lang="fr-FR" altLang="en-GB">
              <a:solidFill>
                <a:srgbClr val="C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172200" y="2133600"/>
            <a:ext cx="0" cy="1905000"/>
          </a:xfrm>
          <a:prstGeom prst="line">
            <a:avLst/>
          </a:prstGeom>
          <a:ln w="698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00200" y="2209800"/>
            <a:ext cx="0" cy="1905000"/>
          </a:xfrm>
          <a:prstGeom prst="line">
            <a:avLst/>
          </a:prstGeom>
          <a:ln w="698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304800" y="5869940"/>
            <a:ext cx="8174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/>
              <a:t>=&gt; </a:t>
            </a:r>
            <a:r>
              <a:rPr lang="fr-FR" altLang="en-GB" b="1"/>
              <a:t>Depending of the threshold value (from 0 to 1), the values of the precision &amp; recall change. The PR curve represents this change in a graph and gives indication of the performance of the ML model</a:t>
            </a:r>
            <a:endParaRPr lang="fr-FR" altLang="en-GB" b="1"/>
          </a:p>
        </p:txBody>
      </p:sp>
      <p:sp>
        <p:nvSpPr>
          <p:cNvPr id="20" name="Text Box 19"/>
          <p:cNvSpPr txBox="1"/>
          <p:nvPr/>
        </p:nvSpPr>
        <p:spPr>
          <a:xfrm>
            <a:off x="0" y="4724400"/>
            <a:ext cx="1337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 b="1" i="1"/>
              <a:t>PR-AUC</a:t>
            </a:r>
            <a:r>
              <a:rPr lang="fr-FR" altLang="en-GB" i="1"/>
              <a:t>:</a:t>
            </a:r>
            <a:endParaRPr lang="fr-FR" altLang="en-GB" i="1"/>
          </a:p>
          <a:p>
            <a:r>
              <a:rPr lang="fr-FR" altLang="en-GB" i="1"/>
              <a:t>PR Area Under Curve</a:t>
            </a:r>
            <a:endParaRPr lang="fr-FR" altLang="en-GB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1363</Words>
  <Application>WPS Presentation</Application>
  <PresentationFormat>On-screen Show (4:3)</PresentationFormat>
  <Paragraphs>174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Arial</vt:lpstr>
      <vt:lpstr>Microsoft YaHei</vt:lpstr>
      <vt:lpstr>Arial Unicode MS</vt:lpstr>
      <vt:lpstr>Calibri</vt:lpstr>
      <vt:lpstr>Office Theme</vt:lpstr>
      <vt:lpstr>Decision Tree &amp; Random Forest for Classification</vt:lpstr>
      <vt:lpstr>DT in Regression vs in Classification</vt:lpstr>
      <vt:lpstr>How to ensure homogeinity?</vt:lpstr>
      <vt:lpstr>Recap Random Forest</vt:lpstr>
      <vt:lpstr>RF Regression vs Classification</vt:lpstr>
      <vt:lpstr>ML Scoring in Regression </vt:lpstr>
      <vt:lpstr>How to evaluate a ML classifier ? </vt:lpstr>
      <vt:lpstr>Confusion Matrix interpretation </vt:lpstr>
      <vt:lpstr>Precision Recall curve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Machine  Learning</dc:title>
  <dc:creator>Tim Horgan</dc:creator>
  <cp:lastModifiedBy>khara</cp:lastModifiedBy>
  <cp:revision>26</cp:revision>
  <dcterms:created xsi:type="dcterms:W3CDTF">2021-03-03T18:23:00Z</dcterms:created>
  <dcterms:modified xsi:type="dcterms:W3CDTF">2021-03-30T09:54:04Z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2018-09-13T05:00:00Z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2021-03-03T05:00:00Z</vt:filetime>
  </property>
  <property fmtid="{D5CDD505-2E9C-101B-9397-08002B2CF9AE}" pid="5" name="KSOProductBuildVer">
    <vt:lpwstr>2057-11.2.0.10017</vt:lpwstr>
  </property>
</Properties>
</file>