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37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FED28EC-F4FC-404E-9E1A-64C2B69A9D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F7565EB-6B79-43AE-AFCD-A8893BD64575}">
      <dgm:prSet/>
      <dgm:spPr/>
      <dgm:t>
        <a:bodyPr/>
        <a:lstStyle/>
        <a:p>
          <a:r>
            <a:rPr lang="en-US"/>
            <a:t>This is an agglomerative clustering technique (i.e. bottom-up in nature)</a:t>
          </a:r>
        </a:p>
      </dgm:t>
    </dgm:pt>
    <dgm:pt modelId="{6130DE57-3B8B-4D43-A7BB-D0E5DECB147A}" type="parTrans" cxnId="{1DF80692-52EF-4606-A95A-600C0B6CD9FA}">
      <dgm:prSet/>
      <dgm:spPr/>
      <dgm:t>
        <a:bodyPr/>
        <a:lstStyle/>
        <a:p>
          <a:endParaRPr lang="en-US"/>
        </a:p>
      </dgm:t>
    </dgm:pt>
    <dgm:pt modelId="{57EAB510-795B-49F9-9AC1-26F1FAA525F0}" type="sibTrans" cxnId="{1DF80692-52EF-4606-A95A-600C0B6CD9FA}">
      <dgm:prSet/>
      <dgm:spPr/>
      <dgm:t>
        <a:bodyPr/>
        <a:lstStyle/>
        <a:p>
          <a:endParaRPr lang="en-US"/>
        </a:p>
      </dgm:t>
    </dgm:pt>
    <dgm:pt modelId="{25AF48D3-D446-4493-AA4F-E7E4FE691695}">
      <dgm:prSet/>
      <dgm:spPr/>
      <dgm:t>
        <a:bodyPr/>
        <a:lstStyle/>
        <a:p>
          <a:r>
            <a:rPr lang="en-US"/>
            <a:t>All the data points, in the beginning, are considered as individual clusters</a:t>
          </a:r>
        </a:p>
      </dgm:t>
    </dgm:pt>
    <dgm:pt modelId="{8F0C4FEA-5C6A-4406-BE29-3CCFCED5EC7D}" type="parTrans" cxnId="{DDCB9673-5321-416C-8F17-C61D032F2CC6}">
      <dgm:prSet/>
      <dgm:spPr/>
      <dgm:t>
        <a:bodyPr/>
        <a:lstStyle/>
        <a:p>
          <a:endParaRPr lang="en-US"/>
        </a:p>
      </dgm:t>
    </dgm:pt>
    <dgm:pt modelId="{6AC18AE3-6830-49FD-BD20-D8C4C7433776}" type="sibTrans" cxnId="{DDCB9673-5321-416C-8F17-C61D032F2CC6}">
      <dgm:prSet/>
      <dgm:spPr/>
      <dgm:t>
        <a:bodyPr/>
        <a:lstStyle/>
        <a:p>
          <a:endParaRPr lang="en-US"/>
        </a:p>
      </dgm:t>
    </dgm:pt>
    <dgm:pt modelId="{34A47F28-2FDC-4841-BB35-59DD62CFE5C6}">
      <dgm:prSet/>
      <dgm:spPr/>
      <dgm:t>
        <a:bodyPr/>
        <a:lstStyle/>
        <a:p>
          <a:r>
            <a:rPr lang="en-US"/>
            <a:t>The final cluster comprises of all the data points</a:t>
          </a:r>
        </a:p>
      </dgm:t>
    </dgm:pt>
    <dgm:pt modelId="{86FB1397-88BF-4A1E-969F-CCC49909CD1C}" type="parTrans" cxnId="{082DF2CE-0819-4B5B-894F-65B25E63644F}">
      <dgm:prSet/>
      <dgm:spPr/>
      <dgm:t>
        <a:bodyPr/>
        <a:lstStyle/>
        <a:p>
          <a:endParaRPr lang="en-US"/>
        </a:p>
      </dgm:t>
    </dgm:pt>
    <dgm:pt modelId="{298591AD-C05C-4350-9A5F-1FAB9DD9EBF3}" type="sibTrans" cxnId="{082DF2CE-0819-4B5B-894F-65B25E63644F}">
      <dgm:prSet/>
      <dgm:spPr/>
      <dgm:t>
        <a:bodyPr/>
        <a:lstStyle/>
        <a:p>
          <a:endParaRPr lang="en-US"/>
        </a:p>
      </dgm:t>
    </dgm:pt>
    <dgm:pt modelId="{FABDBB72-6DDD-4753-BF2C-93DAB9178732}">
      <dgm:prSet/>
      <dgm:spPr/>
      <dgm:t>
        <a:bodyPr/>
        <a:lstStyle/>
        <a:p>
          <a:r>
            <a:rPr lang="en-US"/>
            <a:t>Data points are clustered based on similarity/dissimilarity measures</a:t>
          </a:r>
        </a:p>
      </dgm:t>
    </dgm:pt>
    <dgm:pt modelId="{2C4DFF2A-A3AF-4C95-8A2F-2BC02AF46D0F}" type="parTrans" cxnId="{D4F176C8-73BE-42E1-80B6-ADA695D5491A}">
      <dgm:prSet/>
      <dgm:spPr/>
      <dgm:t>
        <a:bodyPr/>
        <a:lstStyle/>
        <a:p>
          <a:endParaRPr lang="en-US"/>
        </a:p>
      </dgm:t>
    </dgm:pt>
    <dgm:pt modelId="{FB4E82A0-81F3-4A60-92EF-F682D96A0922}" type="sibTrans" cxnId="{D4F176C8-73BE-42E1-80B6-ADA695D5491A}">
      <dgm:prSet/>
      <dgm:spPr/>
      <dgm:t>
        <a:bodyPr/>
        <a:lstStyle/>
        <a:p>
          <a:endParaRPr lang="en-US"/>
        </a:p>
      </dgm:t>
    </dgm:pt>
    <dgm:pt modelId="{AF405C4D-09B3-4618-BE9D-E49607238A5C}">
      <dgm:prSet/>
      <dgm:spPr/>
      <dgm:t>
        <a:bodyPr/>
        <a:lstStyle/>
        <a:p>
          <a:r>
            <a:rPr lang="en-US"/>
            <a:t>Usually, Euclidean and cosine distance measures are considered for creating dissimilarity matrix</a:t>
          </a:r>
        </a:p>
      </dgm:t>
    </dgm:pt>
    <dgm:pt modelId="{DED07CB5-9951-4984-A4C2-B395710A1F80}" type="parTrans" cxnId="{78CD76F7-BE86-4B9E-9421-2719C502A54C}">
      <dgm:prSet/>
      <dgm:spPr/>
      <dgm:t>
        <a:bodyPr/>
        <a:lstStyle/>
        <a:p>
          <a:endParaRPr lang="en-US"/>
        </a:p>
      </dgm:t>
    </dgm:pt>
    <dgm:pt modelId="{C7AF9BF4-FD18-4FCD-AE4C-84EFF1AA9C4B}" type="sibTrans" cxnId="{78CD76F7-BE86-4B9E-9421-2719C502A54C}">
      <dgm:prSet/>
      <dgm:spPr/>
      <dgm:t>
        <a:bodyPr/>
        <a:lstStyle/>
        <a:p>
          <a:endParaRPr lang="en-US"/>
        </a:p>
      </dgm:t>
    </dgm:pt>
    <dgm:pt modelId="{A97336A8-4409-4444-A340-F7186E27F35A}">
      <dgm:prSet/>
      <dgm:spPr/>
      <dgm:t>
        <a:bodyPr/>
        <a:lstStyle/>
        <a:p>
          <a:r>
            <a:rPr lang="en-US"/>
            <a:t>Combining clusters depend on linkage function</a:t>
          </a:r>
        </a:p>
      </dgm:t>
    </dgm:pt>
    <dgm:pt modelId="{A14B9AC3-2FFF-4EF6-8CB2-1E8DB8F041F7}" type="parTrans" cxnId="{9EA4163D-71E6-450E-89E2-ED28D52B857A}">
      <dgm:prSet/>
      <dgm:spPr/>
      <dgm:t>
        <a:bodyPr/>
        <a:lstStyle/>
        <a:p>
          <a:endParaRPr lang="en-US"/>
        </a:p>
      </dgm:t>
    </dgm:pt>
    <dgm:pt modelId="{DEB67D71-1970-4FB4-B3BA-7A048FFADC27}" type="sibTrans" cxnId="{9EA4163D-71E6-450E-89E2-ED28D52B857A}">
      <dgm:prSet/>
      <dgm:spPr/>
      <dgm:t>
        <a:bodyPr/>
        <a:lstStyle/>
        <a:p>
          <a:endParaRPr lang="en-US"/>
        </a:p>
      </dgm:t>
    </dgm:pt>
    <dgm:pt modelId="{4C13F7F3-281D-435B-8A0A-F5D9E34118EA}" type="pres">
      <dgm:prSet presAssocID="{BFED28EC-F4FC-404E-9E1A-64C2B69A9D90}" presName="root" presStyleCnt="0">
        <dgm:presLayoutVars>
          <dgm:dir/>
          <dgm:resizeHandles val="exact"/>
        </dgm:presLayoutVars>
      </dgm:prSet>
      <dgm:spPr/>
    </dgm:pt>
    <dgm:pt modelId="{5E32B656-F2C6-44E5-8CFF-C0246F12A5B3}" type="pres">
      <dgm:prSet presAssocID="{BF7565EB-6B79-43AE-AFCD-A8893BD64575}" presName="compNode" presStyleCnt="0"/>
      <dgm:spPr/>
    </dgm:pt>
    <dgm:pt modelId="{CBB34716-E3FB-41CA-88B0-0EF9EFC1121D}" type="pres">
      <dgm:prSet presAssocID="{BF7565EB-6B79-43AE-AFCD-A8893BD64575}" presName="bgRect" presStyleLbl="bgShp" presStyleIdx="0" presStyleCnt="6"/>
      <dgm:spPr/>
    </dgm:pt>
    <dgm:pt modelId="{D1AB4BED-CF54-470A-9420-367B0489A3F4}" type="pres">
      <dgm:prSet presAssocID="{BF7565EB-6B79-43AE-AFCD-A8893BD645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s with Lines"/>
        </a:ext>
      </dgm:extLst>
    </dgm:pt>
    <dgm:pt modelId="{D9F7E3DC-87CD-46E3-BE94-5DEB8D2D458A}" type="pres">
      <dgm:prSet presAssocID="{BF7565EB-6B79-43AE-AFCD-A8893BD64575}" presName="spaceRect" presStyleCnt="0"/>
      <dgm:spPr/>
    </dgm:pt>
    <dgm:pt modelId="{40DD1EA7-4CE7-4088-8BE7-97667895DDC9}" type="pres">
      <dgm:prSet presAssocID="{BF7565EB-6B79-43AE-AFCD-A8893BD64575}" presName="parTx" presStyleLbl="revTx" presStyleIdx="0" presStyleCnt="6">
        <dgm:presLayoutVars>
          <dgm:chMax val="0"/>
          <dgm:chPref val="0"/>
        </dgm:presLayoutVars>
      </dgm:prSet>
      <dgm:spPr/>
    </dgm:pt>
    <dgm:pt modelId="{0A593AE9-FC7F-42F6-A095-C69917FB085F}" type="pres">
      <dgm:prSet presAssocID="{57EAB510-795B-49F9-9AC1-26F1FAA525F0}" presName="sibTrans" presStyleCnt="0"/>
      <dgm:spPr/>
    </dgm:pt>
    <dgm:pt modelId="{2C73B86C-08C4-47B4-BBC1-7046D8E24BC0}" type="pres">
      <dgm:prSet presAssocID="{25AF48D3-D446-4493-AA4F-E7E4FE691695}" presName="compNode" presStyleCnt="0"/>
      <dgm:spPr/>
    </dgm:pt>
    <dgm:pt modelId="{635A56B8-D8A4-44C5-84A3-83CC4CA2D937}" type="pres">
      <dgm:prSet presAssocID="{25AF48D3-D446-4493-AA4F-E7E4FE691695}" presName="bgRect" presStyleLbl="bgShp" presStyleIdx="1" presStyleCnt="6"/>
      <dgm:spPr/>
    </dgm:pt>
    <dgm:pt modelId="{23B2A4C1-CE0A-4F6A-A3C8-6404ACEF5DD3}" type="pres">
      <dgm:prSet presAssocID="{25AF48D3-D446-4493-AA4F-E7E4FE69169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CD802624-0CF0-4F37-9FAA-BD1F4D288F1F}" type="pres">
      <dgm:prSet presAssocID="{25AF48D3-D446-4493-AA4F-E7E4FE691695}" presName="spaceRect" presStyleCnt="0"/>
      <dgm:spPr/>
    </dgm:pt>
    <dgm:pt modelId="{643B0BBA-E565-4D40-8154-35194F921065}" type="pres">
      <dgm:prSet presAssocID="{25AF48D3-D446-4493-AA4F-E7E4FE691695}" presName="parTx" presStyleLbl="revTx" presStyleIdx="1" presStyleCnt="6">
        <dgm:presLayoutVars>
          <dgm:chMax val="0"/>
          <dgm:chPref val="0"/>
        </dgm:presLayoutVars>
      </dgm:prSet>
      <dgm:spPr/>
    </dgm:pt>
    <dgm:pt modelId="{26F9C54D-C75D-4683-A293-9E66316806E6}" type="pres">
      <dgm:prSet presAssocID="{6AC18AE3-6830-49FD-BD20-D8C4C7433776}" presName="sibTrans" presStyleCnt="0"/>
      <dgm:spPr/>
    </dgm:pt>
    <dgm:pt modelId="{43ACD7A9-7ED2-46F3-BA47-F5C3A22F2EE2}" type="pres">
      <dgm:prSet presAssocID="{34A47F28-2FDC-4841-BB35-59DD62CFE5C6}" presName="compNode" presStyleCnt="0"/>
      <dgm:spPr/>
    </dgm:pt>
    <dgm:pt modelId="{AFF44956-2895-4FA1-9B33-E2D15A394DEB}" type="pres">
      <dgm:prSet presAssocID="{34A47F28-2FDC-4841-BB35-59DD62CFE5C6}" presName="bgRect" presStyleLbl="bgShp" presStyleIdx="2" presStyleCnt="6"/>
      <dgm:spPr/>
    </dgm:pt>
    <dgm:pt modelId="{5E597CD3-3FAB-4D06-B492-4ED9D820CDA2}" type="pres">
      <dgm:prSet presAssocID="{34A47F28-2FDC-4841-BB35-59DD62CFE5C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99F7458-683F-4953-855B-47F105039283}" type="pres">
      <dgm:prSet presAssocID="{34A47F28-2FDC-4841-BB35-59DD62CFE5C6}" presName="spaceRect" presStyleCnt="0"/>
      <dgm:spPr/>
    </dgm:pt>
    <dgm:pt modelId="{3624E51A-1EEF-4197-A202-5F7365793407}" type="pres">
      <dgm:prSet presAssocID="{34A47F28-2FDC-4841-BB35-59DD62CFE5C6}" presName="parTx" presStyleLbl="revTx" presStyleIdx="2" presStyleCnt="6">
        <dgm:presLayoutVars>
          <dgm:chMax val="0"/>
          <dgm:chPref val="0"/>
        </dgm:presLayoutVars>
      </dgm:prSet>
      <dgm:spPr/>
    </dgm:pt>
    <dgm:pt modelId="{D207B836-6D86-4BB3-8508-B7A82F54E22F}" type="pres">
      <dgm:prSet presAssocID="{298591AD-C05C-4350-9A5F-1FAB9DD9EBF3}" presName="sibTrans" presStyleCnt="0"/>
      <dgm:spPr/>
    </dgm:pt>
    <dgm:pt modelId="{E50C49E0-9598-4F42-8CE1-8EA144BB62A4}" type="pres">
      <dgm:prSet presAssocID="{FABDBB72-6DDD-4753-BF2C-93DAB9178732}" presName="compNode" presStyleCnt="0"/>
      <dgm:spPr/>
    </dgm:pt>
    <dgm:pt modelId="{AEB0543B-5197-47C3-8725-FC88EF031964}" type="pres">
      <dgm:prSet presAssocID="{FABDBB72-6DDD-4753-BF2C-93DAB9178732}" presName="bgRect" presStyleLbl="bgShp" presStyleIdx="3" presStyleCnt="6"/>
      <dgm:spPr/>
    </dgm:pt>
    <dgm:pt modelId="{05642D61-1B44-4F9C-8B1E-63B6559CD933}" type="pres">
      <dgm:prSet presAssocID="{FABDBB72-6DDD-4753-BF2C-93DAB917873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CAAE8150-2A2E-4B79-8628-E3E6ED0B6D69}" type="pres">
      <dgm:prSet presAssocID="{FABDBB72-6DDD-4753-BF2C-93DAB9178732}" presName="spaceRect" presStyleCnt="0"/>
      <dgm:spPr/>
    </dgm:pt>
    <dgm:pt modelId="{671C9026-E802-4B02-820C-A01AE03242C7}" type="pres">
      <dgm:prSet presAssocID="{FABDBB72-6DDD-4753-BF2C-93DAB9178732}" presName="parTx" presStyleLbl="revTx" presStyleIdx="3" presStyleCnt="6">
        <dgm:presLayoutVars>
          <dgm:chMax val="0"/>
          <dgm:chPref val="0"/>
        </dgm:presLayoutVars>
      </dgm:prSet>
      <dgm:spPr/>
    </dgm:pt>
    <dgm:pt modelId="{CC949193-8A50-4F29-A26D-B5BB3B9250DE}" type="pres">
      <dgm:prSet presAssocID="{FB4E82A0-81F3-4A60-92EF-F682D96A0922}" presName="sibTrans" presStyleCnt="0"/>
      <dgm:spPr/>
    </dgm:pt>
    <dgm:pt modelId="{7F9EA695-324E-4995-8EA7-E41C2C148E62}" type="pres">
      <dgm:prSet presAssocID="{AF405C4D-09B3-4618-BE9D-E49607238A5C}" presName="compNode" presStyleCnt="0"/>
      <dgm:spPr/>
    </dgm:pt>
    <dgm:pt modelId="{7888C4C9-38FE-45FA-A339-9DC09E138958}" type="pres">
      <dgm:prSet presAssocID="{AF405C4D-09B3-4618-BE9D-E49607238A5C}" presName="bgRect" presStyleLbl="bgShp" presStyleIdx="4" presStyleCnt="6"/>
      <dgm:spPr/>
    </dgm:pt>
    <dgm:pt modelId="{7A3720BB-10A2-4E48-A439-C14539067DA0}" type="pres">
      <dgm:prSet presAssocID="{AF405C4D-09B3-4618-BE9D-E49607238A5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wing Compass"/>
        </a:ext>
      </dgm:extLst>
    </dgm:pt>
    <dgm:pt modelId="{EA427CA4-E28E-4905-9D83-40B6CAF8CCF4}" type="pres">
      <dgm:prSet presAssocID="{AF405C4D-09B3-4618-BE9D-E49607238A5C}" presName="spaceRect" presStyleCnt="0"/>
      <dgm:spPr/>
    </dgm:pt>
    <dgm:pt modelId="{18E1137E-ECD9-430C-A36D-398B66FD60C2}" type="pres">
      <dgm:prSet presAssocID="{AF405C4D-09B3-4618-BE9D-E49607238A5C}" presName="parTx" presStyleLbl="revTx" presStyleIdx="4" presStyleCnt="6">
        <dgm:presLayoutVars>
          <dgm:chMax val="0"/>
          <dgm:chPref val="0"/>
        </dgm:presLayoutVars>
      </dgm:prSet>
      <dgm:spPr/>
    </dgm:pt>
    <dgm:pt modelId="{2A02D420-6A89-4245-B2DA-08C246FAE857}" type="pres">
      <dgm:prSet presAssocID="{C7AF9BF4-FD18-4FCD-AE4C-84EFF1AA9C4B}" presName="sibTrans" presStyleCnt="0"/>
      <dgm:spPr/>
    </dgm:pt>
    <dgm:pt modelId="{3DCA2B8E-19CF-47DC-8221-45CD6CF690C6}" type="pres">
      <dgm:prSet presAssocID="{A97336A8-4409-4444-A340-F7186E27F35A}" presName="compNode" presStyleCnt="0"/>
      <dgm:spPr/>
    </dgm:pt>
    <dgm:pt modelId="{770405C7-10BE-48E6-9F02-D74C5C1B1E7E}" type="pres">
      <dgm:prSet presAssocID="{A97336A8-4409-4444-A340-F7186E27F35A}" presName="bgRect" presStyleLbl="bgShp" presStyleIdx="5" presStyleCnt="6"/>
      <dgm:spPr/>
    </dgm:pt>
    <dgm:pt modelId="{5044BD82-1E77-4D69-8B84-408F3B4D22CF}" type="pres">
      <dgm:prSet presAssocID="{A97336A8-4409-4444-A340-F7186E27F35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46566992-2E14-4474-98CE-318C7AA0D0A9}" type="pres">
      <dgm:prSet presAssocID="{A97336A8-4409-4444-A340-F7186E27F35A}" presName="spaceRect" presStyleCnt="0"/>
      <dgm:spPr/>
    </dgm:pt>
    <dgm:pt modelId="{9717868C-713F-429A-B217-90D1044E158D}" type="pres">
      <dgm:prSet presAssocID="{A97336A8-4409-4444-A340-F7186E27F35A}" presName="parTx" presStyleLbl="revTx" presStyleIdx="5" presStyleCnt="6">
        <dgm:presLayoutVars>
          <dgm:chMax val="0"/>
          <dgm:chPref val="0"/>
        </dgm:presLayoutVars>
      </dgm:prSet>
      <dgm:spPr/>
    </dgm:pt>
  </dgm:ptLst>
  <dgm:cxnLst>
    <dgm:cxn modelId="{9EA4163D-71E6-450E-89E2-ED28D52B857A}" srcId="{BFED28EC-F4FC-404E-9E1A-64C2B69A9D90}" destId="{A97336A8-4409-4444-A340-F7186E27F35A}" srcOrd="5" destOrd="0" parTransId="{A14B9AC3-2FFF-4EF6-8CB2-1E8DB8F041F7}" sibTransId="{DEB67D71-1970-4FB4-B3BA-7A048FFADC27}"/>
    <dgm:cxn modelId="{DDCB9673-5321-416C-8F17-C61D032F2CC6}" srcId="{BFED28EC-F4FC-404E-9E1A-64C2B69A9D90}" destId="{25AF48D3-D446-4493-AA4F-E7E4FE691695}" srcOrd="1" destOrd="0" parTransId="{8F0C4FEA-5C6A-4406-BE29-3CCFCED5EC7D}" sibTransId="{6AC18AE3-6830-49FD-BD20-D8C4C7433776}"/>
    <dgm:cxn modelId="{96974479-FA6D-4C20-BE83-1EE6295B0CF8}" type="presOf" srcId="{25AF48D3-D446-4493-AA4F-E7E4FE691695}" destId="{643B0BBA-E565-4D40-8154-35194F921065}" srcOrd="0" destOrd="0" presId="urn:microsoft.com/office/officeart/2018/2/layout/IconVerticalSolidList"/>
    <dgm:cxn modelId="{7DD4AA7A-5706-4AB2-B37F-BFBA303F7139}" type="presOf" srcId="{BFED28EC-F4FC-404E-9E1A-64C2B69A9D90}" destId="{4C13F7F3-281D-435B-8A0A-F5D9E34118EA}" srcOrd="0" destOrd="0" presId="urn:microsoft.com/office/officeart/2018/2/layout/IconVerticalSolidList"/>
    <dgm:cxn modelId="{27685184-7F38-4DA5-B5C2-2A7630F0E1CD}" type="presOf" srcId="{34A47F28-2FDC-4841-BB35-59DD62CFE5C6}" destId="{3624E51A-1EEF-4197-A202-5F7365793407}" srcOrd="0" destOrd="0" presId="urn:microsoft.com/office/officeart/2018/2/layout/IconVerticalSolidList"/>
    <dgm:cxn modelId="{95459A86-E99A-49E7-9FD7-E4A7C3430DC4}" type="presOf" srcId="{BF7565EB-6B79-43AE-AFCD-A8893BD64575}" destId="{40DD1EA7-4CE7-4088-8BE7-97667895DDC9}" srcOrd="0" destOrd="0" presId="urn:microsoft.com/office/officeart/2018/2/layout/IconVerticalSolidList"/>
    <dgm:cxn modelId="{1DF80692-52EF-4606-A95A-600C0B6CD9FA}" srcId="{BFED28EC-F4FC-404E-9E1A-64C2B69A9D90}" destId="{BF7565EB-6B79-43AE-AFCD-A8893BD64575}" srcOrd="0" destOrd="0" parTransId="{6130DE57-3B8B-4D43-A7BB-D0E5DECB147A}" sibTransId="{57EAB510-795B-49F9-9AC1-26F1FAA525F0}"/>
    <dgm:cxn modelId="{F7AC709F-37BF-4FA6-9096-8DAA04500501}" type="presOf" srcId="{FABDBB72-6DDD-4753-BF2C-93DAB9178732}" destId="{671C9026-E802-4B02-820C-A01AE03242C7}" srcOrd="0" destOrd="0" presId="urn:microsoft.com/office/officeart/2018/2/layout/IconVerticalSolidList"/>
    <dgm:cxn modelId="{D4F176C8-73BE-42E1-80B6-ADA695D5491A}" srcId="{BFED28EC-F4FC-404E-9E1A-64C2B69A9D90}" destId="{FABDBB72-6DDD-4753-BF2C-93DAB9178732}" srcOrd="3" destOrd="0" parTransId="{2C4DFF2A-A3AF-4C95-8A2F-2BC02AF46D0F}" sibTransId="{FB4E82A0-81F3-4A60-92EF-F682D96A0922}"/>
    <dgm:cxn modelId="{082DF2CE-0819-4B5B-894F-65B25E63644F}" srcId="{BFED28EC-F4FC-404E-9E1A-64C2B69A9D90}" destId="{34A47F28-2FDC-4841-BB35-59DD62CFE5C6}" srcOrd="2" destOrd="0" parTransId="{86FB1397-88BF-4A1E-969F-CCC49909CD1C}" sibTransId="{298591AD-C05C-4350-9A5F-1FAB9DD9EBF3}"/>
    <dgm:cxn modelId="{1105D9E3-344D-4929-AD07-110F8506ABDD}" type="presOf" srcId="{AF405C4D-09B3-4618-BE9D-E49607238A5C}" destId="{18E1137E-ECD9-430C-A36D-398B66FD60C2}" srcOrd="0" destOrd="0" presId="urn:microsoft.com/office/officeart/2018/2/layout/IconVerticalSolidList"/>
    <dgm:cxn modelId="{78CD76F7-BE86-4B9E-9421-2719C502A54C}" srcId="{BFED28EC-F4FC-404E-9E1A-64C2B69A9D90}" destId="{AF405C4D-09B3-4618-BE9D-E49607238A5C}" srcOrd="4" destOrd="0" parTransId="{DED07CB5-9951-4984-A4C2-B395710A1F80}" sibTransId="{C7AF9BF4-FD18-4FCD-AE4C-84EFF1AA9C4B}"/>
    <dgm:cxn modelId="{5412FAFB-47F0-43BE-865A-B6690C982D45}" type="presOf" srcId="{A97336A8-4409-4444-A340-F7186E27F35A}" destId="{9717868C-713F-429A-B217-90D1044E158D}" srcOrd="0" destOrd="0" presId="urn:microsoft.com/office/officeart/2018/2/layout/IconVerticalSolidList"/>
    <dgm:cxn modelId="{5C8E609F-E943-408A-B765-85826E98CCC0}" type="presParOf" srcId="{4C13F7F3-281D-435B-8A0A-F5D9E34118EA}" destId="{5E32B656-F2C6-44E5-8CFF-C0246F12A5B3}" srcOrd="0" destOrd="0" presId="urn:microsoft.com/office/officeart/2018/2/layout/IconVerticalSolidList"/>
    <dgm:cxn modelId="{D3CBC377-4028-46D5-AF35-398F95761118}" type="presParOf" srcId="{5E32B656-F2C6-44E5-8CFF-C0246F12A5B3}" destId="{CBB34716-E3FB-41CA-88B0-0EF9EFC1121D}" srcOrd="0" destOrd="0" presId="urn:microsoft.com/office/officeart/2018/2/layout/IconVerticalSolidList"/>
    <dgm:cxn modelId="{F58F1420-AAA2-4F1D-B2EF-6E03044749F2}" type="presParOf" srcId="{5E32B656-F2C6-44E5-8CFF-C0246F12A5B3}" destId="{D1AB4BED-CF54-470A-9420-367B0489A3F4}" srcOrd="1" destOrd="0" presId="urn:microsoft.com/office/officeart/2018/2/layout/IconVerticalSolidList"/>
    <dgm:cxn modelId="{E3ED975B-198B-48E0-831F-9A9671767DD9}" type="presParOf" srcId="{5E32B656-F2C6-44E5-8CFF-C0246F12A5B3}" destId="{D9F7E3DC-87CD-46E3-BE94-5DEB8D2D458A}" srcOrd="2" destOrd="0" presId="urn:microsoft.com/office/officeart/2018/2/layout/IconVerticalSolidList"/>
    <dgm:cxn modelId="{101D13AA-05FB-48F3-B1AC-FD9BFDF61C63}" type="presParOf" srcId="{5E32B656-F2C6-44E5-8CFF-C0246F12A5B3}" destId="{40DD1EA7-4CE7-4088-8BE7-97667895DDC9}" srcOrd="3" destOrd="0" presId="urn:microsoft.com/office/officeart/2018/2/layout/IconVerticalSolidList"/>
    <dgm:cxn modelId="{BBBBA310-2758-47D3-9835-01D4036EE7FC}" type="presParOf" srcId="{4C13F7F3-281D-435B-8A0A-F5D9E34118EA}" destId="{0A593AE9-FC7F-42F6-A095-C69917FB085F}" srcOrd="1" destOrd="0" presId="urn:microsoft.com/office/officeart/2018/2/layout/IconVerticalSolidList"/>
    <dgm:cxn modelId="{EBAD1A92-A186-484C-BE51-7B341540E046}" type="presParOf" srcId="{4C13F7F3-281D-435B-8A0A-F5D9E34118EA}" destId="{2C73B86C-08C4-47B4-BBC1-7046D8E24BC0}" srcOrd="2" destOrd="0" presId="urn:microsoft.com/office/officeart/2018/2/layout/IconVerticalSolidList"/>
    <dgm:cxn modelId="{C3C9B01E-5C88-4162-B7B1-15E79088618D}" type="presParOf" srcId="{2C73B86C-08C4-47B4-BBC1-7046D8E24BC0}" destId="{635A56B8-D8A4-44C5-84A3-83CC4CA2D937}" srcOrd="0" destOrd="0" presId="urn:microsoft.com/office/officeart/2018/2/layout/IconVerticalSolidList"/>
    <dgm:cxn modelId="{55C3C1BF-6046-450A-90C7-FEB728E8B7FF}" type="presParOf" srcId="{2C73B86C-08C4-47B4-BBC1-7046D8E24BC0}" destId="{23B2A4C1-CE0A-4F6A-A3C8-6404ACEF5DD3}" srcOrd="1" destOrd="0" presId="urn:microsoft.com/office/officeart/2018/2/layout/IconVerticalSolidList"/>
    <dgm:cxn modelId="{FB75FDDB-9641-4E11-97A9-5AD955EC5CFE}" type="presParOf" srcId="{2C73B86C-08C4-47B4-BBC1-7046D8E24BC0}" destId="{CD802624-0CF0-4F37-9FAA-BD1F4D288F1F}" srcOrd="2" destOrd="0" presId="urn:microsoft.com/office/officeart/2018/2/layout/IconVerticalSolidList"/>
    <dgm:cxn modelId="{58BAEFCC-B9D0-4122-8AF2-6B102AECE687}" type="presParOf" srcId="{2C73B86C-08C4-47B4-BBC1-7046D8E24BC0}" destId="{643B0BBA-E565-4D40-8154-35194F921065}" srcOrd="3" destOrd="0" presId="urn:microsoft.com/office/officeart/2018/2/layout/IconVerticalSolidList"/>
    <dgm:cxn modelId="{3BA28DE9-5A19-4695-8C01-A53ABBDDE772}" type="presParOf" srcId="{4C13F7F3-281D-435B-8A0A-F5D9E34118EA}" destId="{26F9C54D-C75D-4683-A293-9E66316806E6}" srcOrd="3" destOrd="0" presId="urn:microsoft.com/office/officeart/2018/2/layout/IconVerticalSolidList"/>
    <dgm:cxn modelId="{FB84DB2C-64FC-419C-8F5B-1BAA335F2D7A}" type="presParOf" srcId="{4C13F7F3-281D-435B-8A0A-F5D9E34118EA}" destId="{43ACD7A9-7ED2-46F3-BA47-F5C3A22F2EE2}" srcOrd="4" destOrd="0" presId="urn:microsoft.com/office/officeart/2018/2/layout/IconVerticalSolidList"/>
    <dgm:cxn modelId="{05E9C224-645A-43BE-A9AE-DDE191AF3D4F}" type="presParOf" srcId="{43ACD7A9-7ED2-46F3-BA47-F5C3A22F2EE2}" destId="{AFF44956-2895-4FA1-9B33-E2D15A394DEB}" srcOrd="0" destOrd="0" presId="urn:microsoft.com/office/officeart/2018/2/layout/IconVerticalSolidList"/>
    <dgm:cxn modelId="{55209FBF-22C3-4B67-93BF-C21EB422D792}" type="presParOf" srcId="{43ACD7A9-7ED2-46F3-BA47-F5C3A22F2EE2}" destId="{5E597CD3-3FAB-4D06-B492-4ED9D820CDA2}" srcOrd="1" destOrd="0" presId="urn:microsoft.com/office/officeart/2018/2/layout/IconVerticalSolidList"/>
    <dgm:cxn modelId="{C9E73AF4-29CD-439B-BF6D-04533344A022}" type="presParOf" srcId="{43ACD7A9-7ED2-46F3-BA47-F5C3A22F2EE2}" destId="{099F7458-683F-4953-855B-47F105039283}" srcOrd="2" destOrd="0" presId="urn:microsoft.com/office/officeart/2018/2/layout/IconVerticalSolidList"/>
    <dgm:cxn modelId="{93B8149F-E21D-4462-BFE0-E05874C7B1F9}" type="presParOf" srcId="{43ACD7A9-7ED2-46F3-BA47-F5C3A22F2EE2}" destId="{3624E51A-1EEF-4197-A202-5F7365793407}" srcOrd="3" destOrd="0" presId="urn:microsoft.com/office/officeart/2018/2/layout/IconVerticalSolidList"/>
    <dgm:cxn modelId="{46D5E76F-2D90-432D-B67B-81862197E1B7}" type="presParOf" srcId="{4C13F7F3-281D-435B-8A0A-F5D9E34118EA}" destId="{D207B836-6D86-4BB3-8508-B7A82F54E22F}" srcOrd="5" destOrd="0" presId="urn:microsoft.com/office/officeart/2018/2/layout/IconVerticalSolidList"/>
    <dgm:cxn modelId="{97C49070-B5CA-4297-8F1D-CD8B55445484}" type="presParOf" srcId="{4C13F7F3-281D-435B-8A0A-F5D9E34118EA}" destId="{E50C49E0-9598-4F42-8CE1-8EA144BB62A4}" srcOrd="6" destOrd="0" presId="urn:microsoft.com/office/officeart/2018/2/layout/IconVerticalSolidList"/>
    <dgm:cxn modelId="{9A68B5E5-929C-439C-8E89-7B1EEE4C6B48}" type="presParOf" srcId="{E50C49E0-9598-4F42-8CE1-8EA144BB62A4}" destId="{AEB0543B-5197-47C3-8725-FC88EF031964}" srcOrd="0" destOrd="0" presId="urn:microsoft.com/office/officeart/2018/2/layout/IconVerticalSolidList"/>
    <dgm:cxn modelId="{F14585A3-ADF5-4000-8CE1-9D82FA9910C2}" type="presParOf" srcId="{E50C49E0-9598-4F42-8CE1-8EA144BB62A4}" destId="{05642D61-1B44-4F9C-8B1E-63B6559CD933}" srcOrd="1" destOrd="0" presId="urn:microsoft.com/office/officeart/2018/2/layout/IconVerticalSolidList"/>
    <dgm:cxn modelId="{D3147915-BB6E-460C-B211-B0884E6EC396}" type="presParOf" srcId="{E50C49E0-9598-4F42-8CE1-8EA144BB62A4}" destId="{CAAE8150-2A2E-4B79-8628-E3E6ED0B6D69}" srcOrd="2" destOrd="0" presId="urn:microsoft.com/office/officeart/2018/2/layout/IconVerticalSolidList"/>
    <dgm:cxn modelId="{14A1A7A0-A310-4702-A6C1-52037F56D5C1}" type="presParOf" srcId="{E50C49E0-9598-4F42-8CE1-8EA144BB62A4}" destId="{671C9026-E802-4B02-820C-A01AE03242C7}" srcOrd="3" destOrd="0" presId="urn:microsoft.com/office/officeart/2018/2/layout/IconVerticalSolidList"/>
    <dgm:cxn modelId="{98DC93CC-D25F-400B-82B2-709AD493D3ED}" type="presParOf" srcId="{4C13F7F3-281D-435B-8A0A-F5D9E34118EA}" destId="{CC949193-8A50-4F29-A26D-B5BB3B9250DE}" srcOrd="7" destOrd="0" presId="urn:microsoft.com/office/officeart/2018/2/layout/IconVerticalSolidList"/>
    <dgm:cxn modelId="{94C015E5-7B33-4C01-8C76-49AAEFDBA54B}" type="presParOf" srcId="{4C13F7F3-281D-435B-8A0A-F5D9E34118EA}" destId="{7F9EA695-324E-4995-8EA7-E41C2C148E62}" srcOrd="8" destOrd="0" presId="urn:microsoft.com/office/officeart/2018/2/layout/IconVerticalSolidList"/>
    <dgm:cxn modelId="{F091B097-8AB1-43F0-8AB1-20F44FAE7BE5}" type="presParOf" srcId="{7F9EA695-324E-4995-8EA7-E41C2C148E62}" destId="{7888C4C9-38FE-45FA-A339-9DC09E138958}" srcOrd="0" destOrd="0" presId="urn:microsoft.com/office/officeart/2018/2/layout/IconVerticalSolidList"/>
    <dgm:cxn modelId="{2F5D07D3-656D-4082-82AC-52D53F8C13D9}" type="presParOf" srcId="{7F9EA695-324E-4995-8EA7-E41C2C148E62}" destId="{7A3720BB-10A2-4E48-A439-C14539067DA0}" srcOrd="1" destOrd="0" presId="urn:microsoft.com/office/officeart/2018/2/layout/IconVerticalSolidList"/>
    <dgm:cxn modelId="{EA08EEA6-10A9-4B81-9885-F03E5CC5E0C1}" type="presParOf" srcId="{7F9EA695-324E-4995-8EA7-E41C2C148E62}" destId="{EA427CA4-E28E-4905-9D83-40B6CAF8CCF4}" srcOrd="2" destOrd="0" presId="urn:microsoft.com/office/officeart/2018/2/layout/IconVerticalSolidList"/>
    <dgm:cxn modelId="{B3F6F79A-844B-4FCF-9A0E-F917385872A4}" type="presParOf" srcId="{7F9EA695-324E-4995-8EA7-E41C2C148E62}" destId="{18E1137E-ECD9-430C-A36D-398B66FD60C2}" srcOrd="3" destOrd="0" presId="urn:microsoft.com/office/officeart/2018/2/layout/IconVerticalSolidList"/>
    <dgm:cxn modelId="{17A3834E-AA9F-48CC-ACE2-4330C62C46BF}" type="presParOf" srcId="{4C13F7F3-281D-435B-8A0A-F5D9E34118EA}" destId="{2A02D420-6A89-4245-B2DA-08C246FAE857}" srcOrd="9" destOrd="0" presId="urn:microsoft.com/office/officeart/2018/2/layout/IconVerticalSolidList"/>
    <dgm:cxn modelId="{A0545144-26BD-48C1-80BE-401CA923B21E}" type="presParOf" srcId="{4C13F7F3-281D-435B-8A0A-F5D9E34118EA}" destId="{3DCA2B8E-19CF-47DC-8221-45CD6CF690C6}" srcOrd="10" destOrd="0" presId="urn:microsoft.com/office/officeart/2018/2/layout/IconVerticalSolidList"/>
    <dgm:cxn modelId="{AEB6C988-20A9-445D-A763-9047A30EB28C}" type="presParOf" srcId="{3DCA2B8E-19CF-47DC-8221-45CD6CF690C6}" destId="{770405C7-10BE-48E6-9F02-D74C5C1B1E7E}" srcOrd="0" destOrd="0" presId="urn:microsoft.com/office/officeart/2018/2/layout/IconVerticalSolidList"/>
    <dgm:cxn modelId="{D8BB4FCC-B5C9-4055-B89F-A642B2099BBB}" type="presParOf" srcId="{3DCA2B8E-19CF-47DC-8221-45CD6CF690C6}" destId="{5044BD82-1E77-4D69-8B84-408F3B4D22CF}" srcOrd="1" destOrd="0" presId="urn:microsoft.com/office/officeart/2018/2/layout/IconVerticalSolidList"/>
    <dgm:cxn modelId="{AADD50EA-F54F-4A8F-95EA-896F0AF9C1B4}" type="presParOf" srcId="{3DCA2B8E-19CF-47DC-8221-45CD6CF690C6}" destId="{46566992-2E14-4474-98CE-318C7AA0D0A9}" srcOrd="2" destOrd="0" presId="urn:microsoft.com/office/officeart/2018/2/layout/IconVerticalSolidList"/>
    <dgm:cxn modelId="{C703C2AA-60B4-4C9D-88B3-DCA99554789E}" type="presParOf" srcId="{3DCA2B8E-19CF-47DC-8221-45CD6CF690C6}" destId="{9717868C-713F-429A-B217-90D1044E15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34716-E3FB-41CA-88B0-0EF9EFC1121D}">
      <dsp:nvSpPr>
        <dsp:cNvPr id="0" name=""/>
        <dsp:cNvSpPr/>
      </dsp:nvSpPr>
      <dsp:spPr>
        <a:xfrm>
          <a:off x="0" y="1335"/>
          <a:ext cx="4697730" cy="5690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B4BED-CF54-470A-9420-367B0489A3F4}">
      <dsp:nvSpPr>
        <dsp:cNvPr id="0" name=""/>
        <dsp:cNvSpPr/>
      </dsp:nvSpPr>
      <dsp:spPr>
        <a:xfrm>
          <a:off x="172147" y="129378"/>
          <a:ext cx="312995" cy="312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DD1EA7-4CE7-4088-8BE7-97667895DDC9}">
      <dsp:nvSpPr>
        <dsp:cNvPr id="0" name=""/>
        <dsp:cNvSpPr/>
      </dsp:nvSpPr>
      <dsp:spPr>
        <a:xfrm>
          <a:off x="657289" y="1335"/>
          <a:ext cx="4040440" cy="56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8" tIns="60228" rIns="60228" bIns="60228" numCol="1" spcCol="1270" anchor="ctr" anchorCtr="0">
          <a:noAutofit/>
        </a:bodyPr>
        <a:lstStyle/>
        <a:p>
          <a:pPr marL="0" lvl="0" indent="0" algn="l" defTabSz="666750">
            <a:lnSpc>
              <a:spcPct val="90000"/>
            </a:lnSpc>
            <a:spcBef>
              <a:spcPct val="0"/>
            </a:spcBef>
            <a:spcAft>
              <a:spcPct val="35000"/>
            </a:spcAft>
            <a:buNone/>
          </a:pPr>
          <a:r>
            <a:rPr lang="en-US" sz="1500" kern="1200"/>
            <a:t>This is an agglomerative clustering technique (i.e. bottom-up in nature)</a:t>
          </a:r>
        </a:p>
      </dsp:txBody>
      <dsp:txXfrm>
        <a:off x="657289" y="1335"/>
        <a:ext cx="4040440" cy="569082"/>
      </dsp:txXfrm>
    </dsp:sp>
    <dsp:sp modelId="{635A56B8-D8A4-44C5-84A3-83CC4CA2D937}">
      <dsp:nvSpPr>
        <dsp:cNvPr id="0" name=""/>
        <dsp:cNvSpPr/>
      </dsp:nvSpPr>
      <dsp:spPr>
        <a:xfrm>
          <a:off x="0" y="712688"/>
          <a:ext cx="4697730" cy="5690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2A4C1-CE0A-4F6A-A3C8-6404ACEF5DD3}">
      <dsp:nvSpPr>
        <dsp:cNvPr id="0" name=""/>
        <dsp:cNvSpPr/>
      </dsp:nvSpPr>
      <dsp:spPr>
        <a:xfrm>
          <a:off x="172147" y="840731"/>
          <a:ext cx="312995" cy="312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B0BBA-E565-4D40-8154-35194F921065}">
      <dsp:nvSpPr>
        <dsp:cNvPr id="0" name=""/>
        <dsp:cNvSpPr/>
      </dsp:nvSpPr>
      <dsp:spPr>
        <a:xfrm>
          <a:off x="657289" y="712688"/>
          <a:ext cx="4040440" cy="56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8" tIns="60228" rIns="60228" bIns="60228" numCol="1" spcCol="1270" anchor="ctr" anchorCtr="0">
          <a:noAutofit/>
        </a:bodyPr>
        <a:lstStyle/>
        <a:p>
          <a:pPr marL="0" lvl="0" indent="0" algn="l" defTabSz="666750">
            <a:lnSpc>
              <a:spcPct val="90000"/>
            </a:lnSpc>
            <a:spcBef>
              <a:spcPct val="0"/>
            </a:spcBef>
            <a:spcAft>
              <a:spcPct val="35000"/>
            </a:spcAft>
            <a:buNone/>
          </a:pPr>
          <a:r>
            <a:rPr lang="en-US" sz="1500" kern="1200"/>
            <a:t>All the data points, in the beginning, are considered as individual clusters</a:t>
          </a:r>
        </a:p>
      </dsp:txBody>
      <dsp:txXfrm>
        <a:off x="657289" y="712688"/>
        <a:ext cx="4040440" cy="569082"/>
      </dsp:txXfrm>
    </dsp:sp>
    <dsp:sp modelId="{AFF44956-2895-4FA1-9B33-E2D15A394DEB}">
      <dsp:nvSpPr>
        <dsp:cNvPr id="0" name=""/>
        <dsp:cNvSpPr/>
      </dsp:nvSpPr>
      <dsp:spPr>
        <a:xfrm>
          <a:off x="0" y="1424040"/>
          <a:ext cx="4697730" cy="5690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97CD3-3FAB-4D06-B492-4ED9D820CDA2}">
      <dsp:nvSpPr>
        <dsp:cNvPr id="0" name=""/>
        <dsp:cNvSpPr/>
      </dsp:nvSpPr>
      <dsp:spPr>
        <a:xfrm>
          <a:off x="172147" y="1552084"/>
          <a:ext cx="312995" cy="312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24E51A-1EEF-4197-A202-5F7365793407}">
      <dsp:nvSpPr>
        <dsp:cNvPr id="0" name=""/>
        <dsp:cNvSpPr/>
      </dsp:nvSpPr>
      <dsp:spPr>
        <a:xfrm>
          <a:off x="657289" y="1424040"/>
          <a:ext cx="4040440" cy="56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8" tIns="60228" rIns="60228" bIns="60228" numCol="1" spcCol="1270" anchor="ctr" anchorCtr="0">
          <a:noAutofit/>
        </a:bodyPr>
        <a:lstStyle/>
        <a:p>
          <a:pPr marL="0" lvl="0" indent="0" algn="l" defTabSz="666750">
            <a:lnSpc>
              <a:spcPct val="90000"/>
            </a:lnSpc>
            <a:spcBef>
              <a:spcPct val="0"/>
            </a:spcBef>
            <a:spcAft>
              <a:spcPct val="35000"/>
            </a:spcAft>
            <a:buNone/>
          </a:pPr>
          <a:r>
            <a:rPr lang="en-US" sz="1500" kern="1200"/>
            <a:t>The final cluster comprises of all the data points</a:t>
          </a:r>
        </a:p>
      </dsp:txBody>
      <dsp:txXfrm>
        <a:off x="657289" y="1424040"/>
        <a:ext cx="4040440" cy="569082"/>
      </dsp:txXfrm>
    </dsp:sp>
    <dsp:sp modelId="{AEB0543B-5197-47C3-8725-FC88EF031964}">
      <dsp:nvSpPr>
        <dsp:cNvPr id="0" name=""/>
        <dsp:cNvSpPr/>
      </dsp:nvSpPr>
      <dsp:spPr>
        <a:xfrm>
          <a:off x="0" y="2135393"/>
          <a:ext cx="4697730" cy="5690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42D61-1B44-4F9C-8B1E-63B6559CD933}">
      <dsp:nvSpPr>
        <dsp:cNvPr id="0" name=""/>
        <dsp:cNvSpPr/>
      </dsp:nvSpPr>
      <dsp:spPr>
        <a:xfrm>
          <a:off x="172147" y="2263436"/>
          <a:ext cx="312995" cy="312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1C9026-E802-4B02-820C-A01AE03242C7}">
      <dsp:nvSpPr>
        <dsp:cNvPr id="0" name=""/>
        <dsp:cNvSpPr/>
      </dsp:nvSpPr>
      <dsp:spPr>
        <a:xfrm>
          <a:off x="657289" y="2135393"/>
          <a:ext cx="4040440" cy="56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8" tIns="60228" rIns="60228" bIns="60228" numCol="1" spcCol="1270" anchor="ctr" anchorCtr="0">
          <a:noAutofit/>
        </a:bodyPr>
        <a:lstStyle/>
        <a:p>
          <a:pPr marL="0" lvl="0" indent="0" algn="l" defTabSz="666750">
            <a:lnSpc>
              <a:spcPct val="90000"/>
            </a:lnSpc>
            <a:spcBef>
              <a:spcPct val="0"/>
            </a:spcBef>
            <a:spcAft>
              <a:spcPct val="35000"/>
            </a:spcAft>
            <a:buNone/>
          </a:pPr>
          <a:r>
            <a:rPr lang="en-US" sz="1500" kern="1200"/>
            <a:t>Data points are clustered based on similarity/dissimilarity measures</a:t>
          </a:r>
        </a:p>
      </dsp:txBody>
      <dsp:txXfrm>
        <a:off x="657289" y="2135393"/>
        <a:ext cx="4040440" cy="569082"/>
      </dsp:txXfrm>
    </dsp:sp>
    <dsp:sp modelId="{7888C4C9-38FE-45FA-A339-9DC09E138958}">
      <dsp:nvSpPr>
        <dsp:cNvPr id="0" name=""/>
        <dsp:cNvSpPr/>
      </dsp:nvSpPr>
      <dsp:spPr>
        <a:xfrm>
          <a:off x="0" y="2846745"/>
          <a:ext cx="4697730" cy="56908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720BB-10A2-4E48-A439-C14539067DA0}">
      <dsp:nvSpPr>
        <dsp:cNvPr id="0" name=""/>
        <dsp:cNvSpPr/>
      </dsp:nvSpPr>
      <dsp:spPr>
        <a:xfrm>
          <a:off x="172147" y="2974789"/>
          <a:ext cx="312995" cy="312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E1137E-ECD9-430C-A36D-398B66FD60C2}">
      <dsp:nvSpPr>
        <dsp:cNvPr id="0" name=""/>
        <dsp:cNvSpPr/>
      </dsp:nvSpPr>
      <dsp:spPr>
        <a:xfrm>
          <a:off x="657289" y="2846745"/>
          <a:ext cx="4040440" cy="56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8" tIns="60228" rIns="60228" bIns="60228" numCol="1" spcCol="1270" anchor="ctr" anchorCtr="0">
          <a:noAutofit/>
        </a:bodyPr>
        <a:lstStyle/>
        <a:p>
          <a:pPr marL="0" lvl="0" indent="0" algn="l" defTabSz="666750">
            <a:lnSpc>
              <a:spcPct val="90000"/>
            </a:lnSpc>
            <a:spcBef>
              <a:spcPct val="0"/>
            </a:spcBef>
            <a:spcAft>
              <a:spcPct val="35000"/>
            </a:spcAft>
            <a:buNone/>
          </a:pPr>
          <a:r>
            <a:rPr lang="en-US" sz="1500" kern="1200"/>
            <a:t>Usually, Euclidean and cosine distance measures are considered for creating dissimilarity matrix</a:t>
          </a:r>
        </a:p>
      </dsp:txBody>
      <dsp:txXfrm>
        <a:off x="657289" y="2846745"/>
        <a:ext cx="4040440" cy="569082"/>
      </dsp:txXfrm>
    </dsp:sp>
    <dsp:sp modelId="{770405C7-10BE-48E6-9F02-D74C5C1B1E7E}">
      <dsp:nvSpPr>
        <dsp:cNvPr id="0" name=""/>
        <dsp:cNvSpPr/>
      </dsp:nvSpPr>
      <dsp:spPr>
        <a:xfrm>
          <a:off x="0" y="3558098"/>
          <a:ext cx="4697730" cy="5690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4BD82-1E77-4D69-8B84-408F3B4D22CF}">
      <dsp:nvSpPr>
        <dsp:cNvPr id="0" name=""/>
        <dsp:cNvSpPr/>
      </dsp:nvSpPr>
      <dsp:spPr>
        <a:xfrm>
          <a:off x="172147" y="3686141"/>
          <a:ext cx="312995" cy="3129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7868C-713F-429A-B217-90D1044E158D}">
      <dsp:nvSpPr>
        <dsp:cNvPr id="0" name=""/>
        <dsp:cNvSpPr/>
      </dsp:nvSpPr>
      <dsp:spPr>
        <a:xfrm>
          <a:off x="657289" y="3558098"/>
          <a:ext cx="4040440" cy="56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8" tIns="60228" rIns="60228" bIns="60228" numCol="1" spcCol="1270" anchor="ctr" anchorCtr="0">
          <a:noAutofit/>
        </a:bodyPr>
        <a:lstStyle/>
        <a:p>
          <a:pPr marL="0" lvl="0" indent="0" algn="l" defTabSz="666750">
            <a:lnSpc>
              <a:spcPct val="90000"/>
            </a:lnSpc>
            <a:spcBef>
              <a:spcPct val="0"/>
            </a:spcBef>
            <a:spcAft>
              <a:spcPct val="35000"/>
            </a:spcAft>
            <a:buNone/>
          </a:pPr>
          <a:r>
            <a:rPr lang="en-US" sz="1500" kern="1200"/>
            <a:t>Combining clusters depend on linkage function</a:t>
          </a:r>
        </a:p>
      </dsp:txBody>
      <dsp:txXfrm>
        <a:off x="657289" y="3558098"/>
        <a:ext cx="4040440" cy="5690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r>
              <a:rPr lang="en"/>
              <a:t> </a:t>
            </a: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200" b="0" i="0" u="none" strike="noStrike" cap="none" baseline="0" dirty="0">
                <a:solidFill>
                  <a:schemeClr val="dk1"/>
                </a:solidFill>
                <a:latin typeface="Arial"/>
                <a:ea typeface="Arial"/>
                <a:cs typeface="Arial"/>
                <a:sym typeface="Arial"/>
              </a:rPr>
              <a:t>Weighted average can be computed efficiently (remember avg and number of points)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442E-0284-EF63-632D-4B933E5A2FB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BA57796-C440-6F5D-C4AF-DC4AF0ACADA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F1215A-095F-B29B-D0B8-77DCC7C01050}"/>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5" name="Footer Placeholder 4">
            <a:extLst>
              <a:ext uri="{FF2B5EF4-FFF2-40B4-BE49-F238E27FC236}">
                <a16:creationId xmlns:a16="http://schemas.microsoft.com/office/drawing/2014/main" id="{C11A5446-6461-3C2C-C395-FDACE10EC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8CCC9-66EB-0D2E-9081-BC3EEF83F551}"/>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7175037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0E43-CAB4-EC96-BD81-F17B3CADFA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18A116-4154-F2C9-1088-06C28119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61314-A9DC-7323-A85C-82E4D43D177F}"/>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5" name="Footer Placeholder 4">
            <a:extLst>
              <a:ext uri="{FF2B5EF4-FFF2-40B4-BE49-F238E27FC236}">
                <a16:creationId xmlns:a16="http://schemas.microsoft.com/office/drawing/2014/main" id="{0E028008-D48F-2A7E-AE90-A9F6A79B9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B2A2F-F7AE-B05A-8511-5FA75BB646A2}"/>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33234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CCCE0-6AD5-CDAA-91E5-52F80055EB1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F2B36E-3684-8367-BBE6-C5F7EDD4D0E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5B8F7A-481B-88AD-038A-07BA0CE3E23D}"/>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5" name="Footer Placeholder 4">
            <a:extLst>
              <a:ext uri="{FF2B5EF4-FFF2-40B4-BE49-F238E27FC236}">
                <a16:creationId xmlns:a16="http://schemas.microsoft.com/office/drawing/2014/main" id="{05B9E6F7-DB1E-95BB-9439-52F2DAD79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ED268-87D2-6DD0-8EC9-5145B3DDB880}"/>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388717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4">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Clr>
                <a:srgbClr val="FFFFFF"/>
              </a:buClr>
              <a:buSzPct val="100000"/>
              <a:defRPr sz="4800">
                <a:solidFill>
                  <a:srgbClr val="FFFFFF"/>
                </a:solidFill>
              </a:defRPr>
            </a:lvl1pPr>
            <a:lvl2pPr algn="ctr" rtl="0">
              <a:spcBef>
                <a:spcPts val="0"/>
              </a:spcBef>
              <a:buClr>
                <a:srgbClr val="FFFFFF"/>
              </a:buClr>
              <a:buSzPct val="100000"/>
              <a:defRPr sz="4800">
                <a:solidFill>
                  <a:srgbClr val="FFFFFF"/>
                </a:solidFill>
              </a:defRPr>
            </a:lvl2pPr>
            <a:lvl3pPr algn="ctr" rtl="0">
              <a:spcBef>
                <a:spcPts val="0"/>
              </a:spcBef>
              <a:buClr>
                <a:srgbClr val="FFFFFF"/>
              </a:buClr>
              <a:buSzPct val="100000"/>
              <a:defRPr sz="4800">
                <a:solidFill>
                  <a:srgbClr val="FFFFFF"/>
                </a:solidFill>
              </a:defRPr>
            </a:lvl3pPr>
            <a:lvl4pPr algn="ctr" rtl="0">
              <a:spcBef>
                <a:spcPts val="0"/>
              </a:spcBef>
              <a:buClr>
                <a:srgbClr val="FFFFFF"/>
              </a:buClr>
              <a:buSzPct val="100000"/>
              <a:defRPr sz="4800">
                <a:solidFill>
                  <a:srgbClr val="FFFFFF"/>
                </a:solidFill>
              </a:defRPr>
            </a:lvl4pPr>
            <a:lvl5pPr algn="ctr" rtl="0">
              <a:spcBef>
                <a:spcPts val="0"/>
              </a:spcBef>
              <a:buClr>
                <a:srgbClr val="FFFFFF"/>
              </a:buClr>
              <a:buSzPct val="100000"/>
              <a:defRPr sz="4800">
                <a:solidFill>
                  <a:srgbClr val="FFFFFF"/>
                </a:solidFill>
              </a:defRPr>
            </a:lvl5pPr>
            <a:lvl6pPr algn="ctr" rtl="0">
              <a:spcBef>
                <a:spcPts val="0"/>
              </a:spcBef>
              <a:buClr>
                <a:srgbClr val="FFFFFF"/>
              </a:buClr>
              <a:buSzPct val="100000"/>
              <a:defRPr sz="4800">
                <a:solidFill>
                  <a:srgbClr val="FFFFFF"/>
                </a:solidFill>
              </a:defRPr>
            </a:lvl6pPr>
            <a:lvl7pPr algn="ctr" rtl="0">
              <a:spcBef>
                <a:spcPts val="0"/>
              </a:spcBef>
              <a:buClr>
                <a:srgbClr val="FFFFFF"/>
              </a:buClr>
              <a:buSzPct val="100000"/>
              <a:defRPr sz="4800">
                <a:solidFill>
                  <a:srgbClr val="FFFFFF"/>
                </a:solidFill>
              </a:defRPr>
            </a:lvl7pPr>
            <a:lvl8pPr algn="ctr" rtl="0">
              <a:spcBef>
                <a:spcPts val="0"/>
              </a:spcBef>
              <a:buClr>
                <a:srgbClr val="FFFFFF"/>
              </a:buClr>
              <a:buSzPct val="100000"/>
              <a:defRPr sz="4800">
                <a:solidFill>
                  <a:srgbClr val="FFFFFF"/>
                </a:solidFill>
              </a:defRPr>
            </a:lvl8pPr>
            <a:lvl9pPr algn="ctr" rtl="0">
              <a:spcBef>
                <a:spcPts val="0"/>
              </a:spcBef>
              <a:buClr>
                <a:srgbClr val="FFFFFF"/>
              </a:buClr>
              <a:buSzPct val="100000"/>
              <a:defRPr sz="4800">
                <a:solidFill>
                  <a:srgbClr val="FFFFFF"/>
                </a:solidFill>
              </a:defRPr>
            </a:lvl9pPr>
          </a:lstStyle>
          <a:p>
            <a:endParaRPr/>
          </a:p>
        </p:txBody>
      </p:sp>
      <p:sp>
        <p:nvSpPr>
          <p:cNvPr id="12" name="Shape 12"/>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extLst>
      <p:ext uri="{BB962C8B-B14F-4D97-AF65-F5344CB8AC3E}">
        <p14:creationId xmlns:p14="http://schemas.microsoft.com/office/powerpoint/2010/main" val="130077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6807-0881-ABE3-84F1-8D5C2F1954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24398A-CA39-9C99-BFB7-3049618425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EB663-9BC9-67B7-4B04-E20E84C5B935}"/>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5" name="Footer Placeholder 4">
            <a:extLst>
              <a:ext uri="{FF2B5EF4-FFF2-40B4-BE49-F238E27FC236}">
                <a16:creationId xmlns:a16="http://schemas.microsoft.com/office/drawing/2014/main" id="{448C831A-2190-17BF-FCDE-1F3A4CE49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1629D-D2D9-E996-701B-26C1AB6ED057}"/>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126172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5F41-F517-C6CF-406A-3409FA2756C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53FFB5-6611-9A0D-430E-FE206FB3AED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9838D-59DD-3D50-AAAB-4A3038701134}"/>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5" name="Footer Placeholder 4">
            <a:extLst>
              <a:ext uri="{FF2B5EF4-FFF2-40B4-BE49-F238E27FC236}">
                <a16:creationId xmlns:a16="http://schemas.microsoft.com/office/drawing/2014/main" id="{4D75930B-6989-F983-05E4-3E9D37AA5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A07B7-3C93-3B3A-C09C-E835C70C7900}"/>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136834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800A-303B-6CE7-AFA8-B2BF26F8C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AB9C10-64C4-24CA-4DA9-5212030703A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79E1DC-A861-8995-3C64-037111CED38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B304C4-6921-52AC-C4EA-924E25C30978}"/>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6" name="Footer Placeholder 5">
            <a:extLst>
              <a:ext uri="{FF2B5EF4-FFF2-40B4-BE49-F238E27FC236}">
                <a16:creationId xmlns:a16="http://schemas.microsoft.com/office/drawing/2014/main" id="{5FD1C245-7567-BE09-7505-25FDE627FC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BB9EF1-E8EE-DF49-956E-D64A335FC954}"/>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262053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7D4B-2A2D-8AA7-C6B3-F918D98BC45E}"/>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90BB08-C557-7DC1-2BB8-86D888E642F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2B5EA-90AC-8A45-B1C3-4DDB440030C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3EE6D8-236D-A4D5-5B14-81B738B0A86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EF274-5CC8-2BC5-BDFB-77C87113473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FAF1BC-5C5A-140F-70E1-C01DFB443E49}"/>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8" name="Footer Placeholder 7">
            <a:extLst>
              <a:ext uri="{FF2B5EF4-FFF2-40B4-BE49-F238E27FC236}">
                <a16:creationId xmlns:a16="http://schemas.microsoft.com/office/drawing/2014/main" id="{49F4BA75-6EBE-ADC2-6AAE-3DCC53A48A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B6441D-85F4-1287-AE83-82A266D876AD}"/>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383609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214B-111A-66B3-7A88-543D322508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3E019A-3435-1D7F-FE9A-5BAF12DB2A84}"/>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4" name="Footer Placeholder 3">
            <a:extLst>
              <a:ext uri="{FF2B5EF4-FFF2-40B4-BE49-F238E27FC236}">
                <a16:creationId xmlns:a16="http://schemas.microsoft.com/office/drawing/2014/main" id="{3132ED45-B2E6-1EB2-4BFC-A29D4A8925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93CB8B-5162-6C94-80ED-8C90DE0C4D1E}"/>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3017960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0FC6D3-78D0-6A06-B801-49A0A30478F4}"/>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3" name="Footer Placeholder 2">
            <a:extLst>
              <a:ext uri="{FF2B5EF4-FFF2-40B4-BE49-F238E27FC236}">
                <a16:creationId xmlns:a16="http://schemas.microsoft.com/office/drawing/2014/main" id="{AD85E83D-B2EA-51FA-8FD9-942FD85826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A60558-06CB-B13A-DDBA-E1F9B57A8DDC}"/>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74864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CE2-D2BC-071A-C98B-721492874EA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8A38C1-B616-F2E5-9740-C711D4E6AF0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3DBF56-876F-87AA-BC5B-7ACE2B38530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75EC336-90E9-9FED-F194-4B66D0D6674B}"/>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6" name="Footer Placeholder 5">
            <a:extLst>
              <a:ext uri="{FF2B5EF4-FFF2-40B4-BE49-F238E27FC236}">
                <a16:creationId xmlns:a16="http://schemas.microsoft.com/office/drawing/2014/main" id="{E23C1486-0B58-BE3B-AD17-9AE2BDFC0B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7C84CF-48F2-2237-3BA0-B28FF5F97FF7}"/>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298725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91BF-D3CE-1368-FE87-E2C460132E5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EA846E-772F-A880-9F72-F631147EE06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9C033E7-29CB-B8CE-8FD2-5B465806A87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01FF5A9-5CF1-73D5-701A-F92315284438}"/>
              </a:ext>
            </a:extLst>
          </p:cNvPr>
          <p:cNvSpPr>
            <a:spLocks noGrp="1"/>
          </p:cNvSpPr>
          <p:nvPr>
            <p:ph type="dt" sz="half" idx="10"/>
          </p:nvPr>
        </p:nvSpPr>
        <p:spPr/>
        <p:txBody>
          <a:bodyPr/>
          <a:lstStyle/>
          <a:p>
            <a:fld id="{2371D468-C918-447B-9C5F-BA50BDD23FA2}" type="datetimeFigureOut">
              <a:rPr lang="en-IN" smtClean="0"/>
              <a:t>07-09-2022</a:t>
            </a:fld>
            <a:endParaRPr lang="en-IN"/>
          </a:p>
        </p:txBody>
      </p:sp>
      <p:sp>
        <p:nvSpPr>
          <p:cNvPr id="6" name="Footer Placeholder 5">
            <a:extLst>
              <a:ext uri="{FF2B5EF4-FFF2-40B4-BE49-F238E27FC236}">
                <a16:creationId xmlns:a16="http://schemas.microsoft.com/office/drawing/2014/main" id="{DE93ACDD-631A-A060-88F9-6C932E0A2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600BAB-243F-BCC7-6495-645E994E3466}"/>
              </a:ext>
            </a:extLst>
          </p:cNvPr>
          <p:cNvSpPr>
            <a:spLocks noGrp="1"/>
          </p:cNvSpPr>
          <p:nvPr>
            <p:ph type="sldNum" sz="quarter" idx="12"/>
          </p:nvPr>
        </p:nvSpPr>
        <p:spPr/>
        <p:txBody>
          <a:bodyPr/>
          <a:lstStyle/>
          <a:p>
            <a:fld id="{5C902648-88B0-4D2A-AE60-40DB1E8DB2E1}" type="slidenum">
              <a:rPr lang="en-IN" smtClean="0"/>
              <a:t>‹#›</a:t>
            </a:fld>
            <a:endParaRPr lang="en-IN"/>
          </a:p>
        </p:txBody>
      </p:sp>
    </p:spTree>
    <p:extLst>
      <p:ext uri="{BB962C8B-B14F-4D97-AF65-F5344CB8AC3E}">
        <p14:creationId xmlns:p14="http://schemas.microsoft.com/office/powerpoint/2010/main" val="33627974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9A4E5-570D-B803-E9CB-8F82710E979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BA8233-0AD0-41B1-F483-F7CBF4AB337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AF4AE-61AD-208F-F9F1-D092599BA87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371D468-C918-447B-9C5F-BA50BDD23FA2}" type="datetimeFigureOut">
              <a:rPr lang="en-IN" smtClean="0"/>
              <a:t>07-09-2022</a:t>
            </a:fld>
            <a:endParaRPr lang="en-IN"/>
          </a:p>
        </p:txBody>
      </p:sp>
      <p:sp>
        <p:nvSpPr>
          <p:cNvPr id="5" name="Footer Placeholder 4">
            <a:extLst>
              <a:ext uri="{FF2B5EF4-FFF2-40B4-BE49-F238E27FC236}">
                <a16:creationId xmlns:a16="http://schemas.microsoft.com/office/drawing/2014/main" id="{B39173A7-F079-042C-492C-78719B71AC0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7F42F4-414A-E3CA-6D01-0B197F01A3C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C902648-88B0-4D2A-AE60-40DB1E8DB2E1}" type="slidenum">
              <a:rPr lang="en-IN" smtClean="0"/>
              <a:t>‹#›</a:t>
            </a:fld>
            <a:endParaRPr lang="en-IN"/>
          </a:p>
        </p:txBody>
      </p:sp>
    </p:spTree>
    <p:extLst>
      <p:ext uri="{BB962C8B-B14F-4D97-AF65-F5344CB8AC3E}">
        <p14:creationId xmlns:p14="http://schemas.microsoft.com/office/powerpoint/2010/main" val="133102569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ropbox.com/s/vkvvc2rkm6fkrtc/dbscanData.RData?dl=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dropbox.com/s/mc264d58j8ejqwe/autompg.csv?dl=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7019"/>
            <a:ext cx="9143998" cy="3280596"/>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39" y="-294888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277790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7017"/>
            <a:ext cx="6406863" cy="3280594"/>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774039"/>
            <a:ext cx="3742610" cy="3329347"/>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Shape 71"/>
          <p:cNvSpPr txBox="1">
            <a:spLocks noGrp="1"/>
          </p:cNvSpPr>
          <p:nvPr>
            <p:ph type="ctrTitle"/>
          </p:nvPr>
        </p:nvSpPr>
        <p:spPr>
          <a:xfrm>
            <a:off x="986118" y="551329"/>
            <a:ext cx="7540322" cy="2196353"/>
          </a:xfrm>
          <a:prstGeom prst="rect">
            <a:avLst/>
          </a:prstGeom>
        </p:spPr>
        <p:txBody>
          <a:bodyPr vert="horz" lIns="91440" tIns="45720" rIns="91440" bIns="45720" rtlCol="0" anchor="b" anchorCtr="0">
            <a:normAutofit/>
          </a:bodyPr>
          <a:lstStyle/>
          <a:p>
            <a:pPr algn="l" defTabSz="914400">
              <a:spcBef>
                <a:spcPct val="0"/>
              </a:spcBef>
            </a:pPr>
            <a:r>
              <a:rPr lang="en-US" sz="3600" kern="1200" dirty="0">
                <a:latin typeface="+mj-lt"/>
                <a:ea typeface="+mj-ea"/>
                <a:cs typeface="+mj-cs"/>
              </a:rPr>
              <a:t>Cluster Analysis</a:t>
            </a:r>
          </a:p>
        </p:txBody>
      </p:sp>
      <p:sp>
        <p:nvSpPr>
          <p:cNvPr id="72" name="Shape 72"/>
          <p:cNvSpPr txBox="1">
            <a:spLocks noGrp="1"/>
          </p:cNvSpPr>
          <p:nvPr>
            <p:ph type="subTitle" idx="1"/>
          </p:nvPr>
        </p:nvSpPr>
        <p:spPr>
          <a:xfrm>
            <a:off x="1013011" y="3653118"/>
            <a:ext cx="7504463" cy="1093693"/>
          </a:xfrm>
          <a:prstGeom prst="rect">
            <a:avLst/>
          </a:prstGeom>
        </p:spPr>
        <p:txBody>
          <a:bodyPr vert="horz" lIns="91440" tIns="45720" rIns="91440" bIns="45720" rtlCol="0" anchor="ctr" anchorCtr="0">
            <a:normAutofit/>
          </a:bodyPr>
          <a:lstStyle/>
          <a:p>
            <a:pPr marL="0" indent="0" algn="l" defTabSz="914400">
              <a:spcBef>
                <a:spcPts val="1000"/>
              </a:spcBef>
            </a:pPr>
            <a:r>
              <a:rPr lang="en-US" sz="2400" kern="1200" dirty="0">
                <a:solidFill>
                  <a:schemeClr val="tx1"/>
                </a:solidFill>
                <a:latin typeface="Times New Roman" panose="02020603050405020304" pitchFamily="18" charset="0"/>
                <a:cs typeface="Times New Roman" panose="02020603050405020304" pitchFamily="18" charset="0"/>
                <a:sym typeface="Cambria"/>
              </a:rPr>
              <a:t>Hierarchical Clustering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04800" y="133350"/>
            <a:ext cx="1447800" cy="583406"/>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dirty="0">
                <a:solidFill>
                  <a:schemeClr val="lt1"/>
                </a:solidFill>
                <a:latin typeface="Times New Roman"/>
                <a:ea typeface="Times New Roman"/>
                <a:cs typeface="Times New Roman"/>
                <a:sym typeface="Times New Roman"/>
              </a:rPr>
              <a:t>Example</a:t>
            </a:r>
          </a:p>
        </p:txBody>
      </p:sp>
      <p:sp>
        <p:nvSpPr>
          <p:cNvPr id="141" name="Shape 141"/>
          <p:cNvSpPr txBox="1">
            <a:spLocks noGrp="1"/>
          </p:cNvSpPr>
          <p:nvPr>
            <p:ph idx="1"/>
          </p:nvPr>
        </p:nvSpPr>
        <p:spPr>
          <a:xfrm>
            <a:off x="304801" y="895350"/>
            <a:ext cx="8191500" cy="3733800"/>
          </a:xfrm>
          <a:prstGeom prst="rect">
            <a:avLst/>
          </a:prstGeom>
          <a:noFill/>
          <a:ln>
            <a:noFill/>
          </a:ln>
        </p:spPr>
        <p:txBody>
          <a:bodyPr lIns="91425" tIns="45700" rIns="91425" bIns="45700" anchor="t" anchorCtr="0">
            <a:noAutofit/>
          </a:bodyPr>
          <a:lstStyle/>
          <a:p>
            <a:pPr marL="320040" marR="0" lvl="0" indent="-320040" algn="l" rtl="0">
              <a:lnSpc>
                <a:spcPct val="80000"/>
              </a:lnSpc>
              <a:spcBef>
                <a:spcPts val="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Now we update the </a:t>
            </a:r>
            <a:r>
              <a:rPr lang="en" sz="1800" dirty="0">
                <a:latin typeface="Times New Roman" panose="02020603050405020304" pitchFamily="18" charset="0"/>
                <a:cs typeface="Times New Roman" panose="02020603050405020304" pitchFamily="18" charset="0"/>
              </a:rPr>
              <a:t>case-to-case</a:t>
            </a:r>
            <a:r>
              <a:rPr lang="en" sz="1800" b="0" i="0" u="none" strike="noStrike" cap="none" baseline="0" dirty="0">
                <a:latin typeface="Times New Roman" panose="02020603050405020304" pitchFamily="18" charset="0"/>
                <a:cs typeface="Times New Roman" panose="02020603050405020304" pitchFamily="18" charset="0"/>
              </a:rPr>
              <a:t> matrix.</a:t>
            </a:r>
          </a:p>
          <a:p>
            <a:pPr marL="320040" marR="0" lvl="0" indent="-320040" algn="l" rtl="0">
              <a:lnSpc>
                <a:spcPct val="80000"/>
              </a:lnSpc>
              <a:spcBef>
                <a:spcPts val="380"/>
              </a:spcBef>
              <a:spcAft>
                <a:spcPts val="0"/>
              </a:spcAft>
              <a:buClr>
                <a:srgbClr val="99CC00"/>
              </a:buClr>
              <a:buSzPct val="25000"/>
              <a:buFont typeface="Noto Symbol"/>
              <a:buNone/>
            </a:pPr>
            <a:r>
              <a:rPr lang="en" sz="1900" b="1" i="0" u="none" strike="noStrike" cap="none" baseline="0" dirty="0">
                <a:solidFill>
                  <a:srgbClr val="003399"/>
                </a:solidFill>
              </a:rPr>
              <a:t>                        </a:t>
            </a:r>
            <a:r>
              <a:rPr lang="en" sz="1900" b="1" i="0" u="none" strike="noStrike" cap="none" baseline="0" dirty="0">
                <a:solidFill>
                  <a:srgbClr val="C00000"/>
                </a:solidFill>
              </a:rPr>
              <a:t>A        BE       C        D</a:t>
            </a:r>
          </a:p>
          <a:p>
            <a:pPr marL="320040" marR="0" lvl="0" indent="-320040" algn="l" rtl="0">
              <a:lnSpc>
                <a:spcPct val="80000"/>
              </a:lnSpc>
              <a:spcBef>
                <a:spcPts val="380"/>
              </a:spcBef>
              <a:spcAft>
                <a:spcPts val="0"/>
              </a:spcAft>
              <a:buClr>
                <a:srgbClr val="99CC00"/>
              </a:buClr>
              <a:buSzPct val="25000"/>
              <a:buFont typeface="Noto Symbol"/>
              <a:buNone/>
            </a:pPr>
            <a:r>
              <a:rPr lang="en" sz="1900" b="1" i="0" u="none" strike="noStrike" cap="none" baseline="0" dirty="0">
                <a:solidFill>
                  <a:srgbClr val="0070C0"/>
                </a:solidFill>
              </a:rPr>
              <a:t>       A</a:t>
            </a:r>
            <a:r>
              <a:rPr lang="en" sz="1900" b="0" i="0" u="none" strike="noStrike" cap="none" baseline="0" dirty="0">
                <a:solidFill>
                  <a:srgbClr val="003399"/>
                </a:solidFill>
              </a:rPr>
              <a:t>               -          </a:t>
            </a:r>
            <a:r>
              <a:rPr lang="en" sz="1900" b="0" i="0" u="none" strike="noStrike" cap="none" baseline="0" dirty="0">
                <a:solidFill>
                  <a:srgbClr val="00B050"/>
                </a:solidFill>
              </a:rPr>
              <a:t>2</a:t>
            </a:r>
            <a:r>
              <a:rPr lang="en" sz="1900" b="0" i="0" u="none" strike="noStrike" cap="none" baseline="0" dirty="0">
                <a:solidFill>
                  <a:srgbClr val="003399"/>
                </a:solidFill>
              </a:rPr>
              <a:t>          7        </a:t>
            </a:r>
            <a:r>
              <a:rPr lang="en" sz="1900" b="0" i="0" u="none" strike="noStrike" cap="none" baseline="0" dirty="0">
                <a:solidFill>
                  <a:srgbClr val="E305B9"/>
                </a:solidFill>
              </a:rPr>
              <a:t>9</a:t>
            </a:r>
          </a:p>
          <a:p>
            <a:pPr marL="320040" marR="0" lvl="0" indent="-320040" algn="l" rtl="0">
              <a:lnSpc>
                <a:spcPct val="80000"/>
              </a:lnSpc>
              <a:spcBef>
                <a:spcPts val="380"/>
              </a:spcBef>
              <a:spcAft>
                <a:spcPts val="0"/>
              </a:spcAft>
              <a:buClr>
                <a:srgbClr val="99CC00"/>
              </a:buClr>
              <a:buSzPct val="25000"/>
              <a:buFont typeface="Noto Symbol"/>
              <a:buNone/>
            </a:pPr>
            <a:r>
              <a:rPr lang="en" sz="1900" b="0" i="0" u="none" strike="noStrike" cap="none" baseline="0" dirty="0">
                <a:solidFill>
                  <a:srgbClr val="0070C0"/>
                </a:solidFill>
              </a:rPr>
              <a:t>      </a:t>
            </a:r>
            <a:r>
              <a:rPr lang="en" sz="1900" b="1" i="0" u="none" strike="noStrike" cap="none" baseline="0" dirty="0">
                <a:solidFill>
                  <a:srgbClr val="0070C0"/>
                </a:solidFill>
              </a:rPr>
              <a:t>BE</a:t>
            </a:r>
            <a:r>
              <a:rPr lang="en" sz="1900" b="0" i="0" u="none" strike="noStrike" cap="none" baseline="0" dirty="0">
                <a:solidFill>
                  <a:srgbClr val="0070C0"/>
                </a:solidFill>
              </a:rPr>
              <a:t>             </a:t>
            </a:r>
            <a:r>
              <a:rPr lang="en" sz="1900" b="0" i="0" u="none" strike="noStrike" cap="none" baseline="0" dirty="0">
                <a:solidFill>
                  <a:srgbClr val="00B050"/>
                </a:solidFill>
              </a:rPr>
              <a:t>2</a:t>
            </a:r>
            <a:r>
              <a:rPr lang="en" sz="1900" b="0" i="0" u="none" strike="noStrike" cap="none" baseline="0" dirty="0">
                <a:solidFill>
                  <a:srgbClr val="003399"/>
                </a:solidFill>
              </a:rPr>
              <a:t>          -          </a:t>
            </a:r>
            <a:r>
              <a:rPr lang="en" sz="1900" b="0" i="0" u="none" strike="noStrike" cap="none" baseline="0" dirty="0">
                <a:solidFill>
                  <a:srgbClr val="00B050"/>
                </a:solidFill>
              </a:rPr>
              <a:t>8</a:t>
            </a:r>
            <a:r>
              <a:rPr lang="en" sz="1900" b="0" i="0" u="none" strike="noStrike" cap="none" baseline="0" dirty="0">
                <a:solidFill>
                  <a:srgbClr val="003399"/>
                </a:solidFill>
              </a:rPr>
              <a:t>        2</a:t>
            </a:r>
          </a:p>
          <a:p>
            <a:pPr marL="320040" marR="0" lvl="0" indent="-320040" algn="l" rtl="0">
              <a:lnSpc>
                <a:spcPct val="80000"/>
              </a:lnSpc>
              <a:spcBef>
                <a:spcPts val="380"/>
              </a:spcBef>
              <a:spcAft>
                <a:spcPts val="0"/>
              </a:spcAft>
              <a:buClr>
                <a:srgbClr val="99CC00"/>
              </a:buClr>
              <a:buSzPct val="25000"/>
              <a:buFont typeface="Noto Symbol"/>
              <a:buNone/>
            </a:pPr>
            <a:r>
              <a:rPr lang="en" sz="1900" b="1" i="0" u="none" strike="noStrike" cap="none" baseline="0" dirty="0">
                <a:solidFill>
                  <a:srgbClr val="003399"/>
                </a:solidFill>
              </a:rPr>
              <a:t>       </a:t>
            </a:r>
            <a:r>
              <a:rPr lang="en" sz="1900" b="1" i="0" u="none" strike="noStrike" cap="none" baseline="0" dirty="0">
                <a:solidFill>
                  <a:srgbClr val="0070C0"/>
                </a:solidFill>
              </a:rPr>
              <a:t>C</a:t>
            </a:r>
            <a:r>
              <a:rPr lang="en" sz="1900" b="0" i="0" u="none" strike="noStrike" cap="none" baseline="0" dirty="0">
                <a:solidFill>
                  <a:srgbClr val="003399"/>
                </a:solidFill>
              </a:rPr>
              <a:t>              7          </a:t>
            </a:r>
            <a:r>
              <a:rPr lang="en" sz="1900" b="0" i="0" u="none" strike="noStrike" cap="none" baseline="0" dirty="0">
                <a:solidFill>
                  <a:srgbClr val="00B050"/>
                </a:solidFill>
              </a:rPr>
              <a:t>8</a:t>
            </a:r>
            <a:r>
              <a:rPr lang="en" sz="1900" b="0" i="0" u="none" strike="noStrike" cap="none" baseline="0" dirty="0">
                <a:solidFill>
                  <a:srgbClr val="003399"/>
                </a:solidFill>
              </a:rPr>
              <a:t>           -       4</a:t>
            </a:r>
          </a:p>
          <a:p>
            <a:pPr marL="320040" marR="0" lvl="0" indent="-320040" algn="l" rtl="0">
              <a:lnSpc>
                <a:spcPct val="80000"/>
              </a:lnSpc>
              <a:spcBef>
                <a:spcPts val="380"/>
              </a:spcBef>
              <a:spcAft>
                <a:spcPts val="0"/>
              </a:spcAft>
              <a:buClr>
                <a:srgbClr val="99CC00"/>
              </a:buClr>
              <a:buSzPct val="25000"/>
              <a:buFont typeface="Noto Symbol"/>
              <a:buNone/>
            </a:pPr>
            <a:r>
              <a:rPr lang="en" sz="1900" b="1" i="0" u="none" strike="noStrike" cap="none" baseline="0" dirty="0">
                <a:solidFill>
                  <a:srgbClr val="003399"/>
                </a:solidFill>
              </a:rPr>
              <a:t>       </a:t>
            </a:r>
            <a:r>
              <a:rPr lang="en" sz="1900" b="1" i="0" u="none" strike="noStrike" cap="none" baseline="0" dirty="0">
                <a:solidFill>
                  <a:srgbClr val="0070C0"/>
                </a:solidFill>
              </a:rPr>
              <a:t>D</a:t>
            </a:r>
            <a:r>
              <a:rPr lang="en" sz="1900" b="0" i="0" u="none" strike="noStrike" cap="none" baseline="0" dirty="0">
                <a:solidFill>
                  <a:srgbClr val="0070C0"/>
                </a:solidFill>
              </a:rPr>
              <a:t> </a:t>
            </a:r>
            <a:r>
              <a:rPr lang="en" sz="1900" b="0" i="0" u="none" strike="noStrike" cap="none" baseline="0" dirty="0">
                <a:solidFill>
                  <a:srgbClr val="003399"/>
                </a:solidFill>
              </a:rPr>
              <a:t>             </a:t>
            </a:r>
            <a:r>
              <a:rPr lang="en" sz="1900" b="0" i="0" u="none" strike="noStrike" cap="none" baseline="0" dirty="0">
                <a:solidFill>
                  <a:srgbClr val="E305B9"/>
                </a:solidFill>
              </a:rPr>
              <a:t>9</a:t>
            </a:r>
            <a:r>
              <a:rPr lang="en" sz="1900" b="0" i="0" u="none" strike="noStrike" cap="none" baseline="0" dirty="0">
                <a:solidFill>
                  <a:srgbClr val="003399"/>
                </a:solidFill>
              </a:rPr>
              <a:t>          2           4       -</a:t>
            </a:r>
          </a:p>
          <a:p>
            <a:pPr marL="320040" marR="0" lvl="0" indent="-320040" algn="l" rtl="0">
              <a:lnSpc>
                <a:spcPct val="80000"/>
              </a:lnSpc>
              <a:spcBef>
                <a:spcPts val="290"/>
              </a:spcBef>
              <a:spcAft>
                <a:spcPts val="0"/>
              </a:spcAft>
              <a:buClr>
                <a:srgbClr val="99CC00"/>
              </a:buClr>
              <a:buSzPct val="25000"/>
              <a:buFont typeface="Noto Symbol"/>
              <a:buNone/>
            </a:pPr>
            <a:r>
              <a:rPr lang="en" sz="1450" b="0" i="0" u="none" strike="noStrike" cap="none" baseline="0" dirty="0">
                <a:solidFill>
                  <a:srgbClr val="003399"/>
                </a:solidFill>
              </a:rPr>
              <a:t> </a:t>
            </a:r>
          </a:p>
          <a:p>
            <a:pPr marL="320040" marR="0" lvl="0" indent="-320040" algn="l" rtl="0">
              <a:lnSpc>
                <a:spcPct val="80000"/>
              </a:lnSpc>
              <a:spcBef>
                <a:spcPts val="290"/>
              </a:spcBef>
              <a:spcAft>
                <a:spcPts val="0"/>
              </a:spcAft>
              <a:buClr>
                <a:srgbClr val="99CC00"/>
              </a:buClr>
              <a:buSzPct val="25000"/>
              <a:buFont typeface="Noto Symbol"/>
              <a:buNone/>
            </a:pPr>
            <a:r>
              <a:rPr lang="en" sz="1800" b="0" i="0" u="none" strike="noStrike" cap="none" baseline="0" dirty="0">
                <a:solidFill>
                  <a:srgbClr val="003399"/>
                </a:solidFill>
                <a:latin typeface="Times New Roman" panose="02020603050405020304" pitchFamily="18" charset="0"/>
                <a:cs typeface="Times New Roman" panose="02020603050405020304" pitchFamily="18" charset="0"/>
              </a:rPr>
              <a:t>  </a:t>
            </a:r>
            <a:r>
              <a:rPr lang="en" sz="1800" b="0" i="0" u="none" strike="noStrike" cap="none" baseline="0" dirty="0">
                <a:latin typeface="Times New Roman" panose="02020603050405020304" pitchFamily="18" charset="0"/>
                <a:cs typeface="Times New Roman" panose="02020603050405020304" pitchFamily="18" charset="0"/>
              </a:rPr>
              <a:t>Note: To compute BE -- SC (A, B) = 2</a:t>
            </a:r>
          </a:p>
          <a:p>
            <a:pPr marL="320040" marR="0" lvl="0" indent="-320040" algn="l" rtl="0">
              <a:lnSpc>
                <a:spcPct val="80000"/>
              </a:lnSpc>
              <a:spcBef>
                <a:spcPts val="29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 (A, E) = 4</a:t>
            </a:r>
          </a:p>
          <a:p>
            <a:pPr marL="320040" marR="0" lvl="0" indent="-320040" algn="l" rtl="0">
              <a:lnSpc>
                <a:spcPct val="80000"/>
              </a:lnSpc>
              <a:spcBef>
                <a:spcPts val="29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SC(A,BE) = 4 if we are using </a:t>
            </a:r>
            <a:r>
              <a:rPr lang="en" sz="1800" b="1" i="0" u="none" strike="noStrike" cap="none" baseline="0" dirty="0">
                <a:latin typeface="Times New Roman" panose="02020603050405020304" pitchFamily="18" charset="0"/>
                <a:cs typeface="Times New Roman" panose="02020603050405020304" pitchFamily="18" charset="0"/>
              </a:rPr>
              <a:t>single link (take max)</a:t>
            </a:r>
          </a:p>
          <a:p>
            <a:pPr marL="320040" marR="0" lvl="0" indent="-320040" algn="l" rtl="0">
              <a:lnSpc>
                <a:spcPct val="80000"/>
              </a:lnSpc>
              <a:spcBef>
                <a:spcPts val="29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SC(A,BE) = 2 if we are using </a:t>
            </a:r>
            <a:r>
              <a:rPr lang="en" sz="1800" b="1" i="0" u="none" strike="noStrike" cap="none" baseline="0" dirty="0">
                <a:latin typeface="Times New Roman" panose="02020603050405020304" pitchFamily="18" charset="0"/>
                <a:cs typeface="Times New Roman" panose="02020603050405020304" pitchFamily="18" charset="0"/>
              </a:rPr>
              <a:t>complete linkage (take min)</a:t>
            </a:r>
          </a:p>
          <a:p>
            <a:pPr marL="320040" marR="0" lvl="0" indent="-320040" algn="l" rtl="0">
              <a:lnSpc>
                <a:spcPct val="80000"/>
              </a:lnSpc>
              <a:spcBef>
                <a:spcPts val="29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SC(A,BE) = 3 if we are using </a:t>
            </a:r>
            <a:r>
              <a:rPr lang="en" sz="1800" b="1" i="0" u="none" strike="noStrike" cap="none" baseline="0" dirty="0">
                <a:latin typeface="Times New Roman" panose="02020603050405020304" pitchFamily="18" charset="0"/>
                <a:cs typeface="Times New Roman" panose="02020603050405020304" pitchFamily="18" charset="0"/>
              </a:rPr>
              <a:t>group average (take average)</a:t>
            </a:r>
          </a:p>
          <a:p>
            <a:pPr marL="320040" marR="0" lvl="0" indent="-320040" algn="l" rtl="0">
              <a:lnSpc>
                <a:spcPct val="80000"/>
              </a:lnSpc>
              <a:spcBef>
                <a:spcPts val="29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Note: C - BE is now the highest link</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52400" y="209550"/>
            <a:ext cx="7620000" cy="950169"/>
          </a:xfrm>
          <a:prstGeom prst="rect">
            <a:avLst/>
          </a:prstGeom>
          <a:solidFill>
            <a:srgbClr val="000080"/>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dirty="0">
                <a:solidFill>
                  <a:schemeClr val="lt1"/>
                </a:solidFill>
                <a:latin typeface="Times New Roman"/>
                <a:ea typeface="Times New Roman"/>
                <a:cs typeface="Times New Roman"/>
                <a:sym typeface="Times New Roman"/>
              </a:rPr>
              <a:t>Example</a:t>
            </a:r>
            <a:br>
              <a:rPr lang="en" sz="2800" dirty="0">
                <a:solidFill>
                  <a:schemeClr val="lt1"/>
                </a:solidFill>
                <a:latin typeface="Times New Roman"/>
                <a:ea typeface="Times New Roman"/>
                <a:cs typeface="Times New Roman"/>
                <a:sym typeface="Times New Roman"/>
              </a:rPr>
            </a:br>
            <a:r>
              <a:rPr lang="en" sz="2800" dirty="0">
                <a:solidFill>
                  <a:schemeClr val="lt1"/>
                </a:solidFill>
                <a:latin typeface="Times New Roman"/>
                <a:ea typeface="Times New Roman"/>
                <a:cs typeface="Times New Roman"/>
                <a:sym typeface="Times New Roman"/>
              </a:rPr>
              <a:t>so lets cluster BE and C.we now have the structure:  </a:t>
            </a:r>
            <a:endParaRPr lang="en" sz="2800" i="0" u="none" strike="noStrike" cap="none" baseline="0" dirty="0">
              <a:solidFill>
                <a:schemeClr val="lt1"/>
              </a:solidFill>
              <a:latin typeface="Times New Roman"/>
              <a:ea typeface="Times New Roman"/>
              <a:cs typeface="Times New Roman"/>
              <a:sym typeface="Times New Roman"/>
            </a:endParaRPr>
          </a:p>
        </p:txBody>
      </p:sp>
      <p:pic>
        <p:nvPicPr>
          <p:cNvPr id="148" name="Shape 148"/>
          <p:cNvPicPr preferRelativeResize="0"/>
          <p:nvPr/>
        </p:nvPicPr>
        <p:blipFill rotWithShape="1">
          <a:blip r:embed="rId3">
            <a:alphaModFix/>
          </a:blip>
          <a:srcRect/>
          <a:stretch/>
        </p:blipFill>
        <p:spPr>
          <a:xfrm>
            <a:off x="685800" y="1733551"/>
            <a:ext cx="5257800" cy="20574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04800" y="159544"/>
            <a:ext cx="1504950" cy="659606"/>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Times New Roman"/>
                <a:ea typeface="Times New Roman"/>
                <a:cs typeface="Times New Roman"/>
                <a:sym typeface="Times New Roman"/>
              </a:rPr>
              <a:t>Example</a:t>
            </a:r>
          </a:p>
        </p:txBody>
      </p:sp>
      <p:sp>
        <p:nvSpPr>
          <p:cNvPr id="154" name="Shape 154"/>
          <p:cNvSpPr txBox="1">
            <a:spLocks noGrp="1"/>
          </p:cNvSpPr>
          <p:nvPr>
            <p:ph idx="1"/>
          </p:nvPr>
        </p:nvSpPr>
        <p:spPr>
          <a:xfrm>
            <a:off x="228600" y="895350"/>
            <a:ext cx="8774113" cy="4191000"/>
          </a:xfrm>
          <a:prstGeom prst="rect">
            <a:avLst/>
          </a:prstGeom>
          <a:noFill/>
          <a:ln>
            <a:noFill/>
          </a:ln>
        </p:spPr>
        <p:txBody>
          <a:bodyPr lIns="91425" tIns="45700" rIns="91425" bIns="45700" anchor="t" anchorCtr="0">
            <a:noAutofit/>
          </a:bodyPr>
          <a:lstStyle/>
          <a:p>
            <a:pPr marL="320040" marR="0" lvl="0" indent="-320040" algn="l" rtl="0">
              <a:lnSpc>
                <a:spcPct val="90000"/>
              </a:lnSpc>
              <a:spcBef>
                <a:spcPts val="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Now we update the </a:t>
            </a:r>
            <a:r>
              <a:rPr lang="en" sz="1800" dirty="0">
                <a:latin typeface="Times New Roman" panose="02020603050405020304" pitchFamily="18" charset="0"/>
                <a:cs typeface="Times New Roman" panose="02020603050405020304" pitchFamily="18" charset="0"/>
              </a:rPr>
              <a:t>case-to-case</a:t>
            </a:r>
            <a:r>
              <a:rPr lang="en" sz="1800" b="0" i="0" u="none" strike="noStrike" cap="none" baseline="0" dirty="0">
                <a:latin typeface="Times New Roman" panose="02020603050405020304" pitchFamily="18" charset="0"/>
                <a:cs typeface="Times New Roman" panose="02020603050405020304" pitchFamily="18" charset="0"/>
              </a:rPr>
              <a:t> matrix.</a:t>
            </a:r>
          </a:p>
          <a:p>
            <a:pPr marL="320040" marR="0" lvl="0" indent="-320040" algn="l" rtl="0">
              <a:lnSpc>
                <a:spcPct val="90000"/>
              </a:lnSpc>
              <a:spcBef>
                <a:spcPts val="330"/>
              </a:spcBef>
              <a:spcAft>
                <a:spcPts val="0"/>
              </a:spcAft>
              <a:buClr>
                <a:srgbClr val="99CC00"/>
              </a:buClr>
              <a:buSzPct val="25000"/>
              <a:buFont typeface="Noto Symbol"/>
              <a:buNone/>
            </a:pPr>
            <a:r>
              <a:rPr lang="en" sz="1650" b="1" i="0" u="none" strike="noStrike" cap="none" baseline="0" dirty="0">
                <a:solidFill>
                  <a:srgbClr val="C00000"/>
                </a:solidFill>
                <a:latin typeface="Times New Roman"/>
                <a:ea typeface="Times New Roman"/>
                <a:cs typeface="Times New Roman"/>
                <a:sym typeface="Times New Roman"/>
              </a:rPr>
              <a:t>                   A       BCE        D</a:t>
            </a:r>
          </a:p>
          <a:p>
            <a:pPr marL="320040" marR="0" lvl="0" indent="-320040" algn="l" rtl="0">
              <a:lnSpc>
                <a:spcPct val="90000"/>
              </a:lnSpc>
              <a:spcBef>
                <a:spcPts val="330"/>
              </a:spcBef>
              <a:spcAft>
                <a:spcPts val="0"/>
              </a:spcAft>
              <a:buClr>
                <a:srgbClr val="99CC00"/>
              </a:buClr>
              <a:buSzPct val="25000"/>
              <a:buFont typeface="Noto Symbol"/>
              <a:buNone/>
            </a:pPr>
            <a:r>
              <a:rPr lang="en" sz="1650" b="0" i="0" u="none" strike="noStrike" cap="none" baseline="0" dirty="0">
                <a:solidFill>
                  <a:srgbClr val="003399"/>
                </a:solidFill>
                <a:latin typeface="Times New Roman"/>
                <a:ea typeface="Times New Roman"/>
                <a:cs typeface="Times New Roman"/>
                <a:sym typeface="Times New Roman"/>
              </a:rPr>
              <a:t>    </a:t>
            </a:r>
            <a:r>
              <a:rPr lang="en" sz="1650" b="1" i="0" u="none" strike="noStrike" cap="none" baseline="0" dirty="0">
                <a:solidFill>
                  <a:srgbClr val="0070C0"/>
                </a:solidFill>
                <a:latin typeface="Times New Roman"/>
                <a:ea typeface="Times New Roman"/>
                <a:cs typeface="Times New Roman"/>
                <a:sym typeface="Times New Roman"/>
              </a:rPr>
              <a:t>A</a:t>
            </a:r>
            <a:r>
              <a:rPr lang="en" sz="1650" b="0" i="0" u="none" strike="noStrike" cap="none" baseline="0" dirty="0">
                <a:solidFill>
                  <a:srgbClr val="003399"/>
                </a:solidFill>
                <a:latin typeface="Times New Roman"/>
                <a:ea typeface="Times New Roman"/>
                <a:cs typeface="Times New Roman"/>
                <a:sym typeface="Times New Roman"/>
              </a:rPr>
              <a:t>            -           2            9</a:t>
            </a:r>
          </a:p>
          <a:p>
            <a:pPr marL="320040" marR="0" lvl="0" indent="-320040" algn="l" rtl="0">
              <a:lnSpc>
                <a:spcPct val="90000"/>
              </a:lnSpc>
              <a:spcBef>
                <a:spcPts val="330"/>
              </a:spcBef>
              <a:spcAft>
                <a:spcPts val="0"/>
              </a:spcAft>
              <a:buClr>
                <a:srgbClr val="99CC00"/>
              </a:buClr>
              <a:buSzPct val="25000"/>
              <a:buFont typeface="Noto Symbol"/>
              <a:buNone/>
            </a:pPr>
            <a:r>
              <a:rPr lang="en" sz="1650" b="1" i="0" u="none" strike="noStrike" cap="none" baseline="0" dirty="0">
                <a:solidFill>
                  <a:srgbClr val="0070C0"/>
                </a:solidFill>
                <a:latin typeface="Times New Roman"/>
                <a:ea typeface="Times New Roman"/>
                <a:cs typeface="Times New Roman"/>
                <a:sym typeface="Times New Roman"/>
              </a:rPr>
              <a:t>    BCE      </a:t>
            </a:r>
            <a:r>
              <a:rPr lang="en" sz="1650" b="0" i="0" u="none" strike="noStrike" cap="none" baseline="0" dirty="0">
                <a:solidFill>
                  <a:srgbClr val="003399"/>
                </a:solidFill>
                <a:latin typeface="Times New Roman"/>
                <a:ea typeface="Times New Roman"/>
                <a:cs typeface="Times New Roman"/>
                <a:sym typeface="Times New Roman"/>
              </a:rPr>
              <a:t>2           -            2</a:t>
            </a:r>
          </a:p>
          <a:p>
            <a:pPr marL="320040" marR="0" lvl="0" indent="-320040" algn="l" rtl="0">
              <a:lnSpc>
                <a:spcPct val="90000"/>
              </a:lnSpc>
              <a:spcBef>
                <a:spcPts val="330"/>
              </a:spcBef>
              <a:spcAft>
                <a:spcPts val="0"/>
              </a:spcAft>
              <a:buClr>
                <a:srgbClr val="99CC00"/>
              </a:buClr>
              <a:buSzPct val="25000"/>
              <a:buFont typeface="Noto Symbol"/>
              <a:buNone/>
            </a:pPr>
            <a:r>
              <a:rPr lang="en" sz="1650" b="0" i="0" u="none" strike="noStrike" cap="none" baseline="0" dirty="0">
                <a:solidFill>
                  <a:srgbClr val="003399"/>
                </a:solidFill>
                <a:latin typeface="Times New Roman"/>
                <a:ea typeface="Times New Roman"/>
                <a:cs typeface="Times New Roman"/>
                <a:sym typeface="Times New Roman"/>
              </a:rPr>
              <a:t>    </a:t>
            </a:r>
            <a:r>
              <a:rPr lang="en" sz="1650" b="1" i="0" u="none" strike="noStrike" cap="none" baseline="0" dirty="0">
                <a:solidFill>
                  <a:srgbClr val="0070C0"/>
                </a:solidFill>
                <a:latin typeface="Times New Roman"/>
                <a:ea typeface="Times New Roman"/>
                <a:cs typeface="Times New Roman"/>
                <a:sym typeface="Times New Roman"/>
              </a:rPr>
              <a:t>D</a:t>
            </a:r>
            <a:r>
              <a:rPr lang="en" sz="1650" b="0" i="0" u="none" strike="noStrike" cap="none" baseline="0" dirty="0">
                <a:solidFill>
                  <a:srgbClr val="003399"/>
                </a:solidFill>
                <a:latin typeface="Times New Roman"/>
                <a:ea typeface="Times New Roman"/>
                <a:cs typeface="Times New Roman"/>
                <a:sym typeface="Times New Roman"/>
              </a:rPr>
              <a:t>           9           2            -</a:t>
            </a:r>
          </a:p>
          <a:p>
            <a:pPr marL="320040" marR="0" lvl="0" indent="-320040" algn="l" rtl="0">
              <a:lnSpc>
                <a:spcPct val="90000"/>
              </a:lnSpc>
              <a:spcBef>
                <a:spcPts val="330"/>
              </a:spcBef>
              <a:spcAft>
                <a:spcPts val="0"/>
              </a:spcAft>
              <a:buClr>
                <a:srgbClr val="99CC00"/>
              </a:buClr>
              <a:buSzPct val="25000"/>
              <a:buFont typeface="Noto Symbol"/>
              <a:buNone/>
            </a:pPr>
            <a:r>
              <a:rPr lang="en" sz="1650" b="0" i="0" u="none" strike="noStrike" cap="none" baseline="0" dirty="0">
                <a:solidFill>
                  <a:srgbClr val="003399"/>
                </a:solidFill>
                <a:latin typeface="Times New Roman"/>
                <a:ea typeface="Times New Roman"/>
                <a:cs typeface="Times New Roman"/>
                <a:sym typeface="Times New Roman"/>
              </a:rPr>
              <a:t> </a:t>
            </a:r>
            <a:r>
              <a:rPr lang="en" sz="1800" b="0" i="0" u="none" strike="noStrike" cap="none" baseline="0" dirty="0">
                <a:latin typeface="Times New Roman" panose="02020603050405020304" pitchFamily="18" charset="0"/>
                <a:cs typeface="Times New Roman" panose="02020603050405020304" pitchFamily="18" charset="0"/>
              </a:rPr>
              <a:t>To compute SC(A, BCE):</a:t>
            </a:r>
          </a:p>
          <a:p>
            <a:pPr marL="320040" marR="0" lvl="0" indent="-320040" algn="l" rtl="0">
              <a:lnSpc>
                <a:spcPct val="90000"/>
              </a:lnSpc>
              <a:spcBef>
                <a:spcPts val="33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 (A, BE) = 2</a:t>
            </a:r>
          </a:p>
          <a:p>
            <a:pPr marL="320040" marR="0" lvl="0" indent="-320040" algn="l" rtl="0">
              <a:lnSpc>
                <a:spcPct val="90000"/>
              </a:lnSpc>
              <a:spcBef>
                <a:spcPts val="33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 (A, C) = 7 so SC(A,BCE) = 2</a:t>
            </a:r>
          </a:p>
          <a:p>
            <a:pPr marL="320040" marR="0" lvl="0" indent="-320040" algn="l" rtl="0">
              <a:lnSpc>
                <a:spcPct val="90000"/>
              </a:lnSpc>
              <a:spcBef>
                <a:spcPts val="33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To Compute: SC(D,BCE)</a:t>
            </a:r>
          </a:p>
          <a:p>
            <a:pPr marL="320040" marR="0" lvl="0" indent="-320040" algn="l" rtl="0">
              <a:lnSpc>
                <a:spcPct val="90000"/>
              </a:lnSpc>
              <a:spcBef>
                <a:spcPts val="33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SC(D, BE) = 2</a:t>
            </a:r>
          </a:p>
          <a:p>
            <a:pPr marL="320040" marR="0" lvl="0" indent="-320040" algn="l" rtl="0">
              <a:lnSpc>
                <a:spcPct val="90000"/>
              </a:lnSpc>
              <a:spcBef>
                <a:spcPts val="33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SC(D, C) = 4 so SC(D, BCE) = 2</a:t>
            </a:r>
          </a:p>
          <a:p>
            <a:pPr marL="320040" marR="0" lvl="0" indent="-320040" algn="l" rtl="0">
              <a:lnSpc>
                <a:spcPct val="90000"/>
              </a:lnSpc>
              <a:spcBef>
                <a:spcPts val="33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SC(D,A) = 9 which is greater than SC(A,BCE) or SC(D,BCE)</a:t>
            </a:r>
          </a:p>
          <a:p>
            <a:pPr marL="320040" marR="0" lvl="0" indent="-320040" algn="l" rtl="0">
              <a:lnSpc>
                <a:spcPct val="90000"/>
              </a:lnSpc>
              <a:spcBef>
                <a:spcPts val="33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    so we now cluster A and D.</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228600" y="133350"/>
            <a:ext cx="1600200" cy="710406"/>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Times New Roman"/>
                <a:ea typeface="Times New Roman"/>
                <a:cs typeface="Times New Roman"/>
                <a:sym typeface="Times New Roman"/>
              </a:rPr>
              <a:t>Example</a:t>
            </a:r>
          </a:p>
        </p:txBody>
      </p:sp>
      <p:sp>
        <p:nvSpPr>
          <p:cNvPr id="160" name="Shape 160"/>
          <p:cNvSpPr txBox="1">
            <a:spLocks noGrp="1"/>
          </p:cNvSpPr>
          <p:nvPr>
            <p:ph idx="1"/>
          </p:nvPr>
        </p:nvSpPr>
        <p:spPr>
          <a:xfrm>
            <a:off x="76201" y="895350"/>
            <a:ext cx="8888462" cy="2406637"/>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So lets cluster A and D. At this point, there are only two nodes that have not been clustered, AD and BCE. We now cluster them</a:t>
            </a:r>
            <a:r>
              <a:rPr lang="en" b="0" i="0" u="none" strike="noStrike" cap="none" baseline="0" dirty="0"/>
              <a:t>.</a:t>
            </a:r>
          </a:p>
        </p:txBody>
      </p:sp>
      <p:pic>
        <p:nvPicPr>
          <p:cNvPr id="161" name="Shape 161"/>
          <p:cNvPicPr preferRelativeResize="0"/>
          <p:nvPr/>
        </p:nvPicPr>
        <p:blipFill rotWithShape="1">
          <a:blip r:embed="rId3">
            <a:alphaModFix/>
          </a:blip>
          <a:srcRect/>
          <a:stretch/>
        </p:blipFill>
        <p:spPr>
          <a:xfrm>
            <a:off x="533401" y="1733551"/>
            <a:ext cx="2362199" cy="1620030"/>
          </a:xfrm>
          <a:prstGeom prst="rect">
            <a:avLst/>
          </a:prstGeom>
          <a:noFill/>
          <a:ln>
            <a:noFill/>
          </a:ln>
        </p:spPr>
      </p:pic>
      <p:pic>
        <p:nvPicPr>
          <p:cNvPr id="162" name="Shape 162"/>
          <p:cNvPicPr preferRelativeResize="0"/>
          <p:nvPr/>
        </p:nvPicPr>
        <p:blipFill rotWithShape="1">
          <a:blip r:embed="rId4">
            <a:alphaModFix/>
          </a:blip>
          <a:srcRect/>
          <a:stretch/>
        </p:blipFill>
        <p:spPr>
          <a:xfrm>
            <a:off x="3429000" y="1838709"/>
            <a:ext cx="2438400" cy="1527572"/>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idx="1"/>
          </p:nvPr>
        </p:nvSpPr>
        <p:spPr>
          <a:xfrm>
            <a:off x="76201" y="971550"/>
            <a:ext cx="8888462" cy="2393937"/>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Now we have clustered everything</a:t>
            </a:r>
          </a:p>
        </p:txBody>
      </p:sp>
      <p:pic>
        <p:nvPicPr>
          <p:cNvPr id="168" name="Shape 168"/>
          <p:cNvPicPr preferRelativeResize="0"/>
          <p:nvPr/>
        </p:nvPicPr>
        <p:blipFill rotWithShape="1">
          <a:blip r:embed="rId3">
            <a:alphaModFix/>
          </a:blip>
          <a:srcRect/>
          <a:stretch/>
        </p:blipFill>
        <p:spPr>
          <a:xfrm>
            <a:off x="304801" y="1428751"/>
            <a:ext cx="4876800" cy="2147886"/>
          </a:xfrm>
          <a:prstGeom prst="rect">
            <a:avLst/>
          </a:prstGeom>
          <a:noFill/>
          <a:ln>
            <a:noFill/>
          </a:ln>
        </p:spPr>
      </p:pic>
      <p:sp>
        <p:nvSpPr>
          <p:cNvPr id="169" name="Shape 169"/>
          <p:cNvSpPr txBox="1"/>
          <p:nvPr/>
        </p:nvSpPr>
        <p:spPr>
          <a:xfrm>
            <a:off x="76200" y="133350"/>
            <a:ext cx="1508125" cy="763191"/>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Times New Roman"/>
                <a:ea typeface="Times New Roman"/>
                <a:cs typeface="Times New Roman"/>
                <a:sym typeface="Times New Roman"/>
              </a:rPr>
              <a:t>Example</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0" y="261144"/>
            <a:ext cx="8515350" cy="634206"/>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A few more points</a:t>
            </a:r>
          </a:p>
        </p:txBody>
      </p:sp>
      <p:sp>
        <p:nvSpPr>
          <p:cNvPr id="175" name="Shape 175"/>
          <p:cNvSpPr txBox="1">
            <a:spLocks noGrp="1"/>
          </p:cNvSpPr>
          <p:nvPr>
            <p:ph idx="1"/>
          </p:nvPr>
        </p:nvSpPr>
        <p:spPr>
          <a:xfrm>
            <a:off x="76200" y="819150"/>
            <a:ext cx="8439150" cy="3813573"/>
          </a:xfrm>
          <a:prstGeom prst="rect">
            <a:avLst/>
          </a:prstGeom>
        </p:spPr>
        <p:txBody>
          <a:bodyPr lIns="91425" tIns="91425" rIns="91425" bIns="91425" anchor="t" anchorCtr="0">
            <a:noAutofit/>
          </a:bodyPr>
          <a:lstStyle/>
          <a:p>
            <a:pPr rtl="0">
              <a:spcBef>
                <a:spcPts val="0"/>
              </a:spcBef>
              <a:buNone/>
            </a:pPr>
            <a:r>
              <a:rPr lang="en" sz="1800" dirty="0"/>
              <a:t>To extract proper clusters, careful observation is required while analyzing dendogram</a:t>
            </a:r>
          </a:p>
          <a:p>
            <a:pPr rtl="0">
              <a:spcBef>
                <a:spcPts val="0"/>
              </a:spcBef>
              <a:buNone/>
            </a:pPr>
            <a:endParaRPr sz="1800" dirty="0"/>
          </a:p>
          <a:p>
            <a:pPr rtl="0">
              <a:spcBef>
                <a:spcPts val="0"/>
              </a:spcBef>
              <a:buNone/>
            </a:pPr>
            <a:r>
              <a:rPr lang="en" sz="1800" dirty="0"/>
              <a:t>Clusters are formed and get clubbed with other clusters at different heights</a:t>
            </a:r>
          </a:p>
          <a:p>
            <a:pPr rtl="0">
              <a:spcBef>
                <a:spcPts val="0"/>
              </a:spcBef>
              <a:buNone/>
            </a:pPr>
            <a:endParaRPr sz="1800" dirty="0"/>
          </a:p>
          <a:p>
            <a:pPr rtl="0">
              <a:spcBef>
                <a:spcPts val="0"/>
              </a:spcBef>
              <a:buNone/>
            </a:pPr>
            <a:r>
              <a:rPr lang="en" sz="1800" dirty="0"/>
              <a:t>Choice of height in cutting the tree (to extract cluster membership), thus requires careful observation</a:t>
            </a:r>
          </a:p>
          <a:p>
            <a:pPr rtl="0">
              <a:spcBef>
                <a:spcPts val="0"/>
              </a:spcBef>
              <a:buNone/>
            </a:pPr>
            <a:endParaRPr sz="1800" dirty="0"/>
          </a:p>
          <a:p>
            <a:pPr rtl="0">
              <a:spcBef>
                <a:spcPts val="0"/>
              </a:spcBef>
              <a:buNone/>
            </a:pPr>
            <a:r>
              <a:rPr lang="en" sz="1800" dirty="0"/>
              <a:t>Usually some measures are also extracted while clusters are being formed (such as Cubic Clustering Criteria or CCC) which can help in deciding optimum number of clusters in hierarchical clustering</a:t>
            </a:r>
          </a:p>
          <a:p>
            <a:pPr>
              <a:spcBef>
                <a:spcPts val="0"/>
              </a:spcBef>
              <a:buNone/>
            </a:pPr>
            <a:endParaRPr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228600" y="273844"/>
            <a:ext cx="8286750" cy="545306"/>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R codes</a:t>
            </a:r>
          </a:p>
        </p:txBody>
      </p:sp>
      <p:sp>
        <p:nvSpPr>
          <p:cNvPr id="181" name="Shape 181"/>
          <p:cNvSpPr txBox="1">
            <a:spLocks noGrp="1"/>
          </p:cNvSpPr>
          <p:nvPr>
            <p:ph idx="1"/>
          </p:nvPr>
        </p:nvSpPr>
        <p:spPr>
          <a:xfrm>
            <a:off x="152400" y="819150"/>
            <a:ext cx="8362950" cy="38135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Let us use the same dataset what we saw in density based clustering</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The dataset can be found </a:t>
            </a:r>
            <a:r>
              <a:rPr lang="en" sz="1800" u="sng" dirty="0">
                <a:solidFill>
                  <a:schemeClr val="hlink"/>
                </a:solidFill>
                <a:latin typeface="Times New Roman" panose="02020603050405020304" pitchFamily="18" charset="0"/>
                <a:cs typeface="Times New Roman" panose="02020603050405020304" pitchFamily="18" charset="0"/>
                <a:hlinkClick r:id="rId3"/>
              </a:rPr>
              <a:t>here</a:t>
            </a:r>
            <a:r>
              <a:rPr lang="en" sz="1800" dirty="0">
                <a:latin typeface="Times New Roman" panose="02020603050405020304" pitchFamily="18" charset="0"/>
                <a:cs typeface="Times New Roman" panose="02020603050405020304" pitchFamily="18" charset="0"/>
              </a:rPr>
              <a:t> also</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Hierarchical clustering needs to have dissimilarity matrix as its parameter and a distance matrix can act as a dissimilarity matrix</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The following code will do hierarchical clustering of data points (using all default parameters)</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dist=</a:t>
            </a: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dist</a:t>
            </a:r>
            <a:r>
              <a:rPr lang="en" sz="1800" dirty="0">
                <a:latin typeface="Times New Roman" panose="02020603050405020304" pitchFamily="18" charset="0"/>
                <a:ea typeface="Consolas"/>
                <a:cs typeface="Times New Roman" panose="02020603050405020304" pitchFamily="18" charset="0"/>
                <a:sym typeface="Consolas"/>
              </a:rPr>
              <a:t>(data)</a:t>
            </a:r>
          </a:p>
          <a:p>
            <a:pPr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hc=</a:t>
            </a: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hclust</a:t>
            </a:r>
            <a:r>
              <a:rPr lang="en" sz="1800" dirty="0">
                <a:latin typeface="Times New Roman" panose="02020603050405020304" pitchFamily="18" charset="0"/>
                <a:ea typeface="Consolas"/>
                <a:cs typeface="Times New Roman" panose="02020603050405020304" pitchFamily="18" charset="0"/>
                <a:sym typeface="Consolas"/>
              </a:rPr>
              <a:t>(dist)</a:t>
            </a:r>
          </a:p>
          <a:p>
            <a:pPr>
              <a:spcBef>
                <a:spcPts val="0"/>
              </a:spcBef>
              <a:buNone/>
            </a:pP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plot</a:t>
            </a:r>
            <a:r>
              <a:rPr lang="en" sz="1800" dirty="0">
                <a:latin typeface="Times New Roman" panose="02020603050405020304" pitchFamily="18" charset="0"/>
                <a:ea typeface="Consolas"/>
                <a:cs typeface="Times New Roman" panose="02020603050405020304" pitchFamily="18" charset="0"/>
                <a:sym typeface="Consolas"/>
              </a:rPr>
              <a:t>(hc)</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76200" y="133350"/>
            <a:ext cx="8439150" cy="609600"/>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Dendogram</a:t>
            </a:r>
          </a:p>
        </p:txBody>
      </p:sp>
      <p:pic>
        <p:nvPicPr>
          <p:cNvPr id="187" name="Shape 187"/>
          <p:cNvPicPr preferRelativeResize="0"/>
          <p:nvPr/>
        </p:nvPicPr>
        <p:blipFill rotWithShape="1">
          <a:blip r:embed="rId3">
            <a:alphaModFix/>
          </a:blip>
          <a:srcRect l="3925" t="23096" r="13776" b="11364"/>
          <a:stretch/>
        </p:blipFill>
        <p:spPr>
          <a:xfrm>
            <a:off x="152400" y="666750"/>
            <a:ext cx="8439151" cy="4038600"/>
          </a:xfrm>
          <a:prstGeom prst="rect">
            <a:avLst/>
          </a:prstGeom>
          <a:noFill/>
          <a:ln>
            <a:noFill/>
          </a:ln>
        </p:spPr>
      </p:pic>
      <p:cxnSp>
        <p:nvCxnSpPr>
          <p:cNvPr id="188" name="Shape 188"/>
          <p:cNvCxnSpPr/>
          <p:nvPr/>
        </p:nvCxnSpPr>
        <p:spPr>
          <a:xfrm rot="10800000" flipH="1">
            <a:off x="2175925" y="2802075"/>
            <a:ext cx="6182400" cy="16799"/>
          </a:xfrm>
          <a:prstGeom prst="straightConnector1">
            <a:avLst/>
          </a:prstGeom>
          <a:noFill/>
          <a:ln w="19050" cap="flat" cmpd="sng">
            <a:solidFill>
              <a:srgbClr val="FF00FF"/>
            </a:solidFill>
            <a:prstDash val="solid"/>
            <a:round/>
            <a:headEnd type="none" w="lg" len="lg"/>
            <a:tailEnd type="none" w="lg" len="lg"/>
          </a:ln>
        </p:spPr>
      </p:cxnSp>
      <p:cxnSp>
        <p:nvCxnSpPr>
          <p:cNvPr id="189" name="Shape 189"/>
          <p:cNvCxnSpPr/>
          <p:nvPr/>
        </p:nvCxnSpPr>
        <p:spPr>
          <a:xfrm rot="10800000" flipH="1">
            <a:off x="2175925" y="2268675"/>
            <a:ext cx="6182400" cy="16799"/>
          </a:xfrm>
          <a:prstGeom prst="straightConnector1">
            <a:avLst/>
          </a:prstGeom>
          <a:noFill/>
          <a:ln w="19050" cap="flat" cmpd="sng">
            <a:solidFill>
              <a:srgbClr val="FF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1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fade">
                                      <p:cBhvr>
                                        <p:cTn id="12"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0" y="87816"/>
            <a:ext cx="8515350" cy="655134"/>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Data Plot</a:t>
            </a:r>
          </a:p>
        </p:txBody>
      </p:sp>
      <p:sp>
        <p:nvSpPr>
          <p:cNvPr id="195" name="Shape 195"/>
          <p:cNvSpPr txBox="1">
            <a:spLocks noGrp="1"/>
          </p:cNvSpPr>
          <p:nvPr>
            <p:ph idx="1"/>
          </p:nvPr>
        </p:nvSpPr>
        <p:spPr>
          <a:xfrm>
            <a:off x="76200" y="592601"/>
            <a:ext cx="8888472" cy="1140949"/>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Clustering of data points with 2 cluster and 4 cluster solution</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“Complete Linkage” could not bring out the proper clusters</a:t>
            </a:r>
          </a:p>
        </p:txBody>
      </p:sp>
      <p:pic>
        <p:nvPicPr>
          <p:cNvPr id="196" name="Shape 196"/>
          <p:cNvPicPr preferRelativeResize="0"/>
          <p:nvPr/>
        </p:nvPicPr>
        <p:blipFill rotWithShape="1">
          <a:blip r:embed="rId3">
            <a:alphaModFix/>
          </a:blip>
          <a:srcRect l="45357" t="56313" r="3170" b="3891"/>
          <a:stretch/>
        </p:blipFill>
        <p:spPr>
          <a:xfrm>
            <a:off x="2678256" y="1701800"/>
            <a:ext cx="6165898" cy="2680178"/>
          </a:xfrm>
          <a:prstGeom prst="rect">
            <a:avLst/>
          </a:prstGeom>
          <a:noFill/>
          <a:ln>
            <a:noFill/>
          </a:ln>
        </p:spPr>
      </p:pic>
      <p:sp>
        <p:nvSpPr>
          <p:cNvPr id="197" name="Shape 197"/>
          <p:cNvSpPr txBox="1"/>
          <p:nvPr/>
        </p:nvSpPr>
        <p:spPr>
          <a:xfrm>
            <a:off x="179328" y="1698800"/>
            <a:ext cx="2498928" cy="3082750"/>
          </a:xfrm>
          <a:prstGeom prst="rect">
            <a:avLst/>
          </a:prstGeom>
          <a:no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dirty="0">
                <a:latin typeface="Consolas"/>
                <a:ea typeface="Consolas"/>
                <a:cs typeface="Consolas"/>
                <a:sym typeface="Consolas"/>
              </a:rPr>
              <a:t>dist=</a:t>
            </a:r>
            <a:r>
              <a:rPr lang="en" dirty="0">
                <a:solidFill>
                  <a:srgbClr val="0000FF"/>
                </a:solidFill>
                <a:latin typeface="Consolas"/>
                <a:ea typeface="Consolas"/>
                <a:cs typeface="Consolas"/>
                <a:sym typeface="Consolas"/>
              </a:rPr>
              <a:t>dist</a:t>
            </a:r>
            <a:r>
              <a:rPr lang="en" dirty="0">
                <a:latin typeface="Consolas"/>
                <a:ea typeface="Consolas"/>
                <a:cs typeface="Consolas"/>
                <a:sym typeface="Consolas"/>
              </a:rPr>
              <a:t>(data)</a:t>
            </a:r>
          </a:p>
          <a:p>
            <a:pPr rtl="0">
              <a:spcBef>
                <a:spcPts val="0"/>
              </a:spcBef>
              <a:buNone/>
            </a:pPr>
            <a:r>
              <a:rPr lang="en" dirty="0">
                <a:latin typeface="Consolas"/>
                <a:ea typeface="Consolas"/>
                <a:cs typeface="Consolas"/>
                <a:sym typeface="Consolas"/>
              </a:rPr>
              <a:t>hc=</a:t>
            </a:r>
            <a:r>
              <a:rPr lang="en" dirty="0">
                <a:solidFill>
                  <a:srgbClr val="0000FF"/>
                </a:solidFill>
                <a:latin typeface="Consolas"/>
                <a:ea typeface="Consolas"/>
                <a:cs typeface="Consolas"/>
                <a:sym typeface="Consolas"/>
              </a:rPr>
              <a:t>hclust</a:t>
            </a:r>
            <a:r>
              <a:rPr lang="en" dirty="0">
                <a:latin typeface="Consolas"/>
                <a:ea typeface="Consolas"/>
                <a:cs typeface="Consolas"/>
                <a:sym typeface="Consolas"/>
              </a:rPr>
              <a:t>(dist,method="</a:t>
            </a:r>
            <a:r>
              <a:rPr lang="en" dirty="0">
                <a:solidFill>
                  <a:srgbClr val="FF0000"/>
                </a:solidFill>
                <a:latin typeface="Consolas"/>
                <a:ea typeface="Consolas"/>
                <a:cs typeface="Consolas"/>
                <a:sym typeface="Consolas"/>
              </a:rPr>
              <a:t>complete</a:t>
            </a:r>
            <a:r>
              <a:rPr lang="en" dirty="0">
                <a:latin typeface="Consolas"/>
                <a:ea typeface="Consolas"/>
                <a:cs typeface="Consolas"/>
                <a:sym typeface="Consolas"/>
              </a:rPr>
              <a:t>")</a:t>
            </a:r>
          </a:p>
          <a:p>
            <a:pPr rtl="0">
              <a:spcBef>
                <a:spcPts val="0"/>
              </a:spcBef>
              <a:buNone/>
            </a:pPr>
            <a:r>
              <a:rPr lang="en" dirty="0">
                <a:latin typeface="Consolas"/>
                <a:ea typeface="Consolas"/>
                <a:cs typeface="Consolas"/>
                <a:sym typeface="Consolas"/>
              </a:rPr>
              <a:t>c2=</a:t>
            </a:r>
            <a:r>
              <a:rPr lang="en" dirty="0">
                <a:solidFill>
                  <a:srgbClr val="0000FF"/>
                </a:solidFill>
                <a:latin typeface="Consolas"/>
                <a:ea typeface="Consolas"/>
                <a:cs typeface="Consolas"/>
                <a:sym typeface="Consolas"/>
              </a:rPr>
              <a:t>cutree</a:t>
            </a:r>
            <a:r>
              <a:rPr lang="en" dirty="0">
                <a:latin typeface="Consolas"/>
                <a:ea typeface="Consolas"/>
                <a:cs typeface="Consolas"/>
                <a:sym typeface="Consolas"/>
              </a:rPr>
              <a:t>(hc,k=2)</a:t>
            </a:r>
          </a:p>
          <a:p>
            <a:pPr rtl="0">
              <a:spcBef>
                <a:spcPts val="0"/>
              </a:spcBef>
              <a:buNone/>
            </a:pPr>
            <a:r>
              <a:rPr lang="en" dirty="0">
                <a:latin typeface="Consolas"/>
                <a:ea typeface="Consolas"/>
                <a:cs typeface="Consolas"/>
                <a:sym typeface="Consolas"/>
              </a:rPr>
              <a:t>c4=</a:t>
            </a:r>
            <a:r>
              <a:rPr lang="en" dirty="0">
                <a:solidFill>
                  <a:srgbClr val="0000FF"/>
                </a:solidFill>
                <a:latin typeface="Consolas"/>
                <a:ea typeface="Consolas"/>
                <a:cs typeface="Consolas"/>
                <a:sym typeface="Consolas"/>
              </a:rPr>
              <a:t>cutree</a:t>
            </a:r>
            <a:r>
              <a:rPr lang="en" dirty="0">
                <a:latin typeface="Consolas"/>
                <a:ea typeface="Consolas"/>
                <a:cs typeface="Consolas"/>
                <a:sym typeface="Consolas"/>
              </a:rPr>
              <a:t>(hc,k=4)</a:t>
            </a:r>
          </a:p>
          <a:p>
            <a:pPr rtl="0">
              <a:spcBef>
                <a:spcPts val="0"/>
              </a:spcBef>
              <a:buNone/>
            </a:pPr>
            <a:r>
              <a:rPr lang="en" dirty="0">
                <a:solidFill>
                  <a:srgbClr val="0000FF"/>
                </a:solidFill>
                <a:latin typeface="Consolas"/>
                <a:ea typeface="Consolas"/>
                <a:cs typeface="Consolas"/>
                <a:sym typeface="Consolas"/>
              </a:rPr>
              <a:t>layout</a:t>
            </a:r>
            <a:r>
              <a:rPr lang="en" dirty="0">
                <a:latin typeface="Consolas"/>
                <a:ea typeface="Consolas"/>
                <a:cs typeface="Consolas"/>
                <a:sym typeface="Consolas"/>
              </a:rPr>
              <a:t>(matrix(c(1,2),ncol=2))</a:t>
            </a:r>
          </a:p>
          <a:p>
            <a:pPr rtl="0">
              <a:spcBef>
                <a:spcPts val="0"/>
              </a:spcBef>
              <a:buNone/>
            </a:pPr>
            <a:r>
              <a:rPr lang="en" dirty="0">
                <a:solidFill>
                  <a:srgbClr val="0000FF"/>
                </a:solidFill>
                <a:latin typeface="Consolas"/>
                <a:ea typeface="Consolas"/>
                <a:cs typeface="Consolas"/>
                <a:sym typeface="Consolas"/>
              </a:rPr>
              <a:t>plot</a:t>
            </a:r>
            <a:r>
              <a:rPr lang="en" dirty="0">
                <a:latin typeface="Consolas"/>
                <a:ea typeface="Consolas"/>
                <a:cs typeface="Consolas"/>
                <a:sym typeface="Consolas"/>
              </a:rPr>
              <a:t>(data,col=c2,pch="*")</a:t>
            </a:r>
          </a:p>
          <a:p>
            <a:pPr>
              <a:spcBef>
                <a:spcPts val="0"/>
              </a:spcBef>
              <a:buNone/>
            </a:pPr>
            <a:r>
              <a:rPr lang="en" dirty="0">
                <a:solidFill>
                  <a:srgbClr val="0000FF"/>
                </a:solidFill>
                <a:latin typeface="Consolas"/>
                <a:ea typeface="Consolas"/>
                <a:cs typeface="Consolas"/>
                <a:sym typeface="Consolas"/>
              </a:rPr>
              <a:t>plot</a:t>
            </a:r>
            <a:r>
              <a:rPr lang="en" dirty="0">
                <a:latin typeface="Consolas"/>
                <a:ea typeface="Consolas"/>
                <a:cs typeface="Consolas"/>
                <a:sym typeface="Consolas"/>
              </a:rPr>
              <a:t>(data,col=c4,pch="*")</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76200" y="273844"/>
            <a:ext cx="8439150" cy="545306"/>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Dendogram (Single Linkage)</a:t>
            </a:r>
          </a:p>
        </p:txBody>
      </p:sp>
      <p:sp>
        <p:nvSpPr>
          <p:cNvPr id="203" name="Shape 203"/>
          <p:cNvSpPr txBox="1">
            <a:spLocks noGrp="1"/>
          </p:cNvSpPr>
          <p:nvPr>
            <p:ph idx="1"/>
          </p:nvPr>
        </p:nvSpPr>
        <p:spPr>
          <a:xfrm>
            <a:off x="207924" y="895350"/>
            <a:ext cx="8307426" cy="37373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Single Linkage method produces chain like structures and hence the dendogram also looks complicated</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However, this method has produced the correct cluster</a:t>
            </a:r>
          </a:p>
        </p:txBody>
      </p:sp>
      <p:pic>
        <p:nvPicPr>
          <p:cNvPr id="204" name="Shape 204"/>
          <p:cNvPicPr preferRelativeResize="0"/>
          <p:nvPr/>
        </p:nvPicPr>
        <p:blipFill rotWithShape="1">
          <a:blip r:embed="rId3">
            <a:alphaModFix/>
          </a:blip>
          <a:srcRect l="4123" t="10410" r="13564" b="26684"/>
          <a:stretch/>
        </p:blipFill>
        <p:spPr>
          <a:xfrm>
            <a:off x="381000" y="2190750"/>
            <a:ext cx="6137301" cy="2637052"/>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sp>
        <p:nvSpPr>
          <p:cNvPr id="84" name="Rectangle 83">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199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Shape 77"/>
          <p:cNvSpPr txBox="1">
            <a:spLocks noGrp="1"/>
          </p:cNvSpPr>
          <p:nvPr>
            <p:ph type="title"/>
          </p:nvPr>
        </p:nvSpPr>
        <p:spPr>
          <a:xfrm>
            <a:off x="393555" y="465294"/>
            <a:ext cx="2856201" cy="4128516"/>
          </a:xfrm>
          <a:prstGeom prst="rect">
            <a:avLst/>
          </a:prstGeom>
        </p:spPr>
        <p:txBody>
          <a:bodyPr lIns="91425" tIns="91425" rIns="91425" bIns="91425" anchorCtr="0">
            <a:normAutofit/>
          </a:bodyPr>
          <a:lstStyle/>
          <a:p>
            <a:pPr>
              <a:spcBef>
                <a:spcPts val="0"/>
              </a:spcBef>
              <a:buNone/>
            </a:pPr>
            <a:r>
              <a:rPr lang="en" sz="4200">
                <a:solidFill>
                  <a:schemeClr val="bg1"/>
                </a:solidFill>
              </a:rPr>
              <a:t>What is Hierarchical Clustering</a:t>
            </a:r>
          </a:p>
        </p:txBody>
      </p:sp>
      <p:graphicFrame>
        <p:nvGraphicFramePr>
          <p:cNvPr id="80" name="Shape 78">
            <a:extLst>
              <a:ext uri="{FF2B5EF4-FFF2-40B4-BE49-F238E27FC236}">
                <a16:creationId xmlns:a16="http://schemas.microsoft.com/office/drawing/2014/main" id="{B7D4F85B-EB34-AD40-F6E5-0EDF654EF505}"/>
              </a:ext>
            </a:extLst>
          </p:cNvPr>
          <p:cNvGraphicFramePr>
            <a:graphicFrameLocks noGrp="1"/>
          </p:cNvGraphicFramePr>
          <p:nvPr>
            <p:ph idx="1"/>
            <p:extLst>
              <p:ext uri="{D42A27DB-BD31-4B8C-83A1-F6EECF244321}">
                <p14:modId xmlns:p14="http://schemas.microsoft.com/office/powerpoint/2010/main" val="486565006"/>
              </p:ext>
            </p:extLst>
          </p:nvPr>
        </p:nvGraphicFramePr>
        <p:xfrm>
          <a:off x="4101291" y="465294"/>
          <a:ext cx="4697730" cy="4128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76200" y="273844"/>
            <a:ext cx="8439150" cy="587182"/>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Clustering with Single Linkage</a:t>
            </a:r>
          </a:p>
        </p:txBody>
      </p:sp>
      <p:sp>
        <p:nvSpPr>
          <p:cNvPr id="210" name="Shape 210"/>
          <p:cNvSpPr txBox="1"/>
          <p:nvPr/>
        </p:nvSpPr>
        <p:spPr>
          <a:xfrm>
            <a:off x="164650" y="971550"/>
            <a:ext cx="2765100" cy="3155199"/>
          </a:xfrm>
          <a:prstGeom prst="rect">
            <a:avLst/>
          </a:prstGeom>
          <a:noFill/>
          <a:ln>
            <a:noFill/>
          </a:ln>
        </p:spPr>
        <p:txBody>
          <a:bodyPr lIns="91425" tIns="91425" rIns="91425" bIns="91425" anchor="t" anchorCtr="0">
            <a:noAutofit/>
          </a:bodyPr>
          <a:lstStyle/>
          <a:p>
            <a:pPr rtl="0">
              <a:spcBef>
                <a:spcPts val="0"/>
              </a:spcBef>
              <a:buNone/>
            </a:pPr>
            <a:r>
              <a:rPr lang="en" dirty="0">
                <a:latin typeface="Times New Roman" panose="02020603050405020304" pitchFamily="18" charset="0"/>
                <a:ea typeface="Consolas"/>
                <a:cs typeface="Times New Roman" panose="02020603050405020304" pitchFamily="18" charset="0"/>
                <a:sym typeface="Consolas"/>
              </a:rPr>
              <a:t>dist=</a:t>
            </a:r>
            <a:r>
              <a:rPr lang="en" dirty="0">
                <a:solidFill>
                  <a:srgbClr val="0000FF"/>
                </a:solidFill>
                <a:latin typeface="Times New Roman" panose="02020603050405020304" pitchFamily="18" charset="0"/>
                <a:ea typeface="Consolas"/>
                <a:cs typeface="Times New Roman" panose="02020603050405020304" pitchFamily="18" charset="0"/>
                <a:sym typeface="Consolas"/>
              </a:rPr>
              <a:t>dist</a:t>
            </a:r>
            <a:r>
              <a:rPr lang="en" dirty="0">
                <a:latin typeface="Times New Roman" panose="02020603050405020304" pitchFamily="18" charset="0"/>
                <a:ea typeface="Consolas"/>
                <a:cs typeface="Times New Roman" panose="02020603050405020304" pitchFamily="18" charset="0"/>
                <a:sym typeface="Consolas"/>
              </a:rPr>
              <a:t>(data)</a:t>
            </a:r>
          </a:p>
          <a:p>
            <a:pPr rtl="0">
              <a:spcBef>
                <a:spcPts val="0"/>
              </a:spcBef>
              <a:buNone/>
            </a:pPr>
            <a:r>
              <a:rPr lang="en" dirty="0">
                <a:latin typeface="Times New Roman" panose="02020603050405020304" pitchFamily="18" charset="0"/>
                <a:ea typeface="Consolas"/>
                <a:cs typeface="Times New Roman" panose="02020603050405020304" pitchFamily="18" charset="0"/>
                <a:sym typeface="Consolas"/>
              </a:rPr>
              <a:t>hcSL=</a:t>
            </a:r>
            <a:r>
              <a:rPr lang="en" dirty="0">
                <a:solidFill>
                  <a:srgbClr val="0000FF"/>
                </a:solidFill>
                <a:latin typeface="Times New Roman" panose="02020603050405020304" pitchFamily="18" charset="0"/>
                <a:ea typeface="Consolas"/>
                <a:cs typeface="Times New Roman" panose="02020603050405020304" pitchFamily="18" charset="0"/>
                <a:sym typeface="Consolas"/>
              </a:rPr>
              <a:t>hclust</a:t>
            </a:r>
            <a:r>
              <a:rPr lang="en" dirty="0">
                <a:latin typeface="Times New Roman" panose="02020603050405020304" pitchFamily="18" charset="0"/>
                <a:ea typeface="Consolas"/>
                <a:cs typeface="Times New Roman" panose="02020603050405020304" pitchFamily="18" charset="0"/>
                <a:sym typeface="Consolas"/>
              </a:rPr>
              <a:t>(dist,method="</a:t>
            </a:r>
            <a:r>
              <a:rPr lang="en" dirty="0">
                <a:solidFill>
                  <a:srgbClr val="FF0000"/>
                </a:solidFill>
                <a:latin typeface="Times New Roman" panose="02020603050405020304" pitchFamily="18" charset="0"/>
                <a:ea typeface="Consolas"/>
                <a:cs typeface="Times New Roman" panose="02020603050405020304" pitchFamily="18" charset="0"/>
                <a:sym typeface="Consolas"/>
              </a:rPr>
              <a:t>single</a:t>
            </a:r>
            <a:r>
              <a:rPr lang="en" dirty="0">
                <a:latin typeface="Times New Roman" panose="02020603050405020304" pitchFamily="18" charset="0"/>
                <a:ea typeface="Consolas"/>
                <a:cs typeface="Times New Roman" panose="02020603050405020304" pitchFamily="18" charset="0"/>
                <a:sym typeface="Consolas"/>
              </a:rPr>
              <a:t>")</a:t>
            </a:r>
          </a:p>
          <a:p>
            <a:pPr rtl="0">
              <a:spcBef>
                <a:spcPts val="0"/>
              </a:spcBef>
              <a:buNone/>
            </a:pPr>
            <a:r>
              <a:rPr lang="en" dirty="0">
                <a:latin typeface="Times New Roman" panose="02020603050405020304" pitchFamily="18" charset="0"/>
                <a:ea typeface="Consolas"/>
                <a:cs typeface="Times New Roman" panose="02020603050405020304" pitchFamily="18" charset="0"/>
                <a:sym typeface="Consolas"/>
              </a:rPr>
              <a:t>k2=</a:t>
            </a:r>
            <a:r>
              <a:rPr lang="en" dirty="0">
                <a:solidFill>
                  <a:srgbClr val="0000FF"/>
                </a:solidFill>
                <a:latin typeface="Times New Roman" panose="02020603050405020304" pitchFamily="18" charset="0"/>
                <a:ea typeface="Consolas"/>
                <a:cs typeface="Times New Roman" panose="02020603050405020304" pitchFamily="18" charset="0"/>
                <a:sym typeface="Consolas"/>
              </a:rPr>
              <a:t>cutree</a:t>
            </a:r>
            <a:r>
              <a:rPr lang="en" dirty="0">
                <a:latin typeface="Times New Roman" panose="02020603050405020304" pitchFamily="18" charset="0"/>
                <a:ea typeface="Consolas"/>
                <a:cs typeface="Times New Roman" panose="02020603050405020304" pitchFamily="18" charset="0"/>
                <a:sym typeface="Consolas"/>
              </a:rPr>
              <a:t>(hcSL,k=2)</a:t>
            </a:r>
          </a:p>
          <a:p>
            <a:pPr rtl="0">
              <a:spcBef>
                <a:spcPts val="0"/>
              </a:spcBef>
              <a:buNone/>
            </a:pPr>
            <a:r>
              <a:rPr lang="en" dirty="0">
                <a:latin typeface="Times New Roman" panose="02020603050405020304" pitchFamily="18" charset="0"/>
                <a:ea typeface="Consolas"/>
                <a:cs typeface="Times New Roman" panose="02020603050405020304" pitchFamily="18" charset="0"/>
                <a:sym typeface="Consolas"/>
              </a:rPr>
              <a:t>k4=</a:t>
            </a:r>
            <a:r>
              <a:rPr lang="en" dirty="0">
                <a:solidFill>
                  <a:srgbClr val="0000FF"/>
                </a:solidFill>
                <a:latin typeface="Times New Roman" panose="02020603050405020304" pitchFamily="18" charset="0"/>
                <a:ea typeface="Consolas"/>
                <a:cs typeface="Times New Roman" panose="02020603050405020304" pitchFamily="18" charset="0"/>
                <a:sym typeface="Consolas"/>
              </a:rPr>
              <a:t>cutree</a:t>
            </a:r>
            <a:r>
              <a:rPr lang="en" dirty="0">
                <a:latin typeface="Times New Roman" panose="02020603050405020304" pitchFamily="18" charset="0"/>
                <a:ea typeface="Consolas"/>
                <a:cs typeface="Times New Roman" panose="02020603050405020304" pitchFamily="18" charset="0"/>
                <a:sym typeface="Consolas"/>
              </a:rPr>
              <a:t>(hcSL,k=4)</a:t>
            </a:r>
          </a:p>
          <a:p>
            <a:pPr rtl="0">
              <a:spcBef>
                <a:spcPts val="0"/>
              </a:spcBef>
              <a:buNone/>
            </a:pPr>
            <a:r>
              <a:rPr lang="en" dirty="0">
                <a:solidFill>
                  <a:srgbClr val="0000FF"/>
                </a:solidFill>
                <a:latin typeface="Times New Roman" panose="02020603050405020304" pitchFamily="18" charset="0"/>
                <a:ea typeface="Consolas"/>
                <a:cs typeface="Times New Roman" panose="02020603050405020304" pitchFamily="18" charset="0"/>
                <a:sym typeface="Consolas"/>
              </a:rPr>
              <a:t>layout</a:t>
            </a:r>
            <a:r>
              <a:rPr lang="en" dirty="0">
                <a:latin typeface="Times New Roman" panose="02020603050405020304" pitchFamily="18" charset="0"/>
                <a:ea typeface="Consolas"/>
                <a:cs typeface="Times New Roman" panose="02020603050405020304" pitchFamily="18" charset="0"/>
                <a:sym typeface="Consolas"/>
              </a:rPr>
              <a:t>(matrix(c(1,2),ncol=2))</a:t>
            </a:r>
          </a:p>
          <a:p>
            <a:pPr rtl="0">
              <a:spcBef>
                <a:spcPts val="0"/>
              </a:spcBef>
              <a:buNone/>
            </a:pPr>
            <a:r>
              <a:rPr lang="en" dirty="0">
                <a:solidFill>
                  <a:srgbClr val="0000FF"/>
                </a:solidFill>
                <a:latin typeface="Times New Roman" panose="02020603050405020304" pitchFamily="18" charset="0"/>
                <a:ea typeface="Consolas"/>
                <a:cs typeface="Times New Roman" panose="02020603050405020304" pitchFamily="18" charset="0"/>
                <a:sym typeface="Consolas"/>
              </a:rPr>
              <a:t>plot</a:t>
            </a:r>
            <a:r>
              <a:rPr lang="en" dirty="0">
                <a:latin typeface="Times New Roman" panose="02020603050405020304" pitchFamily="18" charset="0"/>
                <a:ea typeface="Consolas"/>
                <a:cs typeface="Times New Roman" panose="02020603050405020304" pitchFamily="18" charset="0"/>
                <a:sym typeface="Consolas"/>
              </a:rPr>
              <a:t>(data,col=k2,pch=20)</a:t>
            </a:r>
          </a:p>
          <a:p>
            <a:pPr rtl="0">
              <a:spcBef>
                <a:spcPts val="0"/>
              </a:spcBef>
              <a:buNone/>
            </a:pPr>
            <a:r>
              <a:rPr lang="en" dirty="0">
                <a:solidFill>
                  <a:srgbClr val="0000FF"/>
                </a:solidFill>
                <a:latin typeface="Times New Roman" panose="02020603050405020304" pitchFamily="18" charset="0"/>
                <a:ea typeface="Consolas"/>
                <a:cs typeface="Times New Roman" panose="02020603050405020304" pitchFamily="18" charset="0"/>
                <a:sym typeface="Consolas"/>
              </a:rPr>
              <a:t>plot</a:t>
            </a:r>
            <a:r>
              <a:rPr lang="en" dirty="0">
                <a:latin typeface="Times New Roman" panose="02020603050405020304" pitchFamily="18" charset="0"/>
                <a:ea typeface="Consolas"/>
                <a:cs typeface="Times New Roman" panose="02020603050405020304" pitchFamily="18" charset="0"/>
                <a:sym typeface="Consolas"/>
              </a:rPr>
              <a:t>(data,col=k4,pch=20)</a:t>
            </a:r>
          </a:p>
          <a:p>
            <a:pPr rtl="0">
              <a:spcBef>
                <a:spcPts val="0"/>
              </a:spcBef>
              <a:buNone/>
            </a:pPr>
            <a:endParaRPr dirty="0">
              <a:latin typeface="Consolas"/>
              <a:ea typeface="Consolas"/>
              <a:cs typeface="Consolas"/>
              <a:sym typeface="Consolas"/>
            </a:endParaRPr>
          </a:p>
          <a:p>
            <a:pPr>
              <a:spcBef>
                <a:spcPts val="0"/>
              </a:spcBef>
              <a:buNone/>
            </a:pPr>
            <a:endParaRPr dirty="0">
              <a:latin typeface="Consolas"/>
              <a:ea typeface="Consolas"/>
              <a:cs typeface="Consolas"/>
              <a:sym typeface="Consolas"/>
            </a:endParaRPr>
          </a:p>
        </p:txBody>
      </p:sp>
      <p:pic>
        <p:nvPicPr>
          <p:cNvPr id="211" name="Shape 211"/>
          <p:cNvPicPr preferRelativeResize="0"/>
          <p:nvPr/>
        </p:nvPicPr>
        <p:blipFill rotWithShape="1">
          <a:blip r:embed="rId3">
            <a:alphaModFix/>
          </a:blip>
          <a:srcRect l="4053" t="16192" r="10796" b="15941"/>
          <a:stretch/>
        </p:blipFill>
        <p:spPr>
          <a:xfrm>
            <a:off x="3124200" y="1516950"/>
            <a:ext cx="5650383" cy="2531950"/>
          </a:xfrm>
          <a:prstGeom prst="rect">
            <a:avLst/>
          </a:prstGeom>
          <a:noFill/>
          <a:ln>
            <a:noFill/>
          </a:ln>
        </p:spPr>
      </p:pic>
      <p:sp>
        <p:nvSpPr>
          <p:cNvPr id="212" name="Shape 212"/>
          <p:cNvSpPr txBox="1"/>
          <p:nvPr/>
        </p:nvSpPr>
        <p:spPr>
          <a:xfrm>
            <a:off x="4028075" y="4047875"/>
            <a:ext cx="1700399" cy="234599"/>
          </a:xfrm>
          <a:prstGeom prst="rect">
            <a:avLst/>
          </a:prstGeom>
          <a:noFill/>
          <a:ln>
            <a:noFill/>
          </a:ln>
        </p:spPr>
        <p:txBody>
          <a:bodyPr lIns="91425" tIns="91425" rIns="91425" bIns="91425" anchor="t" anchorCtr="0">
            <a:noAutofit/>
          </a:bodyPr>
          <a:lstStyle/>
          <a:p>
            <a:pPr>
              <a:spcBef>
                <a:spcPts val="0"/>
              </a:spcBef>
              <a:buNone/>
            </a:pPr>
            <a:r>
              <a:rPr lang="en" dirty="0"/>
              <a:t># of cluster is 2</a:t>
            </a:r>
          </a:p>
        </p:txBody>
      </p:sp>
      <p:sp>
        <p:nvSpPr>
          <p:cNvPr id="213" name="Shape 213"/>
          <p:cNvSpPr txBox="1"/>
          <p:nvPr/>
        </p:nvSpPr>
        <p:spPr>
          <a:xfrm>
            <a:off x="6999875" y="4047875"/>
            <a:ext cx="1700399" cy="234599"/>
          </a:xfrm>
          <a:prstGeom prst="rect">
            <a:avLst/>
          </a:prstGeom>
          <a:noFill/>
          <a:ln>
            <a:noFill/>
          </a:ln>
        </p:spPr>
        <p:txBody>
          <a:bodyPr lIns="91425" tIns="91425" rIns="91425" bIns="91425" anchor="t" anchorCtr="0">
            <a:noAutofit/>
          </a:bodyPr>
          <a:lstStyle/>
          <a:p>
            <a:pPr lvl="0" rtl="0">
              <a:spcBef>
                <a:spcPts val="0"/>
              </a:spcBef>
              <a:buNone/>
            </a:pPr>
            <a:r>
              <a:rPr lang="en"/>
              <a:t># of cluster is 4</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28650" y="273844"/>
            <a:ext cx="7886700" cy="697706"/>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Advantages and Disadvantages</a:t>
            </a:r>
          </a:p>
        </p:txBody>
      </p:sp>
      <p:sp>
        <p:nvSpPr>
          <p:cNvPr id="219" name="Shape 219"/>
          <p:cNvSpPr txBox="1">
            <a:spLocks noGrp="1"/>
          </p:cNvSpPr>
          <p:nvPr>
            <p:ph idx="1"/>
          </p:nvPr>
        </p:nvSpPr>
        <p:spPr>
          <a:xfrm>
            <a:off x="304800" y="895350"/>
            <a:ext cx="8210550" cy="37373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Advantages of hierarchical clustering are</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Easy to understand</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Often efficient in clustering</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Disadvantages of hierarchical clustering are</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Not very much scalable</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Choice of distance measure is far from trivial job</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Choice of algorithm is also not an easy task</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Not applicable for dataset with missing values</a:t>
            </a:r>
          </a:p>
          <a:p>
            <a:pPr marL="914400" lvl="0" indent="-31750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Due to heuristic nature, greedy search may result in unclear cluster hierarchy</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257175" y="273844"/>
            <a:ext cx="7886700" cy="697706"/>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Hierarchical Clustering with p-value</a:t>
            </a:r>
          </a:p>
        </p:txBody>
      </p:sp>
      <p:sp>
        <p:nvSpPr>
          <p:cNvPr id="225" name="Shape 225"/>
          <p:cNvSpPr txBox="1">
            <a:spLocks noGrp="1"/>
          </p:cNvSpPr>
          <p:nvPr>
            <p:ph idx="1"/>
          </p:nvPr>
        </p:nvSpPr>
        <p:spPr>
          <a:xfrm>
            <a:off x="276225" y="971550"/>
            <a:ext cx="8591550" cy="37373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Hierarchical clustering can also be associated with uncertainty (i.e. whether the cluster formed is actually a cluster or not)</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Normal hierarchical clustering does not produce any such information about the clusters formed</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Hence, multiple bootstrapping can be done to asses cluster uncertainty in hierarchical clustering</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‘pvclust’ package in R does the same analysis to detect correct clusters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Hierarchical Clustering with p-value</a:t>
            </a:r>
          </a:p>
        </p:txBody>
      </p:sp>
      <p:sp>
        <p:nvSpPr>
          <p:cNvPr id="231" name="Shape 231"/>
          <p:cNvSpPr txBox="1">
            <a:spLocks noGrp="1"/>
          </p:cNvSpPr>
          <p:nvPr>
            <p:ph idx="1"/>
          </p:nvPr>
        </p:nvSpPr>
        <p:spPr>
          <a:xfrm>
            <a:off x="152400" y="514350"/>
            <a:ext cx="8362950" cy="41183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Let us consider a small subset from dataset </a:t>
            </a:r>
            <a:r>
              <a:rPr lang="en" sz="1800" u="sng" dirty="0">
                <a:solidFill>
                  <a:schemeClr val="hlink"/>
                </a:solidFill>
                <a:latin typeface="Times New Roman" panose="02020603050405020304" pitchFamily="18" charset="0"/>
                <a:cs typeface="Times New Roman" panose="02020603050405020304" pitchFamily="18" charset="0"/>
                <a:hlinkClick r:id="rId3"/>
              </a:rPr>
              <a:t>autompg</a:t>
            </a:r>
            <a:r>
              <a:rPr lang="en" sz="1800" dirty="0">
                <a:latin typeface="Times New Roman" panose="02020603050405020304" pitchFamily="18" charset="0"/>
                <a:cs typeface="Times New Roman" panose="02020603050405020304" pitchFamily="18" charset="0"/>
              </a:rPr>
              <a:t> (first 50 cases only)</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Since bootstrapping is required to be done, sample size is kept low (for demo purpose only)</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Moreover, only 5 numeric variables are taken into consideration</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pvclust, by default, clusters the variables and hence, for clustering cases, transpose of the matrix should be supplied</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76200" y="133350"/>
            <a:ext cx="7886700" cy="609600"/>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R Code</a:t>
            </a:r>
          </a:p>
        </p:txBody>
      </p:sp>
      <p:sp>
        <p:nvSpPr>
          <p:cNvPr id="237" name="Shape 237"/>
          <p:cNvSpPr txBox="1">
            <a:spLocks noGrp="1"/>
          </p:cNvSpPr>
          <p:nvPr>
            <p:ph idx="1"/>
          </p:nvPr>
        </p:nvSpPr>
        <p:spPr>
          <a:xfrm>
            <a:off x="152400" y="666750"/>
            <a:ext cx="8997200" cy="3810000"/>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autompg=</a:t>
            </a: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read.csv</a:t>
            </a:r>
            <a:r>
              <a:rPr lang="en" sz="1800" dirty="0">
                <a:latin typeface="Times New Roman" panose="02020603050405020304" pitchFamily="18" charset="0"/>
                <a:ea typeface="Consolas"/>
                <a:cs typeface="Times New Roman" panose="02020603050405020304" pitchFamily="18" charset="0"/>
                <a:sym typeface="Consolas"/>
              </a:rPr>
              <a:t>(file.choose())</a:t>
            </a:r>
          </a:p>
          <a:p>
            <a:pPr rtl="0">
              <a:spcBef>
                <a:spcPts val="0"/>
              </a:spcBef>
              <a:buNone/>
            </a:pPr>
            <a:r>
              <a:rPr lang="en" sz="1800" dirty="0">
                <a:solidFill>
                  <a:srgbClr val="38761D"/>
                </a:solidFill>
                <a:latin typeface="Times New Roman" panose="02020603050405020304" pitchFamily="18" charset="0"/>
                <a:ea typeface="Consolas"/>
                <a:cs typeface="Times New Roman" panose="02020603050405020304" pitchFamily="18" charset="0"/>
                <a:sym typeface="Consolas"/>
              </a:rPr>
              <a:t># Small subset selection</a:t>
            </a:r>
          </a:p>
          <a:p>
            <a:pPr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autompg1=</a:t>
            </a: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na.omit</a:t>
            </a:r>
            <a:r>
              <a:rPr lang="en" sz="1800" dirty="0">
                <a:latin typeface="Times New Roman" panose="02020603050405020304" pitchFamily="18" charset="0"/>
                <a:ea typeface="Consolas"/>
                <a:cs typeface="Times New Roman" panose="02020603050405020304" pitchFamily="18" charset="0"/>
                <a:sym typeface="Consolas"/>
              </a:rPr>
              <a:t>(autompg)[1:50,c(3:6,9)]</a:t>
            </a:r>
          </a:p>
          <a:p>
            <a:pPr rtl="0">
              <a:spcBef>
                <a:spcPts val="0"/>
              </a:spcBef>
              <a:buNone/>
            </a:pPr>
            <a:r>
              <a:rPr lang="en" sz="1800" dirty="0">
                <a:solidFill>
                  <a:srgbClr val="9900FF"/>
                </a:solidFill>
                <a:latin typeface="Times New Roman" panose="02020603050405020304" pitchFamily="18" charset="0"/>
                <a:ea typeface="Consolas"/>
                <a:cs typeface="Times New Roman" panose="02020603050405020304" pitchFamily="18" charset="0"/>
                <a:sym typeface="Consolas"/>
              </a:rPr>
              <a:t>library(pvclust)</a:t>
            </a:r>
          </a:p>
          <a:p>
            <a:pPr rtl="0">
              <a:spcBef>
                <a:spcPts val="0"/>
              </a:spcBef>
              <a:buNone/>
            </a:pPr>
            <a:r>
              <a:rPr lang="en" sz="1800" dirty="0">
                <a:solidFill>
                  <a:srgbClr val="9900FF"/>
                </a:solidFill>
                <a:latin typeface="Times New Roman" panose="02020603050405020304" pitchFamily="18" charset="0"/>
                <a:ea typeface="Consolas"/>
                <a:cs typeface="Times New Roman" panose="02020603050405020304" pitchFamily="18" charset="0"/>
                <a:sym typeface="Consolas"/>
              </a:rPr>
              <a:t>library(snow)</a:t>
            </a:r>
            <a:r>
              <a:rPr lang="en" sz="1800" dirty="0">
                <a:latin typeface="Times New Roman" panose="02020603050405020304" pitchFamily="18" charset="0"/>
                <a:ea typeface="Consolas"/>
                <a:cs typeface="Times New Roman" panose="02020603050405020304" pitchFamily="18" charset="0"/>
                <a:sym typeface="Consolas"/>
              </a:rPr>
              <a:t> </a:t>
            </a:r>
            <a:r>
              <a:rPr lang="en" sz="1800" dirty="0">
                <a:solidFill>
                  <a:srgbClr val="38761D"/>
                </a:solidFill>
                <a:latin typeface="Times New Roman" panose="02020603050405020304" pitchFamily="18" charset="0"/>
                <a:ea typeface="Consolas"/>
                <a:cs typeface="Times New Roman" panose="02020603050405020304" pitchFamily="18" charset="0"/>
                <a:sym typeface="Consolas"/>
              </a:rPr>
              <a:t># for parallel computation</a:t>
            </a:r>
          </a:p>
          <a:p>
            <a:pPr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cl=</a:t>
            </a: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makeCluster</a:t>
            </a:r>
            <a:r>
              <a:rPr lang="en" sz="1800" dirty="0">
                <a:latin typeface="Times New Roman" panose="02020603050405020304" pitchFamily="18" charset="0"/>
                <a:ea typeface="Consolas"/>
                <a:cs typeface="Times New Roman" panose="02020603050405020304" pitchFamily="18" charset="0"/>
                <a:sym typeface="Consolas"/>
              </a:rPr>
              <a:t>(10,”MPI”) # Creating 10 slaves for parallel computation</a:t>
            </a:r>
          </a:p>
          <a:p>
            <a:pPr rtl="0">
              <a:spcBef>
                <a:spcPts val="0"/>
              </a:spcBef>
              <a:buNone/>
            </a:pPr>
            <a:r>
              <a:rPr lang="en" sz="1800" dirty="0">
                <a:solidFill>
                  <a:srgbClr val="38761D"/>
                </a:solidFill>
                <a:latin typeface="Times New Roman" panose="02020603050405020304" pitchFamily="18" charset="0"/>
                <a:ea typeface="Consolas"/>
                <a:cs typeface="Times New Roman" panose="02020603050405020304" pitchFamily="18" charset="0"/>
                <a:sym typeface="Consolas"/>
              </a:rPr>
              <a:t># Running pvclust with 1000 bootstrap sampling with different relative sample size</a:t>
            </a:r>
          </a:p>
          <a:p>
            <a:pPr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pvclust=</a:t>
            </a: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parPvclust</a:t>
            </a:r>
            <a:r>
              <a:rPr lang="en" sz="1800" dirty="0">
                <a:latin typeface="Times New Roman" panose="02020603050405020304" pitchFamily="18" charset="0"/>
                <a:ea typeface="Consolas"/>
                <a:cs typeface="Times New Roman" panose="02020603050405020304" pitchFamily="18" charset="0"/>
                <a:sym typeface="Consolas"/>
              </a:rPr>
              <a:t>(cl,</a:t>
            </a: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t</a:t>
            </a:r>
            <a:r>
              <a:rPr lang="en" sz="1800" dirty="0">
                <a:latin typeface="Times New Roman" panose="02020603050405020304" pitchFamily="18" charset="0"/>
                <a:ea typeface="Consolas"/>
                <a:cs typeface="Times New Roman" panose="02020603050405020304" pitchFamily="18" charset="0"/>
                <a:sym typeface="Consolas"/>
              </a:rPr>
              <a:t>(autompg1),”com”,”euc”,nboot=1000)</a:t>
            </a:r>
          </a:p>
          <a:p>
            <a:pPr rtl="0">
              <a:spcBef>
                <a:spcPts val="0"/>
              </a:spcBef>
              <a:buNone/>
            </a:pP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plot</a:t>
            </a:r>
            <a:r>
              <a:rPr lang="en" sz="1800" dirty="0">
                <a:latin typeface="Times New Roman" panose="02020603050405020304" pitchFamily="18" charset="0"/>
                <a:ea typeface="Consolas"/>
                <a:cs typeface="Times New Roman" panose="02020603050405020304" pitchFamily="18" charset="0"/>
                <a:sym typeface="Consolas"/>
              </a:rPr>
              <a:t>(pvclust)</a:t>
            </a:r>
          </a:p>
          <a:p>
            <a:pPr>
              <a:spcBef>
                <a:spcPts val="0"/>
              </a:spcBef>
              <a:buNone/>
            </a:pPr>
            <a:r>
              <a:rPr lang="en" sz="1800" dirty="0">
                <a:solidFill>
                  <a:srgbClr val="0000FF"/>
                </a:solidFill>
                <a:latin typeface="Times New Roman" panose="02020603050405020304" pitchFamily="18" charset="0"/>
                <a:ea typeface="Consolas"/>
                <a:cs typeface="Times New Roman" panose="02020603050405020304" pitchFamily="18" charset="0"/>
                <a:sym typeface="Consolas"/>
              </a:rPr>
              <a:t>pvrect</a:t>
            </a:r>
            <a:r>
              <a:rPr lang="en" sz="1800" dirty="0">
                <a:latin typeface="Times New Roman" panose="02020603050405020304" pitchFamily="18" charset="0"/>
                <a:ea typeface="Consolas"/>
                <a:cs typeface="Times New Roman" panose="02020603050405020304" pitchFamily="18" charset="0"/>
                <a:sym typeface="Consolas"/>
              </a:rPr>
              <a:t>(pvclust,alpha=0.95)</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Dendogram with p-values</a:t>
            </a:r>
          </a:p>
        </p:txBody>
      </p:sp>
      <p:pic>
        <p:nvPicPr>
          <p:cNvPr id="244" name="Shape 244"/>
          <p:cNvPicPr preferRelativeResize="0"/>
          <p:nvPr/>
        </p:nvPicPr>
        <p:blipFill rotWithShape="1">
          <a:blip r:embed="rId3">
            <a:alphaModFix/>
          </a:blip>
          <a:srcRect l="3906" t="6314" r="5035" b="11577"/>
          <a:stretch/>
        </p:blipFill>
        <p:spPr>
          <a:xfrm>
            <a:off x="457200" y="1123950"/>
            <a:ext cx="7666623" cy="3886600"/>
          </a:xfrm>
          <a:prstGeom prst="rect">
            <a:avLst/>
          </a:prstGeom>
          <a:noFill/>
          <a:ln>
            <a:noFill/>
          </a:ln>
        </p:spPr>
      </p:pic>
      <p:sp>
        <p:nvSpPr>
          <p:cNvPr id="245" name="Shape 245"/>
          <p:cNvSpPr txBox="1"/>
          <p:nvPr/>
        </p:nvSpPr>
        <p:spPr>
          <a:xfrm>
            <a:off x="6650075" y="1502875"/>
            <a:ext cx="2278500" cy="837599"/>
          </a:xfrm>
          <a:prstGeom prst="rect">
            <a:avLst/>
          </a:prstGeom>
          <a:noFill/>
          <a:ln>
            <a:noFill/>
          </a:ln>
        </p:spPr>
        <p:txBody>
          <a:bodyPr lIns="91425" tIns="91425" rIns="91425" bIns="91425" anchor="t" anchorCtr="0">
            <a:noAutofit/>
          </a:bodyPr>
          <a:lstStyle/>
          <a:p>
            <a:pPr>
              <a:spcBef>
                <a:spcPts val="0"/>
              </a:spcBef>
              <a:buNone/>
            </a:pPr>
            <a:r>
              <a:rPr lang="en" sz="1200"/>
              <a:t>Rectangles are placed at 95% confidence level where the clusters are formed NOT BY CHANCE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76200" y="150962"/>
            <a:ext cx="7886700" cy="668188"/>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Probabilistic Hierarchical Clustering</a:t>
            </a:r>
          </a:p>
        </p:txBody>
      </p:sp>
      <p:sp>
        <p:nvSpPr>
          <p:cNvPr id="251" name="Shape 251"/>
          <p:cNvSpPr txBox="1">
            <a:spLocks noGrp="1"/>
          </p:cNvSpPr>
          <p:nvPr>
            <p:ph idx="1"/>
          </p:nvPr>
        </p:nvSpPr>
        <p:spPr>
          <a:xfrm>
            <a:off x="381000" y="742950"/>
            <a:ext cx="8534400" cy="5029200"/>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Probabilistic hierarchical clustering tries to overcome the problems of normal hierarchical clustering by using probabilistic models to measure distance between clusters</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It assumes that data are being generated from generative models and each model essentially describe respective clusters</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Usually Gaussian distribution of Bernoulli distribution are used in such situations and the objectives lies in estimating the parameters as accurately as possible to generate the same set of data (best fit)</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In this sense, it resembles MLE of parameters using Expectation Maximization process</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However, for hierarchical clustering, the distances are calculated differently</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Probabilistic Hierarchical Clustering</a:t>
            </a:r>
          </a:p>
        </p:txBody>
      </p:sp>
      <p:sp>
        <p:nvSpPr>
          <p:cNvPr id="257" name="Shape 257"/>
          <p:cNvSpPr txBox="1">
            <a:spLocks noGrp="1"/>
          </p:cNvSpPr>
          <p:nvPr>
            <p:ph idx="1"/>
          </p:nvPr>
        </p:nvSpPr>
        <p:spPr>
          <a:xfrm>
            <a:off x="381000" y="314287"/>
            <a:ext cx="6165899" cy="3028800"/>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Let us consider a 1-D dataset (for simplicity)</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We can assume that this dataset is generated from a Gaussian distribution with parameters μ and σ</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Probability that a point x is generated from this distribution is</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lang="en" sz="1800" dirty="0">
              <a:latin typeface="Times New Roman" panose="02020603050405020304" pitchFamily="18" charset="0"/>
              <a:cs typeface="Times New Roman" panose="02020603050405020304" pitchFamily="18" charset="0"/>
            </a:endParaRPr>
          </a:p>
          <a:p>
            <a:pPr rtl="0">
              <a:spcBef>
                <a:spcPts val="0"/>
              </a:spcBef>
              <a:buNone/>
            </a:pPr>
            <a:endParaRPr lang="en"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Consequently, the likelihood function is</a:t>
            </a:r>
          </a:p>
          <a:p>
            <a:pPr rtl="0">
              <a:spcBef>
                <a:spcPts val="0"/>
              </a:spcBef>
              <a:buNone/>
            </a:pPr>
            <a:endParaRPr dirty="0"/>
          </a:p>
          <a:p>
            <a:pPr>
              <a:spcBef>
                <a:spcPts val="0"/>
              </a:spcBef>
              <a:buNone/>
            </a:pPr>
            <a:endParaRPr dirty="0"/>
          </a:p>
        </p:txBody>
      </p:sp>
      <p:pic>
        <p:nvPicPr>
          <p:cNvPr id="258" name="Shape 258"/>
          <p:cNvPicPr preferRelativeResize="0"/>
          <p:nvPr/>
        </p:nvPicPr>
        <p:blipFill rotWithShape="1">
          <a:blip r:embed="rId3">
            <a:alphaModFix/>
          </a:blip>
          <a:srcRect l="34868" t="63270" r="31480" b="26748"/>
          <a:stretch/>
        </p:blipFill>
        <p:spPr>
          <a:xfrm>
            <a:off x="2526526" y="4200938"/>
            <a:ext cx="3767680" cy="628275"/>
          </a:xfrm>
          <a:prstGeom prst="rect">
            <a:avLst/>
          </a:prstGeom>
          <a:noFill/>
          <a:ln>
            <a:noFill/>
          </a:ln>
        </p:spPr>
      </p:pic>
      <p:pic>
        <p:nvPicPr>
          <p:cNvPr id="259" name="Shape 259"/>
          <p:cNvPicPr preferRelativeResize="0"/>
          <p:nvPr/>
        </p:nvPicPr>
        <p:blipFill rotWithShape="1">
          <a:blip r:embed="rId3">
            <a:alphaModFix/>
          </a:blip>
          <a:srcRect l="34868" t="28588" r="46020" b="66564"/>
          <a:stretch/>
        </p:blipFill>
        <p:spPr>
          <a:xfrm>
            <a:off x="2414326" y="724441"/>
            <a:ext cx="2520348" cy="359425"/>
          </a:xfrm>
          <a:prstGeom prst="rect">
            <a:avLst/>
          </a:prstGeom>
          <a:noFill/>
          <a:ln>
            <a:noFill/>
          </a:ln>
        </p:spPr>
      </p:pic>
      <p:pic>
        <p:nvPicPr>
          <p:cNvPr id="260" name="Shape 260"/>
          <p:cNvPicPr preferRelativeResize="0"/>
          <p:nvPr/>
        </p:nvPicPr>
        <p:blipFill rotWithShape="1">
          <a:blip r:embed="rId3">
            <a:alphaModFix/>
          </a:blip>
          <a:srcRect l="34868" t="36091" r="45372" b="53240"/>
          <a:stretch/>
        </p:blipFill>
        <p:spPr>
          <a:xfrm>
            <a:off x="2558276" y="1794604"/>
            <a:ext cx="2232448" cy="609600"/>
          </a:xfrm>
          <a:prstGeom prst="rect">
            <a:avLst/>
          </a:prstGeom>
          <a:noFill/>
          <a:ln>
            <a:noFill/>
          </a:ln>
        </p:spPr>
      </p:pic>
      <p:pic>
        <p:nvPicPr>
          <p:cNvPr id="261" name="Shape 261"/>
          <p:cNvPicPr preferRelativeResize="0"/>
          <p:nvPr/>
        </p:nvPicPr>
        <p:blipFill rotWithShape="1">
          <a:blip r:embed="rId3">
            <a:alphaModFix/>
          </a:blip>
          <a:srcRect l="34868" t="49640" r="43561" b="40413"/>
          <a:stretch/>
        </p:blipFill>
        <p:spPr>
          <a:xfrm>
            <a:off x="2558276" y="2908443"/>
            <a:ext cx="2423625" cy="62827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Probabilistic Hierarchical Clustering</a:t>
            </a:r>
          </a:p>
        </p:txBody>
      </p:sp>
      <p:sp>
        <p:nvSpPr>
          <p:cNvPr id="267" name="Shape 267"/>
          <p:cNvSpPr txBox="1">
            <a:spLocks noGrp="1"/>
          </p:cNvSpPr>
          <p:nvPr>
            <p:ph idx="1"/>
          </p:nvPr>
        </p:nvSpPr>
        <p:spPr>
          <a:xfrm>
            <a:off x="152400" y="361950"/>
            <a:ext cx="8362950" cy="42707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If the given dataset is partitioned into m different clusters, quality of clustering can be measured by</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lang="en"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where P() is the maximum likelihood</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Distance between two clusters is given by</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endParaRPr lang="en" sz="1800" dirty="0">
              <a:latin typeface="Times New Roman" panose="02020603050405020304" pitchFamily="18" charset="0"/>
              <a:cs typeface="Times New Roman" panose="02020603050405020304" pitchFamily="18" charset="0"/>
            </a:endParaRPr>
          </a:p>
          <a:p>
            <a:pPr>
              <a:spcBef>
                <a:spcPts val="0"/>
              </a:spcBef>
              <a:buNone/>
            </a:pPr>
            <a:endParaRPr lang="en"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Two clusters keep on merging as long as &gt; 0</a:t>
            </a:r>
          </a:p>
        </p:txBody>
      </p:sp>
      <p:pic>
        <p:nvPicPr>
          <p:cNvPr id="268" name="Shape 268"/>
          <p:cNvPicPr preferRelativeResize="0"/>
          <p:nvPr/>
        </p:nvPicPr>
        <p:blipFill rotWithShape="1">
          <a:blip r:embed="rId3">
            <a:alphaModFix/>
          </a:blip>
          <a:srcRect l="40889" t="54951" r="37428" b="36245"/>
          <a:stretch/>
        </p:blipFill>
        <p:spPr>
          <a:xfrm>
            <a:off x="3276600" y="2955776"/>
            <a:ext cx="2707948" cy="618099"/>
          </a:xfrm>
          <a:prstGeom prst="rect">
            <a:avLst/>
          </a:prstGeom>
          <a:noFill/>
          <a:ln>
            <a:noFill/>
          </a:ln>
        </p:spPr>
      </p:pic>
      <p:pic>
        <p:nvPicPr>
          <p:cNvPr id="269" name="Shape 269"/>
          <p:cNvPicPr preferRelativeResize="0"/>
          <p:nvPr/>
        </p:nvPicPr>
        <p:blipFill rotWithShape="1">
          <a:blip r:embed="rId3">
            <a:alphaModFix/>
          </a:blip>
          <a:srcRect l="40889" t="38812" r="37428" b="51896"/>
          <a:stretch/>
        </p:blipFill>
        <p:spPr>
          <a:xfrm>
            <a:off x="2925526" y="1231079"/>
            <a:ext cx="2816698" cy="678549"/>
          </a:xfrm>
          <a:prstGeom prst="rect">
            <a:avLst/>
          </a:prstGeom>
          <a:noFill/>
          <a:ln>
            <a:noFill/>
          </a:ln>
        </p:spPr>
      </p:pic>
      <p:pic>
        <p:nvPicPr>
          <p:cNvPr id="270" name="Shape 270"/>
          <p:cNvPicPr preferRelativeResize="0"/>
          <p:nvPr/>
        </p:nvPicPr>
        <p:blipFill rotWithShape="1">
          <a:blip r:embed="rId3">
            <a:alphaModFix/>
          </a:blip>
          <a:srcRect l="50448" t="54951" r="38575" b="36245"/>
          <a:stretch/>
        </p:blipFill>
        <p:spPr>
          <a:xfrm>
            <a:off x="3449474" y="3642931"/>
            <a:ext cx="2362200" cy="3810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76200" y="133350"/>
            <a:ext cx="7886700" cy="994172"/>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Special case </a:t>
            </a:r>
          </a:p>
        </p:txBody>
      </p:sp>
      <p:sp>
        <p:nvSpPr>
          <p:cNvPr id="276" name="Shape 276"/>
          <p:cNvSpPr txBox="1">
            <a:spLocks noGrp="1"/>
          </p:cNvSpPr>
          <p:nvPr>
            <p:ph idx="1"/>
          </p:nvPr>
        </p:nvSpPr>
        <p:spPr>
          <a:xfrm>
            <a:off x="152400" y="819150"/>
            <a:ext cx="8362950" cy="38135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Since, hierarchical clustering needs similarity/dissimilarity measures to cluster objects, hierarchical clustering can be used to cluster data points with mixed data type</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However, a different similarity measure is computed using “gower” method</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“Gower” similarity measure is not a strict numerical measure and hence, it should not be used in clustering algorithm which assumes data to be numeric in nature (e.g. k-means)</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endParaRPr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Linkage Functions</a:t>
            </a:r>
          </a:p>
        </p:txBody>
      </p:sp>
      <p:sp>
        <p:nvSpPr>
          <p:cNvPr id="84" name="Shape 84"/>
          <p:cNvSpPr txBox="1">
            <a:spLocks noGrp="1"/>
          </p:cNvSpPr>
          <p:nvPr>
            <p:ph idx="1"/>
          </p:nvPr>
        </p:nvSpPr>
        <p:spPr>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There are several linkage functions available for hierarchical clustering</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We will focus on these four commonly used methods</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Single linkage</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Complete linkage</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Group linkage</a:t>
            </a:r>
          </a:p>
          <a:p>
            <a:pPr marL="914400" lvl="0" indent="-317500" rtl="0">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Ward method</a:t>
            </a:r>
          </a:p>
          <a:p>
            <a:pPr>
              <a:spcBef>
                <a:spcPts val="0"/>
              </a:spcBef>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76200" y="146446"/>
            <a:ext cx="7886700" cy="457200"/>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Gower similarity measure</a:t>
            </a:r>
          </a:p>
        </p:txBody>
      </p:sp>
      <p:sp>
        <p:nvSpPr>
          <p:cNvPr id="282" name="Shape 282"/>
          <p:cNvSpPr txBox="1">
            <a:spLocks noGrp="1"/>
          </p:cNvSpPr>
          <p:nvPr>
            <p:ph idx="1"/>
          </p:nvPr>
        </p:nvSpPr>
        <p:spPr>
          <a:xfrm>
            <a:off x="76200" y="742950"/>
            <a:ext cx="7886700" cy="3263504"/>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This is a measure which is non metric in nature but can give similarity index between two data points which contain both categorical and numerical data</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Gower distance is bound within [0,1]</a:t>
            </a:r>
          </a:p>
          <a:p>
            <a:pPr rtl="0">
              <a:spcBef>
                <a:spcPts val="0"/>
              </a:spcBef>
              <a:buNone/>
            </a:pPr>
            <a:endParaRPr sz="1800" dirty="0">
              <a:latin typeface="Times New Roman" panose="02020603050405020304" pitchFamily="18" charset="0"/>
              <a:cs typeface="Times New Roman" panose="02020603050405020304" pitchFamily="18" charset="0"/>
            </a:endParaRPr>
          </a:p>
          <a:p>
            <a:pPr lvl="0" rtl="0">
              <a:spcBef>
                <a:spcPts val="0"/>
              </a:spcBef>
              <a:buNone/>
            </a:pPr>
            <a:r>
              <a:rPr lang="en" sz="1800" dirty="0">
                <a:latin typeface="Times New Roman" panose="02020603050405020304" pitchFamily="18" charset="0"/>
                <a:cs typeface="Times New Roman" panose="02020603050405020304" pitchFamily="18" charset="0"/>
              </a:rPr>
              <a:t>Gower distance is calculated by taking average of distance measure between ith and jth row considering distances w.r.t. individual variable/attribute</a:t>
            </a:r>
          </a:p>
          <a:p>
            <a:pPr marL="914400" lvl="0" indent="-317500" rtl="0">
              <a:lnSpc>
                <a:spcPct val="115000"/>
              </a:lnSpc>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for categorical attributes: 0 if equal, 1 otherwise</a:t>
            </a:r>
          </a:p>
          <a:p>
            <a:pPr marL="914400" lvl="0" indent="-317500" rtl="0">
              <a:lnSpc>
                <a:spcPct val="115000"/>
              </a:lnSpc>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for ordered attributes: 0 if equal, proportional to rank distance otherwise</a:t>
            </a:r>
          </a:p>
          <a:p>
            <a:pPr marL="914400" lvl="0" indent="-317500" rtl="0">
              <a:lnSpc>
                <a:spcPct val="115000"/>
              </a:lnSpc>
              <a:spcBef>
                <a:spcPts val="0"/>
              </a:spcBef>
              <a:buClr>
                <a:srgbClr val="99CC00"/>
              </a:buClr>
              <a:buSzPct val="100000"/>
              <a:buFont typeface="Arial"/>
              <a:buChar char="❏"/>
            </a:pPr>
            <a:r>
              <a:rPr lang="en" sz="1800" dirty="0">
                <a:latin typeface="Times New Roman" panose="02020603050405020304" pitchFamily="18" charset="0"/>
                <a:cs typeface="Times New Roman" panose="02020603050405020304" pitchFamily="18" charset="0"/>
              </a:rPr>
              <a:t>for continuous attributes: proportional to ratio of distance and range of the attribute</a:t>
            </a:r>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a:spcBef>
                <a:spcPts val="0"/>
              </a:spcBef>
              <a:buNone/>
            </a:pPr>
            <a:endParaRPr dirty="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76200" y="261144"/>
            <a:ext cx="8439150" cy="994172"/>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Hierarchical clustering with gower dist</a:t>
            </a:r>
          </a:p>
        </p:txBody>
      </p:sp>
      <p:sp>
        <p:nvSpPr>
          <p:cNvPr id="288" name="Shape 288"/>
          <p:cNvSpPr txBox="1">
            <a:spLocks noGrp="1"/>
          </p:cNvSpPr>
          <p:nvPr>
            <p:ph idx="1"/>
          </p:nvPr>
        </p:nvSpPr>
        <p:spPr>
          <a:xfrm>
            <a:off x="228600" y="895350"/>
            <a:ext cx="8286750" cy="37373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In this analysis, we will use the autompg dataset</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The first variable is useless and hence deleted</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The 2nd, 7th and 8th variable are essentially categorical in nature and hence they are made categorical through type casting</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Thus the new dataset becomes a dataset with mixed variables (along with missing data)</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To use K-means clustering, we need to remove the factor variables (which may induce significant loss of information)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Hierarchical clustering with gower dist</a:t>
            </a:r>
          </a:p>
        </p:txBody>
      </p:sp>
      <p:sp>
        <p:nvSpPr>
          <p:cNvPr id="294" name="Shape 294"/>
          <p:cNvSpPr txBox="1">
            <a:spLocks noGrp="1"/>
          </p:cNvSpPr>
          <p:nvPr>
            <p:ph idx="1"/>
          </p:nvPr>
        </p:nvSpPr>
        <p:spPr>
          <a:xfrm>
            <a:off x="304800" y="514350"/>
            <a:ext cx="8210550" cy="4118373"/>
          </a:xfrm>
          <a:prstGeom prst="rect">
            <a:avLst/>
          </a:prstGeom>
        </p:spPr>
        <p:txBody>
          <a:bodyPr lIns="91425" tIns="91425" rIns="91425" bIns="91425" anchor="t" anchorCtr="0">
            <a:noAutofit/>
          </a:bodyPr>
          <a:lstStyle/>
          <a:p>
            <a:pPr rtl="0">
              <a:spcBef>
                <a:spcPts val="0"/>
              </a:spcBef>
              <a:buNone/>
            </a:pPr>
            <a:r>
              <a:rPr lang="en" sz="1800" dirty="0">
                <a:latin typeface="Times New Roman" panose="02020603050405020304" pitchFamily="18" charset="0"/>
                <a:cs typeface="Times New Roman" panose="02020603050405020304" pitchFamily="18" charset="0"/>
              </a:rPr>
              <a:t>As an alternative to K-means, we can use either k-medoid or hierarchical clustering with gower distance matrix</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If clusters are identified properly, both these methods should give similar output</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Since, gower distance is not a strict numeric measure, using ward method is not recommended</a:t>
            </a:r>
          </a:p>
          <a:p>
            <a:pPr rtl="0">
              <a:spcBef>
                <a:spcPts val="0"/>
              </a:spcBef>
              <a:buNone/>
            </a:pPr>
            <a:endParaRPr sz="1800" dirty="0">
              <a:latin typeface="Times New Roman" panose="02020603050405020304" pitchFamily="18" charset="0"/>
              <a:cs typeface="Times New Roman" panose="02020603050405020304" pitchFamily="18" charset="0"/>
            </a:endParaRPr>
          </a:p>
          <a:p>
            <a:pPr>
              <a:spcBef>
                <a:spcPts val="0"/>
              </a:spcBef>
              <a:buNone/>
            </a:pPr>
            <a:r>
              <a:rPr lang="en" sz="1800" dirty="0">
                <a:latin typeface="Times New Roman" panose="02020603050405020304" pitchFamily="18" charset="0"/>
                <a:cs typeface="Times New Roman" panose="02020603050405020304" pitchFamily="18" charset="0"/>
              </a:rPr>
              <a:t>Instead, complete linkage is used because it tries to extract spherical clusters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Hierarchical clustering with gower dist</a:t>
            </a:r>
          </a:p>
        </p:txBody>
      </p:sp>
      <p:sp>
        <p:nvSpPr>
          <p:cNvPr id="300" name="Shape 300"/>
          <p:cNvSpPr txBox="1">
            <a:spLocks noGrp="1"/>
          </p:cNvSpPr>
          <p:nvPr>
            <p:ph idx="1"/>
          </p:nvPr>
        </p:nvSpPr>
        <p:spPr>
          <a:xfrm>
            <a:off x="3962400" y="971550"/>
            <a:ext cx="4953000" cy="3028800"/>
          </a:xfrm>
          <a:prstGeom prst="rect">
            <a:avLst/>
          </a:prstGeom>
        </p:spPr>
        <p:txBody>
          <a:bodyPr lIns="91425" tIns="91425" rIns="91425" bIns="91425" anchor="t" anchorCtr="0">
            <a:noAutofit/>
          </a:bodyPr>
          <a:lstStyle/>
          <a:p>
            <a:pPr marL="0" indent="0" rtl="0">
              <a:spcBef>
                <a:spcPts val="0"/>
              </a:spcBef>
              <a:buNone/>
            </a:pPr>
            <a:r>
              <a:rPr lang="en" sz="1800" dirty="0">
                <a:solidFill>
                  <a:srgbClr val="38761D"/>
                </a:solidFill>
                <a:latin typeface="Times New Roman" panose="02020603050405020304" pitchFamily="18" charset="0"/>
                <a:cs typeface="Times New Roman" panose="02020603050405020304" pitchFamily="18" charset="0"/>
              </a:rPr>
              <a:t># Hierarchical clustering with gower distance</a:t>
            </a:r>
          </a:p>
          <a:p>
            <a:pPr marL="0" indent="0" rtl="0">
              <a:spcBef>
                <a:spcPts val="0"/>
              </a:spcBef>
              <a:buNone/>
            </a:pPr>
            <a:r>
              <a:rPr lang="en" sz="1800" dirty="0">
                <a:latin typeface="Times New Roman" panose="02020603050405020304" pitchFamily="18" charset="0"/>
                <a:cs typeface="Times New Roman" panose="02020603050405020304" pitchFamily="18" charset="0"/>
              </a:rPr>
              <a:t>library(cluster)</a:t>
            </a:r>
          </a:p>
          <a:p>
            <a:pPr marL="0" indent="0" rtl="0">
              <a:spcBef>
                <a:spcPts val="0"/>
              </a:spcBef>
              <a:buNone/>
            </a:pPr>
            <a:r>
              <a:rPr lang="en" sz="1800" dirty="0">
                <a:latin typeface="Times New Roman" panose="02020603050405020304" pitchFamily="18" charset="0"/>
                <a:cs typeface="Times New Roman" panose="02020603050405020304" pitchFamily="18" charset="0"/>
              </a:rPr>
              <a:t>d=daisy(autompg1,metric=’gower’)</a:t>
            </a:r>
          </a:p>
          <a:p>
            <a:pPr rtl="0">
              <a:spcBef>
                <a:spcPts val="0"/>
              </a:spcBef>
              <a:buNone/>
            </a:pPr>
            <a:endParaRPr sz="1800" dirty="0">
              <a:latin typeface="Times New Roman" panose="02020603050405020304" pitchFamily="18" charset="0"/>
              <a:cs typeface="Times New Roman" panose="02020603050405020304" pitchFamily="18" charset="0"/>
            </a:endParaRPr>
          </a:p>
          <a:p>
            <a:pPr marL="0" indent="0" rtl="0">
              <a:spcBef>
                <a:spcPts val="0"/>
              </a:spcBef>
              <a:buNone/>
            </a:pPr>
            <a:r>
              <a:rPr lang="en" sz="1800" dirty="0">
                <a:solidFill>
                  <a:srgbClr val="38761D"/>
                </a:solidFill>
                <a:latin typeface="Times New Roman" panose="02020603050405020304" pitchFamily="18" charset="0"/>
                <a:cs typeface="Times New Roman" panose="02020603050405020304" pitchFamily="18" charset="0"/>
              </a:rPr>
              <a:t># Since gower distance is not a strict numerical measure, using complete linkage would be a better option than using ward method</a:t>
            </a:r>
          </a:p>
          <a:p>
            <a:pPr marL="0" indent="0" rtl="0">
              <a:spcBef>
                <a:spcPts val="0"/>
              </a:spcBef>
              <a:buNone/>
            </a:pPr>
            <a:r>
              <a:rPr lang="en" sz="1800" dirty="0">
                <a:latin typeface="Times New Roman" panose="02020603050405020304" pitchFamily="18" charset="0"/>
                <a:cs typeface="Times New Roman" panose="02020603050405020304" pitchFamily="18" charset="0"/>
              </a:rPr>
              <a:t>h1=hclust(d,method=’complete’)</a:t>
            </a:r>
          </a:p>
          <a:p>
            <a:pPr marL="0" indent="0" rtl="0">
              <a:spcBef>
                <a:spcPts val="0"/>
              </a:spcBef>
              <a:buNone/>
            </a:pPr>
            <a:r>
              <a:rPr lang="en" sz="1800" dirty="0">
                <a:latin typeface="Times New Roman" panose="02020603050405020304" pitchFamily="18" charset="0"/>
                <a:cs typeface="Times New Roman" panose="02020603050405020304" pitchFamily="18" charset="0"/>
              </a:rPr>
              <a:t>plot(h1, hang=-1)</a:t>
            </a:r>
          </a:p>
          <a:p>
            <a:pPr marL="0" indent="0" rtl="0">
              <a:spcBef>
                <a:spcPts val="0"/>
              </a:spcBef>
              <a:buNone/>
            </a:pPr>
            <a:endParaRPr sz="1800" dirty="0">
              <a:latin typeface="Times New Roman" panose="02020603050405020304" pitchFamily="18" charset="0"/>
              <a:cs typeface="Times New Roman" panose="02020603050405020304" pitchFamily="18" charset="0"/>
            </a:endParaRPr>
          </a:p>
          <a:p>
            <a:pPr marL="0" indent="0" rtl="0">
              <a:spcBef>
                <a:spcPts val="0"/>
              </a:spcBef>
              <a:buNone/>
            </a:pPr>
            <a:r>
              <a:rPr lang="en" sz="1800" dirty="0">
                <a:solidFill>
                  <a:srgbClr val="38761D"/>
                </a:solidFill>
                <a:latin typeface="Times New Roman" panose="02020603050405020304" pitchFamily="18" charset="0"/>
                <a:cs typeface="Times New Roman" panose="02020603050405020304" pitchFamily="18" charset="0"/>
              </a:rPr>
              <a:t># Two cluster solution</a:t>
            </a:r>
          </a:p>
          <a:p>
            <a:pPr marL="0" indent="0" rtl="0">
              <a:spcBef>
                <a:spcPts val="0"/>
              </a:spcBef>
              <a:buNone/>
            </a:pPr>
            <a:r>
              <a:rPr lang="en" sz="1800" dirty="0">
                <a:latin typeface="Times New Roman" panose="02020603050405020304" pitchFamily="18" charset="0"/>
                <a:cs typeface="Times New Roman" panose="02020603050405020304" pitchFamily="18" charset="0"/>
              </a:rPr>
              <a:t>tree=cutree(h1,k=2)</a:t>
            </a:r>
          </a:p>
          <a:p>
            <a:pPr>
              <a:spcBef>
                <a:spcPts val="0"/>
              </a:spcBef>
              <a:buNone/>
            </a:pPr>
            <a:endParaRPr dirty="0"/>
          </a:p>
        </p:txBody>
      </p:sp>
      <p:sp>
        <p:nvSpPr>
          <p:cNvPr id="301" name="Shape 301"/>
          <p:cNvSpPr txBox="1">
            <a:spLocks noGrp="1"/>
          </p:cNvSpPr>
          <p:nvPr>
            <p:ph type="body" idx="4294967295"/>
          </p:nvPr>
        </p:nvSpPr>
        <p:spPr>
          <a:xfrm>
            <a:off x="0" y="1154113"/>
            <a:ext cx="3678238" cy="3028950"/>
          </a:xfrm>
          <a:prstGeom prst="rect">
            <a:avLst/>
          </a:prstGeom>
        </p:spPr>
        <p:txBody>
          <a:bodyPr lIns="91425" tIns="91425" rIns="91425" bIns="91425" anchor="t" anchorCtr="0">
            <a:noAutofit/>
          </a:bodyPr>
          <a:lstStyle/>
          <a:p>
            <a:pPr marL="0" indent="0" rtl="0">
              <a:spcBef>
                <a:spcPts val="0"/>
              </a:spcBef>
              <a:buNone/>
            </a:pPr>
            <a:r>
              <a:rPr lang="en" sz="1800" dirty="0">
                <a:solidFill>
                  <a:srgbClr val="38761D"/>
                </a:solidFill>
                <a:latin typeface="Times New Roman" panose="02020603050405020304" pitchFamily="18" charset="0"/>
                <a:ea typeface="Consolas"/>
                <a:cs typeface="Times New Roman" panose="02020603050405020304" pitchFamily="18" charset="0"/>
                <a:sym typeface="Consolas"/>
              </a:rPr>
              <a:t># Data Preperation</a:t>
            </a:r>
          </a:p>
          <a:p>
            <a:pPr marL="0" indent="0" rtl="0">
              <a:spcBef>
                <a:spcPts val="0"/>
              </a:spcBef>
              <a:buNone/>
            </a:pPr>
            <a:r>
              <a:rPr lang="en" sz="1800" dirty="0">
                <a:solidFill>
                  <a:srgbClr val="38761D"/>
                </a:solidFill>
                <a:latin typeface="Times New Roman" panose="02020603050405020304" pitchFamily="18" charset="0"/>
                <a:ea typeface="Consolas"/>
                <a:cs typeface="Times New Roman" panose="02020603050405020304" pitchFamily="18" charset="0"/>
                <a:sym typeface="Consolas"/>
              </a:rPr>
              <a:t># Removal of variable X</a:t>
            </a:r>
          </a:p>
          <a:p>
            <a:pPr marL="0" indent="0"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autompg1=autompg[,-1]</a:t>
            </a:r>
          </a:p>
          <a:p>
            <a:pPr marL="0" indent="0" rtl="0">
              <a:spcBef>
                <a:spcPts val="0"/>
              </a:spcBef>
              <a:buNone/>
            </a:pPr>
            <a:endParaRPr sz="1800" dirty="0">
              <a:latin typeface="Times New Roman" panose="02020603050405020304" pitchFamily="18" charset="0"/>
              <a:ea typeface="Consolas"/>
              <a:cs typeface="Times New Roman" panose="02020603050405020304" pitchFamily="18" charset="0"/>
              <a:sym typeface="Consolas"/>
            </a:endParaRPr>
          </a:p>
          <a:p>
            <a:pPr marL="0" indent="0" rtl="0">
              <a:spcBef>
                <a:spcPts val="0"/>
              </a:spcBef>
              <a:buNone/>
            </a:pPr>
            <a:r>
              <a:rPr lang="en" sz="1800" dirty="0">
                <a:solidFill>
                  <a:srgbClr val="38761D"/>
                </a:solidFill>
                <a:latin typeface="Times New Roman" panose="02020603050405020304" pitchFamily="18" charset="0"/>
                <a:ea typeface="Consolas"/>
                <a:cs typeface="Times New Roman" panose="02020603050405020304" pitchFamily="18" charset="0"/>
                <a:sym typeface="Consolas"/>
              </a:rPr>
              <a:t># Converting ‘cylinders’, ‘model’ and ‘origin’ to factors</a:t>
            </a:r>
          </a:p>
          <a:p>
            <a:pPr marL="0" indent="0" rtl="0">
              <a:spcBef>
                <a:spcPts val="0"/>
              </a:spcBef>
              <a:buNone/>
            </a:pPr>
            <a:r>
              <a:rPr lang="en" sz="1800" dirty="0">
                <a:latin typeface="Times New Roman" panose="02020603050405020304" pitchFamily="18" charset="0"/>
                <a:ea typeface="Consolas"/>
                <a:cs typeface="Times New Roman" panose="02020603050405020304" pitchFamily="18" charset="0"/>
                <a:sym typeface="Consolas"/>
              </a:rPr>
              <a:t>for(i in c(1,6,7) autompg1[,i]= as.factor(autompg[,i]</a:t>
            </a:r>
          </a:p>
          <a:p>
            <a:pPr lvl="0" rtl="0">
              <a:spcBef>
                <a:spcPts val="0"/>
              </a:spcBef>
              <a:buNone/>
            </a:pPr>
            <a:endParaRPr dirty="0">
              <a:latin typeface="Consolas"/>
              <a:ea typeface="Consolas"/>
              <a:cs typeface="Consolas"/>
              <a:sym typeface="Consolas"/>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Hierarchical clustering with gower dist</a:t>
            </a:r>
          </a:p>
        </p:txBody>
      </p:sp>
      <p:sp>
        <p:nvSpPr>
          <p:cNvPr id="307" name="Shape 307"/>
          <p:cNvSpPr txBox="1"/>
          <p:nvPr/>
        </p:nvSpPr>
        <p:spPr>
          <a:xfrm>
            <a:off x="1295400" y="3562350"/>
            <a:ext cx="6785400" cy="519299"/>
          </a:xfrm>
          <a:prstGeom prst="rect">
            <a:avLst/>
          </a:prstGeom>
          <a:noFill/>
          <a:ln>
            <a:noFill/>
          </a:ln>
        </p:spPr>
        <p:txBody>
          <a:bodyPr lIns="91425" tIns="91425" rIns="91425" bIns="91425" anchor="t" anchorCtr="0">
            <a:noAutofit/>
          </a:bodyPr>
          <a:lstStyle/>
          <a:p>
            <a:pPr>
              <a:spcBef>
                <a:spcPts val="0"/>
              </a:spcBef>
              <a:buNone/>
            </a:pPr>
            <a:r>
              <a:rPr lang="en" dirty="0">
                <a:latin typeface="Times New Roman" panose="02020603050405020304" pitchFamily="18" charset="0"/>
                <a:cs typeface="Times New Roman" panose="02020603050405020304" pitchFamily="18" charset="0"/>
              </a:rPr>
              <a:t>Two cluster solution looks more appropriate in this dendogram</a:t>
            </a:r>
          </a:p>
        </p:txBody>
      </p:sp>
      <p:pic>
        <p:nvPicPr>
          <p:cNvPr id="308" name="Shape 308"/>
          <p:cNvPicPr preferRelativeResize="0"/>
          <p:nvPr/>
        </p:nvPicPr>
        <p:blipFill rotWithShape="1">
          <a:blip r:embed="rId3">
            <a:alphaModFix/>
          </a:blip>
          <a:srcRect l="3993" t="10210" r="13844" b="31007"/>
          <a:stretch/>
        </p:blipFill>
        <p:spPr>
          <a:xfrm>
            <a:off x="228600" y="209550"/>
            <a:ext cx="7976466" cy="3208400"/>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
                <a:solidFill>
                  <a:schemeClr val="lt1"/>
                </a:solidFill>
              </a:rPr>
              <a:t>Hierarchical clustering with gower dist</a:t>
            </a:r>
          </a:p>
        </p:txBody>
      </p:sp>
      <p:sp>
        <p:nvSpPr>
          <p:cNvPr id="314" name="Shape 314"/>
          <p:cNvSpPr txBox="1">
            <a:spLocks noGrp="1"/>
          </p:cNvSpPr>
          <p:nvPr>
            <p:ph idx="1"/>
          </p:nvPr>
        </p:nvSpPr>
        <p:spPr>
          <a:xfrm>
            <a:off x="76201" y="209550"/>
            <a:ext cx="8964662" cy="3972966"/>
          </a:xfrm>
          <a:prstGeom prst="rect">
            <a:avLst/>
          </a:prstGeom>
        </p:spPr>
        <p:txBody>
          <a:bodyPr lIns="91425" tIns="91425" rIns="91425" bIns="91425" anchor="t" anchorCtr="0">
            <a:noAutofit/>
          </a:bodyPr>
          <a:lstStyle/>
          <a:p>
            <a:pPr rtl="0">
              <a:spcBef>
                <a:spcPts val="0"/>
              </a:spcBef>
              <a:buNone/>
            </a:pPr>
            <a:r>
              <a:rPr lang="en" dirty="0"/>
              <a:t>Cross check with k-medoid clustering</a:t>
            </a:r>
          </a:p>
          <a:p>
            <a:pPr rtl="0">
              <a:spcBef>
                <a:spcPts val="0"/>
              </a:spcBef>
              <a:buNone/>
            </a:pPr>
            <a:endParaRPr sz="2400" dirty="0">
              <a:latin typeface="Times New Roman" panose="02020603050405020304" pitchFamily="18" charset="0"/>
              <a:cs typeface="Times New Roman" panose="02020603050405020304" pitchFamily="18" charset="0"/>
            </a:endParaRPr>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a:spcBef>
                <a:spcPts val="0"/>
              </a:spcBef>
              <a:buNone/>
            </a:pPr>
            <a:r>
              <a:rPr lang="en" dirty="0"/>
              <a:t>We can see that there is considerable amount of agreement between k-medoid clustering and hierarchical clustering with gower distance</a:t>
            </a:r>
          </a:p>
        </p:txBody>
      </p:sp>
      <p:sp>
        <p:nvSpPr>
          <p:cNvPr id="315" name="Shape 315"/>
          <p:cNvSpPr txBox="1"/>
          <p:nvPr/>
        </p:nvSpPr>
        <p:spPr>
          <a:xfrm>
            <a:off x="228600" y="666750"/>
            <a:ext cx="8506500" cy="2438400"/>
          </a:xfrm>
          <a:prstGeom prst="rect">
            <a:avLst/>
          </a:prstGeom>
          <a:noFill/>
          <a:ln>
            <a:noFill/>
          </a:ln>
        </p:spPr>
        <p:txBody>
          <a:bodyPr lIns="91425" tIns="91425" rIns="91425" bIns="91425" anchor="t" anchorCtr="0">
            <a:noAutofit/>
          </a:bodyPr>
          <a:lstStyle/>
          <a:p>
            <a:pPr rtl="0">
              <a:spcBef>
                <a:spcPts val="0"/>
              </a:spcBef>
              <a:buNone/>
            </a:pPr>
            <a:r>
              <a:rPr lang="en" dirty="0">
                <a:solidFill>
                  <a:srgbClr val="38761D"/>
                </a:solidFill>
                <a:latin typeface="Consolas"/>
                <a:ea typeface="Consolas"/>
                <a:cs typeface="Consolas"/>
                <a:sym typeface="Consolas"/>
              </a:rPr>
              <a:t># K-medoid clustering with number of clusters as 2</a:t>
            </a:r>
          </a:p>
          <a:p>
            <a:pPr rtl="0">
              <a:spcBef>
                <a:spcPts val="0"/>
              </a:spcBef>
              <a:buNone/>
            </a:pPr>
            <a:r>
              <a:rPr lang="en" dirty="0">
                <a:latin typeface="Consolas"/>
                <a:ea typeface="Consolas"/>
                <a:cs typeface="Consolas"/>
                <a:sym typeface="Consolas"/>
              </a:rPr>
              <a:t>clust_pam=</a:t>
            </a:r>
            <a:r>
              <a:rPr lang="en" dirty="0">
                <a:solidFill>
                  <a:srgbClr val="0000FF"/>
                </a:solidFill>
                <a:latin typeface="Consolas"/>
                <a:ea typeface="Consolas"/>
                <a:cs typeface="Consolas"/>
                <a:sym typeface="Consolas"/>
              </a:rPr>
              <a:t>pam</a:t>
            </a:r>
            <a:r>
              <a:rPr lang="en" dirty="0">
                <a:latin typeface="Consolas"/>
                <a:ea typeface="Consolas"/>
                <a:cs typeface="Consolas"/>
                <a:sym typeface="Consolas"/>
              </a:rPr>
              <a:t>(autompg1,k=2)</a:t>
            </a:r>
          </a:p>
          <a:p>
            <a:pPr rtl="0">
              <a:spcBef>
                <a:spcPts val="0"/>
              </a:spcBef>
              <a:buNone/>
            </a:pPr>
            <a:endParaRPr dirty="0">
              <a:latin typeface="Consolas"/>
              <a:ea typeface="Consolas"/>
              <a:cs typeface="Consolas"/>
              <a:sym typeface="Consolas"/>
            </a:endParaRPr>
          </a:p>
          <a:p>
            <a:pPr rtl="0">
              <a:spcBef>
                <a:spcPts val="0"/>
              </a:spcBef>
              <a:buNone/>
            </a:pPr>
            <a:r>
              <a:rPr lang="en" dirty="0">
                <a:solidFill>
                  <a:srgbClr val="38761D"/>
                </a:solidFill>
                <a:latin typeface="Consolas"/>
                <a:ea typeface="Consolas"/>
                <a:cs typeface="Consolas"/>
                <a:sym typeface="Consolas"/>
              </a:rPr>
              <a:t># Creating contingency table</a:t>
            </a:r>
          </a:p>
          <a:p>
            <a:pPr rtl="0">
              <a:spcBef>
                <a:spcPts val="0"/>
              </a:spcBef>
              <a:buNone/>
            </a:pPr>
            <a:r>
              <a:rPr lang="en" dirty="0">
                <a:solidFill>
                  <a:srgbClr val="0000FF"/>
                </a:solidFill>
                <a:latin typeface="Consolas"/>
                <a:ea typeface="Consolas"/>
                <a:cs typeface="Consolas"/>
                <a:sym typeface="Consolas"/>
              </a:rPr>
              <a:t>table</a:t>
            </a:r>
            <a:r>
              <a:rPr lang="en" dirty="0">
                <a:latin typeface="Consolas"/>
                <a:ea typeface="Consolas"/>
                <a:cs typeface="Consolas"/>
                <a:sym typeface="Consolas"/>
              </a:rPr>
              <a:t>(clust_pam$clustering,tree)</a:t>
            </a:r>
          </a:p>
          <a:p>
            <a:pPr>
              <a:spcBef>
                <a:spcPts val="0"/>
              </a:spcBef>
              <a:buNone/>
            </a:pPr>
            <a:endParaRPr dirty="0">
              <a:latin typeface="Consolas"/>
              <a:ea typeface="Consolas"/>
              <a:cs typeface="Consolas"/>
              <a:sym typeface="Consolas"/>
            </a:endParaRPr>
          </a:p>
        </p:txBody>
      </p:sp>
      <p:pic>
        <p:nvPicPr>
          <p:cNvPr id="316" name="Shape 316"/>
          <p:cNvPicPr preferRelativeResize="0"/>
          <p:nvPr/>
        </p:nvPicPr>
        <p:blipFill rotWithShape="1">
          <a:blip r:embed="rId3">
            <a:alphaModFix/>
          </a:blip>
          <a:srcRect l="4789" t="58207" r="77459" b="31916"/>
          <a:stretch/>
        </p:blipFill>
        <p:spPr>
          <a:xfrm>
            <a:off x="2362200" y="3105150"/>
            <a:ext cx="3505200" cy="19812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Shape 90"/>
          <p:cNvSpPr txBox="1">
            <a:spLocks noGrp="1"/>
          </p:cNvSpPr>
          <p:nvPr>
            <p:ph type="title"/>
          </p:nvPr>
        </p:nvSpPr>
        <p:spPr>
          <a:xfrm>
            <a:off x="128600" y="140204"/>
            <a:ext cx="6076950" cy="573775"/>
          </a:xfrm>
          <a:prstGeom prst="rect">
            <a:avLst/>
          </a:prstGeom>
          <a:solidFill>
            <a:srgbClr val="000080"/>
          </a:solidFill>
          <a:ln>
            <a:noFill/>
          </a:ln>
        </p:spPr>
        <p:txBody>
          <a:bodyPr lIns="91425" tIns="45700" rIns="91425" bIns="45700" anchor="b"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Georgia"/>
                <a:ea typeface="Georgia"/>
                <a:cs typeface="Georgia"/>
                <a:sym typeface="Georgia"/>
              </a:rPr>
              <a:t>Single Link Agglomerative Clustering</a:t>
            </a:r>
          </a:p>
        </p:txBody>
      </p:sp>
      <p:sp>
        <p:nvSpPr>
          <p:cNvPr id="91" name="Shape 91"/>
          <p:cNvSpPr txBox="1">
            <a:spLocks noGrp="1"/>
          </p:cNvSpPr>
          <p:nvPr>
            <p:ph idx="1"/>
          </p:nvPr>
        </p:nvSpPr>
        <p:spPr>
          <a:xfrm>
            <a:off x="228601" y="895350"/>
            <a:ext cx="8736062" cy="32004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 dirty="0"/>
              <a:t>   </a:t>
            </a:r>
            <a:r>
              <a:rPr lang="en" sz="1800" b="0" i="0" u="none" strike="noStrike" cap="none" baseline="0" dirty="0">
                <a:latin typeface="Times New Roman" panose="02020603050405020304" pitchFamily="18" charset="0"/>
                <a:cs typeface="Times New Roman" panose="02020603050405020304" pitchFamily="18" charset="0"/>
              </a:rPr>
              <a:t>Use maximum similarity of pairs:</a:t>
            </a:r>
          </a:p>
          <a:p>
            <a:pPr marL="342900" marR="0" lvl="0" indent="-171450" algn="l" rtl="0">
              <a:spcBef>
                <a:spcPts val="360"/>
              </a:spcBef>
              <a:spcAft>
                <a:spcPts val="0"/>
              </a:spcAft>
              <a:buClr>
                <a:srgbClr val="99CC00"/>
              </a:buClr>
              <a:buFont typeface="Arial"/>
              <a:buNone/>
            </a:pPr>
            <a:endParaRPr sz="1800" b="0" i="0" u="none" strike="noStrike" cap="none" baseline="0" dirty="0">
              <a:latin typeface="Times New Roman" panose="02020603050405020304" pitchFamily="18" charset="0"/>
              <a:cs typeface="Times New Roman" panose="02020603050405020304" pitchFamily="18" charset="0"/>
            </a:endParaRPr>
          </a:p>
          <a:p>
            <a:pPr marL="342900" marR="0" lvl="0" indent="-171450" algn="l" rtl="0">
              <a:spcBef>
                <a:spcPts val="360"/>
              </a:spcBef>
              <a:spcAft>
                <a:spcPts val="0"/>
              </a:spcAft>
              <a:buClr>
                <a:srgbClr val="99CC00"/>
              </a:buClr>
              <a:buFont typeface="Arial"/>
              <a:buNone/>
            </a:pPr>
            <a:endParaRPr sz="1800" b="0" i="0" u="none" strike="noStrike" cap="none" baseline="0" dirty="0">
              <a:latin typeface="Times New Roman" panose="02020603050405020304" pitchFamily="18" charset="0"/>
              <a:cs typeface="Times New Roman" panose="02020603050405020304" pitchFamily="18" charset="0"/>
            </a:endParaRPr>
          </a:p>
          <a:p>
            <a:pPr marL="0" marR="0" lvl="0" indent="0" algn="l" rtl="0">
              <a:spcBef>
                <a:spcPts val="360"/>
              </a:spcBef>
              <a:spcAft>
                <a:spcPts val="0"/>
              </a:spcAft>
              <a:buNone/>
            </a:pPr>
            <a:r>
              <a:rPr lang="en" sz="1800" dirty="0">
                <a:latin typeface="Times New Roman" panose="02020603050405020304" pitchFamily="18" charset="0"/>
                <a:cs typeface="Times New Roman" panose="02020603050405020304" pitchFamily="18" charset="0"/>
              </a:rPr>
              <a:t>  </a:t>
            </a:r>
            <a:r>
              <a:rPr lang="en" sz="1800" b="0" i="0" u="none" strike="noStrike" cap="none" baseline="0" dirty="0">
                <a:latin typeface="Times New Roman" panose="02020603050405020304" pitchFamily="18" charset="0"/>
                <a:cs typeface="Times New Roman" panose="02020603050405020304" pitchFamily="18" charset="0"/>
              </a:rPr>
              <a:t>Can result in “straggly” (long and thin) clusters due to chaining effect.</a:t>
            </a:r>
          </a:p>
          <a:p>
            <a:pPr marL="0" marR="0" indent="0" algn="l" rtl="0">
              <a:spcBef>
                <a:spcPts val="360"/>
              </a:spcBef>
              <a:spcAft>
                <a:spcPts val="0"/>
              </a:spcAft>
              <a:buNone/>
            </a:pPr>
            <a:r>
              <a:rPr lang="en" sz="1800" dirty="0">
                <a:latin typeface="Times New Roman" panose="02020603050405020304" pitchFamily="18" charset="0"/>
                <a:cs typeface="Times New Roman" panose="02020603050405020304" pitchFamily="18" charset="0"/>
              </a:rPr>
              <a:t>    </a:t>
            </a:r>
          </a:p>
          <a:p>
            <a:pPr marL="0" marR="0" lvl="0" indent="0" algn="l" rtl="0">
              <a:spcBef>
                <a:spcPts val="360"/>
              </a:spcBef>
              <a:spcAft>
                <a:spcPts val="0"/>
              </a:spcAft>
              <a:buNone/>
            </a:pPr>
            <a:r>
              <a:rPr lang="en" sz="1800" dirty="0">
                <a:latin typeface="Times New Roman" panose="02020603050405020304" pitchFamily="18" charset="0"/>
                <a:cs typeface="Times New Roman" panose="02020603050405020304" pitchFamily="18" charset="0"/>
              </a:rPr>
              <a:t>   </a:t>
            </a:r>
            <a:r>
              <a:rPr lang="en" sz="1800" b="0" i="0" u="none" strike="noStrike" cap="none" baseline="0" dirty="0">
                <a:latin typeface="Times New Roman" panose="02020603050405020304" pitchFamily="18" charset="0"/>
                <a:cs typeface="Times New Roman" panose="02020603050405020304" pitchFamily="18" charset="0"/>
              </a:rPr>
              <a:t>After merging </a:t>
            </a:r>
            <a:r>
              <a:rPr lang="en" sz="1800" b="0" i="1" u="none" strike="noStrike" cap="none" baseline="0" dirty="0">
                <a:latin typeface="Times New Roman" panose="02020603050405020304" pitchFamily="18" charset="0"/>
                <a:cs typeface="Times New Roman" panose="02020603050405020304" pitchFamily="18" charset="0"/>
              </a:rPr>
              <a:t>c</a:t>
            </a:r>
            <a:r>
              <a:rPr lang="en" sz="1800" b="0" i="1" u="none" strike="noStrike" cap="none" baseline="-25000" dirty="0">
                <a:latin typeface="Times New Roman" panose="02020603050405020304" pitchFamily="18" charset="0"/>
                <a:cs typeface="Times New Roman" panose="02020603050405020304" pitchFamily="18" charset="0"/>
              </a:rPr>
              <a:t>i</a:t>
            </a:r>
            <a:r>
              <a:rPr lang="en" sz="1800" b="0" i="0" u="none" strike="noStrike" cap="none" baseline="0" dirty="0">
                <a:latin typeface="Times New Roman" panose="02020603050405020304" pitchFamily="18" charset="0"/>
                <a:cs typeface="Times New Roman" panose="02020603050405020304" pitchFamily="18" charset="0"/>
              </a:rPr>
              <a:t> and </a:t>
            </a:r>
            <a:r>
              <a:rPr lang="en" sz="1800" b="0" i="1" u="none" strike="noStrike" cap="none" baseline="0" dirty="0">
                <a:latin typeface="Times New Roman" panose="02020603050405020304" pitchFamily="18" charset="0"/>
                <a:cs typeface="Times New Roman" panose="02020603050405020304" pitchFamily="18" charset="0"/>
              </a:rPr>
              <a:t>c</a:t>
            </a:r>
            <a:r>
              <a:rPr lang="en" sz="1800" b="0" i="1" u="none" strike="noStrike" cap="none" baseline="-25000" dirty="0">
                <a:latin typeface="Times New Roman" panose="02020603050405020304" pitchFamily="18" charset="0"/>
                <a:cs typeface="Times New Roman" panose="02020603050405020304" pitchFamily="18" charset="0"/>
              </a:rPr>
              <a:t>j</a:t>
            </a:r>
            <a:r>
              <a:rPr lang="en" sz="1800" b="0" i="0" u="none" strike="noStrike" cap="none" baseline="0" dirty="0">
                <a:latin typeface="Times New Roman" panose="02020603050405020304" pitchFamily="18" charset="0"/>
                <a:cs typeface="Times New Roman" panose="02020603050405020304" pitchFamily="18" charset="0"/>
              </a:rPr>
              <a:t>, the similarity of the resulting cluster to another cluster, </a:t>
            </a:r>
            <a:r>
              <a:rPr lang="en" sz="1800" b="0" i="1" u="none" strike="noStrike" cap="none" baseline="0" dirty="0">
                <a:latin typeface="Times New Roman" panose="02020603050405020304" pitchFamily="18" charset="0"/>
                <a:cs typeface="Times New Roman" panose="02020603050405020304" pitchFamily="18" charset="0"/>
              </a:rPr>
              <a:t>c</a:t>
            </a:r>
            <a:r>
              <a:rPr lang="en" sz="1800" b="0" i="1" u="none" strike="noStrike" cap="none" baseline="-25000" dirty="0">
                <a:latin typeface="Times New Roman" panose="02020603050405020304" pitchFamily="18" charset="0"/>
                <a:cs typeface="Times New Roman" panose="02020603050405020304" pitchFamily="18" charset="0"/>
              </a:rPr>
              <a:t>k</a:t>
            </a:r>
            <a:r>
              <a:rPr lang="en" sz="1800" b="0" i="0" u="none" strike="noStrike" cap="none" baseline="0" dirty="0">
                <a:latin typeface="Times New Roman" panose="02020603050405020304" pitchFamily="18" charset="0"/>
                <a:cs typeface="Times New Roman" panose="02020603050405020304" pitchFamily="18" charset="0"/>
              </a:rPr>
              <a:t>, is:</a:t>
            </a:r>
          </a:p>
          <a:p>
            <a:pPr marL="742950" marR="0" lvl="1" indent="-114300" algn="l" rtl="0">
              <a:spcBef>
                <a:spcPts val="360"/>
              </a:spcBef>
              <a:spcAft>
                <a:spcPts val="0"/>
              </a:spcAft>
              <a:buClr>
                <a:srgbClr val="99CC00"/>
              </a:buClr>
              <a:buFont typeface="Arial"/>
              <a:buNone/>
            </a:pPr>
            <a:endParaRPr b="0" i="0" u="none" strike="noStrike" cap="none" baseline="0" dirty="0"/>
          </a:p>
        </p:txBody>
      </p:sp>
      <p:sp>
        <p:nvSpPr>
          <p:cNvPr id="89" name="Shape 89"/>
          <p:cNvSpPr txBox="1">
            <a:spLocks noGrp="1"/>
          </p:cNvSpPr>
          <p:nvPr>
            <p:ph type="sldNum" sz="quarter" idx="12"/>
          </p:nvPr>
        </p:nvSpPr>
        <p:spPr>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a:t> </a:t>
            </a:r>
          </a:p>
        </p:txBody>
      </p:sp>
      <p:pic>
        <p:nvPicPr>
          <p:cNvPr id="92" name="Shape 92"/>
          <p:cNvPicPr preferRelativeResize="0"/>
          <p:nvPr/>
        </p:nvPicPr>
        <p:blipFill rotWithShape="1">
          <a:blip r:embed="rId3">
            <a:alphaModFix/>
          </a:blip>
          <a:srcRect/>
          <a:stretch/>
        </p:blipFill>
        <p:spPr>
          <a:xfrm>
            <a:off x="2209800" y="1276351"/>
            <a:ext cx="3018599" cy="533400"/>
          </a:xfrm>
          <a:prstGeom prst="rect">
            <a:avLst/>
          </a:prstGeom>
          <a:noFill/>
          <a:ln>
            <a:noFill/>
          </a:ln>
        </p:spPr>
      </p:pic>
      <p:pic>
        <p:nvPicPr>
          <p:cNvPr id="93" name="Shape 93"/>
          <p:cNvPicPr preferRelativeResize="0"/>
          <p:nvPr/>
        </p:nvPicPr>
        <p:blipFill rotWithShape="1">
          <a:blip r:embed="rId4">
            <a:alphaModFix/>
          </a:blip>
          <a:srcRect/>
          <a:stretch/>
        </p:blipFill>
        <p:spPr>
          <a:xfrm>
            <a:off x="2247900" y="3257550"/>
            <a:ext cx="4901100" cy="42000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idx="1"/>
          </p:nvPr>
        </p:nvSpPr>
        <p:spPr>
          <a:xfrm>
            <a:off x="228601" y="971550"/>
            <a:ext cx="8736062" cy="2774937"/>
          </a:xfrm>
          <a:prstGeom prst="rect">
            <a:avLst/>
          </a:prstGeom>
          <a:noFill/>
          <a:ln>
            <a:noFill/>
          </a:ln>
        </p:spPr>
        <p:txBody>
          <a:bodyPr lIns="91425" tIns="45700" rIns="91425" bIns="45700" anchor="t" anchorCtr="0">
            <a:noAutofit/>
          </a:bodyPr>
          <a:lstStyle/>
          <a:p>
            <a:pPr marL="0" marR="0" indent="0" algn="l" rtl="0">
              <a:spcBef>
                <a:spcPts val="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Use minimum similarity of pairs:</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342900" marR="0" lvl="0" indent="-171450" algn="l" rtl="0">
              <a:spcBef>
                <a:spcPts val="360"/>
              </a:spcBef>
              <a:spcAft>
                <a:spcPts val="0"/>
              </a:spcAft>
              <a:buClr>
                <a:srgbClr val="99CC00"/>
              </a:buClr>
              <a:buFont typeface="Arial"/>
              <a:buNone/>
            </a:pPr>
            <a:endParaRPr sz="1800" b="0" i="0" u="none" strike="noStrike" cap="none" baseline="0" dirty="0">
              <a:latin typeface="Times New Roman" panose="02020603050405020304" pitchFamily="18" charset="0"/>
              <a:cs typeface="Times New Roman" panose="02020603050405020304" pitchFamily="18" charset="0"/>
            </a:endParaRPr>
          </a:p>
          <a:p>
            <a:pPr marL="0" marR="0" lvl="0" indent="0" algn="l" rtl="0">
              <a:spcBef>
                <a:spcPts val="36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Makes “tighter,” spherical clusters that are typically preferable.</a:t>
            </a:r>
          </a:p>
          <a:p>
            <a:pPr marL="0" marR="0" lvl="0" indent="0" algn="l" rtl="0">
              <a:spcBef>
                <a:spcPts val="360"/>
              </a:spcBef>
              <a:spcAft>
                <a:spcPts val="0"/>
              </a:spcAft>
              <a:buNone/>
            </a:pPr>
            <a:endParaRPr sz="1800" dirty="0">
              <a:latin typeface="Times New Roman" panose="02020603050405020304" pitchFamily="18" charset="0"/>
              <a:cs typeface="Times New Roman" panose="02020603050405020304" pitchFamily="18" charset="0"/>
            </a:endParaRPr>
          </a:p>
          <a:p>
            <a:pPr marL="0" marR="0" lvl="0" indent="0" algn="l" rtl="0">
              <a:spcBef>
                <a:spcPts val="36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After merging </a:t>
            </a:r>
            <a:r>
              <a:rPr lang="en" sz="1800" b="0" i="1" u="none" strike="noStrike" cap="none" baseline="0" dirty="0">
                <a:latin typeface="Times New Roman" panose="02020603050405020304" pitchFamily="18" charset="0"/>
                <a:cs typeface="Times New Roman" panose="02020603050405020304" pitchFamily="18" charset="0"/>
              </a:rPr>
              <a:t>c</a:t>
            </a:r>
            <a:r>
              <a:rPr lang="en" sz="1800" b="0" i="1" u="none" strike="noStrike" cap="none" baseline="-25000" dirty="0">
                <a:latin typeface="Times New Roman" panose="02020603050405020304" pitchFamily="18" charset="0"/>
                <a:cs typeface="Times New Roman" panose="02020603050405020304" pitchFamily="18" charset="0"/>
              </a:rPr>
              <a:t>i</a:t>
            </a:r>
            <a:r>
              <a:rPr lang="en" sz="1800" b="0" i="0" u="none" strike="noStrike" cap="none" baseline="0" dirty="0">
                <a:latin typeface="Times New Roman" panose="02020603050405020304" pitchFamily="18" charset="0"/>
                <a:cs typeface="Times New Roman" panose="02020603050405020304" pitchFamily="18" charset="0"/>
              </a:rPr>
              <a:t> and </a:t>
            </a:r>
            <a:r>
              <a:rPr lang="en" sz="1800" b="0" i="1" u="none" strike="noStrike" cap="none" baseline="0" dirty="0">
                <a:latin typeface="Times New Roman" panose="02020603050405020304" pitchFamily="18" charset="0"/>
                <a:cs typeface="Times New Roman" panose="02020603050405020304" pitchFamily="18" charset="0"/>
              </a:rPr>
              <a:t>c</a:t>
            </a:r>
            <a:r>
              <a:rPr lang="en" sz="1800" b="0" i="1" u="none" strike="noStrike" cap="none" baseline="-25000" dirty="0">
                <a:latin typeface="Times New Roman" panose="02020603050405020304" pitchFamily="18" charset="0"/>
                <a:cs typeface="Times New Roman" panose="02020603050405020304" pitchFamily="18" charset="0"/>
              </a:rPr>
              <a:t>j</a:t>
            </a:r>
            <a:r>
              <a:rPr lang="en" sz="1800" b="0" i="0" u="none" strike="noStrike" cap="none" baseline="0" dirty="0">
                <a:latin typeface="Times New Roman" panose="02020603050405020304" pitchFamily="18" charset="0"/>
                <a:cs typeface="Times New Roman" panose="02020603050405020304" pitchFamily="18" charset="0"/>
              </a:rPr>
              <a:t>, the similarity of the resulting cluster to another cluster, </a:t>
            </a:r>
            <a:r>
              <a:rPr lang="en" sz="1800" b="0" i="1" u="none" strike="noStrike" cap="none" baseline="0" dirty="0">
                <a:latin typeface="Times New Roman" panose="02020603050405020304" pitchFamily="18" charset="0"/>
                <a:cs typeface="Times New Roman" panose="02020603050405020304" pitchFamily="18" charset="0"/>
              </a:rPr>
              <a:t>c</a:t>
            </a:r>
            <a:r>
              <a:rPr lang="en" sz="1800" b="0" i="1" u="none" strike="noStrike" cap="none" baseline="-25000" dirty="0">
                <a:latin typeface="Times New Roman" panose="02020603050405020304" pitchFamily="18" charset="0"/>
                <a:cs typeface="Times New Roman" panose="02020603050405020304" pitchFamily="18" charset="0"/>
              </a:rPr>
              <a:t>k</a:t>
            </a:r>
            <a:r>
              <a:rPr lang="en" sz="1800" b="0" i="0" u="none" strike="noStrike" cap="none" baseline="0" dirty="0">
                <a:latin typeface="Times New Roman" panose="02020603050405020304" pitchFamily="18" charset="0"/>
                <a:cs typeface="Times New Roman" panose="02020603050405020304" pitchFamily="18" charset="0"/>
              </a:rPr>
              <a:t>, is:</a:t>
            </a:r>
          </a:p>
          <a:p>
            <a:pPr marL="342900" marR="0" lvl="0" indent="-342900" algn="l" rtl="0">
              <a:spcBef>
                <a:spcPts val="360"/>
              </a:spcBef>
              <a:spcAft>
                <a:spcPts val="0"/>
              </a:spcAft>
              <a:buClr>
                <a:srgbClr val="99CC00"/>
              </a:buClr>
              <a:buFont typeface="Noto Symbol"/>
              <a:buNone/>
            </a:pPr>
            <a:endParaRPr b="0" i="0" u="none" strike="noStrike" cap="none" baseline="0" dirty="0"/>
          </a:p>
        </p:txBody>
      </p:sp>
      <p:pic>
        <p:nvPicPr>
          <p:cNvPr id="99" name="Shape 99"/>
          <p:cNvPicPr preferRelativeResize="0"/>
          <p:nvPr/>
        </p:nvPicPr>
        <p:blipFill rotWithShape="1">
          <a:blip r:embed="rId3">
            <a:alphaModFix/>
          </a:blip>
          <a:srcRect/>
          <a:stretch/>
        </p:blipFill>
        <p:spPr>
          <a:xfrm>
            <a:off x="1905000" y="1354981"/>
            <a:ext cx="3247799" cy="548099"/>
          </a:xfrm>
          <a:prstGeom prst="rect">
            <a:avLst/>
          </a:prstGeom>
          <a:noFill/>
          <a:ln>
            <a:noFill/>
          </a:ln>
        </p:spPr>
      </p:pic>
      <p:pic>
        <p:nvPicPr>
          <p:cNvPr id="100" name="Shape 100"/>
          <p:cNvPicPr preferRelativeResize="0"/>
          <p:nvPr/>
        </p:nvPicPr>
        <p:blipFill rotWithShape="1">
          <a:blip r:embed="rId4">
            <a:alphaModFix/>
          </a:blip>
          <a:srcRect/>
          <a:stretch/>
        </p:blipFill>
        <p:spPr>
          <a:xfrm>
            <a:off x="1914413" y="3251231"/>
            <a:ext cx="4891199" cy="428100"/>
          </a:xfrm>
          <a:prstGeom prst="rect">
            <a:avLst/>
          </a:prstGeom>
          <a:noFill/>
          <a:ln>
            <a:noFill/>
          </a:ln>
        </p:spPr>
      </p:pic>
      <p:sp>
        <p:nvSpPr>
          <p:cNvPr id="101" name="Shape 101"/>
          <p:cNvSpPr/>
          <p:nvPr/>
        </p:nvSpPr>
        <p:spPr>
          <a:xfrm>
            <a:off x="868362" y="4021931"/>
            <a:ext cx="1828800" cy="514199"/>
          </a:xfrm>
          <a:prstGeom prst="ellipse">
            <a:avLst/>
          </a:prstGeom>
          <a:solidFill>
            <a:schemeClr val="accent1">
              <a:alpha val="49803"/>
            </a:schemeClr>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600" b="1" i="1" u="none" strike="noStrike" cap="none" baseline="0">
                <a:solidFill>
                  <a:schemeClr val="dk1"/>
                </a:solidFill>
                <a:latin typeface="Arial"/>
                <a:ea typeface="Arial"/>
                <a:cs typeface="Arial"/>
                <a:sym typeface="Arial"/>
              </a:rPr>
              <a:t>C</a:t>
            </a:r>
            <a:r>
              <a:rPr lang="en" sz="1600" b="1" i="1" u="none" strike="noStrike" cap="none" baseline="-25000">
                <a:solidFill>
                  <a:schemeClr val="dk1"/>
                </a:solidFill>
                <a:latin typeface="Arial"/>
                <a:ea typeface="Arial"/>
                <a:cs typeface="Arial"/>
                <a:sym typeface="Arial"/>
              </a:rPr>
              <a:t>i</a:t>
            </a:r>
          </a:p>
        </p:txBody>
      </p:sp>
      <p:sp>
        <p:nvSpPr>
          <p:cNvPr id="102" name="Shape 102"/>
          <p:cNvSpPr/>
          <p:nvPr/>
        </p:nvSpPr>
        <p:spPr>
          <a:xfrm>
            <a:off x="3663951" y="4021931"/>
            <a:ext cx="1828800" cy="514199"/>
          </a:xfrm>
          <a:prstGeom prst="ellipse">
            <a:avLst/>
          </a:prstGeom>
          <a:solidFill>
            <a:schemeClr val="accent1">
              <a:alpha val="49803"/>
            </a:schemeClr>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600" b="1" i="1" u="none" strike="noStrike" cap="none" baseline="0">
                <a:solidFill>
                  <a:schemeClr val="dk1"/>
                </a:solidFill>
                <a:latin typeface="Arial"/>
                <a:ea typeface="Arial"/>
                <a:cs typeface="Arial"/>
                <a:sym typeface="Arial"/>
              </a:rPr>
              <a:t>C</a:t>
            </a:r>
            <a:r>
              <a:rPr lang="en" sz="1600" b="1" i="1" u="none" strike="noStrike" cap="none" baseline="-25000">
                <a:solidFill>
                  <a:schemeClr val="dk1"/>
                </a:solidFill>
                <a:latin typeface="Arial"/>
                <a:ea typeface="Arial"/>
                <a:cs typeface="Arial"/>
                <a:sym typeface="Arial"/>
              </a:rPr>
              <a:t>j</a:t>
            </a:r>
          </a:p>
        </p:txBody>
      </p:sp>
      <p:sp>
        <p:nvSpPr>
          <p:cNvPr id="103" name="Shape 103"/>
          <p:cNvSpPr/>
          <p:nvPr/>
        </p:nvSpPr>
        <p:spPr>
          <a:xfrm>
            <a:off x="6446840" y="4021930"/>
            <a:ext cx="1828800" cy="514199"/>
          </a:xfrm>
          <a:prstGeom prst="ellipse">
            <a:avLst/>
          </a:prstGeom>
          <a:solidFill>
            <a:schemeClr val="accent1">
              <a:alpha val="49803"/>
            </a:schemeClr>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600" b="1" i="1" u="none" strike="noStrike" cap="none" baseline="0">
                <a:solidFill>
                  <a:schemeClr val="dk1"/>
                </a:solidFill>
                <a:latin typeface="Arial"/>
                <a:ea typeface="Arial"/>
                <a:cs typeface="Arial"/>
                <a:sym typeface="Arial"/>
              </a:rPr>
              <a:t>C</a:t>
            </a:r>
            <a:r>
              <a:rPr lang="en" sz="1600" b="1" i="1" u="none" strike="noStrike" cap="none" baseline="-25000">
                <a:solidFill>
                  <a:schemeClr val="dk1"/>
                </a:solidFill>
                <a:latin typeface="Arial"/>
                <a:ea typeface="Arial"/>
                <a:cs typeface="Arial"/>
                <a:sym typeface="Arial"/>
              </a:rPr>
              <a:t>k</a:t>
            </a:r>
          </a:p>
        </p:txBody>
      </p:sp>
      <p:cxnSp>
        <p:nvCxnSpPr>
          <p:cNvPr id="104" name="Shape 104"/>
          <p:cNvCxnSpPr>
            <a:stCxn id="101" idx="6"/>
            <a:endCxn id="102" idx="2"/>
          </p:cNvCxnSpPr>
          <p:nvPr/>
        </p:nvCxnSpPr>
        <p:spPr>
          <a:xfrm>
            <a:off x="2697162" y="4279031"/>
            <a:ext cx="966789" cy="0"/>
          </a:xfrm>
          <a:prstGeom prst="straightConnector1">
            <a:avLst/>
          </a:prstGeom>
          <a:noFill/>
          <a:ln w="9525" cap="flat" cmpd="sng">
            <a:solidFill>
              <a:schemeClr val="dk1"/>
            </a:solidFill>
            <a:prstDash val="solid"/>
            <a:miter/>
            <a:headEnd type="none" w="med" len="med"/>
            <a:tailEnd type="none" w="med" len="med"/>
          </a:ln>
        </p:spPr>
      </p:cxnSp>
      <p:cxnSp>
        <p:nvCxnSpPr>
          <p:cNvPr id="105" name="Shape 105"/>
          <p:cNvCxnSpPr>
            <a:stCxn id="102" idx="6"/>
            <a:endCxn id="103" idx="2"/>
          </p:cNvCxnSpPr>
          <p:nvPr/>
        </p:nvCxnSpPr>
        <p:spPr>
          <a:xfrm flipV="1">
            <a:off x="5492751" y="4279030"/>
            <a:ext cx="954089" cy="1"/>
          </a:xfrm>
          <a:prstGeom prst="straightConnector1">
            <a:avLst/>
          </a:prstGeom>
          <a:noFill/>
          <a:ln w="9525" cap="flat" cmpd="sng">
            <a:solidFill>
              <a:schemeClr val="dk1"/>
            </a:solidFill>
            <a:prstDash val="lgDash"/>
            <a:miter/>
            <a:headEnd type="none" w="med" len="med"/>
            <a:tailEnd type="none" w="med" len="med"/>
          </a:ln>
        </p:spPr>
      </p:cxnSp>
      <p:sp>
        <p:nvSpPr>
          <p:cNvPr id="106" name="Shape 106"/>
          <p:cNvSpPr txBox="1"/>
          <p:nvPr/>
        </p:nvSpPr>
        <p:spPr>
          <a:xfrm>
            <a:off x="76200" y="87031"/>
            <a:ext cx="6629400" cy="732119"/>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Georgia"/>
                <a:ea typeface="Georgia"/>
                <a:cs typeface="Georgia"/>
                <a:sym typeface="Georgia"/>
              </a:rPr>
              <a:t>Complete Link Agglomerative Clustering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a:spLocks noGrp="1"/>
          </p:cNvSpPr>
          <p:nvPr>
            <p:ph idx="1"/>
          </p:nvPr>
        </p:nvSpPr>
        <p:spPr>
          <a:xfrm>
            <a:off x="152400" y="895350"/>
            <a:ext cx="8993152" cy="35814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Use average similarity across all pairs within the merged cluster to measure the similarity of two clusters</a:t>
            </a:r>
          </a:p>
          <a:p>
            <a:pPr marL="342900" marR="0" lvl="0" indent="-171450" algn="l" rtl="0">
              <a:spcBef>
                <a:spcPts val="360"/>
              </a:spcBef>
              <a:spcAft>
                <a:spcPts val="0"/>
              </a:spcAft>
              <a:buClr>
                <a:srgbClr val="99CC00"/>
              </a:buClr>
              <a:buFont typeface="Arial"/>
              <a:buNone/>
            </a:pPr>
            <a:endParaRPr sz="1800" b="0" i="0" u="none" strike="noStrike" cap="none" baseline="0" dirty="0">
              <a:latin typeface="Times New Roman" panose="02020603050405020304" pitchFamily="18" charset="0"/>
              <a:cs typeface="Times New Roman" panose="02020603050405020304" pitchFamily="18" charset="0"/>
            </a:endParaRPr>
          </a:p>
          <a:p>
            <a:pPr marL="342900" marR="0" lvl="0" indent="-171450" algn="l" rtl="0">
              <a:spcBef>
                <a:spcPts val="360"/>
              </a:spcBef>
              <a:spcAft>
                <a:spcPts val="0"/>
              </a:spcAft>
              <a:buClr>
                <a:srgbClr val="99CC00"/>
              </a:buClr>
              <a:buFont typeface="Arial"/>
              <a:buNone/>
            </a:pPr>
            <a:endParaRPr sz="1800" b="0" i="0" u="none" strike="noStrike" cap="none" baseline="0" dirty="0">
              <a:latin typeface="Times New Roman" panose="02020603050405020304" pitchFamily="18" charset="0"/>
              <a:cs typeface="Times New Roman" panose="02020603050405020304" pitchFamily="18" charset="0"/>
            </a:endParaRPr>
          </a:p>
          <a:p>
            <a:pPr marL="0" marR="0" lvl="0" indent="0" algn="l" rtl="0">
              <a:spcBef>
                <a:spcPts val="360"/>
              </a:spcBef>
              <a:spcAft>
                <a:spcPts val="0"/>
              </a:spcAft>
              <a:buNone/>
            </a:pPr>
            <a:endParaRPr lang="en" sz="1800" b="0" i="0" u="none" strike="noStrike" cap="none" baseline="0" dirty="0">
              <a:latin typeface="Times New Roman" panose="02020603050405020304" pitchFamily="18" charset="0"/>
              <a:cs typeface="Times New Roman" panose="02020603050405020304" pitchFamily="18" charset="0"/>
            </a:endParaRPr>
          </a:p>
          <a:p>
            <a:pPr marL="0" marR="0" lvl="0" indent="0" algn="l" rtl="0">
              <a:spcBef>
                <a:spcPts val="36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Compromise between single and complete link</a:t>
            </a:r>
          </a:p>
          <a:p>
            <a:pPr marL="0" marR="0" lvl="0" indent="0" algn="l" rtl="0">
              <a:spcBef>
                <a:spcPts val="360"/>
              </a:spcBef>
              <a:spcAft>
                <a:spcPts val="0"/>
              </a:spcAft>
              <a:buNone/>
            </a:pPr>
            <a:endParaRPr lang="en" sz="1800" b="0" i="0" u="none" strike="noStrike" cap="none" baseline="0" dirty="0">
              <a:latin typeface="Times New Roman" panose="02020603050405020304" pitchFamily="18" charset="0"/>
              <a:cs typeface="Times New Roman" panose="02020603050405020304" pitchFamily="18" charset="0"/>
            </a:endParaRPr>
          </a:p>
          <a:p>
            <a:pPr marL="0" marR="0" lvl="0" indent="0" algn="l" rtl="0">
              <a:spcBef>
                <a:spcPts val="36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Two options:</a:t>
            </a:r>
          </a:p>
          <a:p>
            <a:pPr marL="457200" marR="0" lvl="0" indent="0" algn="l" rtl="0">
              <a:spcBef>
                <a:spcPts val="36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Averaged across all ordered pairs in the merged cluster </a:t>
            </a:r>
          </a:p>
          <a:p>
            <a:pPr marL="457200" marR="0" lvl="0" indent="0" algn="l" rtl="0">
              <a:spcBef>
                <a:spcPts val="36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Averaged over all pairs </a:t>
            </a:r>
            <a:r>
              <a:rPr lang="en" sz="1800" b="0" i="1" u="none" strike="noStrike" cap="none" baseline="0" dirty="0">
                <a:latin typeface="Times New Roman" panose="02020603050405020304" pitchFamily="18" charset="0"/>
                <a:cs typeface="Times New Roman" panose="02020603050405020304" pitchFamily="18" charset="0"/>
              </a:rPr>
              <a:t>between</a:t>
            </a:r>
            <a:r>
              <a:rPr lang="en" sz="1800" b="0" i="0" u="none" strike="noStrike" cap="none" baseline="0" dirty="0">
                <a:latin typeface="Times New Roman" panose="02020603050405020304" pitchFamily="18" charset="0"/>
                <a:cs typeface="Times New Roman" panose="02020603050405020304" pitchFamily="18" charset="0"/>
              </a:rPr>
              <a:t> the two original clusters</a:t>
            </a:r>
          </a:p>
          <a:p>
            <a:pPr marL="0" marR="0" lvl="0" indent="0" algn="l" rtl="0">
              <a:spcBef>
                <a:spcPts val="360"/>
              </a:spcBef>
              <a:spcAft>
                <a:spcPts val="0"/>
              </a:spcAft>
              <a:buNone/>
            </a:pPr>
            <a:r>
              <a:rPr lang="en" sz="1800" b="0" i="0" u="none" strike="noStrike" cap="none" baseline="0" dirty="0">
                <a:latin typeface="Times New Roman" panose="02020603050405020304" pitchFamily="18" charset="0"/>
                <a:cs typeface="Times New Roman" panose="02020603050405020304" pitchFamily="18" charset="0"/>
              </a:rPr>
              <a:t>Some previous work has used one of these options; some the other. No clear difference in efficacy</a:t>
            </a:r>
          </a:p>
        </p:txBody>
      </p:sp>
      <p:sp>
        <p:nvSpPr>
          <p:cNvPr id="111" name="Shape 111"/>
          <p:cNvSpPr txBox="1">
            <a:spLocks noGrp="1"/>
          </p:cNvSpPr>
          <p:nvPr>
            <p:ph type="sldNum" sz="quarter" idx="12"/>
          </p:nvPr>
        </p:nvSpPr>
        <p:spPr>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a:t> </a:t>
            </a:r>
          </a:p>
        </p:txBody>
      </p:sp>
      <p:pic>
        <p:nvPicPr>
          <p:cNvPr id="113" name="Shape 113"/>
          <p:cNvPicPr preferRelativeResize="0"/>
          <p:nvPr/>
        </p:nvPicPr>
        <p:blipFill rotWithShape="1">
          <a:blip r:embed="rId3">
            <a:alphaModFix/>
          </a:blip>
          <a:srcRect/>
          <a:stretch/>
        </p:blipFill>
        <p:spPr>
          <a:xfrm>
            <a:off x="1066800" y="1657349"/>
            <a:ext cx="5486400" cy="609601"/>
          </a:xfrm>
          <a:prstGeom prst="rect">
            <a:avLst/>
          </a:prstGeom>
          <a:noFill/>
          <a:ln>
            <a:noFill/>
          </a:ln>
        </p:spPr>
      </p:pic>
      <p:sp>
        <p:nvSpPr>
          <p:cNvPr id="114" name="Shape 114"/>
          <p:cNvSpPr txBox="1"/>
          <p:nvPr/>
        </p:nvSpPr>
        <p:spPr>
          <a:xfrm>
            <a:off x="76200" y="109536"/>
            <a:ext cx="6870599" cy="634207"/>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Georgia"/>
                <a:ea typeface="Georgia"/>
                <a:cs typeface="Georgia"/>
                <a:sym typeface="Georgia"/>
              </a:rPr>
              <a:t>Group Average Agglomerative Clustering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76200" y="302914"/>
            <a:ext cx="8439150" cy="363836"/>
          </a:xfrm>
          <a:prstGeom prst="rect">
            <a:avLst/>
          </a:prstGeom>
        </p:spPr>
        <p:txBody>
          <a:bodyPr lIns="91425" tIns="91425" rIns="91425" bIns="91425" anchor="t" anchorCtr="0">
            <a:noAutofit/>
          </a:bodyPr>
          <a:lstStyle/>
          <a:p>
            <a:pPr>
              <a:spcBef>
                <a:spcPts val="0"/>
              </a:spcBef>
              <a:buNone/>
            </a:pPr>
            <a:r>
              <a:rPr lang="en" sz="2400" dirty="0">
                <a:latin typeface="Times New Roman" panose="02020603050405020304" pitchFamily="18" charset="0"/>
                <a:cs typeface="Times New Roman" panose="02020603050405020304" pitchFamily="18" charset="0"/>
              </a:rPr>
              <a:t>Ward Method</a:t>
            </a:r>
          </a:p>
        </p:txBody>
      </p:sp>
      <p:sp>
        <p:nvSpPr>
          <p:cNvPr id="121" name="Shape 121"/>
          <p:cNvSpPr txBox="1">
            <a:spLocks noGrp="1"/>
          </p:cNvSpPr>
          <p:nvPr>
            <p:ph idx="1"/>
          </p:nvPr>
        </p:nvSpPr>
        <p:spPr>
          <a:xfrm>
            <a:off x="152399" y="895350"/>
            <a:ext cx="8362950" cy="3661173"/>
          </a:xfrm>
          <a:prstGeom prst="rect">
            <a:avLst/>
          </a:prstGeom>
        </p:spPr>
        <p:txBody>
          <a:bodyPr lIns="91425" tIns="91425" rIns="91425" bIns="91425" anchor="t" anchorCtr="0">
            <a:noAutofit/>
          </a:bodyPr>
          <a:lstStyle/>
          <a:p>
            <a:pPr algn="just" rtl="0">
              <a:spcBef>
                <a:spcPts val="0"/>
              </a:spcBef>
              <a:buNone/>
            </a:pPr>
            <a:r>
              <a:rPr lang="en" sz="1800" dirty="0">
                <a:latin typeface="Times New Roman" panose="02020603050405020304" pitchFamily="18" charset="0"/>
                <a:cs typeface="Times New Roman" panose="02020603050405020304" pitchFamily="18" charset="0"/>
              </a:rPr>
              <a:t>It says that distance between any two clusters A and B is the increase in</a:t>
            </a:r>
          </a:p>
          <a:p>
            <a:pPr algn="just" rtl="0">
              <a:spcBef>
                <a:spcPts val="0"/>
              </a:spcBef>
              <a:buNone/>
            </a:pPr>
            <a:r>
              <a:rPr lang="en" sz="1800" dirty="0">
                <a:latin typeface="Times New Roman" panose="02020603050405020304" pitchFamily="18" charset="0"/>
                <a:cs typeface="Times New Roman" panose="02020603050405020304" pitchFamily="18" charset="0"/>
              </a:rPr>
              <a:t>sum of square of the merged clusters when compared to individual sum of squares of A and B together</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This method tries to club clusters to minimize the increase in sum of square value</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 Mathematically,</a:t>
            </a: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endParaRPr sz="1800" dirty="0">
              <a:latin typeface="Times New Roman" panose="02020603050405020304" pitchFamily="18" charset="0"/>
              <a:cs typeface="Times New Roman" panose="02020603050405020304" pitchFamily="18" charset="0"/>
            </a:endParaRPr>
          </a:p>
          <a:p>
            <a:pPr rtl="0">
              <a:spcBef>
                <a:spcPts val="0"/>
              </a:spcBef>
              <a:buNone/>
            </a:pPr>
            <a:r>
              <a:rPr lang="en" sz="1800" dirty="0">
                <a:latin typeface="Times New Roman" panose="02020603050405020304" pitchFamily="18" charset="0"/>
                <a:cs typeface="Times New Roman" panose="02020603050405020304" pitchFamily="18" charset="0"/>
              </a:rPr>
              <a:t>Ward’s method is greedy and is applicable for quantitative data only</a:t>
            </a:r>
          </a:p>
          <a:p>
            <a:pPr>
              <a:spcBef>
                <a:spcPts val="0"/>
              </a:spcBef>
              <a:buNone/>
            </a:pPr>
            <a:endParaRPr dirty="0"/>
          </a:p>
        </p:txBody>
      </p:sp>
      <p:pic>
        <p:nvPicPr>
          <p:cNvPr id="122" name="Shape 122"/>
          <p:cNvPicPr preferRelativeResize="0"/>
          <p:nvPr/>
        </p:nvPicPr>
        <p:blipFill rotWithShape="1">
          <a:blip r:embed="rId3">
            <a:alphaModFix/>
          </a:blip>
          <a:srcRect l="32217" t="36664" r="29166" b="51974"/>
          <a:stretch/>
        </p:blipFill>
        <p:spPr>
          <a:xfrm>
            <a:off x="609600" y="2800350"/>
            <a:ext cx="7600950" cy="1036586"/>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6200" y="159544"/>
            <a:ext cx="1549400" cy="659606"/>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Times New Roman"/>
                <a:ea typeface="Times New Roman"/>
                <a:cs typeface="Times New Roman"/>
                <a:sym typeface="Times New Roman"/>
              </a:rPr>
              <a:t>Example</a:t>
            </a:r>
          </a:p>
        </p:txBody>
      </p:sp>
      <p:sp>
        <p:nvSpPr>
          <p:cNvPr id="128" name="Shape 128"/>
          <p:cNvSpPr txBox="1">
            <a:spLocks noGrp="1"/>
          </p:cNvSpPr>
          <p:nvPr>
            <p:ph idx="1"/>
          </p:nvPr>
        </p:nvSpPr>
        <p:spPr>
          <a:xfrm>
            <a:off x="152400" y="971550"/>
            <a:ext cx="6705599" cy="3211115"/>
          </a:xfrm>
          <a:prstGeom prst="rect">
            <a:avLst/>
          </a:prstGeom>
          <a:noFill/>
          <a:ln>
            <a:noFill/>
          </a:ln>
        </p:spPr>
        <p:txBody>
          <a:bodyPr lIns="91425" tIns="45700" rIns="91425" bIns="45700" anchor="t" anchorCtr="0">
            <a:noAutofit/>
          </a:bodyPr>
          <a:lstStyle/>
          <a:p>
            <a:pPr marL="319088" marR="0" lvl="0" indent="-319088" algn="l" rtl="0">
              <a:spcBef>
                <a:spcPts val="0"/>
              </a:spcBef>
              <a:spcAft>
                <a:spcPts val="0"/>
              </a:spcAft>
              <a:buClr>
                <a:srgbClr val="99CC00"/>
              </a:buClr>
              <a:buSzPct val="25000"/>
              <a:buFont typeface="Noto Symbol"/>
              <a:buNone/>
            </a:pPr>
            <a:r>
              <a:rPr lang="en" sz="1800" b="0" i="0" u="none" strike="noStrike" cap="none" baseline="0" dirty="0"/>
              <a:t>Consider A, B, C, D, E as </a:t>
            </a:r>
            <a:r>
              <a:rPr lang="en" sz="1800" dirty="0"/>
              <a:t>cases</a:t>
            </a:r>
            <a:r>
              <a:rPr lang="en" sz="1800" b="0" i="0" u="none" strike="noStrike" cap="none" baseline="0" dirty="0"/>
              <a:t> with the following similarities:</a:t>
            </a:r>
          </a:p>
          <a:p>
            <a:pPr marL="319088" marR="0" lvl="0" indent="-319088" algn="l" rtl="0">
              <a:spcBef>
                <a:spcPts val="360"/>
              </a:spcBef>
              <a:spcAft>
                <a:spcPts val="0"/>
              </a:spcAft>
              <a:buClr>
                <a:srgbClr val="99CC00"/>
              </a:buClr>
              <a:buSzPct val="25000"/>
              <a:buFont typeface="Noto Symbol"/>
              <a:buNone/>
            </a:pPr>
            <a:r>
              <a:rPr lang="en" sz="1800" b="1" i="0" u="none" strike="noStrike" cap="none" baseline="0" dirty="0">
                <a:solidFill>
                  <a:srgbClr val="C00000"/>
                </a:solidFill>
                <a:latin typeface="Times New Roman"/>
                <a:ea typeface="Times New Roman"/>
                <a:cs typeface="Times New Roman"/>
                <a:sym typeface="Times New Roman"/>
              </a:rPr>
              <a:t>           A     B     C     D     E</a:t>
            </a:r>
          </a:p>
          <a:p>
            <a:pPr marL="319088" marR="0" lvl="0" indent="-319088" algn="l" rtl="0">
              <a:spcBef>
                <a:spcPts val="360"/>
              </a:spcBef>
              <a:spcAft>
                <a:spcPts val="0"/>
              </a:spcAft>
              <a:buClr>
                <a:srgbClr val="99CC00"/>
              </a:buClr>
              <a:buSzPct val="25000"/>
              <a:buFont typeface="Noto Symbol"/>
              <a:buNone/>
            </a:pPr>
            <a:r>
              <a:rPr lang="en" sz="1800" b="0" i="0" u="none" strike="noStrike" cap="none" baseline="0" dirty="0">
                <a:solidFill>
                  <a:srgbClr val="0070C0"/>
                </a:solidFill>
                <a:latin typeface="Times New Roman"/>
                <a:ea typeface="Times New Roman"/>
                <a:cs typeface="Times New Roman"/>
                <a:sym typeface="Times New Roman"/>
              </a:rPr>
              <a:t>    </a:t>
            </a:r>
            <a:r>
              <a:rPr lang="en" sz="1800" b="1" i="0" u="none" strike="noStrike" cap="none" baseline="0" dirty="0">
                <a:solidFill>
                  <a:srgbClr val="0070C0"/>
                </a:solidFill>
                <a:latin typeface="Times New Roman"/>
                <a:ea typeface="Times New Roman"/>
                <a:cs typeface="Times New Roman"/>
                <a:sym typeface="Times New Roman"/>
              </a:rPr>
              <a:t>A</a:t>
            </a:r>
            <a:r>
              <a:rPr lang="en" sz="1800" b="0" i="0" u="none" strike="noStrike" cap="none" baseline="0" dirty="0">
                <a:solidFill>
                  <a:srgbClr val="0070C0"/>
                </a:solidFill>
                <a:latin typeface="Times New Roman"/>
                <a:ea typeface="Times New Roman"/>
                <a:cs typeface="Times New Roman"/>
                <a:sym typeface="Times New Roman"/>
              </a:rPr>
              <a:t>     </a:t>
            </a:r>
            <a:r>
              <a:rPr lang="en" sz="1800" b="0" i="0" u="none" strike="noStrike" cap="none" baseline="0" dirty="0">
                <a:solidFill>
                  <a:srgbClr val="003399"/>
                </a:solidFill>
                <a:latin typeface="Times New Roman"/>
                <a:ea typeface="Times New Roman"/>
                <a:cs typeface="Times New Roman"/>
                <a:sym typeface="Times New Roman"/>
              </a:rPr>
              <a:t>-      </a:t>
            </a:r>
            <a:r>
              <a:rPr lang="en" sz="1800" b="0" i="0" u="none" strike="noStrike" cap="none" baseline="0" dirty="0">
                <a:solidFill>
                  <a:srgbClr val="00B050"/>
                </a:solidFill>
                <a:latin typeface="Times New Roman"/>
                <a:ea typeface="Times New Roman"/>
                <a:cs typeface="Times New Roman"/>
                <a:sym typeface="Times New Roman"/>
              </a:rPr>
              <a:t>2</a:t>
            </a:r>
            <a:r>
              <a:rPr lang="en" sz="1800" b="0" i="0" u="none" strike="noStrike" cap="none" baseline="0" dirty="0">
                <a:solidFill>
                  <a:srgbClr val="003399"/>
                </a:solidFill>
                <a:latin typeface="Times New Roman"/>
                <a:ea typeface="Times New Roman"/>
                <a:cs typeface="Times New Roman"/>
                <a:sym typeface="Times New Roman"/>
              </a:rPr>
              <a:t>      7    </a:t>
            </a:r>
            <a:r>
              <a:rPr lang="en" sz="1800" b="0" i="0" u="none" strike="noStrike" cap="none" baseline="0" dirty="0">
                <a:solidFill>
                  <a:srgbClr val="E305B9"/>
                </a:solidFill>
                <a:latin typeface="Times New Roman"/>
                <a:ea typeface="Times New Roman"/>
                <a:cs typeface="Times New Roman"/>
                <a:sym typeface="Times New Roman"/>
              </a:rPr>
              <a:t>9</a:t>
            </a:r>
            <a:r>
              <a:rPr lang="en" sz="1800" b="0" i="0" u="none" strike="noStrike" cap="none" baseline="0" dirty="0">
                <a:solidFill>
                  <a:srgbClr val="003399"/>
                </a:solidFill>
                <a:latin typeface="Times New Roman"/>
                <a:ea typeface="Times New Roman"/>
                <a:cs typeface="Times New Roman"/>
                <a:sym typeface="Times New Roman"/>
              </a:rPr>
              <a:t>      </a:t>
            </a:r>
            <a:r>
              <a:rPr lang="en" sz="1800" b="0" i="0" u="none" strike="noStrike" cap="none" baseline="0" dirty="0">
                <a:solidFill>
                  <a:srgbClr val="0070C0"/>
                </a:solidFill>
                <a:latin typeface="Times New Roman"/>
                <a:ea typeface="Times New Roman"/>
                <a:cs typeface="Times New Roman"/>
                <a:sym typeface="Times New Roman"/>
              </a:rPr>
              <a:t>4</a:t>
            </a:r>
          </a:p>
          <a:p>
            <a:pPr marL="319088" marR="0" lvl="0" indent="-319088" algn="l" rtl="0">
              <a:spcBef>
                <a:spcPts val="360"/>
              </a:spcBef>
              <a:spcAft>
                <a:spcPts val="0"/>
              </a:spcAft>
              <a:buClr>
                <a:srgbClr val="99CC00"/>
              </a:buClr>
              <a:buSzPct val="25000"/>
              <a:buFont typeface="Noto Symbol"/>
              <a:buNone/>
            </a:pPr>
            <a:r>
              <a:rPr lang="en" sz="1800" b="1" i="0" u="none" strike="noStrike" cap="none" baseline="0" dirty="0">
                <a:solidFill>
                  <a:srgbClr val="003399"/>
                </a:solidFill>
                <a:latin typeface="Times New Roman"/>
                <a:ea typeface="Times New Roman"/>
                <a:cs typeface="Times New Roman"/>
                <a:sym typeface="Times New Roman"/>
              </a:rPr>
              <a:t>    </a:t>
            </a:r>
            <a:r>
              <a:rPr lang="en" sz="1800" b="1" i="0" u="none" strike="noStrike" cap="none" baseline="0" dirty="0">
                <a:solidFill>
                  <a:srgbClr val="0070C0"/>
                </a:solidFill>
                <a:latin typeface="Times New Roman"/>
                <a:ea typeface="Times New Roman"/>
                <a:cs typeface="Times New Roman"/>
                <a:sym typeface="Times New Roman"/>
              </a:rPr>
              <a:t>B</a:t>
            </a:r>
            <a:r>
              <a:rPr lang="en" sz="1800" b="0" i="0" u="none" strike="noStrike" cap="none" baseline="0" dirty="0">
                <a:solidFill>
                  <a:srgbClr val="003399"/>
                </a:solidFill>
                <a:latin typeface="Times New Roman"/>
                <a:ea typeface="Times New Roman"/>
                <a:cs typeface="Times New Roman"/>
                <a:sym typeface="Times New Roman"/>
              </a:rPr>
              <a:t>     </a:t>
            </a:r>
            <a:r>
              <a:rPr lang="en" sz="1800" b="0" i="0" u="none" strike="noStrike" cap="none" baseline="0" dirty="0">
                <a:solidFill>
                  <a:srgbClr val="00B050"/>
                </a:solidFill>
                <a:latin typeface="Times New Roman"/>
                <a:ea typeface="Times New Roman"/>
                <a:cs typeface="Times New Roman"/>
                <a:sym typeface="Times New Roman"/>
              </a:rPr>
              <a:t>2</a:t>
            </a:r>
            <a:r>
              <a:rPr lang="en" sz="1800" b="0" i="0" u="none" strike="noStrike" cap="none" baseline="0" dirty="0">
                <a:solidFill>
                  <a:srgbClr val="003399"/>
                </a:solidFill>
                <a:latin typeface="Times New Roman"/>
                <a:ea typeface="Times New Roman"/>
                <a:cs typeface="Times New Roman"/>
                <a:sym typeface="Times New Roman"/>
              </a:rPr>
              <a:t>     -       9    11   </a:t>
            </a:r>
            <a:r>
              <a:rPr lang="en" sz="1800" b="0" i="0" u="none" strike="noStrike" cap="none" baseline="0" dirty="0">
                <a:solidFill>
                  <a:srgbClr val="E305B9"/>
                </a:solidFill>
                <a:latin typeface="Times New Roman"/>
                <a:ea typeface="Times New Roman"/>
                <a:cs typeface="Times New Roman"/>
                <a:sym typeface="Times New Roman"/>
              </a:rPr>
              <a:t>14</a:t>
            </a:r>
          </a:p>
          <a:p>
            <a:pPr marL="319088" marR="0" lvl="0" indent="-319088" algn="l" rtl="0">
              <a:spcBef>
                <a:spcPts val="360"/>
              </a:spcBef>
              <a:spcAft>
                <a:spcPts val="0"/>
              </a:spcAft>
              <a:buClr>
                <a:srgbClr val="99CC00"/>
              </a:buClr>
              <a:buSzPct val="25000"/>
              <a:buFont typeface="Noto Symbol"/>
              <a:buNone/>
            </a:pPr>
            <a:r>
              <a:rPr lang="en" sz="1800" b="0" i="0" u="none" strike="noStrike" cap="none" baseline="0" dirty="0">
                <a:solidFill>
                  <a:srgbClr val="003399"/>
                </a:solidFill>
                <a:latin typeface="Times New Roman"/>
                <a:ea typeface="Times New Roman"/>
                <a:cs typeface="Times New Roman"/>
                <a:sym typeface="Times New Roman"/>
              </a:rPr>
              <a:t>    </a:t>
            </a:r>
            <a:r>
              <a:rPr lang="en" sz="1800" b="1" i="0" u="none" strike="noStrike" cap="none" baseline="0" dirty="0">
                <a:solidFill>
                  <a:srgbClr val="0070C0"/>
                </a:solidFill>
                <a:latin typeface="Times New Roman"/>
                <a:ea typeface="Times New Roman"/>
                <a:cs typeface="Times New Roman"/>
                <a:sym typeface="Times New Roman"/>
              </a:rPr>
              <a:t>C</a:t>
            </a:r>
            <a:r>
              <a:rPr lang="en" sz="1800" b="0" i="0" u="none" strike="noStrike" cap="none" baseline="0" dirty="0">
                <a:solidFill>
                  <a:srgbClr val="0070C0"/>
                </a:solidFill>
                <a:latin typeface="Times New Roman"/>
                <a:ea typeface="Times New Roman"/>
                <a:cs typeface="Times New Roman"/>
                <a:sym typeface="Times New Roman"/>
              </a:rPr>
              <a:t> </a:t>
            </a:r>
            <a:r>
              <a:rPr lang="en" sz="1800" b="0" i="0" u="none" strike="noStrike" cap="none" baseline="0" dirty="0">
                <a:solidFill>
                  <a:srgbClr val="003399"/>
                </a:solidFill>
                <a:latin typeface="Times New Roman"/>
                <a:ea typeface="Times New Roman"/>
                <a:cs typeface="Times New Roman"/>
                <a:sym typeface="Times New Roman"/>
              </a:rPr>
              <a:t>    7     9      -      </a:t>
            </a:r>
            <a:r>
              <a:rPr lang="en" sz="1800" b="0" i="0" u="none" strike="noStrike" cap="none" baseline="0" dirty="0">
                <a:solidFill>
                  <a:srgbClr val="00B050"/>
                </a:solidFill>
                <a:latin typeface="Times New Roman"/>
                <a:ea typeface="Times New Roman"/>
                <a:cs typeface="Times New Roman"/>
                <a:sym typeface="Times New Roman"/>
              </a:rPr>
              <a:t>4</a:t>
            </a:r>
            <a:r>
              <a:rPr lang="en" sz="1800" b="0" i="0" u="none" strike="noStrike" cap="none" baseline="0" dirty="0">
                <a:solidFill>
                  <a:srgbClr val="003399"/>
                </a:solidFill>
                <a:latin typeface="Times New Roman"/>
                <a:ea typeface="Times New Roman"/>
                <a:cs typeface="Times New Roman"/>
                <a:sym typeface="Times New Roman"/>
              </a:rPr>
              <a:t>     8</a:t>
            </a:r>
          </a:p>
          <a:p>
            <a:pPr marL="319088" marR="0" lvl="0" indent="-319088" algn="l" rtl="0">
              <a:spcBef>
                <a:spcPts val="360"/>
              </a:spcBef>
              <a:spcAft>
                <a:spcPts val="0"/>
              </a:spcAft>
              <a:buClr>
                <a:srgbClr val="99CC00"/>
              </a:buClr>
              <a:buSzPct val="25000"/>
              <a:buFont typeface="Noto Symbol"/>
              <a:buNone/>
            </a:pPr>
            <a:r>
              <a:rPr lang="en" sz="1800" b="0" i="0" u="none" strike="noStrike" cap="none" baseline="0" dirty="0">
                <a:solidFill>
                  <a:srgbClr val="003399"/>
                </a:solidFill>
                <a:latin typeface="Times New Roman"/>
                <a:ea typeface="Times New Roman"/>
                <a:cs typeface="Times New Roman"/>
                <a:sym typeface="Times New Roman"/>
              </a:rPr>
              <a:t>    </a:t>
            </a:r>
            <a:r>
              <a:rPr lang="en" sz="1800" b="1" i="0" u="none" strike="noStrike" cap="none" baseline="0" dirty="0">
                <a:solidFill>
                  <a:srgbClr val="0070C0"/>
                </a:solidFill>
                <a:latin typeface="Times New Roman"/>
                <a:ea typeface="Times New Roman"/>
                <a:cs typeface="Times New Roman"/>
                <a:sym typeface="Times New Roman"/>
              </a:rPr>
              <a:t>D</a:t>
            </a:r>
            <a:r>
              <a:rPr lang="en" sz="1800" b="0" i="0" u="none" strike="noStrike" cap="none" baseline="0" dirty="0">
                <a:solidFill>
                  <a:srgbClr val="003399"/>
                </a:solidFill>
                <a:latin typeface="Times New Roman"/>
                <a:ea typeface="Times New Roman"/>
                <a:cs typeface="Times New Roman"/>
                <a:sym typeface="Times New Roman"/>
              </a:rPr>
              <a:t>     </a:t>
            </a:r>
            <a:r>
              <a:rPr lang="en" sz="1800" b="0" i="0" u="none" strike="noStrike" cap="none" baseline="0" dirty="0">
                <a:solidFill>
                  <a:srgbClr val="E305B9"/>
                </a:solidFill>
                <a:latin typeface="Times New Roman"/>
                <a:ea typeface="Times New Roman"/>
                <a:cs typeface="Times New Roman"/>
                <a:sym typeface="Times New Roman"/>
              </a:rPr>
              <a:t>9</a:t>
            </a:r>
            <a:r>
              <a:rPr lang="en" sz="1800" b="0" i="0" u="none" strike="noStrike" cap="none" baseline="0" dirty="0">
                <a:solidFill>
                  <a:srgbClr val="003399"/>
                </a:solidFill>
                <a:latin typeface="Times New Roman"/>
                <a:ea typeface="Times New Roman"/>
                <a:cs typeface="Times New Roman"/>
                <a:sym typeface="Times New Roman"/>
              </a:rPr>
              <a:t>    11    </a:t>
            </a:r>
            <a:r>
              <a:rPr lang="en" sz="1800" b="0" i="0" u="none" strike="noStrike" cap="none" baseline="0" dirty="0">
                <a:solidFill>
                  <a:srgbClr val="00B050"/>
                </a:solidFill>
                <a:latin typeface="Times New Roman"/>
                <a:ea typeface="Times New Roman"/>
                <a:cs typeface="Times New Roman"/>
                <a:sym typeface="Times New Roman"/>
              </a:rPr>
              <a:t>4</a:t>
            </a:r>
            <a:r>
              <a:rPr lang="en" sz="1800" b="0" i="0" u="none" strike="noStrike" cap="none" baseline="0" dirty="0">
                <a:solidFill>
                  <a:srgbClr val="003399"/>
                </a:solidFill>
                <a:latin typeface="Times New Roman"/>
                <a:ea typeface="Times New Roman"/>
                <a:cs typeface="Times New Roman"/>
                <a:sym typeface="Times New Roman"/>
              </a:rPr>
              <a:t>     -       </a:t>
            </a:r>
            <a:r>
              <a:rPr lang="en" sz="1800" b="0" i="0" u="none" strike="noStrike" cap="none" baseline="0" dirty="0">
                <a:solidFill>
                  <a:srgbClr val="00B050"/>
                </a:solidFill>
                <a:latin typeface="Times New Roman"/>
                <a:ea typeface="Times New Roman"/>
                <a:cs typeface="Times New Roman"/>
                <a:sym typeface="Times New Roman"/>
              </a:rPr>
              <a:t>2</a:t>
            </a:r>
          </a:p>
          <a:p>
            <a:pPr marL="319088" marR="0" lvl="0" indent="-319088" algn="l" rtl="0">
              <a:spcBef>
                <a:spcPts val="360"/>
              </a:spcBef>
              <a:spcAft>
                <a:spcPts val="0"/>
              </a:spcAft>
              <a:buClr>
                <a:srgbClr val="99CC00"/>
              </a:buClr>
              <a:buSzPct val="25000"/>
              <a:buFont typeface="Noto Symbol"/>
              <a:buNone/>
            </a:pPr>
            <a:r>
              <a:rPr lang="en" sz="1800" b="1" i="0" u="none" strike="noStrike" cap="none" baseline="0" dirty="0">
                <a:solidFill>
                  <a:srgbClr val="003399"/>
                </a:solidFill>
                <a:latin typeface="Times New Roman"/>
                <a:ea typeface="Times New Roman"/>
                <a:cs typeface="Times New Roman"/>
                <a:sym typeface="Times New Roman"/>
              </a:rPr>
              <a:t>    </a:t>
            </a:r>
            <a:r>
              <a:rPr lang="en" sz="1800" b="1" i="0" u="none" strike="noStrike" cap="none" baseline="0" dirty="0">
                <a:solidFill>
                  <a:srgbClr val="0070C0"/>
                </a:solidFill>
                <a:latin typeface="Times New Roman"/>
                <a:ea typeface="Times New Roman"/>
                <a:cs typeface="Times New Roman"/>
                <a:sym typeface="Times New Roman"/>
              </a:rPr>
              <a:t>E</a:t>
            </a:r>
            <a:r>
              <a:rPr lang="en" sz="1800" b="0" i="0" u="none" strike="noStrike" cap="none" baseline="0" dirty="0">
                <a:solidFill>
                  <a:srgbClr val="003399"/>
                </a:solidFill>
                <a:latin typeface="Times New Roman"/>
                <a:ea typeface="Times New Roman"/>
                <a:cs typeface="Times New Roman"/>
                <a:sym typeface="Times New Roman"/>
              </a:rPr>
              <a:t>     </a:t>
            </a:r>
            <a:r>
              <a:rPr lang="en" sz="1800" b="0" i="0" u="none" strike="noStrike" cap="none" baseline="0" dirty="0">
                <a:solidFill>
                  <a:srgbClr val="0070C0"/>
                </a:solidFill>
                <a:latin typeface="Times New Roman"/>
                <a:ea typeface="Times New Roman"/>
                <a:cs typeface="Times New Roman"/>
                <a:sym typeface="Times New Roman"/>
              </a:rPr>
              <a:t>4 </a:t>
            </a:r>
            <a:r>
              <a:rPr lang="en" sz="1800" b="0" i="0" u="none" strike="noStrike" cap="none" baseline="0" dirty="0">
                <a:solidFill>
                  <a:srgbClr val="003399"/>
                </a:solidFill>
                <a:latin typeface="Times New Roman"/>
                <a:ea typeface="Times New Roman"/>
                <a:cs typeface="Times New Roman"/>
                <a:sym typeface="Times New Roman"/>
              </a:rPr>
              <a:t>    </a:t>
            </a:r>
            <a:r>
              <a:rPr lang="en" sz="1800" b="0" i="0" u="none" strike="noStrike" cap="none" baseline="0" dirty="0">
                <a:solidFill>
                  <a:srgbClr val="E305B9"/>
                </a:solidFill>
                <a:latin typeface="Times New Roman"/>
                <a:ea typeface="Times New Roman"/>
                <a:cs typeface="Times New Roman"/>
                <a:sym typeface="Times New Roman"/>
              </a:rPr>
              <a:t>14</a:t>
            </a:r>
            <a:r>
              <a:rPr lang="en" sz="1800" b="0" i="0" u="none" strike="noStrike" cap="none" baseline="0" dirty="0">
                <a:solidFill>
                  <a:srgbClr val="003399"/>
                </a:solidFill>
                <a:latin typeface="Times New Roman"/>
                <a:ea typeface="Times New Roman"/>
                <a:cs typeface="Times New Roman"/>
                <a:sym typeface="Times New Roman"/>
              </a:rPr>
              <a:t>    8     </a:t>
            </a:r>
            <a:r>
              <a:rPr lang="en" sz="1800" b="0" i="0" u="none" strike="noStrike" cap="none" baseline="0" dirty="0">
                <a:solidFill>
                  <a:srgbClr val="00B050"/>
                </a:solidFill>
                <a:latin typeface="Times New Roman"/>
                <a:ea typeface="Times New Roman"/>
                <a:cs typeface="Times New Roman"/>
                <a:sym typeface="Times New Roman"/>
              </a:rPr>
              <a:t>2</a:t>
            </a:r>
            <a:r>
              <a:rPr lang="en" sz="1800" b="0" i="0" u="none" strike="noStrike" cap="none" baseline="0" dirty="0">
                <a:solidFill>
                  <a:srgbClr val="003399"/>
                </a:solidFill>
                <a:latin typeface="Times New Roman"/>
                <a:ea typeface="Times New Roman"/>
                <a:cs typeface="Times New Roman"/>
                <a:sym typeface="Times New Roman"/>
              </a:rPr>
              <a:t>      -</a:t>
            </a:r>
          </a:p>
          <a:p>
            <a:pPr marL="319088" marR="0" lvl="0" indent="-319088" algn="l" rtl="0">
              <a:spcBef>
                <a:spcPts val="360"/>
              </a:spcBef>
              <a:spcAft>
                <a:spcPts val="0"/>
              </a:spcAft>
              <a:buClr>
                <a:srgbClr val="99CC00"/>
              </a:buClr>
              <a:buSzPct val="25000"/>
              <a:buFont typeface="Noto Symbol"/>
              <a:buNone/>
            </a:pPr>
            <a:r>
              <a:rPr lang="en" sz="1800" b="0" i="0" u="none" strike="noStrike" cap="none" baseline="0" dirty="0">
                <a:solidFill>
                  <a:srgbClr val="003399"/>
                </a:solidFill>
                <a:latin typeface="Times New Roman"/>
                <a:ea typeface="Times New Roman"/>
                <a:cs typeface="Times New Roman"/>
                <a:sym typeface="Times New Roman"/>
              </a:rPr>
              <a:t>   </a:t>
            </a:r>
          </a:p>
          <a:p>
            <a:pPr marL="319088" marR="0" lvl="0" indent="-319088" algn="l" rtl="0">
              <a:spcBef>
                <a:spcPts val="360"/>
              </a:spcBef>
              <a:spcAft>
                <a:spcPts val="0"/>
              </a:spcAft>
              <a:buClr>
                <a:srgbClr val="99CC00"/>
              </a:buClr>
              <a:buSzPct val="25000"/>
              <a:buFont typeface="Noto Symbol"/>
              <a:buNone/>
            </a:pPr>
            <a:r>
              <a:rPr lang="en" sz="1800" b="0" i="0" u="none" strike="noStrike" cap="none" baseline="0" dirty="0">
                <a:solidFill>
                  <a:srgbClr val="FF0000"/>
                </a:solidFill>
                <a:latin typeface="Times New Roman"/>
                <a:ea typeface="Times New Roman"/>
                <a:cs typeface="Times New Roman"/>
                <a:sym typeface="Times New Roman"/>
              </a:rPr>
              <a:t>Highest pair is: E-B = 14</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76200" y="133350"/>
            <a:ext cx="1531888" cy="605135"/>
          </a:xfrm>
          <a:prstGeom prst="rect">
            <a:avLst/>
          </a:prstGeom>
          <a:solidFill>
            <a:srgbClr val="000080"/>
          </a:solid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2800" i="0" u="none" strike="noStrike" cap="none" baseline="0">
                <a:solidFill>
                  <a:schemeClr val="lt1"/>
                </a:solidFill>
                <a:latin typeface="Times New Roman"/>
                <a:ea typeface="Times New Roman"/>
                <a:cs typeface="Times New Roman"/>
                <a:sym typeface="Times New Roman"/>
              </a:rPr>
              <a:t>Example </a:t>
            </a:r>
          </a:p>
        </p:txBody>
      </p:sp>
      <p:sp>
        <p:nvSpPr>
          <p:cNvPr id="134" name="Shape 134"/>
          <p:cNvSpPr txBox="1">
            <a:spLocks noGrp="1"/>
          </p:cNvSpPr>
          <p:nvPr>
            <p:ph idx="1"/>
          </p:nvPr>
        </p:nvSpPr>
        <p:spPr>
          <a:xfrm>
            <a:off x="76201" y="895350"/>
            <a:ext cx="8888462" cy="2470137"/>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9CC00"/>
              </a:buClr>
              <a:buSzPct val="25000"/>
              <a:buFont typeface="Noto Symbol"/>
              <a:buNone/>
            </a:pPr>
            <a:r>
              <a:rPr lang="en" sz="1800" b="0" i="0" u="none" strike="noStrike" cap="none" baseline="0" dirty="0">
                <a:latin typeface="Times New Roman" panose="02020603050405020304" pitchFamily="18" charset="0"/>
                <a:cs typeface="Times New Roman" panose="02020603050405020304" pitchFamily="18" charset="0"/>
              </a:rPr>
              <a:t>So lets cluster E and B. We now have the structure:</a:t>
            </a:r>
          </a:p>
        </p:txBody>
      </p:sp>
      <p:pic>
        <p:nvPicPr>
          <p:cNvPr id="135" name="Shape 135"/>
          <p:cNvPicPr preferRelativeResize="0"/>
          <p:nvPr/>
        </p:nvPicPr>
        <p:blipFill rotWithShape="1">
          <a:blip r:embed="rId3">
            <a:alphaModFix/>
          </a:blip>
          <a:srcRect/>
          <a:stretch/>
        </p:blipFill>
        <p:spPr>
          <a:xfrm>
            <a:off x="304800" y="1589087"/>
            <a:ext cx="5791200" cy="1741884"/>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2146</Words>
  <Application>Microsoft Office PowerPoint</Application>
  <PresentationFormat>On-screen Show (16:9)</PresentationFormat>
  <Paragraphs>304</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Consolas</vt:lpstr>
      <vt:lpstr>Georgia</vt:lpstr>
      <vt:lpstr>Noto Symbol</vt:lpstr>
      <vt:lpstr>Times New Roman</vt:lpstr>
      <vt:lpstr>Office Theme</vt:lpstr>
      <vt:lpstr>Cluster Analysis</vt:lpstr>
      <vt:lpstr>What is Hierarchical Clustering</vt:lpstr>
      <vt:lpstr>Linkage Functions</vt:lpstr>
      <vt:lpstr>Single Link Agglomerative Clustering</vt:lpstr>
      <vt:lpstr>PowerPoint Presentation</vt:lpstr>
      <vt:lpstr>PowerPoint Presentation</vt:lpstr>
      <vt:lpstr>Ward Method</vt:lpstr>
      <vt:lpstr>Example</vt:lpstr>
      <vt:lpstr>Example </vt:lpstr>
      <vt:lpstr>Example</vt:lpstr>
      <vt:lpstr>Example so lets cluster BE and C.we now have the structure:  </vt:lpstr>
      <vt:lpstr>Example</vt:lpstr>
      <vt:lpstr>Example</vt:lpstr>
      <vt:lpstr>PowerPoint Presentation</vt:lpstr>
      <vt:lpstr>A few more points</vt:lpstr>
      <vt:lpstr>R codes</vt:lpstr>
      <vt:lpstr>Dendogram</vt:lpstr>
      <vt:lpstr>Data Plot</vt:lpstr>
      <vt:lpstr>Dendogram (Single Linkage)</vt:lpstr>
      <vt:lpstr>Clustering with Single Linkage</vt:lpstr>
      <vt:lpstr>Advantages and Disadvantages</vt:lpstr>
      <vt:lpstr>Hierarchical Clustering with p-value</vt:lpstr>
      <vt:lpstr>Hierarchical Clustering with p-value</vt:lpstr>
      <vt:lpstr>R Code</vt:lpstr>
      <vt:lpstr>Dendogram with p-values</vt:lpstr>
      <vt:lpstr>Probabilistic Hierarchical Clustering</vt:lpstr>
      <vt:lpstr>Probabilistic Hierarchical Clustering</vt:lpstr>
      <vt:lpstr>Probabilistic Hierarchical Clustering</vt:lpstr>
      <vt:lpstr>Special case </vt:lpstr>
      <vt:lpstr>Gower similarity measure</vt:lpstr>
      <vt:lpstr>Hierarchical clustering with gower dist</vt:lpstr>
      <vt:lpstr>Hierarchical clustering with gower dist</vt:lpstr>
      <vt:lpstr>Hierarchical clustering with gower dist</vt:lpstr>
      <vt:lpstr>Hierarchical clustering with gower dist</vt:lpstr>
      <vt:lpstr>Hierarchical clustering with gower dist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Subhasis</dc:creator>
  <cp:lastModifiedBy>OMKAR NALLAGONI</cp:lastModifiedBy>
  <cp:revision>6</cp:revision>
  <dcterms:modified xsi:type="dcterms:W3CDTF">2022-09-07T05:44:03Z</dcterms:modified>
</cp:coreProperties>
</file>