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309" r:id="rId2"/>
    <p:sldId id="324" r:id="rId3"/>
    <p:sldId id="323" r:id="rId4"/>
    <p:sldId id="325" r:id="rId5"/>
    <p:sldId id="326" r:id="rId6"/>
    <p:sldId id="327" r:id="rId7"/>
    <p:sldId id="328" r:id="rId8"/>
    <p:sldId id="329" r:id="rId9"/>
    <p:sldId id="330" r:id="rId10"/>
    <p:sldId id="331" r:id="rId11"/>
    <p:sldId id="332" r:id="rId12"/>
    <p:sldId id="333" r:id="rId13"/>
    <p:sldId id="334" r:id="rId14"/>
    <p:sldId id="335" r:id="rId15"/>
    <p:sldId id="337" r:id="rId16"/>
    <p:sldId id="336" r:id="rId17"/>
    <p:sldId id="338" r:id="rId18"/>
    <p:sldId id="339" r:id="rId19"/>
    <p:sldId id="340" r:id="rId20"/>
    <p:sldId id="341" r:id="rId21"/>
    <p:sldId id="342" r:id="rId22"/>
    <p:sldId id="343" r:id="rId23"/>
    <p:sldId id="344" r:id="rId24"/>
    <p:sldId id="345" r:id="rId25"/>
    <p:sldId id="346" r:id="rId26"/>
    <p:sldId id="347" r:id="rId27"/>
    <p:sldId id="350" r:id="rId28"/>
    <p:sldId id="348" r:id="rId29"/>
    <p:sldId id="349" r:id="rId30"/>
    <p:sldId id="351" r:id="rId31"/>
    <p:sldId id="352" r:id="rId32"/>
    <p:sldId id="353" r:id="rId33"/>
    <p:sldId id="354" r:id="rId34"/>
    <p:sldId id="355" r:id="rId35"/>
    <p:sldId id="356" r:id="rId36"/>
    <p:sldId id="357" r:id="rId37"/>
    <p:sldId id="363" r:id="rId38"/>
    <p:sldId id="358" r:id="rId39"/>
    <p:sldId id="359" r:id="rId40"/>
    <p:sldId id="360" r:id="rId41"/>
    <p:sldId id="361" r:id="rId42"/>
    <p:sldId id="362" r:id="rId43"/>
    <p:sldId id="364" r:id="rId44"/>
    <p:sldId id="365" r:id="rId45"/>
    <p:sldId id="366" r:id="rId46"/>
    <p:sldId id="368" r:id="rId47"/>
    <p:sldId id="369" r:id="rId48"/>
    <p:sldId id="373" r:id="rId49"/>
    <p:sldId id="371" r:id="rId50"/>
    <p:sldId id="372" r:id="rId51"/>
    <p:sldId id="374" r:id="rId52"/>
    <p:sldId id="375" r:id="rId53"/>
    <p:sldId id="376" r:id="rId54"/>
    <p:sldId id="377" r:id="rId55"/>
    <p:sldId id="378" r:id="rId56"/>
    <p:sldId id="379" r:id="rId57"/>
    <p:sldId id="380" r:id="rId58"/>
    <p:sldId id="381" r:id="rId59"/>
    <p:sldId id="382" r:id="rId60"/>
    <p:sldId id="384" r:id="rId61"/>
    <p:sldId id="385" r:id="rId62"/>
    <p:sldId id="383" r:id="rId63"/>
    <p:sldId id="386" r:id="rId64"/>
    <p:sldId id="389" r:id="rId65"/>
    <p:sldId id="390" r:id="rId66"/>
    <p:sldId id="391" r:id="rId67"/>
    <p:sldId id="392" r:id="rId68"/>
    <p:sldId id="393" r:id="rId69"/>
    <p:sldId id="394" r:id="rId70"/>
    <p:sldId id="395" r:id="rId71"/>
    <p:sldId id="396" r:id="rId72"/>
    <p:sldId id="397" r:id="rId73"/>
    <p:sldId id="398" r:id="rId74"/>
    <p:sldId id="399" r:id="rId75"/>
    <p:sldId id="400" r:id="rId76"/>
    <p:sldId id="387" r:id="rId77"/>
    <p:sldId id="388" r:id="rId78"/>
    <p:sldId id="367" r:id="rId79"/>
  </p:sldIdLst>
  <p:sldSz cx="12190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67"/>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KAR NALLAGONI" userId="42283962c45f59c9" providerId="LiveId" clId="{E5BA15B2-4E0C-4DC1-8F9A-6B2087A5C0FE}"/>
    <pc:docChg chg="modSld">
      <pc:chgData name="OMKAR NALLAGONI" userId="42283962c45f59c9" providerId="LiveId" clId="{E5BA15B2-4E0C-4DC1-8F9A-6B2087A5C0FE}" dt="2023-02-26T14:24:20.884" v="3" actId="1076"/>
      <pc:docMkLst>
        <pc:docMk/>
      </pc:docMkLst>
      <pc:sldChg chg="modSp mod">
        <pc:chgData name="OMKAR NALLAGONI" userId="42283962c45f59c9" providerId="LiveId" clId="{E5BA15B2-4E0C-4DC1-8F9A-6B2087A5C0FE}" dt="2023-02-24T14:59:41.298" v="0" actId="1076"/>
        <pc:sldMkLst>
          <pc:docMk/>
          <pc:sldMk cId="2654472638" sldId="329"/>
        </pc:sldMkLst>
        <pc:spChg chg="mod">
          <ac:chgData name="OMKAR NALLAGONI" userId="42283962c45f59c9" providerId="LiveId" clId="{E5BA15B2-4E0C-4DC1-8F9A-6B2087A5C0FE}" dt="2023-02-24T14:59:41.298" v="0" actId="1076"/>
          <ac:spMkLst>
            <pc:docMk/>
            <pc:sldMk cId="2654472638" sldId="329"/>
            <ac:spMk id="3" creationId="{2CD64FE4-8BAF-4EB6-93FA-1216C76B9F17}"/>
          </ac:spMkLst>
        </pc:spChg>
      </pc:sldChg>
      <pc:sldChg chg="modSp">
        <pc:chgData name="OMKAR NALLAGONI" userId="42283962c45f59c9" providerId="LiveId" clId="{E5BA15B2-4E0C-4DC1-8F9A-6B2087A5C0FE}" dt="2023-02-25T16:13:36.463" v="2" actId="20577"/>
        <pc:sldMkLst>
          <pc:docMk/>
          <pc:sldMk cId="2824334334" sldId="333"/>
        </pc:sldMkLst>
        <pc:spChg chg="mod">
          <ac:chgData name="OMKAR NALLAGONI" userId="42283962c45f59c9" providerId="LiveId" clId="{E5BA15B2-4E0C-4DC1-8F9A-6B2087A5C0FE}" dt="2023-02-25T16:13:36.463" v="2" actId="20577"/>
          <ac:spMkLst>
            <pc:docMk/>
            <pc:sldMk cId="2824334334" sldId="333"/>
            <ac:spMk id="4" creationId="{B6BAF985-C0DB-49F8-BAAB-E745767D4645}"/>
          </ac:spMkLst>
        </pc:spChg>
      </pc:sldChg>
      <pc:sldChg chg="modSp mod">
        <pc:chgData name="OMKAR NALLAGONI" userId="42283962c45f59c9" providerId="LiveId" clId="{E5BA15B2-4E0C-4DC1-8F9A-6B2087A5C0FE}" dt="2023-02-26T14:24:20.884" v="3" actId="1076"/>
        <pc:sldMkLst>
          <pc:docMk/>
          <pc:sldMk cId="3726041613" sldId="374"/>
        </pc:sldMkLst>
        <pc:spChg chg="mod">
          <ac:chgData name="OMKAR NALLAGONI" userId="42283962c45f59c9" providerId="LiveId" clId="{E5BA15B2-4E0C-4DC1-8F9A-6B2087A5C0FE}" dt="2023-02-26T14:24:20.884" v="3" actId="1076"/>
          <ac:spMkLst>
            <pc:docMk/>
            <pc:sldMk cId="3726041613" sldId="374"/>
            <ac:spMk id="5" creationId="{04710073-E2A4-4DD2-B0D6-76F63745853E}"/>
          </ac:spMkLst>
        </pc:spChg>
      </pc:sldChg>
    </pc:docChg>
  </pc:docChgLst>
  <pc:docChgLst>
    <pc:chgData name="OMKAR NALLAGONI" userId="42283962c45f59c9" providerId="LiveId" clId="{2270CBAA-9225-418B-B8A9-A6DE147F7798}"/>
    <pc:docChg chg="modSld">
      <pc:chgData name="OMKAR NALLAGONI" userId="42283962c45f59c9" providerId="LiveId" clId="{2270CBAA-9225-418B-B8A9-A6DE147F7798}" dt="2023-08-11T03:58:58.596" v="0" actId="14100"/>
      <pc:docMkLst>
        <pc:docMk/>
      </pc:docMkLst>
      <pc:sldChg chg="modSp mod">
        <pc:chgData name="OMKAR NALLAGONI" userId="42283962c45f59c9" providerId="LiveId" clId="{2270CBAA-9225-418B-B8A9-A6DE147F7798}" dt="2023-08-11T03:58:58.596" v="0" actId="14100"/>
        <pc:sldMkLst>
          <pc:docMk/>
          <pc:sldMk cId="3726041613" sldId="374"/>
        </pc:sldMkLst>
        <pc:spChg chg="mod">
          <ac:chgData name="OMKAR NALLAGONI" userId="42283962c45f59c9" providerId="LiveId" clId="{2270CBAA-9225-418B-B8A9-A6DE147F7798}" dt="2023-08-11T03:58:58.596" v="0" actId="14100"/>
          <ac:spMkLst>
            <pc:docMk/>
            <pc:sldMk cId="3726041613" sldId="374"/>
            <ac:spMk id="2" creationId="{3CF6BAC6-46A2-4A4E-97D8-B301FA8B5A65}"/>
          </ac:spMkLst>
        </pc:spChg>
        <pc:spChg chg="mod">
          <ac:chgData name="OMKAR NALLAGONI" userId="42283962c45f59c9" providerId="LiveId" clId="{2270CBAA-9225-418B-B8A9-A6DE147F7798}" dt="2023-08-11T03:58:58.596" v="0" actId="14100"/>
          <ac:spMkLst>
            <pc:docMk/>
            <pc:sldMk cId="3726041613" sldId="374"/>
            <ac:spMk id="3" creationId="{4037EE93-74E3-418D-AF69-454B55D3FF70}"/>
          </ac:spMkLst>
        </pc:spChg>
        <pc:spChg chg="mod">
          <ac:chgData name="OMKAR NALLAGONI" userId="42283962c45f59c9" providerId="LiveId" clId="{2270CBAA-9225-418B-B8A9-A6DE147F7798}" dt="2023-08-11T03:58:58.596" v="0" actId="14100"/>
          <ac:spMkLst>
            <pc:docMk/>
            <pc:sldMk cId="3726041613" sldId="374"/>
            <ac:spMk id="5" creationId="{04710073-E2A4-4DD2-B0D6-76F63745853E}"/>
          </ac:spMkLst>
        </pc:spChg>
        <pc:graphicFrameChg chg="mod modGraphic">
          <ac:chgData name="OMKAR NALLAGONI" userId="42283962c45f59c9" providerId="LiveId" clId="{2270CBAA-9225-418B-B8A9-A6DE147F7798}" dt="2023-08-11T03:58:58.596" v="0" actId="14100"/>
          <ac:graphicFrameMkLst>
            <pc:docMk/>
            <pc:sldMk cId="3726041613" sldId="374"/>
            <ac:graphicFrameMk id="4" creationId="{C1B79808-CDA0-4398-90BD-A48770548152}"/>
          </ac:graphicFrameMkLst>
        </pc:graphicFrameChg>
      </pc:sldChg>
    </pc:docChg>
  </pc:docChgLst>
  <pc:docChgLst>
    <pc:chgData name="OMKAR NALLAGONI" userId="42283962c45f59c9" providerId="LiveId" clId="{911D23C9-E73F-4174-98E3-9CFCABFC0F96}"/>
    <pc:docChg chg="custSel modSld modMainMaster">
      <pc:chgData name="OMKAR NALLAGONI" userId="42283962c45f59c9" providerId="LiveId" clId="{911D23C9-E73F-4174-98E3-9CFCABFC0F96}" dt="2022-09-05T10:07:18.426" v="10" actId="21"/>
      <pc:docMkLst>
        <pc:docMk/>
      </pc:docMkLst>
      <pc:sldChg chg="modSp mod">
        <pc:chgData name="OMKAR NALLAGONI" userId="42283962c45f59c9" providerId="LiveId" clId="{911D23C9-E73F-4174-98E3-9CFCABFC0F96}" dt="2022-09-05T10:00:35.488" v="0" actId="1076"/>
        <pc:sldMkLst>
          <pc:docMk/>
          <pc:sldMk cId="1906196754" sldId="309"/>
        </pc:sldMkLst>
        <pc:spChg chg="mod">
          <ac:chgData name="OMKAR NALLAGONI" userId="42283962c45f59c9" providerId="LiveId" clId="{911D23C9-E73F-4174-98E3-9CFCABFC0F96}" dt="2022-09-05T10:00:35.488" v="0" actId="1076"/>
          <ac:spMkLst>
            <pc:docMk/>
            <pc:sldMk cId="1906196754" sldId="309"/>
            <ac:spMk id="2" creationId="{00000000-0000-0000-0000-000000000000}"/>
          </ac:spMkLst>
        </pc:spChg>
      </pc:sldChg>
      <pc:sldMasterChg chg="modSldLayout">
        <pc:chgData name="OMKAR NALLAGONI" userId="42283962c45f59c9" providerId="LiveId" clId="{911D23C9-E73F-4174-98E3-9CFCABFC0F96}" dt="2022-09-05T10:07:18.426" v="10" actId="21"/>
        <pc:sldMasterMkLst>
          <pc:docMk/>
          <pc:sldMasterMk cId="0" sldId="2147483648"/>
        </pc:sldMasterMkLst>
        <pc:sldLayoutChg chg="delSp modSp mod">
          <pc:chgData name="OMKAR NALLAGONI" userId="42283962c45f59c9" providerId="LiveId" clId="{911D23C9-E73F-4174-98E3-9CFCABFC0F96}" dt="2022-09-05T10:03:35.402" v="3" actId="21"/>
          <pc:sldLayoutMkLst>
            <pc:docMk/>
            <pc:sldMasterMk cId="0" sldId="2147483648"/>
            <pc:sldLayoutMk cId="0" sldId="2147483649"/>
          </pc:sldLayoutMkLst>
          <pc:spChg chg="del mod">
            <ac:chgData name="OMKAR NALLAGONI" userId="42283962c45f59c9" providerId="LiveId" clId="{911D23C9-E73F-4174-98E3-9CFCABFC0F96}" dt="2022-09-05T10:03:31.526" v="2" actId="21"/>
            <ac:spMkLst>
              <pc:docMk/>
              <pc:sldMasterMk cId="0" sldId="2147483648"/>
              <pc:sldLayoutMk cId="0" sldId="2147483649"/>
              <ac:spMk id="9" creationId="{00000000-0000-0000-0000-000000000000}"/>
            </ac:spMkLst>
          </pc:spChg>
          <pc:picChg chg="del">
            <ac:chgData name="OMKAR NALLAGONI" userId="42283962c45f59c9" providerId="LiveId" clId="{911D23C9-E73F-4174-98E3-9CFCABFC0F96}" dt="2022-09-05T10:03:35.402" v="3" actId="21"/>
            <ac:picMkLst>
              <pc:docMk/>
              <pc:sldMasterMk cId="0" sldId="2147483648"/>
              <pc:sldLayoutMk cId="0" sldId="2147483649"/>
              <ac:picMk id="10" creationId="{00000000-0000-0000-0000-000000000000}"/>
            </ac:picMkLst>
          </pc:picChg>
        </pc:sldLayoutChg>
        <pc:sldLayoutChg chg="delSp mod">
          <pc:chgData name="OMKAR NALLAGONI" userId="42283962c45f59c9" providerId="LiveId" clId="{911D23C9-E73F-4174-98E3-9CFCABFC0F96}" dt="2022-09-05T10:05:43.417" v="5" actId="21"/>
          <pc:sldLayoutMkLst>
            <pc:docMk/>
            <pc:sldMasterMk cId="0" sldId="2147483648"/>
            <pc:sldLayoutMk cId="0" sldId="2147483650"/>
          </pc:sldLayoutMkLst>
          <pc:spChg chg="del">
            <ac:chgData name="OMKAR NALLAGONI" userId="42283962c45f59c9" providerId="LiveId" clId="{911D23C9-E73F-4174-98E3-9CFCABFC0F96}" dt="2022-09-05T10:05:43.417" v="5" actId="21"/>
            <ac:spMkLst>
              <pc:docMk/>
              <pc:sldMasterMk cId="0" sldId="2147483648"/>
              <pc:sldLayoutMk cId="0" sldId="2147483650"/>
              <ac:spMk id="8" creationId="{00000000-0000-0000-0000-000000000000}"/>
            </ac:spMkLst>
          </pc:spChg>
          <pc:picChg chg="del">
            <ac:chgData name="OMKAR NALLAGONI" userId="42283962c45f59c9" providerId="LiveId" clId="{911D23C9-E73F-4174-98E3-9CFCABFC0F96}" dt="2022-09-05T10:04:21.192" v="4" actId="21"/>
            <ac:picMkLst>
              <pc:docMk/>
              <pc:sldMasterMk cId="0" sldId="2147483648"/>
              <pc:sldLayoutMk cId="0" sldId="2147483650"/>
              <ac:picMk id="9" creationId="{00000000-0000-0000-0000-000000000000}"/>
            </ac:picMkLst>
          </pc:picChg>
        </pc:sldLayoutChg>
        <pc:sldLayoutChg chg="delSp modSp mod">
          <pc:chgData name="OMKAR NALLAGONI" userId="42283962c45f59c9" providerId="LiveId" clId="{911D23C9-E73F-4174-98E3-9CFCABFC0F96}" dt="2022-09-05T10:07:18.426" v="10" actId="21"/>
          <pc:sldLayoutMkLst>
            <pc:docMk/>
            <pc:sldMasterMk cId="0" sldId="2147483648"/>
            <pc:sldLayoutMk cId="0" sldId="2147483660"/>
          </pc:sldLayoutMkLst>
          <pc:spChg chg="del mod">
            <ac:chgData name="OMKAR NALLAGONI" userId="42283962c45f59c9" providerId="LiveId" clId="{911D23C9-E73F-4174-98E3-9CFCABFC0F96}" dt="2022-09-05T10:07:13.344" v="8" actId="21"/>
            <ac:spMkLst>
              <pc:docMk/>
              <pc:sldMasterMk cId="0" sldId="2147483648"/>
              <pc:sldLayoutMk cId="0" sldId="2147483660"/>
              <ac:spMk id="7" creationId="{00000000-0000-0000-0000-000000000000}"/>
            </ac:spMkLst>
          </pc:spChg>
          <pc:picChg chg="del mod">
            <ac:chgData name="OMKAR NALLAGONI" userId="42283962c45f59c9" providerId="LiveId" clId="{911D23C9-E73F-4174-98E3-9CFCABFC0F96}" dt="2022-09-05T10:07:18.426" v="10" actId="21"/>
            <ac:picMkLst>
              <pc:docMk/>
              <pc:sldMasterMk cId="0" sldId="2147483648"/>
              <pc:sldLayoutMk cId="0" sldId="2147483660"/>
              <ac:picMk id="8" creationId="{00000000-0000-0000-0000-000000000000}"/>
            </ac:picMkLst>
          </pc:picChg>
        </pc:sldLayoutChg>
      </pc:sldMasterChg>
    </pc:docChg>
  </pc:docChgLst>
  <pc:docChgLst>
    <pc:chgData name="OMKAR NALLAGONI" userId="42283962c45f59c9" providerId="LiveId" clId="{FF56BE2F-CFB8-432C-B212-3C0C3BD05E09}"/>
    <pc:docChg chg="modSld">
      <pc:chgData name="OMKAR NALLAGONI" userId="42283962c45f59c9" providerId="LiveId" clId="{FF56BE2F-CFB8-432C-B212-3C0C3BD05E09}" dt="2022-12-20T04:35:11.658" v="6" actId="20577"/>
      <pc:docMkLst>
        <pc:docMk/>
      </pc:docMkLst>
      <pc:sldChg chg="modSp mod">
        <pc:chgData name="OMKAR NALLAGONI" userId="42283962c45f59c9" providerId="LiveId" clId="{FF56BE2F-CFB8-432C-B212-3C0C3BD05E09}" dt="2022-12-20T04:35:11.658" v="6" actId="20577"/>
        <pc:sldMkLst>
          <pc:docMk/>
          <pc:sldMk cId="565861745" sldId="335"/>
        </pc:sldMkLst>
        <pc:spChg chg="mod">
          <ac:chgData name="OMKAR NALLAGONI" userId="42283962c45f59c9" providerId="LiveId" clId="{FF56BE2F-CFB8-432C-B212-3C0C3BD05E09}" dt="2022-12-20T04:35:11.658" v="6" actId="20577"/>
          <ac:spMkLst>
            <pc:docMk/>
            <pc:sldMk cId="565861745" sldId="335"/>
            <ac:spMk id="8" creationId="{2CDC40AE-6E46-4112-9258-9987E4BBF28B}"/>
          </ac:spMkLst>
        </pc:spChg>
      </pc:sldChg>
    </pc:docChg>
  </pc:docChgLst>
  <pc:docChgLst>
    <pc:chgData name="OMKAR NALLAGONI" userId="42283962c45f59c9" providerId="LiveId" clId="{8A698CD2-3D17-44E5-B53B-C2C9A5CFF595}"/>
    <pc:docChg chg="modSld">
      <pc:chgData name="OMKAR NALLAGONI" userId="42283962c45f59c9" providerId="LiveId" clId="{8A698CD2-3D17-44E5-B53B-C2C9A5CFF595}" dt="2023-04-07T04:19:07.602" v="16" actId="20577"/>
      <pc:docMkLst>
        <pc:docMk/>
      </pc:docMkLst>
      <pc:sldChg chg="modSp mod">
        <pc:chgData name="OMKAR NALLAGONI" userId="42283962c45f59c9" providerId="LiveId" clId="{8A698CD2-3D17-44E5-B53B-C2C9A5CFF595}" dt="2023-04-07T04:19:07.602" v="16" actId="20577"/>
        <pc:sldMkLst>
          <pc:docMk/>
          <pc:sldMk cId="1464064599" sldId="328"/>
        </pc:sldMkLst>
        <pc:spChg chg="mod">
          <ac:chgData name="OMKAR NALLAGONI" userId="42283962c45f59c9" providerId="LiveId" clId="{8A698CD2-3D17-44E5-B53B-C2C9A5CFF595}" dt="2023-04-07T04:19:07.602" v="16" actId="20577"/>
          <ac:spMkLst>
            <pc:docMk/>
            <pc:sldMk cId="1464064599" sldId="328"/>
            <ac:spMk id="9" creationId="{E5CCEA1F-EF52-4766-B63E-8D18F71468E8}"/>
          </ac:spMkLst>
        </pc:spChg>
      </pc:sldChg>
    </pc:docChg>
  </pc:docChgLst>
  <pc:docChgLst>
    <pc:chgData name="OMKAR NALLAGONI" userId="42283962c45f59c9" providerId="LiveId" clId="{C6BED57A-60F3-46D4-B7E9-6C27F4CEB4E1}"/>
    <pc:docChg chg="modSld">
      <pc:chgData name="OMKAR NALLAGONI" userId="42283962c45f59c9" providerId="LiveId" clId="{C6BED57A-60F3-46D4-B7E9-6C27F4CEB4E1}" dt="2022-11-29T12:40:02.072" v="1" actId="20577"/>
      <pc:docMkLst>
        <pc:docMk/>
      </pc:docMkLst>
      <pc:sldChg chg="modSp mod">
        <pc:chgData name="OMKAR NALLAGONI" userId="42283962c45f59c9" providerId="LiveId" clId="{C6BED57A-60F3-46D4-B7E9-6C27F4CEB4E1}" dt="2022-11-29T12:40:02.072" v="1" actId="20577"/>
        <pc:sldMkLst>
          <pc:docMk/>
          <pc:sldMk cId="535551524" sldId="336"/>
        </pc:sldMkLst>
        <pc:spChg chg="mod">
          <ac:chgData name="OMKAR NALLAGONI" userId="42283962c45f59c9" providerId="LiveId" clId="{C6BED57A-60F3-46D4-B7E9-6C27F4CEB4E1}" dt="2022-11-29T12:40:02.072" v="1" actId="20577"/>
          <ac:spMkLst>
            <pc:docMk/>
            <pc:sldMk cId="535551524" sldId="336"/>
            <ac:spMk id="3" creationId="{10D8D511-926E-4F16-A55A-E1373496937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46C2AE-77C9-4C5F-A080-803B3FFBAC75}" type="doc">
      <dgm:prSet loTypeId="urn:microsoft.com/office/officeart/2005/8/layout/vList4#1" loCatId="list" qsTypeId="urn:microsoft.com/office/officeart/2005/8/quickstyle/simple1" qsCatId="simple" csTypeId="urn:microsoft.com/office/officeart/2005/8/colors/accent1_2" csCatId="accent1" phldr="0"/>
      <dgm:spPr/>
      <dgm:t>
        <a:bodyPr/>
        <a:lstStyle/>
        <a:p>
          <a:endParaRPr lang="en-IN"/>
        </a:p>
      </dgm:t>
    </dgm:pt>
    <dgm:pt modelId="{D8B05E4B-7701-4217-A627-E2D300F842C4}">
      <dgm:prSet phldrT="[Text]" phldr="1" custT="1"/>
      <dgm:spPr/>
      <dgm:t>
        <a:bodyPr/>
        <a:lstStyle/>
        <a:p>
          <a:pPr algn="just"/>
          <a:endParaRPr lang="en-IN" sz="1800" dirty="0">
            <a:solidFill>
              <a:schemeClr val="tx1"/>
            </a:solidFill>
          </a:endParaRPr>
        </a:p>
      </dgm:t>
    </dgm:pt>
    <dgm:pt modelId="{5390E8FE-732C-4C01-B83B-4E883B16C3AC}" type="parTrans" cxnId="{830C3906-D6E0-4891-B615-4F58B6AC8E69}">
      <dgm:prSet/>
      <dgm:spPr/>
      <dgm:t>
        <a:bodyPr/>
        <a:lstStyle/>
        <a:p>
          <a:pPr algn="just"/>
          <a:endParaRPr lang="en-IN" sz="1800">
            <a:solidFill>
              <a:schemeClr val="tx1"/>
            </a:solidFill>
          </a:endParaRPr>
        </a:p>
      </dgm:t>
    </dgm:pt>
    <dgm:pt modelId="{8EC15E7F-795D-4223-A2B9-EE1B4AFE6026}" type="sibTrans" cxnId="{830C3906-D6E0-4891-B615-4F58B6AC8E69}">
      <dgm:prSet/>
      <dgm:spPr/>
      <dgm:t>
        <a:bodyPr/>
        <a:lstStyle/>
        <a:p>
          <a:pPr algn="just"/>
          <a:endParaRPr lang="en-IN" sz="1800">
            <a:solidFill>
              <a:schemeClr val="tx1"/>
            </a:solidFill>
          </a:endParaRPr>
        </a:p>
      </dgm:t>
    </dgm:pt>
    <dgm:pt modelId="{107E7A56-CA85-47BE-BE19-2B98F50FEE5D}">
      <dgm:prSet phldrT="[Text]" phldr="1" custT="1"/>
      <dgm:spPr/>
      <dgm:t>
        <a:bodyPr/>
        <a:lstStyle/>
        <a:p>
          <a:pPr algn="just"/>
          <a:endParaRPr lang="en-IN" sz="1800">
            <a:solidFill>
              <a:schemeClr val="tx1"/>
            </a:solidFill>
          </a:endParaRPr>
        </a:p>
      </dgm:t>
    </dgm:pt>
    <dgm:pt modelId="{7E8A20E5-212F-4A24-81BD-DA64DB8C3A81}" type="parTrans" cxnId="{823BD67C-FBBB-43DA-A9FD-2AB20217F272}">
      <dgm:prSet/>
      <dgm:spPr/>
      <dgm:t>
        <a:bodyPr/>
        <a:lstStyle/>
        <a:p>
          <a:pPr algn="just"/>
          <a:endParaRPr lang="en-IN" sz="1800">
            <a:solidFill>
              <a:schemeClr val="tx1"/>
            </a:solidFill>
          </a:endParaRPr>
        </a:p>
      </dgm:t>
    </dgm:pt>
    <dgm:pt modelId="{EB1EE000-5950-43B1-A79F-0D95C41E513D}" type="sibTrans" cxnId="{823BD67C-FBBB-43DA-A9FD-2AB20217F272}">
      <dgm:prSet/>
      <dgm:spPr/>
      <dgm:t>
        <a:bodyPr/>
        <a:lstStyle/>
        <a:p>
          <a:pPr algn="just"/>
          <a:endParaRPr lang="en-IN" sz="1800">
            <a:solidFill>
              <a:schemeClr val="tx1"/>
            </a:solidFill>
          </a:endParaRPr>
        </a:p>
      </dgm:t>
    </dgm:pt>
    <dgm:pt modelId="{84C66560-AAD5-4B25-B1D9-8842A5000070}">
      <dgm:prSet phldrT="[Text]" phldr="1" custT="1"/>
      <dgm:spPr/>
      <dgm:t>
        <a:bodyPr/>
        <a:lstStyle/>
        <a:p>
          <a:pPr algn="just"/>
          <a:endParaRPr lang="en-IN" sz="1800">
            <a:solidFill>
              <a:schemeClr val="tx1"/>
            </a:solidFill>
          </a:endParaRPr>
        </a:p>
      </dgm:t>
    </dgm:pt>
    <dgm:pt modelId="{C5E806BB-635C-4107-955D-D3C3B9FC6402}" type="parTrans" cxnId="{C9F9A7DE-8DFE-4A7E-A1DF-465240BB4334}">
      <dgm:prSet/>
      <dgm:spPr/>
      <dgm:t>
        <a:bodyPr/>
        <a:lstStyle/>
        <a:p>
          <a:pPr algn="just"/>
          <a:endParaRPr lang="en-IN" sz="1800">
            <a:solidFill>
              <a:schemeClr val="tx1"/>
            </a:solidFill>
          </a:endParaRPr>
        </a:p>
      </dgm:t>
    </dgm:pt>
    <dgm:pt modelId="{CB92E5E6-AC34-44B2-B147-D669B9317DC3}" type="sibTrans" cxnId="{C9F9A7DE-8DFE-4A7E-A1DF-465240BB4334}">
      <dgm:prSet/>
      <dgm:spPr/>
      <dgm:t>
        <a:bodyPr/>
        <a:lstStyle/>
        <a:p>
          <a:pPr algn="just"/>
          <a:endParaRPr lang="en-IN" sz="1800">
            <a:solidFill>
              <a:schemeClr val="tx1"/>
            </a:solidFill>
          </a:endParaRPr>
        </a:p>
      </dgm:t>
    </dgm:pt>
    <dgm:pt modelId="{9B33A635-C317-4AA6-91D6-BB5C789CB42C}">
      <dgm:prSet phldrT="[Text]" phldr="1" custT="1"/>
      <dgm:spPr/>
      <dgm:t>
        <a:bodyPr/>
        <a:lstStyle/>
        <a:p>
          <a:pPr algn="just"/>
          <a:endParaRPr lang="en-IN" sz="1800">
            <a:solidFill>
              <a:schemeClr val="tx1"/>
            </a:solidFill>
          </a:endParaRPr>
        </a:p>
      </dgm:t>
    </dgm:pt>
    <dgm:pt modelId="{30E4DD33-58A0-4DC1-A957-E88C7AA3AE53}" type="parTrans" cxnId="{A746C6FD-C984-4DCE-B581-5D94EC2F51E4}">
      <dgm:prSet/>
      <dgm:spPr/>
      <dgm:t>
        <a:bodyPr/>
        <a:lstStyle/>
        <a:p>
          <a:pPr algn="just"/>
          <a:endParaRPr lang="en-IN" sz="1800">
            <a:solidFill>
              <a:schemeClr val="tx1"/>
            </a:solidFill>
          </a:endParaRPr>
        </a:p>
      </dgm:t>
    </dgm:pt>
    <dgm:pt modelId="{FE140E7B-00E6-4929-A825-DA1C310DF820}" type="sibTrans" cxnId="{A746C6FD-C984-4DCE-B581-5D94EC2F51E4}">
      <dgm:prSet/>
      <dgm:spPr/>
      <dgm:t>
        <a:bodyPr/>
        <a:lstStyle/>
        <a:p>
          <a:pPr algn="just"/>
          <a:endParaRPr lang="en-IN" sz="1800">
            <a:solidFill>
              <a:schemeClr val="tx1"/>
            </a:solidFill>
          </a:endParaRPr>
        </a:p>
      </dgm:t>
    </dgm:pt>
    <dgm:pt modelId="{2F3B00FD-489C-4BFC-8278-986EE8F9119B}">
      <dgm:prSet phldrT="[Text]" phldr="1" custT="1"/>
      <dgm:spPr/>
      <dgm:t>
        <a:bodyPr/>
        <a:lstStyle/>
        <a:p>
          <a:pPr algn="just"/>
          <a:endParaRPr lang="en-IN" sz="1800">
            <a:solidFill>
              <a:schemeClr val="tx1"/>
            </a:solidFill>
          </a:endParaRPr>
        </a:p>
      </dgm:t>
    </dgm:pt>
    <dgm:pt modelId="{4D6A9E97-8000-4718-8AB2-34E62D06CAC9}" type="parTrans" cxnId="{6A59493E-9C88-4998-A0B2-C0BFDE90B932}">
      <dgm:prSet/>
      <dgm:spPr/>
      <dgm:t>
        <a:bodyPr/>
        <a:lstStyle/>
        <a:p>
          <a:pPr algn="just"/>
          <a:endParaRPr lang="en-IN" sz="1800">
            <a:solidFill>
              <a:schemeClr val="tx1"/>
            </a:solidFill>
          </a:endParaRPr>
        </a:p>
      </dgm:t>
    </dgm:pt>
    <dgm:pt modelId="{97005BB2-D24E-475D-B80B-22F2A0CDB2DB}" type="sibTrans" cxnId="{6A59493E-9C88-4998-A0B2-C0BFDE90B932}">
      <dgm:prSet/>
      <dgm:spPr/>
      <dgm:t>
        <a:bodyPr/>
        <a:lstStyle/>
        <a:p>
          <a:pPr algn="just"/>
          <a:endParaRPr lang="en-IN" sz="1800">
            <a:solidFill>
              <a:schemeClr val="tx1"/>
            </a:solidFill>
          </a:endParaRPr>
        </a:p>
      </dgm:t>
    </dgm:pt>
    <dgm:pt modelId="{EA9A88DE-C95B-4CD7-82B9-7C966364323D}">
      <dgm:prSet phldrT="[Text]" phldr="1" custT="1"/>
      <dgm:spPr/>
      <dgm:t>
        <a:bodyPr/>
        <a:lstStyle/>
        <a:p>
          <a:pPr algn="just"/>
          <a:endParaRPr lang="en-IN" sz="1800">
            <a:solidFill>
              <a:schemeClr val="tx1"/>
            </a:solidFill>
          </a:endParaRPr>
        </a:p>
      </dgm:t>
    </dgm:pt>
    <dgm:pt modelId="{8BE390F6-2590-460D-A454-74524D728087}" type="parTrans" cxnId="{D7FF20C2-FE63-4856-A72A-5B899868C250}">
      <dgm:prSet/>
      <dgm:spPr/>
      <dgm:t>
        <a:bodyPr/>
        <a:lstStyle/>
        <a:p>
          <a:pPr algn="just"/>
          <a:endParaRPr lang="en-IN" sz="1800">
            <a:solidFill>
              <a:schemeClr val="tx1"/>
            </a:solidFill>
          </a:endParaRPr>
        </a:p>
      </dgm:t>
    </dgm:pt>
    <dgm:pt modelId="{B0B24533-A261-4401-A124-FB3D0DD250B6}" type="sibTrans" cxnId="{D7FF20C2-FE63-4856-A72A-5B899868C250}">
      <dgm:prSet/>
      <dgm:spPr/>
      <dgm:t>
        <a:bodyPr/>
        <a:lstStyle/>
        <a:p>
          <a:pPr algn="just"/>
          <a:endParaRPr lang="en-IN" sz="1800">
            <a:solidFill>
              <a:schemeClr val="tx1"/>
            </a:solidFill>
          </a:endParaRPr>
        </a:p>
      </dgm:t>
    </dgm:pt>
    <dgm:pt modelId="{9F790C19-43BF-49F1-A9B4-40B4847EB28D}">
      <dgm:prSet phldrT="[Text]" phldr="1" custT="1"/>
      <dgm:spPr/>
      <dgm:t>
        <a:bodyPr/>
        <a:lstStyle/>
        <a:p>
          <a:pPr algn="just"/>
          <a:endParaRPr lang="en-IN" sz="1800">
            <a:solidFill>
              <a:schemeClr val="tx1"/>
            </a:solidFill>
          </a:endParaRPr>
        </a:p>
      </dgm:t>
    </dgm:pt>
    <dgm:pt modelId="{AD1A5D0E-2DB1-4A95-9957-EF88A3B25579}" type="parTrans" cxnId="{64A33711-ED0C-49D3-98A3-67DB597BD96E}">
      <dgm:prSet/>
      <dgm:spPr/>
      <dgm:t>
        <a:bodyPr/>
        <a:lstStyle/>
        <a:p>
          <a:pPr algn="just"/>
          <a:endParaRPr lang="en-IN" sz="1800">
            <a:solidFill>
              <a:schemeClr val="tx1"/>
            </a:solidFill>
          </a:endParaRPr>
        </a:p>
      </dgm:t>
    </dgm:pt>
    <dgm:pt modelId="{6B9DB4E5-D281-4091-9568-2EEB827752C4}" type="sibTrans" cxnId="{64A33711-ED0C-49D3-98A3-67DB597BD96E}">
      <dgm:prSet/>
      <dgm:spPr/>
      <dgm:t>
        <a:bodyPr/>
        <a:lstStyle/>
        <a:p>
          <a:pPr algn="just"/>
          <a:endParaRPr lang="en-IN" sz="1800">
            <a:solidFill>
              <a:schemeClr val="tx1"/>
            </a:solidFill>
          </a:endParaRPr>
        </a:p>
      </dgm:t>
    </dgm:pt>
    <dgm:pt modelId="{4C761970-64E7-41C6-8F7F-F23BF2158271}">
      <dgm:prSet phldrT="[Text]" phldr="1" custT="1"/>
      <dgm:spPr/>
      <dgm:t>
        <a:bodyPr/>
        <a:lstStyle/>
        <a:p>
          <a:pPr algn="just"/>
          <a:endParaRPr lang="en-IN" sz="1800">
            <a:solidFill>
              <a:schemeClr val="tx1"/>
            </a:solidFill>
          </a:endParaRPr>
        </a:p>
      </dgm:t>
    </dgm:pt>
    <dgm:pt modelId="{5BC5984D-7C44-4AC2-9017-7A95695CA9C9}" type="parTrans" cxnId="{0B6FDAE9-266F-4B56-9EF5-BFA851CEF4F8}">
      <dgm:prSet/>
      <dgm:spPr/>
      <dgm:t>
        <a:bodyPr/>
        <a:lstStyle/>
        <a:p>
          <a:pPr algn="just"/>
          <a:endParaRPr lang="en-IN" sz="1800">
            <a:solidFill>
              <a:schemeClr val="tx1"/>
            </a:solidFill>
          </a:endParaRPr>
        </a:p>
      </dgm:t>
    </dgm:pt>
    <dgm:pt modelId="{8931A2EA-73F8-41A0-85A3-A3CCEFEFA5AE}" type="sibTrans" cxnId="{0B6FDAE9-266F-4B56-9EF5-BFA851CEF4F8}">
      <dgm:prSet/>
      <dgm:spPr/>
      <dgm:t>
        <a:bodyPr/>
        <a:lstStyle/>
        <a:p>
          <a:pPr algn="just"/>
          <a:endParaRPr lang="en-IN" sz="1800">
            <a:solidFill>
              <a:schemeClr val="tx1"/>
            </a:solidFill>
          </a:endParaRPr>
        </a:p>
      </dgm:t>
    </dgm:pt>
    <dgm:pt modelId="{0D9C19C4-5AA2-46CB-B024-355792B4B4DC}">
      <dgm:prSet phldrT="[Text]" phldr="1" custT="1"/>
      <dgm:spPr/>
      <dgm:t>
        <a:bodyPr/>
        <a:lstStyle/>
        <a:p>
          <a:pPr algn="just"/>
          <a:endParaRPr lang="en-IN" sz="1800">
            <a:solidFill>
              <a:schemeClr val="tx1"/>
            </a:solidFill>
          </a:endParaRPr>
        </a:p>
      </dgm:t>
    </dgm:pt>
    <dgm:pt modelId="{EBFE165C-1C3D-4434-8267-589D907DFA04}" type="parTrans" cxnId="{00BC078E-CAA8-45AA-8D81-3E7A92034C1B}">
      <dgm:prSet/>
      <dgm:spPr/>
      <dgm:t>
        <a:bodyPr/>
        <a:lstStyle/>
        <a:p>
          <a:pPr algn="just"/>
          <a:endParaRPr lang="en-IN" sz="1800">
            <a:solidFill>
              <a:schemeClr val="tx1"/>
            </a:solidFill>
          </a:endParaRPr>
        </a:p>
      </dgm:t>
    </dgm:pt>
    <dgm:pt modelId="{DD0966B2-9F9E-4117-BEE1-157B420612DE}" type="sibTrans" cxnId="{00BC078E-CAA8-45AA-8D81-3E7A92034C1B}">
      <dgm:prSet/>
      <dgm:spPr/>
      <dgm:t>
        <a:bodyPr/>
        <a:lstStyle/>
        <a:p>
          <a:pPr algn="just"/>
          <a:endParaRPr lang="en-IN" sz="1800">
            <a:solidFill>
              <a:schemeClr val="tx1"/>
            </a:solidFill>
          </a:endParaRPr>
        </a:p>
      </dgm:t>
    </dgm:pt>
    <dgm:pt modelId="{D1CCC82B-BAEC-404A-8765-476531E59A59}" type="pres">
      <dgm:prSet presAssocID="{F546C2AE-77C9-4C5F-A080-803B3FFBAC75}" presName="linear" presStyleCnt="0">
        <dgm:presLayoutVars>
          <dgm:dir/>
          <dgm:resizeHandles val="exact"/>
        </dgm:presLayoutVars>
      </dgm:prSet>
      <dgm:spPr/>
    </dgm:pt>
    <dgm:pt modelId="{1ECD157A-E971-403A-AB0C-BB4DC85EB370}" type="pres">
      <dgm:prSet presAssocID="{D8B05E4B-7701-4217-A627-E2D300F842C4}" presName="comp" presStyleCnt="0"/>
      <dgm:spPr/>
    </dgm:pt>
    <dgm:pt modelId="{90EFDD06-6F28-47D1-A41E-DD474B3B254E}" type="pres">
      <dgm:prSet presAssocID="{D8B05E4B-7701-4217-A627-E2D300F842C4}" presName="box" presStyleLbl="node1" presStyleIdx="0" presStyleCnt="3"/>
      <dgm:spPr/>
    </dgm:pt>
    <dgm:pt modelId="{B931DDC3-F6F7-497B-A9D2-EADEE41923C3}" type="pres">
      <dgm:prSet presAssocID="{D8B05E4B-7701-4217-A627-E2D300F842C4}" presName="img" presStyleLbl="fgImgPlace1" presStyleIdx="0" presStyleCnt="3"/>
      <dgm:spPr/>
    </dgm:pt>
    <dgm:pt modelId="{016D93E4-C127-4364-A37E-808569477DE0}" type="pres">
      <dgm:prSet presAssocID="{D8B05E4B-7701-4217-A627-E2D300F842C4}" presName="text" presStyleLbl="node1" presStyleIdx="0" presStyleCnt="3">
        <dgm:presLayoutVars>
          <dgm:bulletEnabled val="1"/>
        </dgm:presLayoutVars>
      </dgm:prSet>
      <dgm:spPr/>
    </dgm:pt>
    <dgm:pt modelId="{882576C8-09C9-4E12-9BDF-92AF41ADE026}" type="pres">
      <dgm:prSet presAssocID="{8EC15E7F-795D-4223-A2B9-EE1B4AFE6026}" presName="spacer" presStyleCnt="0"/>
      <dgm:spPr/>
    </dgm:pt>
    <dgm:pt modelId="{054754A2-BFC4-4868-9EEA-BC78686A42A8}" type="pres">
      <dgm:prSet presAssocID="{9B33A635-C317-4AA6-91D6-BB5C789CB42C}" presName="comp" presStyleCnt="0"/>
      <dgm:spPr/>
    </dgm:pt>
    <dgm:pt modelId="{08315B4B-E977-49FB-90E2-C8F5CDE31088}" type="pres">
      <dgm:prSet presAssocID="{9B33A635-C317-4AA6-91D6-BB5C789CB42C}" presName="box" presStyleLbl="node1" presStyleIdx="1" presStyleCnt="3"/>
      <dgm:spPr/>
    </dgm:pt>
    <dgm:pt modelId="{8CB58187-9D19-493C-A051-DFCC38D05ECC}" type="pres">
      <dgm:prSet presAssocID="{9B33A635-C317-4AA6-91D6-BB5C789CB42C}" presName="img" presStyleLbl="fgImgPlace1" presStyleIdx="1" presStyleCnt="3"/>
      <dgm:spPr/>
    </dgm:pt>
    <dgm:pt modelId="{302ADBE2-D7AA-4596-9EC2-D1E448F11AA6}" type="pres">
      <dgm:prSet presAssocID="{9B33A635-C317-4AA6-91D6-BB5C789CB42C}" presName="text" presStyleLbl="node1" presStyleIdx="1" presStyleCnt="3">
        <dgm:presLayoutVars>
          <dgm:bulletEnabled val="1"/>
        </dgm:presLayoutVars>
      </dgm:prSet>
      <dgm:spPr/>
    </dgm:pt>
    <dgm:pt modelId="{AE33995E-B7F5-48F2-AA2D-CC1C227DAA92}" type="pres">
      <dgm:prSet presAssocID="{FE140E7B-00E6-4929-A825-DA1C310DF820}" presName="spacer" presStyleCnt="0"/>
      <dgm:spPr/>
    </dgm:pt>
    <dgm:pt modelId="{119323A5-1CA1-453C-B188-005A09427FB3}" type="pres">
      <dgm:prSet presAssocID="{9F790C19-43BF-49F1-A9B4-40B4847EB28D}" presName="comp" presStyleCnt="0"/>
      <dgm:spPr/>
    </dgm:pt>
    <dgm:pt modelId="{6EF8A261-65C1-4509-98C9-B4F40F63430B}" type="pres">
      <dgm:prSet presAssocID="{9F790C19-43BF-49F1-A9B4-40B4847EB28D}" presName="box" presStyleLbl="node1" presStyleIdx="2" presStyleCnt="3"/>
      <dgm:spPr/>
    </dgm:pt>
    <dgm:pt modelId="{7F2ED575-FF77-40A3-B956-F847108276AD}" type="pres">
      <dgm:prSet presAssocID="{9F790C19-43BF-49F1-A9B4-40B4847EB28D}" presName="img" presStyleLbl="fgImgPlace1" presStyleIdx="2" presStyleCnt="3"/>
      <dgm:spPr/>
    </dgm:pt>
    <dgm:pt modelId="{B50A2CF4-EC5A-4D29-9AFF-A4F3C1306A26}" type="pres">
      <dgm:prSet presAssocID="{9F790C19-43BF-49F1-A9B4-40B4847EB28D}" presName="text" presStyleLbl="node1" presStyleIdx="2" presStyleCnt="3">
        <dgm:presLayoutVars>
          <dgm:bulletEnabled val="1"/>
        </dgm:presLayoutVars>
      </dgm:prSet>
      <dgm:spPr/>
    </dgm:pt>
  </dgm:ptLst>
  <dgm:cxnLst>
    <dgm:cxn modelId="{830C3906-D6E0-4891-B615-4F58B6AC8E69}" srcId="{F546C2AE-77C9-4C5F-A080-803B3FFBAC75}" destId="{D8B05E4B-7701-4217-A627-E2D300F842C4}" srcOrd="0" destOrd="0" parTransId="{5390E8FE-732C-4C01-B83B-4E883B16C3AC}" sibTransId="{8EC15E7F-795D-4223-A2B9-EE1B4AFE6026}"/>
    <dgm:cxn modelId="{7E5C5C07-2E2A-4D6B-907C-E3AF7B52182D}" type="presOf" srcId="{2F3B00FD-489C-4BFC-8278-986EE8F9119B}" destId="{302ADBE2-D7AA-4596-9EC2-D1E448F11AA6}" srcOrd="1" destOrd="1" presId="urn:microsoft.com/office/officeart/2005/8/layout/vList4#1"/>
    <dgm:cxn modelId="{64A33711-ED0C-49D3-98A3-67DB597BD96E}" srcId="{F546C2AE-77C9-4C5F-A080-803B3FFBAC75}" destId="{9F790C19-43BF-49F1-A9B4-40B4847EB28D}" srcOrd="2" destOrd="0" parTransId="{AD1A5D0E-2DB1-4A95-9957-EF88A3B25579}" sibTransId="{6B9DB4E5-D281-4091-9568-2EEB827752C4}"/>
    <dgm:cxn modelId="{3E1C221F-C63D-4379-895F-99741F2B0FCB}" type="presOf" srcId="{9F790C19-43BF-49F1-A9B4-40B4847EB28D}" destId="{6EF8A261-65C1-4509-98C9-B4F40F63430B}" srcOrd="0" destOrd="0" presId="urn:microsoft.com/office/officeart/2005/8/layout/vList4#1"/>
    <dgm:cxn modelId="{9A89682B-4641-41AC-8644-6008840770FD}" type="presOf" srcId="{D8B05E4B-7701-4217-A627-E2D300F842C4}" destId="{90EFDD06-6F28-47D1-A41E-DD474B3B254E}" srcOrd="0" destOrd="0" presId="urn:microsoft.com/office/officeart/2005/8/layout/vList4#1"/>
    <dgm:cxn modelId="{6A59493E-9C88-4998-A0B2-C0BFDE90B932}" srcId="{9B33A635-C317-4AA6-91D6-BB5C789CB42C}" destId="{2F3B00FD-489C-4BFC-8278-986EE8F9119B}" srcOrd="0" destOrd="0" parTransId="{4D6A9E97-8000-4718-8AB2-34E62D06CAC9}" sibTransId="{97005BB2-D24E-475D-B80B-22F2A0CDB2DB}"/>
    <dgm:cxn modelId="{5123B93E-5542-4486-B859-FF979433F463}" type="presOf" srcId="{9B33A635-C317-4AA6-91D6-BB5C789CB42C}" destId="{08315B4B-E977-49FB-90E2-C8F5CDE31088}" srcOrd="0" destOrd="0" presId="urn:microsoft.com/office/officeart/2005/8/layout/vList4#1"/>
    <dgm:cxn modelId="{E850DD4A-B987-4F04-9336-640D0761A2AF}" type="presOf" srcId="{0D9C19C4-5AA2-46CB-B024-355792B4B4DC}" destId="{B50A2CF4-EC5A-4D29-9AFF-A4F3C1306A26}" srcOrd="1" destOrd="2" presId="urn:microsoft.com/office/officeart/2005/8/layout/vList4#1"/>
    <dgm:cxn modelId="{EE501E52-875C-404B-933F-D07515BC49F6}" type="presOf" srcId="{9F790C19-43BF-49F1-A9B4-40B4847EB28D}" destId="{B50A2CF4-EC5A-4D29-9AFF-A4F3C1306A26}" srcOrd="1" destOrd="0" presId="urn:microsoft.com/office/officeart/2005/8/layout/vList4#1"/>
    <dgm:cxn modelId="{75FBBE57-AD10-41A2-96DE-13CE04664764}" type="presOf" srcId="{D8B05E4B-7701-4217-A627-E2D300F842C4}" destId="{016D93E4-C127-4364-A37E-808569477DE0}" srcOrd="1" destOrd="0" presId="urn:microsoft.com/office/officeart/2005/8/layout/vList4#1"/>
    <dgm:cxn modelId="{1F6E3A58-1D07-4631-B24E-D39DD89E85C1}" type="presOf" srcId="{84C66560-AAD5-4B25-B1D9-8842A5000070}" destId="{90EFDD06-6F28-47D1-A41E-DD474B3B254E}" srcOrd="0" destOrd="2" presId="urn:microsoft.com/office/officeart/2005/8/layout/vList4#1"/>
    <dgm:cxn modelId="{823BD67C-FBBB-43DA-A9FD-2AB20217F272}" srcId="{D8B05E4B-7701-4217-A627-E2D300F842C4}" destId="{107E7A56-CA85-47BE-BE19-2B98F50FEE5D}" srcOrd="0" destOrd="0" parTransId="{7E8A20E5-212F-4A24-81BD-DA64DB8C3A81}" sibTransId="{EB1EE000-5950-43B1-A79F-0D95C41E513D}"/>
    <dgm:cxn modelId="{00BC078E-CAA8-45AA-8D81-3E7A92034C1B}" srcId="{9F790C19-43BF-49F1-A9B4-40B4847EB28D}" destId="{0D9C19C4-5AA2-46CB-B024-355792B4B4DC}" srcOrd="1" destOrd="0" parTransId="{EBFE165C-1C3D-4434-8267-589D907DFA04}" sibTransId="{DD0966B2-9F9E-4117-BEE1-157B420612DE}"/>
    <dgm:cxn modelId="{688BEF94-E611-4943-A377-A16950C50960}" type="presOf" srcId="{2F3B00FD-489C-4BFC-8278-986EE8F9119B}" destId="{08315B4B-E977-49FB-90E2-C8F5CDE31088}" srcOrd="0" destOrd="1" presId="urn:microsoft.com/office/officeart/2005/8/layout/vList4#1"/>
    <dgm:cxn modelId="{C90D9996-A148-42BA-BBD6-F0AF12B7E318}" type="presOf" srcId="{107E7A56-CA85-47BE-BE19-2B98F50FEE5D}" destId="{90EFDD06-6F28-47D1-A41E-DD474B3B254E}" srcOrd="0" destOrd="1" presId="urn:microsoft.com/office/officeart/2005/8/layout/vList4#1"/>
    <dgm:cxn modelId="{C09687A2-A792-4D84-B686-E3B8F5DD368D}" type="presOf" srcId="{9B33A635-C317-4AA6-91D6-BB5C789CB42C}" destId="{302ADBE2-D7AA-4596-9EC2-D1E448F11AA6}" srcOrd="1" destOrd="0" presId="urn:microsoft.com/office/officeart/2005/8/layout/vList4#1"/>
    <dgm:cxn modelId="{A432E0B6-7158-4D6B-8979-D5B7E9B51908}" type="presOf" srcId="{107E7A56-CA85-47BE-BE19-2B98F50FEE5D}" destId="{016D93E4-C127-4364-A37E-808569477DE0}" srcOrd="1" destOrd="1" presId="urn:microsoft.com/office/officeart/2005/8/layout/vList4#1"/>
    <dgm:cxn modelId="{711735B7-D72F-41CB-9A5B-D236D6759D63}" type="presOf" srcId="{EA9A88DE-C95B-4CD7-82B9-7C966364323D}" destId="{08315B4B-E977-49FB-90E2-C8F5CDE31088}" srcOrd="0" destOrd="2" presId="urn:microsoft.com/office/officeart/2005/8/layout/vList4#1"/>
    <dgm:cxn modelId="{53DA24B9-F42B-47A3-AC97-299F905D2502}" type="presOf" srcId="{EA9A88DE-C95B-4CD7-82B9-7C966364323D}" destId="{302ADBE2-D7AA-4596-9EC2-D1E448F11AA6}" srcOrd="1" destOrd="2" presId="urn:microsoft.com/office/officeart/2005/8/layout/vList4#1"/>
    <dgm:cxn modelId="{60C367B9-D980-434F-9D54-42CDA8C21141}" type="presOf" srcId="{F546C2AE-77C9-4C5F-A080-803B3FFBAC75}" destId="{D1CCC82B-BAEC-404A-8765-476531E59A59}" srcOrd="0" destOrd="0" presId="urn:microsoft.com/office/officeart/2005/8/layout/vList4#1"/>
    <dgm:cxn modelId="{94F895BF-D589-4002-BB44-6CA330849FFD}" type="presOf" srcId="{84C66560-AAD5-4B25-B1D9-8842A5000070}" destId="{016D93E4-C127-4364-A37E-808569477DE0}" srcOrd="1" destOrd="2" presId="urn:microsoft.com/office/officeart/2005/8/layout/vList4#1"/>
    <dgm:cxn modelId="{D7FF20C2-FE63-4856-A72A-5B899868C250}" srcId="{9B33A635-C317-4AA6-91D6-BB5C789CB42C}" destId="{EA9A88DE-C95B-4CD7-82B9-7C966364323D}" srcOrd="1" destOrd="0" parTransId="{8BE390F6-2590-460D-A454-74524D728087}" sibTransId="{B0B24533-A261-4401-A124-FB3D0DD250B6}"/>
    <dgm:cxn modelId="{C9F9A7DE-8DFE-4A7E-A1DF-465240BB4334}" srcId="{D8B05E4B-7701-4217-A627-E2D300F842C4}" destId="{84C66560-AAD5-4B25-B1D9-8842A5000070}" srcOrd="1" destOrd="0" parTransId="{C5E806BB-635C-4107-955D-D3C3B9FC6402}" sibTransId="{CB92E5E6-AC34-44B2-B147-D669B9317DC3}"/>
    <dgm:cxn modelId="{FCFF30E7-4B7D-47D1-B0B7-90A4666A5660}" type="presOf" srcId="{0D9C19C4-5AA2-46CB-B024-355792B4B4DC}" destId="{6EF8A261-65C1-4509-98C9-B4F40F63430B}" srcOrd="0" destOrd="2" presId="urn:microsoft.com/office/officeart/2005/8/layout/vList4#1"/>
    <dgm:cxn modelId="{0B6FDAE9-266F-4B56-9EF5-BFA851CEF4F8}" srcId="{9F790C19-43BF-49F1-A9B4-40B4847EB28D}" destId="{4C761970-64E7-41C6-8F7F-F23BF2158271}" srcOrd="0" destOrd="0" parTransId="{5BC5984D-7C44-4AC2-9017-7A95695CA9C9}" sibTransId="{8931A2EA-73F8-41A0-85A3-A3CCEFEFA5AE}"/>
    <dgm:cxn modelId="{57904CEC-2106-4B25-958A-79128C335DDD}" type="presOf" srcId="{4C761970-64E7-41C6-8F7F-F23BF2158271}" destId="{6EF8A261-65C1-4509-98C9-B4F40F63430B}" srcOrd="0" destOrd="1" presId="urn:microsoft.com/office/officeart/2005/8/layout/vList4#1"/>
    <dgm:cxn modelId="{21AB8EF7-1BB2-4875-8753-D4E4E33B1C45}" type="presOf" srcId="{4C761970-64E7-41C6-8F7F-F23BF2158271}" destId="{B50A2CF4-EC5A-4D29-9AFF-A4F3C1306A26}" srcOrd="1" destOrd="1" presId="urn:microsoft.com/office/officeart/2005/8/layout/vList4#1"/>
    <dgm:cxn modelId="{A746C6FD-C984-4DCE-B581-5D94EC2F51E4}" srcId="{F546C2AE-77C9-4C5F-A080-803B3FFBAC75}" destId="{9B33A635-C317-4AA6-91D6-BB5C789CB42C}" srcOrd="1" destOrd="0" parTransId="{30E4DD33-58A0-4DC1-A957-E88C7AA3AE53}" sibTransId="{FE140E7B-00E6-4929-A825-DA1C310DF820}"/>
    <dgm:cxn modelId="{7546B604-EC3A-4161-8BC1-438C66082858}" type="presParOf" srcId="{D1CCC82B-BAEC-404A-8765-476531E59A59}" destId="{1ECD157A-E971-403A-AB0C-BB4DC85EB370}" srcOrd="0" destOrd="0" presId="urn:microsoft.com/office/officeart/2005/8/layout/vList4#1"/>
    <dgm:cxn modelId="{ACF20102-517D-45FB-91E6-67ED1941E94B}" type="presParOf" srcId="{1ECD157A-E971-403A-AB0C-BB4DC85EB370}" destId="{90EFDD06-6F28-47D1-A41E-DD474B3B254E}" srcOrd="0" destOrd="0" presId="urn:microsoft.com/office/officeart/2005/8/layout/vList4#1"/>
    <dgm:cxn modelId="{EDCDD743-98CB-41A1-B117-AA36BD6A5BFD}" type="presParOf" srcId="{1ECD157A-E971-403A-AB0C-BB4DC85EB370}" destId="{B931DDC3-F6F7-497B-A9D2-EADEE41923C3}" srcOrd="1" destOrd="0" presId="urn:microsoft.com/office/officeart/2005/8/layout/vList4#1"/>
    <dgm:cxn modelId="{CB4058C4-F665-45A1-B070-3DA0CACCB426}" type="presParOf" srcId="{1ECD157A-E971-403A-AB0C-BB4DC85EB370}" destId="{016D93E4-C127-4364-A37E-808569477DE0}" srcOrd="2" destOrd="0" presId="urn:microsoft.com/office/officeart/2005/8/layout/vList4#1"/>
    <dgm:cxn modelId="{F0481FDB-5F79-45D7-B2F8-5872136282D8}" type="presParOf" srcId="{D1CCC82B-BAEC-404A-8765-476531E59A59}" destId="{882576C8-09C9-4E12-9BDF-92AF41ADE026}" srcOrd="1" destOrd="0" presId="urn:microsoft.com/office/officeart/2005/8/layout/vList4#1"/>
    <dgm:cxn modelId="{46B8C918-4E17-4A8B-90BE-E77540C8BF73}" type="presParOf" srcId="{D1CCC82B-BAEC-404A-8765-476531E59A59}" destId="{054754A2-BFC4-4868-9EEA-BC78686A42A8}" srcOrd="2" destOrd="0" presId="urn:microsoft.com/office/officeart/2005/8/layout/vList4#1"/>
    <dgm:cxn modelId="{3A513FD0-381C-4763-B67D-7492DBF201EE}" type="presParOf" srcId="{054754A2-BFC4-4868-9EEA-BC78686A42A8}" destId="{08315B4B-E977-49FB-90E2-C8F5CDE31088}" srcOrd="0" destOrd="0" presId="urn:microsoft.com/office/officeart/2005/8/layout/vList4#1"/>
    <dgm:cxn modelId="{A8D10BF8-5EC9-4CD1-AE39-C2F31344301B}" type="presParOf" srcId="{054754A2-BFC4-4868-9EEA-BC78686A42A8}" destId="{8CB58187-9D19-493C-A051-DFCC38D05ECC}" srcOrd="1" destOrd="0" presId="urn:microsoft.com/office/officeart/2005/8/layout/vList4#1"/>
    <dgm:cxn modelId="{1467433D-6BF3-4385-AEAB-96E276C3BC3B}" type="presParOf" srcId="{054754A2-BFC4-4868-9EEA-BC78686A42A8}" destId="{302ADBE2-D7AA-4596-9EC2-D1E448F11AA6}" srcOrd="2" destOrd="0" presId="urn:microsoft.com/office/officeart/2005/8/layout/vList4#1"/>
    <dgm:cxn modelId="{4667BC65-67CF-4B41-A603-A13133C2FE1D}" type="presParOf" srcId="{D1CCC82B-BAEC-404A-8765-476531E59A59}" destId="{AE33995E-B7F5-48F2-AA2D-CC1C227DAA92}" srcOrd="3" destOrd="0" presId="urn:microsoft.com/office/officeart/2005/8/layout/vList4#1"/>
    <dgm:cxn modelId="{8FA7468C-970E-4E92-9CCB-C6517459A71F}" type="presParOf" srcId="{D1CCC82B-BAEC-404A-8765-476531E59A59}" destId="{119323A5-1CA1-453C-B188-005A09427FB3}" srcOrd="4" destOrd="0" presId="urn:microsoft.com/office/officeart/2005/8/layout/vList4#1"/>
    <dgm:cxn modelId="{809A42C5-9B0B-472C-A8FF-04E1727ECA20}" type="presParOf" srcId="{119323A5-1CA1-453C-B188-005A09427FB3}" destId="{6EF8A261-65C1-4509-98C9-B4F40F63430B}" srcOrd="0" destOrd="0" presId="urn:microsoft.com/office/officeart/2005/8/layout/vList4#1"/>
    <dgm:cxn modelId="{787D2037-D984-4381-8E45-C5645CF2B0EB}" type="presParOf" srcId="{119323A5-1CA1-453C-B188-005A09427FB3}" destId="{7F2ED575-FF77-40A3-B956-F847108276AD}" srcOrd="1" destOrd="0" presId="urn:microsoft.com/office/officeart/2005/8/layout/vList4#1"/>
    <dgm:cxn modelId="{BCF82858-7F3C-4F16-B791-9AFDF86E4475}" type="presParOf" srcId="{119323A5-1CA1-453C-B188-005A09427FB3}" destId="{B50A2CF4-EC5A-4D29-9AFF-A4F3C1306A26}" srcOrd="2" destOrd="0" presId="urn:microsoft.com/office/officeart/2005/8/layout/vList4#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EFDD06-6F28-47D1-A41E-DD474B3B254E}">
      <dsp:nvSpPr>
        <dsp:cNvPr id="0" name=""/>
        <dsp:cNvSpPr/>
      </dsp:nvSpPr>
      <dsp:spPr>
        <a:xfrm>
          <a:off x="0" y="0"/>
          <a:ext cx="8126942" cy="16931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endParaRPr lang="en-IN" sz="1800" kern="1200" dirty="0">
            <a:solidFill>
              <a:schemeClr val="tx1"/>
            </a:solidFill>
          </a:endParaRPr>
        </a:p>
        <a:p>
          <a:pPr marL="171450" lvl="1" indent="-171450" algn="just" defTabSz="800100">
            <a:lnSpc>
              <a:spcPct val="90000"/>
            </a:lnSpc>
            <a:spcBef>
              <a:spcPct val="0"/>
            </a:spcBef>
            <a:spcAft>
              <a:spcPct val="15000"/>
            </a:spcAft>
            <a:buChar char="•"/>
          </a:pPr>
          <a:endParaRPr lang="en-IN" sz="1800" kern="1200">
            <a:solidFill>
              <a:schemeClr val="tx1"/>
            </a:solidFill>
          </a:endParaRPr>
        </a:p>
        <a:p>
          <a:pPr marL="171450" lvl="1" indent="-171450" algn="just" defTabSz="800100">
            <a:lnSpc>
              <a:spcPct val="90000"/>
            </a:lnSpc>
            <a:spcBef>
              <a:spcPct val="0"/>
            </a:spcBef>
            <a:spcAft>
              <a:spcPct val="15000"/>
            </a:spcAft>
            <a:buChar char="•"/>
          </a:pPr>
          <a:endParaRPr lang="en-IN" sz="1800" kern="1200">
            <a:solidFill>
              <a:schemeClr val="tx1"/>
            </a:solidFill>
          </a:endParaRPr>
        </a:p>
      </dsp:txBody>
      <dsp:txXfrm>
        <a:off x="1794699" y="0"/>
        <a:ext cx="6332242" cy="1693112"/>
      </dsp:txXfrm>
    </dsp:sp>
    <dsp:sp modelId="{B931DDC3-F6F7-497B-A9D2-EADEE41923C3}">
      <dsp:nvSpPr>
        <dsp:cNvPr id="0" name=""/>
        <dsp:cNvSpPr/>
      </dsp:nvSpPr>
      <dsp:spPr>
        <a:xfrm>
          <a:off x="169311" y="169311"/>
          <a:ext cx="1625388" cy="1354490"/>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315B4B-E977-49FB-90E2-C8F5CDE31088}">
      <dsp:nvSpPr>
        <dsp:cNvPr id="0" name=""/>
        <dsp:cNvSpPr/>
      </dsp:nvSpPr>
      <dsp:spPr>
        <a:xfrm>
          <a:off x="0" y="1862424"/>
          <a:ext cx="8126942" cy="16931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endParaRPr lang="en-IN" sz="1800" kern="1200">
            <a:solidFill>
              <a:schemeClr val="tx1"/>
            </a:solidFill>
          </a:endParaRPr>
        </a:p>
        <a:p>
          <a:pPr marL="171450" lvl="1" indent="-171450" algn="just" defTabSz="800100">
            <a:lnSpc>
              <a:spcPct val="90000"/>
            </a:lnSpc>
            <a:spcBef>
              <a:spcPct val="0"/>
            </a:spcBef>
            <a:spcAft>
              <a:spcPct val="15000"/>
            </a:spcAft>
            <a:buChar char="•"/>
          </a:pPr>
          <a:endParaRPr lang="en-IN" sz="1800" kern="1200">
            <a:solidFill>
              <a:schemeClr val="tx1"/>
            </a:solidFill>
          </a:endParaRPr>
        </a:p>
        <a:p>
          <a:pPr marL="171450" lvl="1" indent="-171450" algn="just" defTabSz="800100">
            <a:lnSpc>
              <a:spcPct val="90000"/>
            </a:lnSpc>
            <a:spcBef>
              <a:spcPct val="0"/>
            </a:spcBef>
            <a:spcAft>
              <a:spcPct val="15000"/>
            </a:spcAft>
            <a:buChar char="•"/>
          </a:pPr>
          <a:endParaRPr lang="en-IN" sz="1800" kern="1200">
            <a:solidFill>
              <a:schemeClr val="tx1"/>
            </a:solidFill>
          </a:endParaRPr>
        </a:p>
      </dsp:txBody>
      <dsp:txXfrm>
        <a:off x="1794699" y="1862424"/>
        <a:ext cx="6332242" cy="1693112"/>
      </dsp:txXfrm>
    </dsp:sp>
    <dsp:sp modelId="{8CB58187-9D19-493C-A051-DFCC38D05ECC}">
      <dsp:nvSpPr>
        <dsp:cNvPr id="0" name=""/>
        <dsp:cNvSpPr/>
      </dsp:nvSpPr>
      <dsp:spPr>
        <a:xfrm>
          <a:off x="169311" y="2031735"/>
          <a:ext cx="1625388" cy="1354490"/>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F8A261-65C1-4509-98C9-B4F40F63430B}">
      <dsp:nvSpPr>
        <dsp:cNvPr id="0" name=""/>
        <dsp:cNvSpPr/>
      </dsp:nvSpPr>
      <dsp:spPr>
        <a:xfrm>
          <a:off x="0" y="3724848"/>
          <a:ext cx="8126942" cy="16931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endParaRPr lang="en-IN" sz="1800" kern="1200">
            <a:solidFill>
              <a:schemeClr val="tx1"/>
            </a:solidFill>
          </a:endParaRPr>
        </a:p>
        <a:p>
          <a:pPr marL="171450" lvl="1" indent="-171450" algn="just" defTabSz="800100">
            <a:lnSpc>
              <a:spcPct val="90000"/>
            </a:lnSpc>
            <a:spcBef>
              <a:spcPct val="0"/>
            </a:spcBef>
            <a:spcAft>
              <a:spcPct val="15000"/>
            </a:spcAft>
            <a:buChar char="•"/>
          </a:pPr>
          <a:endParaRPr lang="en-IN" sz="1800" kern="1200">
            <a:solidFill>
              <a:schemeClr val="tx1"/>
            </a:solidFill>
          </a:endParaRPr>
        </a:p>
        <a:p>
          <a:pPr marL="171450" lvl="1" indent="-171450" algn="just" defTabSz="800100">
            <a:lnSpc>
              <a:spcPct val="90000"/>
            </a:lnSpc>
            <a:spcBef>
              <a:spcPct val="0"/>
            </a:spcBef>
            <a:spcAft>
              <a:spcPct val="15000"/>
            </a:spcAft>
            <a:buChar char="•"/>
          </a:pPr>
          <a:endParaRPr lang="en-IN" sz="1800" kern="1200">
            <a:solidFill>
              <a:schemeClr val="tx1"/>
            </a:solidFill>
          </a:endParaRPr>
        </a:p>
      </dsp:txBody>
      <dsp:txXfrm>
        <a:off x="1794699" y="3724848"/>
        <a:ext cx="6332242" cy="1693112"/>
      </dsp:txXfrm>
    </dsp:sp>
    <dsp:sp modelId="{7F2ED575-FF77-40A3-B956-F847108276AD}">
      <dsp:nvSpPr>
        <dsp:cNvPr id="0" name=""/>
        <dsp:cNvSpPr/>
      </dsp:nvSpPr>
      <dsp:spPr>
        <a:xfrm>
          <a:off x="169311" y="3894159"/>
          <a:ext cx="1625388" cy="1354490"/>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1">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79E948-F7D5-44DC-9360-D56C4B6AAC93}" type="datetimeFigureOut">
              <a:rPr lang="en-IN" smtClean="0"/>
              <a:t>11-08-2023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089852-B667-4C7E-B7D8-DF83A664F5F4}" type="slidenum">
              <a:rPr lang="en-IN" smtClean="0"/>
              <a:t>‹#›</a:t>
            </a:fld>
            <a:endParaRPr lang="en-IN"/>
          </a:p>
        </p:txBody>
      </p:sp>
    </p:spTree>
    <p:extLst>
      <p:ext uri="{BB962C8B-B14F-4D97-AF65-F5344CB8AC3E}">
        <p14:creationId xmlns:p14="http://schemas.microsoft.com/office/powerpoint/2010/main" val="256356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089852-B667-4C7E-B7D8-DF83A664F5F4}" type="slidenum">
              <a:rPr lang="en-IN" smtClean="0"/>
              <a:t>8</a:t>
            </a:fld>
            <a:endParaRPr lang="en-IN"/>
          </a:p>
        </p:txBody>
      </p:sp>
    </p:spTree>
    <p:extLst>
      <p:ext uri="{BB962C8B-B14F-4D97-AF65-F5344CB8AC3E}">
        <p14:creationId xmlns:p14="http://schemas.microsoft.com/office/powerpoint/2010/main" val="3388237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089852-B667-4C7E-B7D8-DF83A664F5F4}" type="slidenum">
              <a:rPr lang="en-IN" smtClean="0"/>
              <a:t>15</a:t>
            </a:fld>
            <a:endParaRPr lang="en-IN"/>
          </a:p>
        </p:txBody>
      </p:sp>
    </p:spTree>
    <p:extLst>
      <p:ext uri="{BB962C8B-B14F-4D97-AF65-F5344CB8AC3E}">
        <p14:creationId xmlns:p14="http://schemas.microsoft.com/office/powerpoint/2010/main" val="2644256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089852-B667-4C7E-B7D8-DF83A664F5F4}" type="slidenum">
              <a:rPr lang="en-IN" smtClean="0"/>
              <a:t>30</a:t>
            </a:fld>
            <a:endParaRPr lang="en-IN"/>
          </a:p>
        </p:txBody>
      </p:sp>
    </p:spTree>
    <p:extLst>
      <p:ext uri="{BB962C8B-B14F-4D97-AF65-F5344CB8AC3E}">
        <p14:creationId xmlns:p14="http://schemas.microsoft.com/office/powerpoint/2010/main" val="2429511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089852-B667-4C7E-B7D8-DF83A664F5F4}" type="slidenum">
              <a:rPr lang="en-IN" smtClean="0"/>
              <a:t>33</a:t>
            </a:fld>
            <a:endParaRPr lang="en-IN"/>
          </a:p>
        </p:txBody>
      </p:sp>
    </p:spTree>
    <p:extLst>
      <p:ext uri="{BB962C8B-B14F-4D97-AF65-F5344CB8AC3E}">
        <p14:creationId xmlns:p14="http://schemas.microsoft.com/office/powerpoint/2010/main" val="1081286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089852-B667-4C7E-B7D8-DF83A664F5F4}" type="slidenum">
              <a:rPr lang="en-IN" smtClean="0"/>
              <a:t>40</a:t>
            </a:fld>
            <a:endParaRPr lang="en-IN"/>
          </a:p>
        </p:txBody>
      </p:sp>
    </p:spTree>
    <p:extLst>
      <p:ext uri="{BB962C8B-B14F-4D97-AF65-F5344CB8AC3E}">
        <p14:creationId xmlns:p14="http://schemas.microsoft.com/office/powerpoint/2010/main" val="3506314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089852-B667-4C7E-B7D8-DF83A664F5F4}" type="slidenum">
              <a:rPr lang="en-IN" smtClean="0"/>
              <a:t>43</a:t>
            </a:fld>
            <a:endParaRPr lang="en-IN"/>
          </a:p>
        </p:txBody>
      </p:sp>
    </p:spTree>
    <p:extLst>
      <p:ext uri="{BB962C8B-B14F-4D97-AF65-F5344CB8AC3E}">
        <p14:creationId xmlns:p14="http://schemas.microsoft.com/office/powerpoint/2010/main" val="4069247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089852-B667-4C7E-B7D8-DF83A664F5F4}" type="slidenum">
              <a:rPr lang="en-IN" smtClean="0"/>
              <a:t>51</a:t>
            </a:fld>
            <a:endParaRPr lang="en-IN"/>
          </a:p>
        </p:txBody>
      </p:sp>
    </p:spTree>
    <p:extLst>
      <p:ext uri="{BB962C8B-B14F-4D97-AF65-F5344CB8AC3E}">
        <p14:creationId xmlns:p14="http://schemas.microsoft.com/office/powerpoint/2010/main" val="2886848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089852-B667-4C7E-B7D8-DF83A664F5F4}" type="slidenum">
              <a:rPr lang="en-IN" smtClean="0"/>
              <a:t>52</a:t>
            </a:fld>
            <a:endParaRPr lang="en-IN"/>
          </a:p>
        </p:txBody>
      </p:sp>
    </p:spTree>
    <p:extLst>
      <p:ext uri="{BB962C8B-B14F-4D97-AF65-F5344CB8AC3E}">
        <p14:creationId xmlns:p14="http://schemas.microsoft.com/office/powerpoint/2010/main" val="1109972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089852-B667-4C7E-B7D8-DF83A664F5F4}" type="slidenum">
              <a:rPr lang="en-IN" smtClean="0"/>
              <a:t>53</a:t>
            </a:fld>
            <a:endParaRPr lang="en-IN"/>
          </a:p>
        </p:txBody>
      </p:sp>
    </p:spTree>
    <p:extLst>
      <p:ext uri="{BB962C8B-B14F-4D97-AF65-F5344CB8AC3E}">
        <p14:creationId xmlns:p14="http://schemas.microsoft.com/office/powerpoint/2010/main" val="3519594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426"/>
            <a:ext cx="10361851"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38DC4FA-1099-4A1D-9A7F-838417E1A3D9}" type="datetimeFigureOut">
              <a:rPr lang="en-US" smtClean="0"/>
              <a:pPr/>
              <a:t>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135D5-0DEE-41DE-9E83-316B519DE8F4}" type="slidenum">
              <a:rPr lang="en-IN" smtClean="0"/>
              <a:pPr/>
              <a:t>‹#›</a:t>
            </a:fld>
            <a:endParaRPr lang="en-IN"/>
          </a:p>
        </p:txBody>
      </p:sp>
      <p:sp>
        <p:nvSpPr>
          <p:cNvPr id="7" name="Freeform 6"/>
          <p:cNvSpPr/>
          <p:nvPr userDrawn="1"/>
        </p:nvSpPr>
        <p:spPr>
          <a:xfrm>
            <a:off x="-24130" y="15760"/>
            <a:ext cx="12247880" cy="6849745"/>
          </a:xfrm>
          <a:custGeom>
            <a:avLst/>
            <a:gdLst>
              <a:gd name="connsiteX0" fmla="*/ 0 w 19288"/>
              <a:gd name="connsiteY0" fmla="*/ 0 h 10787"/>
              <a:gd name="connsiteX1" fmla="*/ 19288 w 19288"/>
              <a:gd name="connsiteY1" fmla="*/ 0 h 10787"/>
              <a:gd name="connsiteX2" fmla="*/ 19288 w 19288"/>
              <a:gd name="connsiteY2" fmla="*/ 10787 h 10787"/>
              <a:gd name="connsiteX3" fmla="*/ 0 w 19288"/>
              <a:gd name="connsiteY3" fmla="*/ 10787 h 10787"/>
              <a:gd name="connsiteX4" fmla="*/ 0 w 19288"/>
              <a:gd name="connsiteY4" fmla="*/ 0 h 10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88" h="10787">
                <a:moveTo>
                  <a:pt x="0" y="0"/>
                </a:moveTo>
                <a:cubicBezTo>
                  <a:pt x="6429" y="0"/>
                  <a:pt x="13244" y="5803"/>
                  <a:pt x="19288" y="0"/>
                </a:cubicBezTo>
                <a:lnTo>
                  <a:pt x="19288" y="10787"/>
                </a:lnTo>
                <a:lnTo>
                  <a:pt x="0" y="10787"/>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Box 7"/>
          <p:cNvSpPr txBox="1"/>
          <p:nvPr userDrawn="1"/>
        </p:nvSpPr>
        <p:spPr>
          <a:xfrm>
            <a:off x="769620" y="2855595"/>
            <a:ext cx="6802120" cy="1928495"/>
          </a:xfrm>
          <a:prstGeom prst="rect">
            <a:avLst/>
          </a:prstGeom>
          <a:noFill/>
        </p:spPr>
        <p:txBody>
          <a:bodyPr wrap="square" rtlCol="0">
            <a:spAutoFit/>
          </a:bodyPr>
          <a:lstStyle/>
          <a:p>
            <a:pPr algn="just"/>
            <a:r>
              <a:rPr lang="en-US" sz="6000" b="1" dirty="0">
                <a:latin typeface="+mj-lt"/>
                <a:ea typeface="+mj-ea"/>
                <a:cs typeface="+mj-cs"/>
                <a:sym typeface="+mn-ea"/>
              </a:rPr>
              <a:t>Name</a:t>
            </a:r>
            <a:r>
              <a:rPr lang="en-US" sz="6000" b="1" baseline="0" dirty="0">
                <a:latin typeface="+mj-lt"/>
                <a:ea typeface="+mj-ea"/>
                <a:cs typeface="+mj-cs"/>
                <a:sym typeface="+mn-ea"/>
              </a:rPr>
              <a:t> of the Chapter</a:t>
            </a:r>
            <a:endParaRPr lang="en-US" sz="6000" b="1" dirty="0">
              <a:latin typeface="+mj-lt"/>
              <a:ea typeface="+mj-ea"/>
              <a:cs typeface="+mj-cs"/>
              <a:sym typeface="+mn-ea"/>
            </a:endParaRPr>
          </a:p>
          <a:p>
            <a:pPr algn="just"/>
            <a:endParaRPr lang="en-US" sz="6000" b="1" dirty="0"/>
          </a:p>
        </p:txBody>
      </p:sp>
      <p:cxnSp>
        <p:nvCxnSpPr>
          <p:cNvPr id="13" name="Straight Connector 12"/>
          <p:cNvCxnSpPr/>
          <p:nvPr userDrawn="1"/>
        </p:nvCxnSpPr>
        <p:spPr>
          <a:xfrm>
            <a:off x="861695" y="3825240"/>
            <a:ext cx="7905115" cy="0"/>
          </a:xfrm>
          <a:prstGeom prst="line">
            <a:avLst/>
          </a:prstGeom>
          <a:ln w="412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523042" y="1142984"/>
            <a:ext cx="10971372" cy="4525963"/>
          </a:xfrm>
        </p:spPr>
        <p:txBody>
          <a:bodyPr vert="eaVert">
            <a:normAutofit/>
          </a:bodyPr>
          <a:lstStyle>
            <a:lvl1pPr>
              <a:defRPr sz="20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fld id="{538DC4FA-1099-4A1D-9A7F-838417E1A3D9}" type="datetimeFigureOut">
              <a:rPr lang="en-US" smtClean="0"/>
              <a:pPr/>
              <a:t>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135D5-0DEE-41DE-9E83-316B519DE8F4}" type="slidenum">
              <a:rPr lang="en-IN" smtClean="0"/>
              <a:pPr/>
              <a:t>‹#›</a:t>
            </a:fld>
            <a:endParaRPr lang="en-IN"/>
          </a:p>
        </p:txBody>
      </p:sp>
      <p:sp>
        <p:nvSpPr>
          <p:cNvPr id="7" name="Rectangle 6"/>
          <p:cNvSpPr/>
          <p:nvPr userDrawn="1"/>
        </p:nvSpPr>
        <p:spPr>
          <a:xfrm>
            <a:off x="-15875" y="6610350"/>
            <a:ext cx="12209780" cy="2508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Box 10"/>
          <p:cNvSpPr txBox="1"/>
          <p:nvPr userDrawn="1"/>
        </p:nvSpPr>
        <p:spPr>
          <a:xfrm>
            <a:off x="4592320" y="6530975"/>
            <a:ext cx="2997200" cy="368300"/>
          </a:xfrm>
          <a:prstGeom prst="rect">
            <a:avLst/>
          </a:prstGeom>
          <a:noFill/>
        </p:spPr>
        <p:txBody>
          <a:bodyPr wrap="square" rtlCol="0">
            <a:spAutoFit/>
          </a:bodyPr>
          <a:lstStyle/>
          <a:p>
            <a:r>
              <a:rPr lang="en-US"/>
              <a:t>www.proschoolonline.com</a:t>
            </a:r>
          </a:p>
        </p:txBody>
      </p:sp>
      <p:pic>
        <p:nvPicPr>
          <p:cNvPr id="9" name="Content Placeholder 11" descr="black"/>
          <p:cNvPicPr>
            <a:picLocks noChangeAspect="1"/>
          </p:cNvPicPr>
          <p:nvPr userDrawn="1"/>
        </p:nvPicPr>
        <p:blipFill>
          <a:blip r:embed="rId2" cstate="print"/>
          <a:stretch>
            <a:fillRect/>
          </a:stretch>
        </p:blipFill>
        <p:spPr>
          <a:xfrm>
            <a:off x="10507980" y="137160"/>
            <a:ext cx="1595120" cy="464185"/>
          </a:xfrm>
          <a:prstGeom prst="rect">
            <a:avLst/>
          </a:prstGeom>
        </p:spPr>
      </p:pic>
      <p:sp>
        <p:nvSpPr>
          <p:cNvPr id="10" name="Title 1"/>
          <p:cNvSpPr>
            <a:spLocks noGrp="1"/>
          </p:cNvSpPr>
          <p:nvPr>
            <p:ph type="title" hasCustomPrompt="1"/>
          </p:nvPr>
        </p:nvSpPr>
        <p:spPr>
          <a:xfrm>
            <a:off x="308728" y="71414"/>
            <a:ext cx="8358246" cy="571504"/>
          </a:xfrm>
        </p:spPr>
        <p:txBody>
          <a:bodyPr>
            <a:normAutofit/>
          </a:bodyPr>
          <a:lstStyle>
            <a:lvl1pPr algn="just">
              <a:defRPr sz="2800" b="1" u="sng" baseline="0">
                <a:solidFill>
                  <a:schemeClr val="tx1">
                    <a:lumMod val="75000"/>
                    <a:lumOff val="25000"/>
                  </a:schemeClr>
                </a:solidFill>
                <a:latin typeface="+mn-lt"/>
              </a:defRPr>
            </a:lvl1pPr>
          </a:lstStyle>
          <a:p>
            <a:r>
              <a:rPr lang="en-US" dirty="0"/>
              <a:t>CLICK TO ADD TITLE</a:t>
            </a:r>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38DC4FA-1099-4A1D-9A7F-838417E1A3D9}" type="datetimeFigureOut">
              <a:rPr lang="en-US" smtClean="0"/>
              <a:pPr/>
              <a:t>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1135D5-0DEE-41DE-9E83-316B519DE8F4}" type="slidenum">
              <a:rPr lang="en-IN" smtClean="0"/>
              <a:pPr/>
              <a:t>‹#›</a:t>
            </a:fld>
            <a:endParaRPr lang="en-IN"/>
          </a:p>
        </p:txBody>
      </p:sp>
      <p:sp>
        <p:nvSpPr>
          <p:cNvPr id="6" name="Freeform 5"/>
          <p:cNvSpPr/>
          <p:nvPr userDrawn="1"/>
        </p:nvSpPr>
        <p:spPr>
          <a:xfrm>
            <a:off x="-38100" y="-12065"/>
            <a:ext cx="12247880" cy="6849745"/>
          </a:xfrm>
          <a:custGeom>
            <a:avLst/>
            <a:gdLst>
              <a:gd name="connsiteX0" fmla="*/ 0 w 19288"/>
              <a:gd name="connsiteY0" fmla="*/ 0 h 10787"/>
              <a:gd name="connsiteX1" fmla="*/ 19288 w 19288"/>
              <a:gd name="connsiteY1" fmla="*/ 0 h 10787"/>
              <a:gd name="connsiteX2" fmla="*/ 19288 w 19288"/>
              <a:gd name="connsiteY2" fmla="*/ 10787 h 10787"/>
              <a:gd name="connsiteX3" fmla="*/ 0 w 19288"/>
              <a:gd name="connsiteY3" fmla="*/ 10787 h 10787"/>
              <a:gd name="connsiteX4" fmla="*/ 0 w 19288"/>
              <a:gd name="connsiteY4" fmla="*/ 0 h 10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88" h="10787">
                <a:moveTo>
                  <a:pt x="0" y="0"/>
                </a:moveTo>
                <a:cubicBezTo>
                  <a:pt x="6429" y="0"/>
                  <a:pt x="13244" y="5803"/>
                  <a:pt x="19288" y="0"/>
                </a:cubicBezTo>
                <a:lnTo>
                  <a:pt x="19288" y="10787"/>
                </a:lnTo>
                <a:lnTo>
                  <a:pt x="0" y="10787"/>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Box 7"/>
          <p:cNvSpPr txBox="1"/>
          <p:nvPr userDrawn="1"/>
        </p:nvSpPr>
        <p:spPr>
          <a:xfrm>
            <a:off x="737870" y="2855595"/>
            <a:ext cx="6774180" cy="1014095"/>
          </a:xfrm>
          <a:prstGeom prst="rect">
            <a:avLst/>
          </a:prstGeom>
          <a:noFill/>
        </p:spPr>
        <p:txBody>
          <a:bodyPr wrap="square" rtlCol="0">
            <a:spAutoFit/>
          </a:bodyPr>
          <a:lstStyle/>
          <a:p>
            <a:pPr algn="just"/>
            <a:r>
              <a:rPr lang="en-US" sz="6000" b="1" dirty="0"/>
              <a:t>Thank You.</a:t>
            </a:r>
          </a:p>
        </p:txBody>
      </p:sp>
      <p:cxnSp>
        <p:nvCxnSpPr>
          <p:cNvPr id="10" name="Straight Connector 9"/>
          <p:cNvCxnSpPr/>
          <p:nvPr userDrawn="1"/>
        </p:nvCxnSpPr>
        <p:spPr>
          <a:xfrm>
            <a:off x="861695" y="3825240"/>
            <a:ext cx="7905115" cy="0"/>
          </a:xfrm>
          <a:prstGeom prst="line">
            <a:avLst/>
          </a:prstGeom>
          <a:ln w="412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8728" y="71414"/>
            <a:ext cx="8358246" cy="571504"/>
          </a:xfrm>
        </p:spPr>
        <p:txBody>
          <a:bodyPr>
            <a:normAutofit/>
          </a:bodyPr>
          <a:lstStyle>
            <a:lvl1pPr algn="just">
              <a:defRPr sz="2800" b="1" u="sng" baseline="0">
                <a:solidFill>
                  <a:schemeClr val="tx1">
                    <a:lumMod val="75000"/>
                    <a:lumOff val="25000"/>
                  </a:schemeClr>
                </a:solidFill>
                <a:latin typeface="+mn-lt"/>
              </a:defRPr>
            </a:lvl1pPr>
          </a:lstStyle>
          <a:p>
            <a:r>
              <a:rPr lang="en-US" dirty="0"/>
              <a:t>CLICK TO ADD TITLE</a:t>
            </a:r>
            <a:endParaRPr lang="en-IN" dirty="0"/>
          </a:p>
        </p:txBody>
      </p:sp>
      <p:sp>
        <p:nvSpPr>
          <p:cNvPr id="3" name="Content Placeholder 2"/>
          <p:cNvSpPr>
            <a:spLocks noGrp="1"/>
          </p:cNvSpPr>
          <p:nvPr>
            <p:ph idx="1"/>
          </p:nvPr>
        </p:nvSpPr>
        <p:spPr>
          <a:xfrm>
            <a:off x="553122" y="1142984"/>
            <a:ext cx="10971372" cy="4525963"/>
          </a:xfrm>
        </p:spPr>
        <p:txBody>
          <a:bodyPr/>
          <a:lstStyle>
            <a:lvl1pPr algn="just">
              <a:defRPr sz="2000"/>
            </a:lvl1pPr>
            <a:lvl2pPr algn="just">
              <a:defRPr sz="1800"/>
            </a:lvl2pPr>
            <a:lvl3pPr algn="just">
              <a:defRPr sz="1800"/>
            </a:lvl3pPr>
            <a:lvl4pPr algn="just">
              <a:defRPr sz="1800"/>
            </a:lvl4pPr>
            <a:lvl5pPr algn="ju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fld id="{538DC4FA-1099-4A1D-9A7F-838417E1A3D9}" type="datetimeFigureOut">
              <a:rPr lang="en-US" smtClean="0"/>
              <a:pPr/>
              <a:t>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135D5-0DEE-41DE-9E83-316B519DE8F4}" type="slidenum">
              <a:rPr lang="en-IN" smtClean="0"/>
              <a:pPr/>
              <a:t>‹#›</a:t>
            </a:fld>
            <a:endParaRPr lang="en-IN"/>
          </a:p>
        </p:txBody>
      </p:sp>
      <p:sp>
        <p:nvSpPr>
          <p:cNvPr id="7" name="Rectangle 6"/>
          <p:cNvSpPr/>
          <p:nvPr userDrawn="1"/>
        </p:nvSpPr>
        <p:spPr>
          <a:xfrm>
            <a:off x="-15875" y="6610350"/>
            <a:ext cx="12209780" cy="2508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38DC4FA-1099-4A1D-9A7F-838417E1A3D9}" type="datetimeFigureOut">
              <a:rPr lang="en-US" smtClean="0"/>
              <a:pPr/>
              <a:t>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1135D5-0DEE-41DE-9E83-316B519DE8F4}" type="slidenum">
              <a:rPr lang="en-IN" smtClean="0"/>
              <a:pPr/>
              <a:t>‹#›</a:t>
            </a:fld>
            <a:endParaRPr lang="en-IN"/>
          </a:p>
        </p:txBody>
      </p:sp>
      <p:sp>
        <p:nvSpPr>
          <p:cNvPr id="11" name="Rectangle 10"/>
          <p:cNvSpPr/>
          <p:nvPr userDrawn="1"/>
        </p:nvSpPr>
        <p:spPr>
          <a:xfrm>
            <a:off x="-15875" y="6610350"/>
            <a:ext cx="12209780" cy="2508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Box 10"/>
          <p:cNvSpPr txBox="1"/>
          <p:nvPr userDrawn="1"/>
        </p:nvSpPr>
        <p:spPr>
          <a:xfrm>
            <a:off x="4592320" y="6530975"/>
            <a:ext cx="2997200" cy="368300"/>
          </a:xfrm>
          <a:prstGeom prst="rect">
            <a:avLst/>
          </a:prstGeom>
          <a:noFill/>
        </p:spPr>
        <p:txBody>
          <a:bodyPr wrap="square" rtlCol="0">
            <a:spAutoFit/>
          </a:bodyPr>
          <a:lstStyle/>
          <a:p>
            <a:r>
              <a:rPr lang="en-US"/>
              <a:t>www.proschoolonline.com</a:t>
            </a:r>
          </a:p>
        </p:txBody>
      </p:sp>
      <p:pic>
        <p:nvPicPr>
          <p:cNvPr id="13" name="Content Placeholder 11" descr="black"/>
          <p:cNvPicPr>
            <a:picLocks noChangeAspect="1"/>
          </p:cNvPicPr>
          <p:nvPr userDrawn="1"/>
        </p:nvPicPr>
        <p:blipFill>
          <a:blip r:embed="rId2" cstate="print"/>
          <a:stretch>
            <a:fillRect/>
          </a:stretch>
        </p:blipFill>
        <p:spPr>
          <a:xfrm>
            <a:off x="10507980" y="137160"/>
            <a:ext cx="1595120" cy="464185"/>
          </a:xfrm>
          <a:prstGeom prst="rect">
            <a:avLst/>
          </a:prstGeom>
        </p:spPr>
      </p:pic>
      <p:sp>
        <p:nvSpPr>
          <p:cNvPr id="9" name="Title 1"/>
          <p:cNvSpPr>
            <a:spLocks noGrp="1"/>
          </p:cNvSpPr>
          <p:nvPr>
            <p:ph type="title" hasCustomPrompt="1"/>
          </p:nvPr>
        </p:nvSpPr>
        <p:spPr>
          <a:xfrm>
            <a:off x="308728" y="71414"/>
            <a:ext cx="8358246" cy="571504"/>
          </a:xfrm>
        </p:spPr>
        <p:txBody>
          <a:bodyPr>
            <a:normAutofit/>
          </a:bodyPr>
          <a:lstStyle>
            <a:lvl1pPr algn="just">
              <a:defRPr sz="2800" b="1" u="sng" baseline="0">
                <a:solidFill>
                  <a:schemeClr val="tx1">
                    <a:lumMod val="75000"/>
                    <a:lumOff val="25000"/>
                  </a:schemeClr>
                </a:solidFill>
                <a:latin typeface="+mn-lt"/>
              </a:defRPr>
            </a:lvl1pPr>
          </a:lstStyle>
          <a:p>
            <a:r>
              <a:rPr lang="en-US" dirty="0"/>
              <a:t>CLICK TO ADD TITLE</a:t>
            </a:r>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38DC4FA-1099-4A1D-9A7F-838417E1A3D9}" type="datetimeFigureOut">
              <a:rPr lang="en-US" smtClean="0"/>
              <a:pPr/>
              <a:t>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1135D5-0DEE-41DE-9E83-316B519DE8F4}" type="slidenum">
              <a:rPr lang="en-IN" smtClean="0"/>
              <a:pPr/>
              <a:t>‹#›</a:t>
            </a:fld>
            <a:endParaRPr lang="en-IN"/>
          </a:p>
        </p:txBody>
      </p:sp>
      <p:graphicFrame>
        <p:nvGraphicFramePr>
          <p:cNvPr id="6" name="Table 5"/>
          <p:cNvGraphicFramePr>
            <a:graphicFrameLocks noGrp="1"/>
          </p:cNvGraphicFramePr>
          <p:nvPr userDrawn="1"/>
        </p:nvGraphicFramePr>
        <p:xfrm>
          <a:off x="2031735" y="1833252"/>
          <a:ext cx="8126943" cy="2595880"/>
        </p:xfrm>
        <a:graphic>
          <a:graphicData uri="http://schemas.openxmlformats.org/drawingml/2006/table">
            <a:tbl>
              <a:tblPr firstRow="1" bandRow="1">
                <a:tableStyleId>{21E4AEA4-8DFA-4A89-87EB-49C32662AFE0}</a:tableStyleId>
              </a:tblPr>
              <a:tblGrid>
                <a:gridCol w="2708981">
                  <a:extLst>
                    <a:ext uri="{9D8B030D-6E8A-4147-A177-3AD203B41FA5}">
                      <a16:colId xmlns:a16="http://schemas.microsoft.com/office/drawing/2014/main" val="20000"/>
                    </a:ext>
                  </a:extLst>
                </a:gridCol>
                <a:gridCol w="2708981">
                  <a:extLst>
                    <a:ext uri="{9D8B030D-6E8A-4147-A177-3AD203B41FA5}">
                      <a16:colId xmlns:a16="http://schemas.microsoft.com/office/drawing/2014/main" val="20001"/>
                    </a:ext>
                  </a:extLst>
                </a:gridCol>
                <a:gridCol w="2708981">
                  <a:extLst>
                    <a:ext uri="{9D8B030D-6E8A-4147-A177-3AD203B41FA5}">
                      <a16:colId xmlns:a16="http://schemas.microsoft.com/office/drawing/2014/main" val="20002"/>
                    </a:ext>
                  </a:extLst>
                </a:gridCol>
              </a:tblGrid>
              <a:tr h="370840">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extLst>
                  <a:ext uri="{0D108BD9-81ED-4DB2-BD59-A6C34878D82A}">
                    <a16:rowId xmlns:a16="http://schemas.microsoft.com/office/drawing/2014/main" val="10000"/>
                  </a:ext>
                </a:extLst>
              </a:tr>
              <a:tr h="370840">
                <a:tc>
                  <a:txBody>
                    <a:bodyPr/>
                    <a:lstStyle/>
                    <a:p>
                      <a:pPr algn="ctr"/>
                      <a:r>
                        <a:rPr lang="en-US" dirty="0"/>
                        <a:t>1</a:t>
                      </a:r>
                    </a:p>
                  </a:txBody>
                  <a:tcPr>
                    <a:solidFill>
                      <a:srgbClr val="FFC000"/>
                    </a:solidFill>
                  </a:tcPr>
                </a:tc>
                <a:tc>
                  <a:txBody>
                    <a:bodyPr/>
                    <a:lstStyle/>
                    <a:p>
                      <a:pPr algn="ctr"/>
                      <a:r>
                        <a:rPr lang="en-US" dirty="0"/>
                        <a:t>1</a:t>
                      </a:r>
                      <a:endParaRPr lang="en-IN" dirty="0"/>
                    </a:p>
                  </a:txBody>
                  <a:tcPr>
                    <a:solidFill>
                      <a:srgbClr val="FFC000"/>
                    </a:solidFill>
                  </a:tcPr>
                </a:tc>
                <a:tc>
                  <a:txBody>
                    <a:bodyPr/>
                    <a:lstStyle/>
                    <a:p>
                      <a:pPr algn="ctr"/>
                      <a:r>
                        <a:rPr lang="en-US" dirty="0"/>
                        <a:t>1</a:t>
                      </a:r>
                      <a:endParaRPr lang="en-IN" dirty="0"/>
                    </a:p>
                  </a:txBody>
                  <a:tcPr>
                    <a:solidFill>
                      <a:srgbClr val="FFC000"/>
                    </a:solidFill>
                  </a:tcPr>
                </a:tc>
                <a:extLst>
                  <a:ext uri="{0D108BD9-81ED-4DB2-BD59-A6C34878D82A}">
                    <a16:rowId xmlns:a16="http://schemas.microsoft.com/office/drawing/2014/main" val="10001"/>
                  </a:ext>
                </a:extLst>
              </a:tr>
              <a:tr h="370840">
                <a:tc>
                  <a:txBody>
                    <a:bodyPr/>
                    <a:lstStyle/>
                    <a:p>
                      <a:pPr algn="ctr"/>
                      <a:r>
                        <a:rPr lang="en-US" dirty="0"/>
                        <a:t>2</a:t>
                      </a:r>
                      <a:endParaRPr lang="en-IN" dirty="0"/>
                    </a:p>
                  </a:txBody>
                  <a:tcPr>
                    <a:solidFill>
                      <a:srgbClr val="FFC000"/>
                    </a:solidFill>
                  </a:tcPr>
                </a:tc>
                <a:tc>
                  <a:txBody>
                    <a:bodyPr/>
                    <a:lstStyle/>
                    <a:p>
                      <a:pPr algn="ctr"/>
                      <a:r>
                        <a:rPr lang="en-US" dirty="0"/>
                        <a:t>2</a:t>
                      </a:r>
                      <a:endParaRPr lang="en-IN" dirty="0"/>
                    </a:p>
                  </a:txBody>
                  <a:tcPr>
                    <a:solidFill>
                      <a:srgbClr val="FFC000"/>
                    </a:solidFill>
                  </a:tcPr>
                </a:tc>
                <a:tc>
                  <a:txBody>
                    <a:bodyPr/>
                    <a:lstStyle/>
                    <a:p>
                      <a:pPr algn="ctr"/>
                      <a:r>
                        <a:rPr lang="en-US" dirty="0"/>
                        <a:t>2</a:t>
                      </a:r>
                      <a:endParaRPr lang="en-IN" dirty="0"/>
                    </a:p>
                  </a:txBody>
                  <a:tcPr>
                    <a:solidFill>
                      <a:srgbClr val="FFC000"/>
                    </a:solidFill>
                  </a:tcPr>
                </a:tc>
                <a:extLst>
                  <a:ext uri="{0D108BD9-81ED-4DB2-BD59-A6C34878D82A}">
                    <a16:rowId xmlns:a16="http://schemas.microsoft.com/office/drawing/2014/main" val="10002"/>
                  </a:ext>
                </a:extLst>
              </a:tr>
              <a:tr h="370840">
                <a:tc>
                  <a:txBody>
                    <a:bodyPr/>
                    <a:lstStyle/>
                    <a:p>
                      <a:pPr algn="ctr"/>
                      <a:r>
                        <a:rPr lang="en-US" dirty="0"/>
                        <a:t>3</a:t>
                      </a:r>
                      <a:endParaRPr lang="en-IN" dirty="0"/>
                    </a:p>
                  </a:txBody>
                  <a:tcPr>
                    <a:solidFill>
                      <a:srgbClr val="FFC000"/>
                    </a:solidFill>
                  </a:tcPr>
                </a:tc>
                <a:tc>
                  <a:txBody>
                    <a:bodyPr/>
                    <a:lstStyle/>
                    <a:p>
                      <a:pPr algn="ctr"/>
                      <a:r>
                        <a:rPr lang="en-US" dirty="0"/>
                        <a:t>3</a:t>
                      </a:r>
                      <a:endParaRPr lang="en-IN" dirty="0"/>
                    </a:p>
                  </a:txBody>
                  <a:tcPr>
                    <a:solidFill>
                      <a:srgbClr val="FFC000"/>
                    </a:solidFill>
                  </a:tcPr>
                </a:tc>
                <a:tc>
                  <a:txBody>
                    <a:bodyPr/>
                    <a:lstStyle/>
                    <a:p>
                      <a:pPr algn="ctr"/>
                      <a:r>
                        <a:rPr lang="en-US" dirty="0"/>
                        <a:t>3</a:t>
                      </a:r>
                      <a:endParaRPr lang="en-IN" dirty="0"/>
                    </a:p>
                  </a:txBody>
                  <a:tcPr>
                    <a:solidFill>
                      <a:srgbClr val="FFC000"/>
                    </a:solidFill>
                  </a:tcPr>
                </a:tc>
                <a:extLst>
                  <a:ext uri="{0D108BD9-81ED-4DB2-BD59-A6C34878D82A}">
                    <a16:rowId xmlns:a16="http://schemas.microsoft.com/office/drawing/2014/main" val="10003"/>
                  </a:ext>
                </a:extLst>
              </a:tr>
              <a:tr h="370840">
                <a:tc>
                  <a:txBody>
                    <a:bodyPr/>
                    <a:lstStyle/>
                    <a:p>
                      <a:pPr algn="ctr"/>
                      <a:r>
                        <a:rPr lang="en-US" dirty="0"/>
                        <a:t>4</a:t>
                      </a:r>
                      <a:endParaRPr lang="en-IN" dirty="0"/>
                    </a:p>
                  </a:txBody>
                  <a:tcPr>
                    <a:solidFill>
                      <a:srgbClr val="FFC000"/>
                    </a:solidFill>
                  </a:tcPr>
                </a:tc>
                <a:tc>
                  <a:txBody>
                    <a:bodyPr/>
                    <a:lstStyle/>
                    <a:p>
                      <a:pPr algn="ctr"/>
                      <a:r>
                        <a:rPr lang="en-US" dirty="0"/>
                        <a:t>4</a:t>
                      </a:r>
                      <a:endParaRPr lang="en-IN" dirty="0"/>
                    </a:p>
                  </a:txBody>
                  <a:tcPr>
                    <a:solidFill>
                      <a:srgbClr val="FFC000"/>
                    </a:solidFill>
                  </a:tcPr>
                </a:tc>
                <a:tc>
                  <a:txBody>
                    <a:bodyPr/>
                    <a:lstStyle/>
                    <a:p>
                      <a:pPr algn="ctr"/>
                      <a:r>
                        <a:rPr lang="en-US" dirty="0"/>
                        <a:t>4</a:t>
                      </a:r>
                      <a:endParaRPr lang="en-IN" dirty="0"/>
                    </a:p>
                  </a:txBody>
                  <a:tcPr>
                    <a:solidFill>
                      <a:srgbClr val="FFC000"/>
                    </a:solidFill>
                  </a:tcPr>
                </a:tc>
                <a:extLst>
                  <a:ext uri="{0D108BD9-81ED-4DB2-BD59-A6C34878D82A}">
                    <a16:rowId xmlns:a16="http://schemas.microsoft.com/office/drawing/2014/main" val="10004"/>
                  </a:ext>
                </a:extLst>
              </a:tr>
              <a:tr h="370840">
                <a:tc>
                  <a:txBody>
                    <a:bodyPr/>
                    <a:lstStyle/>
                    <a:p>
                      <a:pPr algn="ctr"/>
                      <a:r>
                        <a:rPr lang="en-US" dirty="0"/>
                        <a:t>5</a:t>
                      </a:r>
                      <a:endParaRPr lang="en-IN" dirty="0"/>
                    </a:p>
                  </a:txBody>
                  <a:tcPr>
                    <a:solidFill>
                      <a:srgbClr val="FFC000"/>
                    </a:solidFill>
                  </a:tcPr>
                </a:tc>
                <a:tc>
                  <a:txBody>
                    <a:bodyPr/>
                    <a:lstStyle/>
                    <a:p>
                      <a:pPr algn="ctr"/>
                      <a:r>
                        <a:rPr lang="en-US" dirty="0"/>
                        <a:t>5</a:t>
                      </a:r>
                      <a:endParaRPr lang="en-IN" dirty="0"/>
                    </a:p>
                  </a:txBody>
                  <a:tcPr>
                    <a:solidFill>
                      <a:srgbClr val="FFC000"/>
                    </a:solidFill>
                  </a:tcPr>
                </a:tc>
                <a:tc>
                  <a:txBody>
                    <a:bodyPr/>
                    <a:lstStyle/>
                    <a:p>
                      <a:pPr algn="ctr"/>
                      <a:r>
                        <a:rPr lang="en-US" dirty="0"/>
                        <a:t>5</a:t>
                      </a:r>
                      <a:endParaRPr lang="en-IN" dirty="0"/>
                    </a:p>
                  </a:txBody>
                  <a:tcPr>
                    <a:solidFill>
                      <a:srgbClr val="FFC000"/>
                    </a:solidFill>
                  </a:tcPr>
                </a:tc>
                <a:extLst>
                  <a:ext uri="{0D108BD9-81ED-4DB2-BD59-A6C34878D82A}">
                    <a16:rowId xmlns:a16="http://schemas.microsoft.com/office/drawing/2014/main" val="10005"/>
                  </a:ext>
                </a:extLst>
              </a:tr>
              <a:tr h="370840">
                <a:tc>
                  <a:txBody>
                    <a:bodyPr/>
                    <a:lstStyle/>
                    <a:p>
                      <a:pPr algn="ctr"/>
                      <a:r>
                        <a:rPr lang="en-US" dirty="0"/>
                        <a:t>6</a:t>
                      </a:r>
                      <a:endParaRPr lang="en-IN" dirty="0"/>
                    </a:p>
                  </a:txBody>
                  <a:tcPr>
                    <a:solidFill>
                      <a:srgbClr val="FFC000"/>
                    </a:solidFill>
                  </a:tcPr>
                </a:tc>
                <a:tc>
                  <a:txBody>
                    <a:bodyPr/>
                    <a:lstStyle/>
                    <a:p>
                      <a:pPr algn="ctr"/>
                      <a:r>
                        <a:rPr lang="en-US" dirty="0"/>
                        <a:t>6</a:t>
                      </a:r>
                      <a:endParaRPr lang="en-IN" dirty="0"/>
                    </a:p>
                  </a:txBody>
                  <a:tcPr>
                    <a:solidFill>
                      <a:srgbClr val="FFC000"/>
                    </a:solidFill>
                  </a:tcPr>
                </a:tc>
                <a:tc>
                  <a:txBody>
                    <a:bodyPr/>
                    <a:lstStyle/>
                    <a:p>
                      <a:pPr algn="ctr"/>
                      <a:r>
                        <a:rPr lang="en-US" dirty="0"/>
                        <a:t>6</a:t>
                      </a:r>
                      <a:endParaRPr lang="en-IN" dirty="0"/>
                    </a:p>
                  </a:txBody>
                  <a:tcPr>
                    <a:solidFill>
                      <a:srgbClr val="FFC000"/>
                    </a:solidFill>
                  </a:tcPr>
                </a:tc>
                <a:extLst>
                  <a:ext uri="{0D108BD9-81ED-4DB2-BD59-A6C34878D82A}">
                    <a16:rowId xmlns:a16="http://schemas.microsoft.com/office/drawing/2014/main" val="10006"/>
                  </a:ext>
                </a:extLst>
              </a:tr>
            </a:tbl>
          </a:graphicData>
        </a:graphic>
      </p:graphicFrame>
      <p:sp>
        <p:nvSpPr>
          <p:cNvPr id="7" name="Rectangle 6"/>
          <p:cNvSpPr/>
          <p:nvPr userDrawn="1"/>
        </p:nvSpPr>
        <p:spPr>
          <a:xfrm>
            <a:off x="-15875" y="6610350"/>
            <a:ext cx="12209780" cy="2508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Box 10"/>
          <p:cNvSpPr txBox="1"/>
          <p:nvPr userDrawn="1"/>
        </p:nvSpPr>
        <p:spPr>
          <a:xfrm>
            <a:off x="4592320" y="6530975"/>
            <a:ext cx="2997200" cy="368300"/>
          </a:xfrm>
          <a:prstGeom prst="rect">
            <a:avLst/>
          </a:prstGeom>
          <a:noFill/>
        </p:spPr>
        <p:txBody>
          <a:bodyPr wrap="square" rtlCol="0">
            <a:spAutoFit/>
          </a:bodyPr>
          <a:lstStyle/>
          <a:p>
            <a:r>
              <a:rPr lang="en-US"/>
              <a:t>www.proschoolonline.com</a:t>
            </a:r>
          </a:p>
        </p:txBody>
      </p:sp>
      <p:pic>
        <p:nvPicPr>
          <p:cNvPr id="9" name="Content Placeholder 11" descr="black"/>
          <p:cNvPicPr>
            <a:picLocks noChangeAspect="1"/>
          </p:cNvPicPr>
          <p:nvPr userDrawn="1"/>
        </p:nvPicPr>
        <p:blipFill>
          <a:blip r:embed="rId2" cstate="print"/>
          <a:stretch>
            <a:fillRect/>
          </a:stretch>
        </p:blipFill>
        <p:spPr>
          <a:xfrm>
            <a:off x="10507980" y="137160"/>
            <a:ext cx="1595120" cy="464185"/>
          </a:xfrm>
          <a:prstGeom prst="rect">
            <a:avLst/>
          </a:prstGeom>
        </p:spPr>
      </p:pic>
      <p:sp>
        <p:nvSpPr>
          <p:cNvPr id="11" name="Title 1"/>
          <p:cNvSpPr>
            <a:spLocks noGrp="1"/>
          </p:cNvSpPr>
          <p:nvPr>
            <p:ph type="title" hasCustomPrompt="1"/>
          </p:nvPr>
        </p:nvSpPr>
        <p:spPr>
          <a:xfrm>
            <a:off x="308728" y="71414"/>
            <a:ext cx="8358246" cy="571504"/>
          </a:xfrm>
        </p:spPr>
        <p:txBody>
          <a:bodyPr>
            <a:normAutofit/>
          </a:bodyPr>
          <a:lstStyle>
            <a:lvl1pPr algn="just">
              <a:defRPr sz="2800" b="1" u="sng" baseline="0">
                <a:solidFill>
                  <a:schemeClr val="tx1">
                    <a:lumMod val="75000"/>
                    <a:lumOff val="25000"/>
                  </a:schemeClr>
                </a:solidFill>
                <a:latin typeface="+mn-lt"/>
              </a:defRPr>
            </a:lvl1pPr>
          </a:lstStyle>
          <a:p>
            <a:r>
              <a:rPr lang="en-US" dirty="0"/>
              <a:t>CLICK TO ADD TITLE</a:t>
            </a:r>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38DC4FA-1099-4A1D-9A7F-838417E1A3D9}" type="datetimeFigureOut">
              <a:rPr lang="en-US" smtClean="0"/>
              <a:pPr/>
              <a:t>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1135D5-0DEE-41DE-9E83-316B519DE8F4}" type="slidenum">
              <a:rPr lang="en-IN" smtClean="0"/>
              <a:pPr/>
              <a:t>‹#›</a:t>
            </a:fld>
            <a:endParaRPr lang="en-IN"/>
          </a:p>
        </p:txBody>
      </p:sp>
      <p:sp>
        <p:nvSpPr>
          <p:cNvPr id="6" name="Rectangle 5"/>
          <p:cNvSpPr/>
          <p:nvPr userDrawn="1"/>
        </p:nvSpPr>
        <p:spPr>
          <a:xfrm>
            <a:off x="-15875" y="6610350"/>
            <a:ext cx="12209780" cy="2508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Box 10"/>
          <p:cNvSpPr txBox="1"/>
          <p:nvPr userDrawn="1"/>
        </p:nvSpPr>
        <p:spPr>
          <a:xfrm>
            <a:off x="4592320" y="6530975"/>
            <a:ext cx="2997200" cy="368300"/>
          </a:xfrm>
          <a:prstGeom prst="rect">
            <a:avLst/>
          </a:prstGeom>
          <a:noFill/>
        </p:spPr>
        <p:txBody>
          <a:bodyPr wrap="square" rtlCol="0">
            <a:spAutoFit/>
          </a:bodyPr>
          <a:lstStyle/>
          <a:p>
            <a:r>
              <a:rPr lang="en-US"/>
              <a:t>www.proschoolonline.com</a:t>
            </a:r>
          </a:p>
        </p:txBody>
      </p:sp>
      <p:pic>
        <p:nvPicPr>
          <p:cNvPr id="8" name="Content Placeholder 11" descr="black"/>
          <p:cNvPicPr>
            <a:picLocks noChangeAspect="1"/>
          </p:cNvPicPr>
          <p:nvPr userDrawn="1"/>
        </p:nvPicPr>
        <p:blipFill>
          <a:blip r:embed="rId2" cstate="print"/>
          <a:stretch>
            <a:fillRect/>
          </a:stretch>
        </p:blipFill>
        <p:spPr>
          <a:xfrm>
            <a:off x="10507980" y="137160"/>
            <a:ext cx="1595120" cy="464185"/>
          </a:xfrm>
          <a:prstGeom prst="rect">
            <a:avLst/>
          </a:prstGeom>
        </p:spPr>
      </p:pic>
      <p:graphicFrame>
        <p:nvGraphicFramePr>
          <p:cNvPr id="10" name="Diagram 9"/>
          <p:cNvGraphicFramePr/>
          <p:nvPr userDrawn="1"/>
        </p:nvGraphicFramePr>
        <p:xfrm>
          <a:off x="2031735" y="720019"/>
          <a:ext cx="8126942" cy="54179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itle 1"/>
          <p:cNvSpPr>
            <a:spLocks noGrp="1"/>
          </p:cNvSpPr>
          <p:nvPr>
            <p:ph type="title" hasCustomPrompt="1"/>
          </p:nvPr>
        </p:nvSpPr>
        <p:spPr>
          <a:xfrm>
            <a:off x="308728" y="71414"/>
            <a:ext cx="8358246" cy="571504"/>
          </a:xfrm>
        </p:spPr>
        <p:txBody>
          <a:bodyPr>
            <a:normAutofit/>
          </a:bodyPr>
          <a:lstStyle>
            <a:lvl1pPr algn="just">
              <a:defRPr sz="2800" b="1" u="sng" baseline="0">
                <a:solidFill>
                  <a:schemeClr val="tx1">
                    <a:lumMod val="75000"/>
                    <a:lumOff val="25000"/>
                  </a:schemeClr>
                </a:solidFill>
                <a:latin typeface="+mn-lt"/>
              </a:defRPr>
            </a:lvl1pPr>
          </a:lstStyle>
          <a:p>
            <a:r>
              <a:rPr lang="en-US" dirty="0"/>
              <a:t>CLICK TO ADD TITLE</a:t>
            </a:r>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53122" y="1142984"/>
            <a:ext cx="5386216" cy="639762"/>
          </a:xfrm>
        </p:spPr>
        <p:txBody>
          <a:bodyPr anchor="b">
            <a:normAutofit/>
          </a:bodyPr>
          <a:lstStyle>
            <a:lvl1pPr marL="0" indent="0" algn="just">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53122" y="1782746"/>
            <a:ext cx="5386216" cy="3951288"/>
          </a:xfrm>
        </p:spPr>
        <p:txBody>
          <a:bodyPr>
            <a:normAutofit/>
          </a:bodyPr>
          <a:lstStyle>
            <a:lvl1pPr algn="just">
              <a:defRPr sz="2000"/>
            </a:lvl1pPr>
            <a:lvl2pPr algn="just">
              <a:defRPr sz="1800"/>
            </a:lvl2pPr>
            <a:lvl3pPr algn="just">
              <a:defRPr sz="1800"/>
            </a:lvl3pPr>
            <a:lvl4pPr algn="just">
              <a:defRPr sz="1800"/>
            </a:lvl4pPr>
            <a:lvl5pPr algn="just">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p:cNvSpPr>
            <a:spLocks noGrp="1"/>
          </p:cNvSpPr>
          <p:nvPr>
            <p:ph type="body" sz="quarter" idx="3"/>
          </p:nvPr>
        </p:nvSpPr>
        <p:spPr>
          <a:xfrm>
            <a:off x="6136162" y="1142984"/>
            <a:ext cx="5388332" cy="639762"/>
          </a:xfrm>
        </p:spPr>
        <p:txBody>
          <a:bodyPr anchor="b">
            <a:normAutofit/>
          </a:bodyPr>
          <a:lstStyle>
            <a:lvl1pPr marL="0" indent="0" algn="just">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36162" y="1782746"/>
            <a:ext cx="5388332" cy="3951288"/>
          </a:xfrm>
        </p:spPr>
        <p:txBody>
          <a:bodyPr>
            <a:normAutofit/>
          </a:bodyPr>
          <a:lstStyle>
            <a:lvl1pPr algn="just">
              <a:defRPr sz="2000"/>
            </a:lvl1pPr>
            <a:lvl2pPr algn="just">
              <a:defRPr sz="1800"/>
            </a:lvl2pPr>
            <a:lvl3pPr algn="just">
              <a:defRPr sz="1800"/>
            </a:lvl3pPr>
            <a:lvl4pPr algn="just">
              <a:defRPr sz="1800"/>
            </a:lvl4pPr>
            <a:lvl5pPr algn="just">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Date Placeholder 6"/>
          <p:cNvSpPr>
            <a:spLocks noGrp="1"/>
          </p:cNvSpPr>
          <p:nvPr>
            <p:ph type="dt" sz="half" idx="10"/>
          </p:nvPr>
        </p:nvSpPr>
        <p:spPr/>
        <p:txBody>
          <a:bodyPr/>
          <a:lstStyle/>
          <a:p>
            <a:fld id="{538DC4FA-1099-4A1D-9A7F-838417E1A3D9}" type="datetimeFigureOut">
              <a:rPr lang="en-US" smtClean="0"/>
              <a:pPr/>
              <a:t>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1135D5-0DEE-41DE-9E83-316B519DE8F4}" type="slidenum">
              <a:rPr lang="en-IN" smtClean="0"/>
              <a:pPr/>
              <a:t>‹#›</a:t>
            </a:fld>
            <a:endParaRPr lang="en-IN"/>
          </a:p>
        </p:txBody>
      </p:sp>
      <p:sp>
        <p:nvSpPr>
          <p:cNvPr id="13" name="Rectangle 12"/>
          <p:cNvSpPr/>
          <p:nvPr userDrawn="1"/>
        </p:nvSpPr>
        <p:spPr>
          <a:xfrm>
            <a:off x="-15875" y="6610350"/>
            <a:ext cx="12209780" cy="2508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Box 10"/>
          <p:cNvSpPr txBox="1"/>
          <p:nvPr userDrawn="1"/>
        </p:nvSpPr>
        <p:spPr>
          <a:xfrm>
            <a:off x="4592320" y="6530975"/>
            <a:ext cx="2997200" cy="368300"/>
          </a:xfrm>
          <a:prstGeom prst="rect">
            <a:avLst/>
          </a:prstGeom>
          <a:noFill/>
        </p:spPr>
        <p:txBody>
          <a:bodyPr wrap="square" rtlCol="0">
            <a:spAutoFit/>
          </a:bodyPr>
          <a:lstStyle/>
          <a:p>
            <a:r>
              <a:rPr lang="en-US"/>
              <a:t>www.proschoolonline.com</a:t>
            </a:r>
          </a:p>
        </p:txBody>
      </p:sp>
      <p:pic>
        <p:nvPicPr>
          <p:cNvPr id="15" name="Content Placeholder 11" descr="black"/>
          <p:cNvPicPr>
            <a:picLocks noChangeAspect="1"/>
          </p:cNvPicPr>
          <p:nvPr userDrawn="1"/>
        </p:nvPicPr>
        <p:blipFill>
          <a:blip r:embed="rId2" cstate="print"/>
          <a:stretch>
            <a:fillRect/>
          </a:stretch>
        </p:blipFill>
        <p:spPr>
          <a:xfrm>
            <a:off x="10507980" y="137160"/>
            <a:ext cx="1595120" cy="464185"/>
          </a:xfrm>
          <a:prstGeom prst="rect">
            <a:avLst/>
          </a:prstGeom>
        </p:spPr>
      </p:pic>
      <p:sp>
        <p:nvSpPr>
          <p:cNvPr id="16" name="Title 1"/>
          <p:cNvSpPr>
            <a:spLocks noGrp="1"/>
          </p:cNvSpPr>
          <p:nvPr>
            <p:ph type="title" hasCustomPrompt="1"/>
          </p:nvPr>
        </p:nvSpPr>
        <p:spPr>
          <a:xfrm>
            <a:off x="308728" y="71414"/>
            <a:ext cx="8358246" cy="571504"/>
          </a:xfrm>
        </p:spPr>
        <p:txBody>
          <a:bodyPr>
            <a:normAutofit/>
          </a:bodyPr>
          <a:lstStyle>
            <a:lvl1pPr algn="just">
              <a:defRPr sz="2800" b="1" u="sng" baseline="0">
                <a:solidFill>
                  <a:schemeClr val="tx1">
                    <a:lumMod val="75000"/>
                    <a:lumOff val="25000"/>
                  </a:schemeClr>
                </a:solidFill>
                <a:latin typeface="+mn-lt"/>
              </a:defRPr>
            </a:lvl1pPr>
          </a:lstStyle>
          <a:p>
            <a:r>
              <a:rPr lang="en-US" dirty="0"/>
              <a:t>CLICK TO ADD TITLE</a:t>
            </a:r>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113" y="273051"/>
            <a:ext cx="6814779" cy="5853113"/>
          </a:xfrm>
        </p:spPr>
        <p:txBody>
          <a:bodyPr>
            <a:normAutofit/>
          </a:bodyPr>
          <a:lstStyle>
            <a:lvl1pPr algn="just">
              <a:defRPr sz="2000"/>
            </a:lvl1pPr>
            <a:lvl2pPr algn="just">
              <a:defRPr sz="1800"/>
            </a:lvl2pPr>
            <a:lvl3pPr algn="just">
              <a:defRPr sz="1800"/>
            </a:lvl3pPr>
            <a:lvl4pPr algn="just">
              <a:defRPr sz="1800"/>
            </a:lvl4pPr>
            <a:lvl5pPr algn="just">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p:cNvSpPr>
            <a:spLocks noGrp="1"/>
          </p:cNvSpPr>
          <p:nvPr>
            <p:ph type="body" sz="half" idx="2"/>
          </p:nvPr>
        </p:nvSpPr>
        <p:spPr>
          <a:xfrm>
            <a:off x="609521" y="1428736"/>
            <a:ext cx="4010562" cy="4691063"/>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538DC4FA-1099-4A1D-9A7F-838417E1A3D9}" type="datetimeFigureOut">
              <a:rPr lang="en-US" smtClean="0"/>
              <a:pPr/>
              <a:t>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1135D5-0DEE-41DE-9E83-316B519DE8F4}" type="slidenum">
              <a:rPr lang="en-IN" smtClean="0"/>
              <a:pPr/>
              <a:t>‹#›</a:t>
            </a:fld>
            <a:endParaRPr lang="en-IN"/>
          </a:p>
        </p:txBody>
      </p:sp>
      <p:sp>
        <p:nvSpPr>
          <p:cNvPr id="8" name="Rectangle 7"/>
          <p:cNvSpPr/>
          <p:nvPr userDrawn="1"/>
        </p:nvSpPr>
        <p:spPr>
          <a:xfrm>
            <a:off x="-15875" y="6610350"/>
            <a:ext cx="12209780" cy="2508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Box 10"/>
          <p:cNvSpPr txBox="1"/>
          <p:nvPr userDrawn="1"/>
        </p:nvSpPr>
        <p:spPr>
          <a:xfrm>
            <a:off x="4592320" y="6530975"/>
            <a:ext cx="2997200" cy="368300"/>
          </a:xfrm>
          <a:prstGeom prst="rect">
            <a:avLst/>
          </a:prstGeom>
          <a:noFill/>
        </p:spPr>
        <p:txBody>
          <a:bodyPr wrap="square" rtlCol="0">
            <a:spAutoFit/>
          </a:bodyPr>
          <a:lstStyle/>
          <a:p>
            <a:r>
              <a:rPr lang="en-US" dirty="0"/>
              <a:t>www.proschoolonline.com</a:t>
            </a:r>
          </a:p>
        </p:txBody>
      </p:sp>
      <p:pic>
        <p:nvPicPr>
          <p:cNvPr id="10" name="Content Placeholder 11" descr="black"/>
          <p:cNvPicPr>
            <a:picLocks noChangeAspect="1"/>
          </p:cNvPicPr>
          <p:nvPr userDrawn="1"/>
        </p:nvPicPr>
        <p:blipFill>
          <a:blip r:embed="rId2" cstate="print"/>
          <a:stretch>
            <a:fillRect/>
          </a:stretch>
        </p:blipFill>
        <p:spPr>
          <a:xfrm>
            <a:off x="10507980" y="137160"/>
            <a:ext cx="1595120" cy="464185"/>
          </a:xfrm>
          <a:prstGeom prst="rect">
            <a:avLst/>
          </a:prstGeom>
        </p:spPr>
      </p:pic>
      <p:sp>
        <p:nvSpPr>
          <p:cNvPr id="11" name="Title 1"/>
          <p:cNvSpPr>
            <a:spLocks noGrp="1"/>
          </p:cNvSpPr>
          <p:nvPr>
            <p:ph type="title" hasCustomPrompt="1"/>
          </p:nvPr>
        </p:nvSpPr>
        <p:spPr>
          <a:xfrm>
            <a:off x="308728" y="71414"/>
            <a:ext cx="8358246" cy="571504"/>
          </a:xfrm>
        </p:spPr>
        <p:txBody>
          <a:bodyPr>
            <a:normAutofit/>
          </a:bodyPr>
          <a:lstStyle>
            <a:lvl1pPr algn="just">
              <a:defRPr sz="2800" b="1" u="sng" baseline="0">
                <a:solidFill>
                  <a:schemeClr val="tx1">
                    <a:lumMod val="75000"/>
                    <a:lumOff val="25000"/>
                  </a:schemeClr>
                </a:solidFill>
                <a:latin typeface="+mn-lt"/>
              </a:defRPr>
            </a:lvl1pPr>
          </a:lstStyle>
          <a:p>
            <a:r>
              <a:rPr lang="en-US" dirty="0"/>
              <a:t>CLICK TO ADD TITLE</a:t>
            </a:r>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21" y="2500314"/>
            <a:ext cx="10971372" cy="1143000"/>
          </a:xfrm>
        </p:spPr>
        <p:txBody>
          <a:bodyPr>
            <a:normAutofit/>
          </a:bodyPr>
          <a:lstStyle>
            <a:lvl1pPr>
              <a:defRPr sz="6000" b="1" u="sng" baseline="0">
                <a:solidFill>
                  <a:schemeClr val="tx1">
                    <a:lumMod val="65000"/>
                    <a:lumOff val="35000"/>
                  </a:schemeClr>
                </a:solidFill>
              </a:defRPr>
            </a:lvl1pPr>
          </a:lstStyle>
          <a:p>
            <a:r>
              <a:rPr lang="en-US" dirty="0"/>
              <a:t>Click to add Sub-Topic</a:t>
            </a:r>
            <a:endParaRPr lang="en-IN" dirty="0"/>
          </a:p>
        </p:txBody>
      </p:sp>
      <p:sp>
        <p:nvSpPr>
          <p:cNvPr id="3" name="Date Placeholder 2"/>
          <p:cNvSpPr>
            <a:spLocks noGrp="1"/>
          </p:cNvSpPr>
          <p:nvPr>
            <p:ph type="dt" sz="half" idx="10"/>
          </p:nvPr>
        </p:nvSpPr>
        <p:spPr/>
        <p:txBody>
          <a:bodyPr/>
          <a:lstStyle/>
          <a:p>
            <a:fld id="{538DC4FA-1099-4A1D-9A7F-838417E1A3D9}" type="datetimeFigureOut">
              <a:rPr lang="en-US" smtClean="0"/>
              <a:pPr/>
              <a:t>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1135D5-0DEE-41DE-9E83-316B519DE8F4}" type="slidenum">
              <a:rPr lang="en-IN" smtClean="0"/>
              <a:pPr/>
              <a:t>‹#›</a:t>
            </a:fld>
            <a:endParaRPr lang="en-IN"/>
          </a:p>
        </p:txBody>
      </p:sp>
      <p:sp>
        <p:nvSpPr>
          <p:cNvPr id="7" name="Rectangle 6"/>
          <p:cNvSpPr/>
          <p:nvPr userDrawn="1"/>
        </p:nvSpPr>
        <p:spPr>
          <a:xfrm>
            <a:off x="-15875" y="6610350"/>
            <a:ext cx="12209780" cy="2508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Box 10"/>
          <p:cNvSpPr txBox="1"/>
          <p:nvPr userDrawn="1"/>
        </p:nvSpPr>
        <p:spPr>
          <a:xfrm>
            <a:off x="4592320" y="6530975"/>
            <a:ext cx="2997200" cy="368300"/>
          </a:xfrm>
          <a:prstGeom prst="rect">
            <a:avLst/>
          </a:prstGeom>
          <a:noFill/>
        </p:spPr>
        <p:txBody>
          <a:bodyPr wrap="square" rtlCol="0">
            <a:spAutoFit/>
          </a:bodyPr>
          <a:lstStyle/>
          <a:p>
            <a:r>
              <a:rPr lang="en-US" dirty="0"/>
              <a:t>www.proschoolonline.com</a:t>
            </a:r>
          </a:p>
        </p:txBody>
      </p:sp>
      <p:pic>
        <p:nvPicPr>
          <p:cNvPr id="9" name="Content Placeholder 11" descr="black"/>
          <p:cNvPicPr>
            <a:picLocks noChangeAspect="1"/>
          </p:cNvPicPr>
          <p:nvPr userDrawn="1"/>
        </p:nvPicPr>
        <p:blipFill>
          <a:blip r:embed="rId2" cstate="print"/>
          <a:stretch>
            <a:fillRect/>
          </a:stretch>
        </p:blipFill>
        <p:spPr>
          <a:xfrm>
            <a:off x="10507980" y="137160"/>
            <a:ext cx="1595120" cy="46418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3042" y="1142984"/>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523042" y="5367338"/>
            <a:ext cx="7314248" cy="804862"/>
          </a:xfrm>
        </p:spPr>
        <p:txBody>
          <a:bodyPr>
            <a:normAutofit/>
          </a:bodyPr>
          <a:lstStyle>
            <a:lvl1pPr marL="0" indent="0" algn="just">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538DC4FA-1099-4A1D-9A7F-838417E1A3D9}" type="datetimeFigureOut">
              <a:rPr lang="en-US" smtClean="0"/>
              <a:pPr/>
              <a:t>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1135D5-0DEE-41DE-9E83-316B519DE8F4}" type="slidenum">
              <a:rPr lang="en-IN" smtClean="0"/>
              <a:pPr/>
              <a:t>‹#›</a:t>
            </a:fld>
            <a:endParaRPr lang="en-IN"/>
          </a:p>
        </p:txBody>
      </p:sp>
      <p:sp>
        <p:nvSpPr>
          <p:cNvPr id="8" name="Rectangle 7"/>
          <p:cNvSpPr/>
          <p:nvPr userDrawn="1"/>
        </p:nvSpPr>
        <p:spPr>
          <a:xfrm>
            <a:off x="-15875" y="6610350"/>
            <a:ext cx="12209780" cy="2508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Box 10"/>
          <p:cNvSpPr txBox="1"/>
          <p:nvPr userDrawn="1"/>
        </p:nvSpPr>
        <p:spPr>
          <a:xfrm>
            <a:off x="4592320" y="6530975"/>
            <a:ext cx="2997200" cy="368300"/>
          </a:xfrm>
          <a:prstGeom prst="rect">
            <a:avLst/>
          </a:prstGeom>
          <a:noFill/>
        </p:spPr>
        <p:txBody>
          <a:bodyPr wrap="square" rtlCol="0">
            <a:spAutoFit/>
          </a:bodyPr>
          <a:lstStyle/>
          <a:p>
            <a:r>
              <a:rPr lang="en-US"/>
              <a:t>www.proschoolonline.com</a:t>
            </a:r>
          </a:p>
        </p:txBody>
      </p:sp>
      <p:pic>
        <p:nvPicPr>
          <p:cNvPr id="10" name="Content Placeholder 11" descr="black"/>
          <p:cNvPicPr>
            <a:picLocks noChangeAspect="1"/>
          </p:cNvPicPr>
          <p:nvPr userDrawn="1"/>
        </p:nvPicPr>
        <p:blipFill>
          <a:blip r:embed="rId2" cstate="print"/>
          <a:stretch>
            <a:fillRect/>
          </a:stretch>
        </p:blipFill>
        <p:spPr>
          <a:xfrm>
            <a:off x="10507980" y="137160"/>
            <a:ext cx="1595120" cy="464185"/>
          </a:xfrm>
          <a:prstGeom prst="rect">
            <a:avLst/>
          </a:prstGeom>
        </p:spPr>
      </p:pic>
      <p:sp>
        <p:nvSpPr>
          <p:cNvPr id="13" name="Title 1"/>
          <p:cNvSpPr>
            <a:spLocks noGrp="1"/>
          </p:cNvSpPr>
          <p:nvPr>
            <p:ph type="title" hasCustomPrompt="1"/>
          </p:nvPr>
        </p:nvSpPr>
        <p:spPr>
          <a:xfrm>
            <a:off x="308728" y="71414"/>
            <a:ext cx="8358246" cy="571504"/>
          </a:xfrm>
        </p:spPr>
        <p:txBody>
          <a:bodyPr>
            <a:normAutofit/>
          </a:bodyPr>
          <a:lstStyle>
            <a:lvl1pPr algn="just">
              <a:defRPr sz="2800" b="1" u="sng" baseline="0">
                <a:solidFill>
                  <a:schemeClr val="tx1">
                    <a:lumMod val="75000"/>
                    <a:lumOff val="25000"/>
                  </a:schemeClr>
                </a:solidFill>
                <a:latin typeface="+mn-lt"/>
              </a:defRPr>
            </a:lvl1pPr>
          </a:lstStyle>
          <a:p>
            <a:r>
              <a:rPr lang="en-US" dirty="0"/>
              <a:t>CLICK TO ADD TITLE</a:t>
            </a:r>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521"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DC4FA-1099-4A1D-9A7F-838417E1A3D9}" type="datetimeFigureOut">
              <a:rPr lang="en-US" smtClean="0"/>
              <a:pPr/>
              <a:t>8/11/2023</a:t>
            </a:fld>
            <a:endParaRPr lang="en-IN"/>
          </a:p>
        </p:txBody>
      </p:sp>
      <p:sp>
        <p:nvSpPr>
          <p:cNvPr id="5" name="Footer Placeholder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1135D5-0DEE-41DE-9E83-316B519DE8F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2" r:id="rId4"/>
    <p:sldLayoutId id="2147483663" r:id="rId5"/>
    <p:sldLayoutId id="2147483653" r:id="rId6"/>
    <p:sldLayoutId id="2147483656" r:id="rId7"/>
    <p:sldLayoutId id="2147483661" r:id="rId8"/>
    <p:sldLayoutId id="2147483657" r:id="rId9"/>
    <p:sldLayoutId id="2147483658" r:id="rId10"/>
    <p:sldLayoutId id="214748366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28.gif"/><Relationship Id="rId1" Type="http://schemas.openxmlformats.org/officeDocument/2006/relationships/slideLayout" Target="../slideLayouts/slideLayout2.xml"/><Relationship Id="rId4" Type="http://schemas.openxmlformats.org/officeDocument/2006/relationships/image" Target="../media/image30.gif"/></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6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0590" y="3032956"/>
            <a:ext cx="8352928" cy="792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0" b="1" dirty="0">
                <a:solidFill>
                  <a:schemeClr val="tx1"/>
                </a:solidFill>
              </a:rPr>
              <a:t>CLASSIFICATION TECHNIQUES</a:t>
            </a:r>
            <a:endParaRPr lang="en-IN" sz="5000" b="1" dirty="0">
              <a:solidFill>
                <a:schemeClr val="tx1"/>
              </a:solidFill>
            </a:endParaRPr>
          </a:p>
        </p:txBody>
      </p:sp>
    </p:spTree>
    <p:extLst>
      <p:ext uri="{BB962C8B-B14F-4D97-AF65-F5344CB8AC3E}">
        <p14:creationId xmlns:p14="http://schemas.microsoft.com/office/powerpoint/2010/main" val="1906196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E68812-3671-4E7D-83D3-7A42BBAA3792}"/>
              </a:ext>
            </a:extLst>
          </p:cNvPr>
          <p:cNvSpPr>
            <a:spLocks noGrp="1"/>
          </p:cNvSpPr>
          <p:nvPr>
            <p:ph idx="1"/>
          </p:nvPr>
        </p:nvSpPr>
        <p:spPr>
          <a:xfrm>
            <a:off x="28445" y="0"/>
            <a:ext cx="12190413" cy="6597352"/>
          </a:xfrm>
        </p:spPr>
        <p:txBody>
          <a:bodyPr/>
          <a:lstStyle/>
          <a:p>
            <a:pPr marL="0" indent="0">
              <a:buNone/>
            </a:pPr>
            <a:r>
              <a:rPr lang="en-US" sz="1800" dirty="0"/>
              <a:t>Therefore</a:t>
            </a:r>
          </a:p>
          <a:p>
            <a:pPr marL="0" indent="0">
              <a:buNone/>
            </a:pPr>
            <a:r>
              <a:rPr lang="en-US" sz="1800" b="1" dirty="0"/>
              <a:t>                                      Gain(age)=Info(D)-Info(D)age=0.940-0.694=0.246bits</a:t>
            </a:r>
          </a:p>
          <a:p>
            <a:r>
              <a:rPr lang="en-US" sz="1800" dirty="0"/>
              <a:t>Similarly, we can compute </a:t>
            </a:r>
            <a:r>
              <a:rPr lang="en-US" sz="1800" i="1" dirty="0"/>
              <a:t>Gain(income)</a:t>
            </a:r>
            <a:r>
              <a:rPr lang="en-US" sz="1800" dirty="0"/>
              <a:t> = 0.029 bits, </a:t>
            </a:r>
          </a:p>
          <a:p>
            <a:r>
              <a:rPr lang="en-US" sz="1800" i="1" dirty="0"/>
              <a:t>Gain(student)=</a:t>
            </a:r>
            <a:r>
              <a:rPr lang="en-US" sz="1800" dirty="0"/>
              <a:t> 0.151 bits,</a:t>
            </a:r>
          </a:p>
          <a:p>
            <a:r>
              <a:rPr lang="en-US" sz="1800" dirty="0"/>
              <a:t>and </a:t>
            </a:r>
            <a:r>
              <a:rPr lang="en-US" sz="1800" i="1" dirty="0"/>
              <a:t>Gain(credit rating)=</a:t>
            </a:r>
            <a:r>
              <a:rPr lang="en-US" sz="1800" dirty="0"/>
              <a:t>  0.048 bits. </a:t>
            </a:r>
          </a:p>
          <a:p>
            <a:r>
              <a:rPr lang="en-US" sz="1800" dirty="0"/>
              <a:t>Because </a:t>
            </a:r>
            <a:r>
              <a:rPr lang="en-US" sz="1800" i="1" dirty="0"/>
              <a:t>age </a:t>
            </a:r>
            <a:r>
              <a:rPr lang="en-US" sz="1800" dirty="0"/>
              <a:t>has the highest information gain</a:t>
            </a:r>
          </a:p>
          <a:p>
            <a:r>
              <a:rPr lang="en-US" sz="1800" dirty="0"/>
              <a:t>among the attributes, it is selected as the splitting attribute. Node </a:t>
            </a:r>
            <a:r>
              <a:rPr lang="en-US" sz="1800" i="1" dirty="0"/>
              <a:t>N </a:t>
            </a:r>
            <a:r>
              <a:rPr lang="en-US" sz="1800" dirty="0"/>
              <a:t>is labeled with </a:t>
            </a:r>
            <a:r>
              <a:rPr lang="en-US" sz="1800" i="1" dirty="0"/>
              <a:t>age</a:t>
            </a:r>
            <a:r>
              <a:rPr lang="en-US" sz="1800" dirty="0"/>
              <a:t>,</a:t>
            </a:r>
          </a:p>
          <a:p>
            <a:r>
              <a:rPr lang="en-US" sz="1800" dirty="0"/>
              <a:t>and branches are grown for each of the attribute’s values.</a:t>
            </a:r>
          </a:p>
          <a:p>
            <a:endParaRPr lang="en-US" sz="1800" dirty="0"/>
          </a:p>
          <a:p>
            <a:pPr marL="0" indent="0">
              <a:buNone/>
            </a:pPr>
            <a:r>
              <a:rPr lang="en-US" b="1" u="sng" dirty="0"/>
              <a:t>Gain Ratio:</a:t>
            </a:r>
          </a:p>
          <a:p>
            <a:r>
              <a:rPr lang="en-US" sz="1800" dirty="0"/>
              <a:t>Information gain is biased for the attribute with many outcomes. </a:t>
            </a:r>
          </a:p>
          <a:p>
            <a:r>
              <a:rPr lang="en-US" sz="1800" dirty="0"/>
              <a:t>It means it prefers the attribute with a large number of distinct values. </a:t>
            </a:r>
          </a:p>
          <a:p>
            <a:r>
              <a:rPr lang="en-US" sz="1800" dirty="0"/>
              <a:t>For instance, consider an attribute with a unique identifier such as ID has zero info(D) because of pure partition. </a:t>
            </a:r>
          </a:p>
          <a:p>
            <a:r>
              <a:rPr lang="en-US" sz="1800" dirty="0"/>
              <a:t>This maximizes the information gain and creates useless partitioning.</a:t>
            </a:r>
          </a:p>
          <a:p>
            <a:r>
              <a:rPr lang="en-US" sz="1800" dirty="0"/>
              <a:t>C4.5, an improvement of ID3, uses an extension to information gain known as the gain ratio. </a:t>
            </a:r>
          </a:p>
          <a:p>
            <a:r>
              <a:rPr lang="en-US" sz="1800" dirty="0"/>
              <a:t>Gain ratio handles the issue of bias by normalizing the information gain using Split Info.</a:t>
            </a:r>
          </a:p>
          <a:p>
            <a:pPr marL="0" indent="0">
              <a:buNone/>
            </a:pPr>
            <a:endParaRPr lang="en-US" sz="1800" u="sng" dirty="0"/>
          </a:p>
        </p:txBody>
      </p:sp>
      <p:pic>
        <p:nvPicPr>
          <p:cNvPr id="1026" name="Picture 2" descr="https://res.cloudinary.com/dyd911kmh/image/upload/f_auto,q_auto:best/v1545934190/6_zub2e8.png">
            <a:extLst>
              <a:ext uri="{FF2B5EF4-FFF2-40B4-BE49-F238E27FC236}">
                <a16:creationId xmlns:a16="http://schemas.microsoft.com/office/drawing/2014/main" id="{4CB40AEF-EFAE-4643-990B-A01D2066FF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694" y="5373216"/>
            <a:ext cx="3448050" cy="8953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res.cloudinary.com/dyd911kmh/image/upload/f_auto,q_auto:best/v1545934190/7_xnqpo8.png">
            <a:extLst>
              <a:ext uri="{FF2B5EF4-FFF2-40B4-BE49-F238E27FC236}">
                <a16:creationId xmlns:a16="http://schemas.microsoft.com/office/drawing/2014/main" id="{990368AC-4466-431C-966C-E2712D9CDF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9825" y="5561235"/>
            <a:ext cx="2562225" cy="647700"/>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49B7E4EE-4084-40D2-9536-9C72874798B6}"/>
              </a:ext>
            </a:extLst>
          </p:cNvPr>
          <p:cNvSpPr/>
          <p:nvPr/>
        </p:nvSpPr>
        <p:spPr>
          <a:xfrm>
            <a:off x="5447134" y="5820891"/>
            <a:ext cx="792088" cy="128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5236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0BE63-F7B5-4439-AC59-190C1B028E16}"/>
              </a:ext>
            </a:extLst>
          </p:cNvPr>
          <p:cNvSpPr>
            <a:spLocks noGrp="1"/>
          </p:cNvSpPr>
          <p:nvPr>
            <p:ph type="title"/>
          </p:nvPr>
        </p:nvSpPr>
        <p:spPr/>
        <p:txBody>
          <a:bodyPr/>
          <a:lstStyle/>
          <a:p>
            <a:r>
              <a:rPr lang="en-US" dirty="0"/>
              <a:t>Gini Index:</a:t>
            </a:r>
          </a:p>
        </p:txBody>
      </p:sp>
      <p:sp>
        <p:nvSpPr>
          <p:cNvPr id="3" name="Content Placeholder 2">
            <a:extLst>
              <a:ext uri="{FF2B5EF4-FFF2-40B4-BE49-F238E27FC236}">
                <a16:creationId xmlns:a16="http://schemas.microsoft.com/office/drawing/2014/main" id="{31D4DA3C-9697-4503-8D69-E457FCCD7ABB}"/>
              </a:ext>
            </a:extLst>
          </p:cNvPr>
          <p:cNvSpPr>
            <a:spLocks noGrp="1"/>
          </p:cNvSpPr>
          <p:nvPr>
            <p:ph idx="1"/>
          </p:nvPr>
        </p:nvSpPr>
        <p:spPr>
          <a:xfrm>
            <a:off x="-12965" y="599769"/>
            <a:ext cx="12190413" cy="5954434"/>
          </a:xfrm>
        </p:spPr>
        <p:txBody>
          <a:bodyPr/>
          <a:lstStyle/>
          <a:p>
            <a:pPr marL="0" indent="0">
              <a:buNone/>
            </a:pPr>
            <a:r>
              <a:rPr lang="en-US" dirty="0"/>
              <a:t>Another decision tree algorithm CART (Classification and Regression Tree) uses the Gini method to create split points.</a:t>
            </a:r>
          </a:p>
          <a:p>
            <a:pPr marL="0" indent="0">
              <a:buNone/>
            </a:pPr>
            <a:endParaRPr lang="en-US" dirty="0"/>
          </a:p>
          <a:p>
            <a:pPr marL="0" indent="0">
              <a:buNone/>
            </a:pPr>
            <a:r>
              <a:rPr lang="en-US" dirty="0"/>
              <a:t> </a:t>
            </a:r>
          </a:p>
          <a:p>
            <a:r>
              <a:rPr lang="en-US" dirty="0"/>
              <a:t>Where, pi is the probability that a tuple in D belongs to class Ci.</a:t>
            </a:r>
          </a:p>
          <a:p>
            <a:r>
              <a:rPr lang="en-US" dirty="0"/>
              <a:t>The Gini Index considers a binary split for each attribute. </a:t>
            </a:r>
          </a:p>
          <a:p>
            <a:r>
              <a:rPr lang="en-US" dirty="0"/>
              <a:t>You can compute a weighted sum of the impurity of each partition.</a:t>
            </a:r>
          </a:p>
          <a:p>
            <a:r>
              <a:rPr lang="en-US" dirty="0"/>
              <a:t> If a binary split on attribute A partitions data D into D1 and D2, the Gini index of D is:</a:t>
            </a:r>
          </a:p>
          <a:p>
            <a:pPr marL="0" indent="0">
              <a:buNone/>
            </a:pPr>
            <a:endParaRPr lang="en-US" dirty="0"/>
          </a:p>
          <a:p>
            <a:pPr marL="0" indent="0">
              <a:buNone/>
            </a:pPr>
            <a:endParaRPr lang="en-US" dirty="0"/>
          </a:p>
          <a:p>
            <a:pPr marL="0" indent="0">
              <a:buNone/>
            </a:pPr>
            <a:endParaRPr lang="en-US" dirty="0"/>
          </a:p>
          <a:p>
            <a:pPr marL="0" indent="0">
              <a:buNone/>
            </a:pPr>
            <a:r>
              <a:rPr lang="en-US" dirty="0"/>
              <a:t>The attribute with minimum Gini index is chosen as the splitting attribute.</a:t>
            </a:r>
          </a:p>
          <a:p>
            <a:pPr marL="0" indent="0">
              <a:buNone/>
            </a:pPr>
            <a:endParaRPr lang="en-US" dirty="0"/>
          </a:p>
        </p:txBody>
      </p:sp>
      <p:pic>
        <p:nvPicPr>
          <p:cNvPr id="2050" name="Picture 2" descr="https://res.cloudinary.com/dyd911kmh/image/upload/f_auto,q_auto:best/v1545934190/8_k4ia8r.png">
            <a:extLst>
              <a:ext uri="{FF2B5EF4-FFF2-40B4-BE49-F238E27FC236}">
                <a16:creationId xmlns:a16="http://schemas.microsoft.com/office/drawing/2014/main" id="{B2CF71ED-9658-4D4E-A696-67542C881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6974" y="1268760"/>
            <a:ext cx="3152775" cy="4667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res.cloudinary.com/dyd911kmh/image/upload/f_auto,q_auto:best/v1545934191/9_atnmbc.png">
            <a:extLst>
              <a:ext uri="{FF2B5EF4-FFF2-40B4-BE49-F238E27FC236}">
                <a16:creationId xmlns:a16="http://schemas.microsoft.com/office/drawing/2014/main" id="{33183725-6BA7-474E-A240-B19A5884E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2918" y="3688742"/>
            <a:ext cx="4848225" cy="8286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res.cloudinary.com/dyd911kmh/image/upload/f_auto,q_auto:best/v1545934191/10_oqzzp6.png">
            <a:extLst>
              <a:ext uri="{FF2B5EF4-FFF2-40B4-BE49-F238E27FC236}">
                <a16:creationId xmlns:a16="http://schemas.microsoft.com/office/drawing/2014/main" id="{88ED216E-52A2-4957-AA1C-340C22F329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9374" y="5359597"/>
            <a:ext cx="3000375" cy="35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862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1">
                <a:extLst>
                  <a:ext uri="{FF2B5EF4-FFF2-40B4-BE49-F238E27FC236}">
                    <a16:creationId xmlns:a16="http://schemas.microsoft.com/office/drawing/2014/main" id="{B6BAF985-C0DB-49F8-BAAB-E745767D4645}"/>
                  </a:ext>
                </a:extLst>
              </p:cNvPr>
              <p:cNvSpPr>
                <a:spLocks noGrp="1"/>
              </p:cNvSpPr>
              <p:nvPr>
                <p:ph idx="1"/>
              </p:nvPr>
            </p:nvSpPr>
            <p:spPr>
              <a:xfrm>
                <a:off x="0" y="115888"/>
                <a:ext cx="12190413" cy="6481762"/>
              </a:xfrm>
            </p:spPr>
            <p:txBody>
              <a:bodyPr>
                <a:normAutofit fontScale="97500"/>
              </a:bodyPr>
              <a:lstStyle/>
              <a:p>
                <a:r>
                  <a:rPr lang="en-US" dirty="0"/>
                  <a:t>Let </a:t>
                </a:r>
                <a:r>
                  <a:rPr lang="en-US" i="1" dirty="0"/>
                  <a:t>D </a:t>
                </a:r>
                <a:r>
                  <a:rPr lang="en-US" dirty="0"/>
                  <a:t>be the training data shown</a:t>
                </a:r>
              </a:p>
              <a:p>
                <a:r>
                  <a:rPr lang="en-US" dirty="0"/>
                  <a:t>Earlier in Table , where there are nine tuples belonging to the class </a:t>
                </a:r>
                <a:r>
                  <a:rPr lang="en-US" i="1" dirty="0"/>
                  <a:t>buys computer Yes </a:t>
                </a:r>
                <a:r>
                  <a:rPr lang="en-US" dirty="0"/>
                  <a:t>and the remaining five tuples belong to the class </a:t>
                </a:r>
                <a:r>
                  <a:rPr lang="en-US" i="1" dirty="0"/>
                  <a:t>buys computer </a:t>
                </a:r>
                <a:r>
                  <a:rPr lang="en-US" dirty="0"/>
                  <a:t> </a:t>
                </a:r>
                <a:r>
                  <a:rPr lang="en-US" i="1" dirty="0"/>
                  <a:t>No</a:t>
                </a:r>
                <a:endParaRPr lang="en-US" dirty="0"/>
              </a:p>
              <a:p>
                <a:r>
                  <a:rPr lang="en-US" i="1" dirty="0"/>
                  <a:t>N </a:t>
                </a:r>
                <a:r>
                  <a:rPr lang="en-US" dirty="0"/>
                  <a:t>is created for the tuples in </a:t>
                </a:r>
                <a:r>
                  <a:rPr lang="en-US" i="1" dirty="0"/>
                  <a:t>D</a:t>
                </a:r>
                <a:r>
                  <a:rPr lang="en-US" dirty="0"/>
                  <a:t>.</a:t>
                </a:r>
              </a:p>
              <a:p>
                <a:r>
                  <a:rPr lang="en-US" dirty="0"/>
                  <a:t> The Gini index to compute the impurity of </a:t>
                </a:r>
                <a:r>
                  <a:rPr lang="en-US" i="1" dirty="0"/>
                  <a:t>D</a:t>
                </a:r>
                <a:r>
                  <a:rPr lang="en-US" dirty="0"/>
                  <a:t>:</a:t>
                </a:r>
              </a:p>
              <a:p>
                <a:pPr marL="0" indent="0">
                  <a:buNone/>
                </a:pPr>
                <a:endParaRPr lang="en-US" dirty="0"/>
              </a:p>
              <a:p>
                <a:pPr marL="0" indent="0">
                  <a:buNone/>
                </a:pPr>
                <a:r>
                  <a:rPr lang="en-US" dirty="0"/>
                  <a:t>                                         Gini(D)= 1-</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9</m:t>
                            </m:r>
                          </m:num>
                          <m:den>
                            <m:r>
                              <a:rPr lang="en-US" b="0" i="1" smtClean="0">
                                <a:latin typeface="Cambria Math" panose="02040503050406030204" pitchFamily="18" charset="0"/>
                              </a:rPr>
                              <m:t>14</m:t>
                            </m:r>
                          </m:den>
                        </m:f>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5</m:t>
                            </m:r>
                          </m:num>
                          <m:den>
                            <m:r>
                              <a:rPr lang="en-US" i="1">
                                <a:latin typeface="Cambria Math" panose="02040503050406030204" pitchFamily="18" charset="0"/>
                              </a:rPr>
                              <m:t>14</m:t>
                            </m:r>
                          </m:den>
                        </m:f>
                        <m:r>
                          <a:rPr lang="en-US" i="1">
                            <a:latin typeface="Cambria Math" panose="02040503050406030204" pitchFamily="18" charset="0"/>
                          </a:rPr>
                          <m:t>)</m:t>
                        </m:r>
                      </m:e>
                      <m:sup>
                        <m:r>
                          <a:rPr lang="en-US" i="1">
                            <a:latin typeface="Cambria Math" panose="02040503050406030204" pitchFamily="18" charset="0"/>
                          </a:rPr>
                          <m:t>2</m:t>
                        </m:r>
                      </m:sup>
                    </m:sSup>
                  </m:oMath>
                </a14:m>
                <a:r>
                  <a:rPr lang="en-US" dirty="0"/>
                  <a:t>=0.459</a:t>
                </a:r>
              </a:p>
              <a:p>
                <a:pPr marL="0" indent="0">
                  <a:buNone/>
                </a:pPr>
                <a:r>
                  <a:rPr lang="en-US" dirty="0"/>
                  <a:t>                       Gini(Income) {</a:t>
                </a:r>
                <a:r>
                  <a:rPr lang="en-US" dirty="0" err="1"/>
                  <a:t>low,medium</a:t>
                </a:r>
                <a:r>
                  <a:rPr lang="en-US" dirty="0"/>
                  <a:t>}= </a:t>
                </a:r>
                <a14:m>
                  <m:oMath xmlns:m="http://schemas.openxmlformats.org/officeDocument/2006/math">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10</m:t>
                            </m:r>
                          </m:num>
                          <m:den>
                            <m:r>
                              <a:rPr lang="en-US" i="1">
                                <a:latin typeface="Cambria Math" panose="02040503050406030204" pitchFamily="18" charset="0"/>
                              </a:rPr>
                              <m:t>14</m:t>
                            </m:r>
                          </m:den>
                        </m:f>
                      </m:e>
                    </m:d>
                    <m:r>
                      <a:rPr lang="en-US" b="0" i="1" smtClean="0">
                        <a:latin typeface="Cambria Math" panose="02040503050406030204" pitchFamily="18" charset="0"/>
                      </a:rPr>
                      <m:t> </m:t>
                    </m:r>
                    <m:r>
                      <a:rPr lang="en-US" b="0" i="1" smtClean="0">
                        <a:latin typeface="Cambria Math" panose="02040503050406030204" pitchFamily="18" charset="0"/>
                      </a:rPr>
                      <m:t>𝐺𝑖𝑛𝑖</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1</m:t>
                        </m:r>
                      </m:e>
                    </m:d>
                    <m:r>
                      <a:rPr lang="en-US" b="0" i="1" smtClean="0">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4</m:t>
                            </m:r>
                          </m:num>
                          <m:den>
                            <m:r>
                              <a:rPr lang="en-US" i="1">
                                <a:latin typeface="Cambria Math" panose="02040503050406030204" pitchFamily="18" charset="0"/>
                              </a:rPr>
                              <m:t>14</m:t>
                            </m:r>
                          </m:den>
                        </m:f>
                      </m:e>
                    </m:d>
                    <m:r>
                      <a:rPr lang="en-US" b="0" i="1" smtClean="0">
                        <a:latin typeface="Cambria Math" panose="02040503050406030204" pitchFamily="18" charset="0"/>
                      </a:rPr>
                      <m:t>𝐺𝑖𝑛𝑖</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2</m:t>
                        </m:r>
                      </m:e>
                    </m:d>
                  </m:oMath>
                </a14:m>
                <a:endParaRPr lang="en-US" b="0" dirty="0"/>
              </a:p>
              <a:p>
                <a:pPr marL="0" indent="0">
                  <a:buNone/>
                </a:pPr>
                <a:r>
                  <a:rPr lang="en-US" dirty="0"/>
                  <a:t>                                                                          = </a:t>
                </a:r>
                <a14:m>
                  <m:oMath xmlns:m="http://schemas.openxmlformats.org/officeDocument/2006/math">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10</m:t>
                            </m:r>
                          </m:num>
                          <m:den>
                            <m:r>
                              <a:rPr lang="en-US" i="1">
                                <a:latin typeface="Cambria Math" panose="02040503050406030204" pitchFamily="18" charset="0"/>
                              </a:rPr>
                              <m:t>14</m:t>
                            </m:r>
                          </m:den>
                        </m:f>
                      </m:e>
                    </m:d>
                    <m:r>
                      <a:rPr lang="en-US" b="0" i="0" smtClean="0">
                        <a:latin typeface="Cambria Math" panose="02040503050406030204" pitchFamily="18" charset="0"/>
                      </a:rPr>
                      <m:t>(</m:t>
                    </m:r>
                  </m:oMath>
                </a14:m>
                <a:r>
                  <a:rPr lang="en-US" b="0" dirty="0"/>
                  <a:t>1-</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7</m:t>
                            </m:r>
                          </m:num>
                          <m:den>
                            <m:r>
                              <a:rPr lang="en-US" i="1">
                                <a:latin typeface="Cambria Math" panose="02040503050406030204" pitchFamily="18" charset="0"/>
                              </a:rPr>
                              <m:t>1</m:t>
                            </m:r>
                            <m:r>
                              <a:rPr lang="en-US" b="0" i="1" smtClean="0">
                                <a:latin typeface="Cambria Math" panose="02040503050406030204" pitchFamily="18" charset="0"/>
                              </a:rPr>
                              <m:t>0</m:t>
                            </m:r>
                          </m:den>
                        </m:f>
                        <m:r>
                          <a:rPr lang="en-US" i="1">
                            <a:latin typeface="Cambria Math" panose="02040503050406030204" pitchFamily="18" charset="0"/>
                          </a:rPr>
                          <m:t>)</m:t>
                        </m:r>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f>
                          <m:fPr>
                            <m:ctrlPr>
                              <a:rPr lang="en-US" i="1">
                                <a:latin typeface="Cambria Math" panose="02040503050406030204" pitchFamily="18" charset="0"/>
                              </a:rPr>
                            </m:ctrlPr>
                          </m:fPr>
                          <m:num>
                            <m:r>
                              <a:rPr lang="en-US" b="0" i="1" smtClean="0">
                                <a:latin typeface="Cambria Math" panose="02040503050406030204" pitchFamily="18" charset="0"/>
                              </a:rPr>
                              <m:t>3</m:t>
                            </m:r>
                          </m:num>
                          <m:den>
                            <m:r>
                              <a:rPr lang="en-US" i="1">
                                <a:latin typeface="Cambria Math" panose="02040503050406030204" pitchFamily="18" charset="0"/>
                              </a:rPr>
                              <m:t>1</m:t>
                            </m:r>
                            <m:r>
                              <a:rPr lang="en-US" b="0" i="1" smtClean="0">
                                <a:latin typeface="Cambria Math" panose="02040503050406030204" pitchFamily="18" charset="0"/>
                              </a:rPr>
                              <m:t>0</m:t>
                            </m:r>
                          </m:den>
                        </m:f>
                        <m:r>
                          <a:rPr lang="en-US" i="1">
                            <a:latin typeface="Cambria Math" panose="02040503050406030204" pitchFamily="18" charset="0"/>
                          </a:rPr>
                          <m:t>)</m:t>
                        </m:r>
                      </m:e>
                      <m:sup>
                        <m:r>
                          <a:rPr lang="en-US" i="1">
                            <a:latin typeface="Cambria Math" panose="02040503050406030204" pitchFamily="18" charset="0"/>
                          </a:rPr>
                          <m:t>2</m:t>
                        </m:r>
                      </m:sup>
                    </m:sSup>
                    <m:r>
                      <a:rPr lang="en-US" b="0" i="1" smtClean="0">
                        <a:latin typeface="Cambria Math" panose="02040503050406030204" pitchFamily="18" charset="0"/>
                      </a:rPr>
                      <m:t>)</m:t>
                    </m:r>
                  </m:oMath>
                </a14:m>
                <a:r>
                  <a:rPr lang="en-US" b="0" dirty="0"/>
                  <a:t> +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4</m:t>
                                </m:r>
                              </m:num>
                              <m:den>
                                <m:r>
                                  <a:rPr lang="en-US" i="1">
                                    <a:latin typeface="Cambria Math" panose="02040503050406030204" pitchFamily="18" charset="0"/>
                                  </a:rPr>
                                  <m:t>14</m:t>
                                </m:r>
                              </m:den>
                            </m:f>
                          </m:e>
                        </m:d>
                      </m:e>
                      <m:sup>
                        <m:r>
                          <a:rPr lang="en-US" i="1">
                            <a:latin typeface="Cambria Math" panose="02040503050406030204" pitchFamily="18" charset="0"/>
                          </a:rPr>
                          <m:t>2</m:t>
                        </m:r>
                      </m:sup>
                    </m:sSup>
                    <m:r>
                      <a:rPr lang="en-US" b="0" i="1" smtClean="0">
                        <a:latin typeface="Cambria Math" panose="02040503050406030204" pitchFamily="18" charset="0"/>
                      </a:rPr>
                      <m:t>(1−</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2</m:t>
                                </m:r>
                              </m:num>
                              <m:den>
                                <m:r>
                                  <a:rPr lang="en-US" i="1">
                                    <a:latin typeface="Cambria Math" panose="02040503050406030204" pitchFamily="18" charset="0"/>
                                  </a:rPr>
                                  <m:t>4</m:t>
                                </m:r>
                              </m:den>
                            </m:f>
                          </m:e>
                        </m:d>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2</m:t>
                            </m:r>
                          </m:num>
                          <m:den>
                            <m:r>
                              <a:rPr lang="en-US" i="1">
                                <a:latin typeface="Cambria Math" panose="02040503050406030204" pitchFamily="18" charset="0"/>
                              </a:rPr>
                              <m:t>4</m:t>
                            </m:r>
                          </m:den>
                        </m:f>
                        <m:r>
                          <a:rPr lang="en-US" i="1">
                            <a:latin typeface="Cambria Math" panose="02040503050406030204" pitchFamily="18" charset="0"/>
                          </a:rPr>
                          <m:t>)</m:t>
                        </m:r>
                      </m:e>
                      <m:sup>
                        <m:r>
                          <a:rPr lang="en-US" i="1">
                            <a:latin typeface="Cambria Math" panose="02040503050406030204" pitchFamily="18" charset="0"/>
                          </a:rPr>
                          <m:t>2</m:t>
                        </m:r>
                      </m:sup>
                    </m:sSup>
                  </m:oMath>
                </a14:m>
                <a:r>
                  <a:rPr lang="en-US" b="0" dirty="0"/>
                  <a:t>) </a:t>
                </a:r>
              </a:p>
              <a:p>
                <a:pPr marL="0" indent="0">
                  <a:buNone/>
                </a:pPr>
                <a:r>
                  <a:rPr lang="en-US" dirty="0"/>
                  <a:t>                                                                          = 0.443 =Gini(income) {high}</a:t>
                </a:r>
              </a:p>
              <a:p>
                <a:r>
                  <a:rPr lang="en-US" dirty="0"/>
                  <a:t>Similarly, the Gini index values for splits on the remaining subsets are 0.458 {</a:t>
                </a:r>
                <a:r>
                  <a:rPr lang="en-US" dirty="0" err="1"/>
                  <a:t>low,high</a:t>
                </a:r>
                <a:r>
                  <a:rPr lang="en-US" dirty="0"/>
                  <a:t>} and {medium}</a:t>
                </a:r>
              </a:p>
              <a:p>
                <a:r>
                  <a:rPr lang="en-US" dirty="0"/>
                  <a:t> and 0.450  {</a:t>
                </a:r>
                <a:r>
                  <a:rPr lang="en-US" i="1" dirty="0"/>
                  <a:t>medium, high}</a:t>
                </a:r>
                <a:r>
                  <a:rPr lang="en-US" dirty="0"/>
                  <a:t> and {</a:t>
                </a:r>
                <a:r>
                  <a:rPr lang="en-US" i="1" dirty="0"/>
                  <a:t>low}</a:t>
                </a:r>
                <a:r>
                  <a:rPr lang="en-US" dirty="0"/>
                  <a:t>.</a:t>
                </a:r>
              </a:p>
              <a:p>
                <a:r>
                  <a:rPr lang="en-US" dirty="0"/>
                  <a:t>Therefore, the best binary split for attribute </a:t>
                </a:r>
                <a:r>
                  <a:rPr lang="en-US" i="1" dirty="0"/>
                  <a:t>income </a:t>
                </a:r>
                <a:r>
                  <a:rPr lang="en-US" dirty="0"/>
                  <a:t>is on {</a:t>
                </a:r>
                <a:r>
                  <a:rPr lang="en-US" dirty="0" err="1"/>
                  <a:t>low,medium</a:t>
                </a:r>
                <a:r>
                  <a:rPr lang="en-US" dirty="0"/>
                  <a:t>} and {high} is high</a:t>
                </a:r>
              </a:p>
              <a:p>
                <a:r>
                  <a:rPr lang="en-US" dirty="0"/>
                  <a:t>because it minimizes the Gini index</a:t>
                </a:r>
                <a:endParaRPr lang="en-US" b="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4" name="Title 1">
                <a:extLst>
                  <a:ext uri="{FF2B5EF4-FFF2-40B4-BE49-F238E27FC236}">
                    <a16:creationId xmlns:a16="http://schemas.microsoft.com/office/drawing/2014/main" id="{B6BAF985-C0DB-49F8-BAAB-E745767D4645}"/>
                  </a:ext>
                </a:extLst>
              </p:cNvPr>
              <p:cNvSpPr>
                <a:spLocks noGrp="1" noRot="1" noChangeAspect="1" noMove="1" noResize="1" noEditPoints="1" noAdjustHandles="1" noChangeArrowheads="1" noChangeShapeType="1" noTextEdit="1"/>
              </p:cNvSpPr>
              <p:nvPr>
                <p:ph idx="1"/>
              </p:nvPr>
            </p:nvSpPr>
            <p:spPr>
              <a:xfrm>
                <a:off x="0" y="115888"/>
                <a:ext cx="12190413" cy="6481762"/>
              </a:xfrm>
              <a:blipFill>
                <a:blip r:embed="rId2"/>
                <a:stretch>
                  <a:fillRect l="-450" t="-470" r="-500"/>
                </a:stretch>
              </a:blipFill>
            </p:spPr>
            <p:txBody>
              <a:bodyPr/>
              <a:lstStyle/>
              <a:p>
                <a:r>
                  <a:rPr lang="en-IN">
                    <a:noFill/>
                  </a:rPr>
                  <a:t> </a:t>
                </a:r>
              </a:p>
            </p:txBody>
          </p:sp>
        </mc:Fallback>
      </mc:AlternateContent>
    </p:spTree>
    <p:extLst>
      <p:ext uri="{BB962C8B-B14F-4D97-AF65-F5344CB8AC3E}">
        <p14:creationId xmlns:p14="http://schemas.microsoft.com/office/powerpoint/2010/main" val="2824334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B880-9DF7-4A8D-92C6-673A3359BFDC}"/>
              </a:ext>
            </a:extLst>
          </p:cNvPr>
          <p:cNvSpPr>
            <a:spLocks noGrp="1"/>
          </p:cNvSpPr>
          <p:nvPr>
            <p:ph type="title"/>
          </p:nvPr>
        </p:nvSpPr>
        <p:spPr/>
        <p:txBody>
          <a:bodyPr/>
          <a:lstStyle/>
          <a:p>
            <a:r>
              <a:rPr lang="en-US" dirty="0"/>
              <a:t>Decision Tree-Over fitting(Tree Pruning):</a:t>
            </a:r>
          </a:p>
        </p:txBody>
      </p:sp>
      <p:sp>
        <p:nvSpPr>
          <p:cNvPr id="3" name="Content Placeholder 2">
            <a:extLst>
              <a:ext uri="{FF2B5EF4-FFF2-40B4-BE49-F238E27FC236}">
                <a16:creationId xmlns:a16="http://schemas.microsoft.com/office/drawing/2014/main" id="{A064FD41-E3E6-4060-9658-2566443874F2}"/>
              </a:ext>
            </a:extLst>
          </p:cNvPr>
          <p:cNvSpPr>
            <a:spLocks noGrp="1"/>
          </p:cNvSpPr>
          <p:nvPr>
            <p:ph idx="1"/>
          </p:nvPr>
        </p:nvSpPr>
        <p:spPr>
          <a:xfrm>
            <a:off x="0" y="642918"/>
            <a:ext cx="12190412" cy="5954434"/>
          </a:xfrm>
        </p:spPr>
        <p:txBody>
          <a:bodyPr/>
          <a:lstStyle/>
          <a:p>
            <a:pPr marL="0" indent="0">
              <a:buNone/>
            </a:pPr>
            <a:r>
              <a:rPr lang="en-US" dirty="0"/>
              <a:t>Machine learning is a problem of trade-offs. The classic issue is overfitting versus underfitting. Overfitting happens when a model memorizes its training data so well that it is learning noise on top of the signal. Underfitting is the opposite: the model is too simple to find the patterns in the data. </a:t>
            </a:r>
          </a:p>
        </p:txBody>
      </p:sp>
      <p:pic>
        <p:nvPicPr>
          <p:cNvPr id="1028" name="Picture 4" descr="Image result for overfitting">
            <a:extLst>
              <a:ext uri="{FF2B5EF4-FFF2-40B4-BE49-F238E27FC236}">
                <a16:creationId xmlns:a16="http://schemas.microsoft.com/office/drawing/2014/main" id="{3FEAF8B1-1F4B-4AE1-B8E3-D717D8C1A0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686" y="1700808"/>
            <a:ext cx="9505056" cy="417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802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A4F951-D595-4327-B3C5-C7B664772EF1}"/>
              </a:ext>
            </a:extLst>
          </p:cNvPr>
          <p:cNvSpPr>
            <a:spLocks noGrp="1"/>
          </p:cNvSpPr>
          <p:nvPr>
            <p:ph idx="1"/>
          </p:nvPr>
        </p:nvSpPr>
        <p:spPr>
          <a:xfrm>
            <a:off x="-1" y="0"/>
            <a:ext cx="12190413" cy="6597352"/>
          </a:xfrm>
        </p:spPr>
        <p:txBody>
          <a:bodyPr/>
          <a:lstStyle/>
          <a:p>
            <a:r>
              <a:rPr lang="en-US" dirty="0"/>
              <a:t>If you observe the diagram suppose x-axis is =Size, y-axis is =Values</a:t>
            </a:r>
          </a:p>
          <a:p>
            <a:r>
              <a:rPr lang="en-US" dirty="0"/>
              <a:t>During train time if  you increases  x(size) value increases our model fits the data very well,</a:t>
            </a:r>
          </a:p>
          <a:p>
            <a:pPr marL="0" indent="0">
              <a:buNone/>
            </a:pPr>
            <a:r>
              <a:rPr lang="en-US" dirty="0"/>
              <a:t>       that means the accuracy will increase, by adding variables</a:t>
            </a:r>
          </a:p>
          <a:p>
            <a:r>
              <a:rPr lang="en-US" dirty="0"/>
              <a:t>In the diagram </a:t>
            </a:r>
          </a:p>
          <a:p>
            <a:pPr lvl="1">
              <a:buFont typeface="Wingdings" panose="05000000000000000000" pitchFamily="2" charset="2"/>
              <a:buChar char="Ø"/>
            </a:pPr>
            <a:r>
              <a:rPr lang="en-US" dirty="0"/>
              <a:t>The first picture has less Attributes(X) it leads to underfit</a:t>
            </a:r>
            <a:endParaRPr lang="en-US" dirty="0">
              <a:sym typeface="Wingdings" panose="05000000000000000000" pitchFamily="2" charset="2"/>
            </a:endParaRPr>
          </a:p>
          <a:p>
            <a:pPr lvl="1">
              <a:buFont typeface="Wingdings" panose="05000000000000000000" pitchFamily="2" charset="2"/>
              <a:buChar char="Ø"/>
            </a:pPr>
            <a:r>
              <a:rPr lang="en-US" dirty="0">
                <a:sym typeface="Wingdings" panose="05000000000000000000" pitchFamily="2" charset="2"/>
              </a:rPr>
              <a:t>The second picture has slightly more Attributes( X) it leads to Good fit</a:t>
            </a:r>
          </a:p>
          <a:p>
            <a:pPr lvl="1">
              <a:buFont typeface="Wingdings" panose="05000000000000000000" pitchFamily="2" charset="2"/>
              <a:buChar char="Ø"/>
            </a:pPr>
            <a:r>
              <a:rPr lang="en-US" dirty="0">
                <a:sym typeface="Wingdings" panose="05000000000000000000" pitchFamily="2" charset="2"/>
              </a:rPr>
              <a:t>The Third Picture has a lot Attributes (X) it leads to Overfit</a:t>
            </a:r>
          </a:p>
          <a:p>
            <a:r>
              <a:rPr lang="en-US" dirty="0">
                <a:sym typeface="Wingdings" panose="05000000000000000000" pitchFamily="2" charset="2"/>
              </a:rPr>
              <a:t>As X=============Increases</a:t>
            </a:r>
          </a:p>
          <a:p>
            <a:r>
              <a:rPr lang="en-US" dirty="0">
                <a:sym typeface="Wingdings" panose="05000000000000000000" pitchFamily="2" charset="2"/>
              </a:rPr>
              <a:t>Our model </a:t>
            </a:r>
            <a:r>
              <a:rPr lang="en-US" b="1" u="sng" dirty="0">
                <a:sym typeface="Wingdings" panose="05000000000000000000" pitchFamily="2" charset="2"/>
              </a:rPr>
              <a:t>becomes Brainless f</a:t>
            </a:r>
            <a:r>
              <a:rPr lang="en-US" dirty="0">
                <a:sym typeface="Wingdings" panose="05000000000000000000" pitchFamily="2" charset="2"/>
              </a:rPr>
              <a:t>or Training data , It nothing but </a:t>
            </a:r>
            <a:r>
              <a:rPr lang="en-US" b="1" u="sng" dirty="0">
                <a:sym typeface="Wingdings" panose="05000000000000000000" pitchFamily="2" charset="2"/>
              </a:rPr>
              <a:t>just Byhearting outputs</a:t>
            </a:r>
          </a:p>
          <a:p>
            <a:r>
              <a:rPr lang="en-US" dirty="0">
                <a:sym typeface="Wingdings" panose="05000000000000000000" pitchFamily="2" charset="2"/>
              </a:rPr>
              <a:t>When you given a test data or unseen data to this model it </a:t>
            </a:r>
            <a:r>
              <a:rPr lang="en-US" b="1" u="sng" dirty="0">
                <a:sym typeface="Wingdings" panose="05000000000000000000" pitchFamily="2" charset="2"/>
              </a:rPr>
              <a:t>leads High variance</a:t>
            </a:r>
          </a:p>
          <a:p>
            <a:r>
              <a:rPr lang="en-US" dirty="0">
                <a:sym typeface="Wingdings" panose="05000000000000000000" pitchFamily="2" charset="2"/>
              </a:rPr>
              <a:t>That means it get more error for test data</a:t>
            </a:r>
          </a:p>
          <a:p>
            <a:pPr marL="0" indent="0">
              <a:buNone/>
            </a:pPr>
            <a:endParaRPr lang="en-US" dirty="0">
              <a:sym typeface="Wingdings" panose="05000000000000000000" pitchFamily="2" charset="2"/>
            </a:endParaRPr>
          </a:p>
          <a:p>
            <a:pPr marL="0" indent="0">
              <a:buNone/>
            </a:pPr>
            <a:endParaRPr lang="en-US" dirty="0"/>
          </a:p>
        </p:txBody>
      </p:sp>
      <p:sp>
        <p:nvSpPr>
          <p:cNvPr id="4" name="Rectangle 3">
            <a:extLst>
              <a:ext uri="{FF2B5EF4-FFF2-40B4-BE49-F238E27FC236}">
                <a16:creationId xmlns:a16="http://schemas.microsoft.com/office/drawing/2014/main" id="{2C69E1CA-24A4-4F0D-98E0-E8DA93B35D18}"/>
              </a:ext>
            </a:extLst>
          </p:cNvPr>
          <p:cNvSpPr/>
          <p:nvPr/>
        </p:nvSpPr>
        <p:spPr>
          <a:xfrm>
            <a:off x="285796" y="4281362"/>
            <a:ext cx="187220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More X</a:t>
            </a:r>
          </a:p>
        </p:txBody>
      </p:sp>
      <p:sp>
        <p:nvSpPr>
          <p:cNvPr id="5" name="Arrow: Right 4">
            <a:extLst>
              <a:ext uri="{FF2B5EF4-FFF2-40B4-BE49-F238E27FC236}">
                <a16:creationId xmlns:a16="http://schemas.microsoft.com/office/drawing/2014/main" id="{A332A746-7FED-4C5E-ACEF-16EBB479F3FF}"/>
              </a:ext>
            </a:extLst>
          </p:cNvPr>
          <p:cNvSpPr/>
          <p:nvPr/>
        </p:nvSpPr>
        <p:spPr>
          <a:xfrm>
            <a:off x="2225943" y="4422772"/>
            <a:ext cx="108012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4CCC679-978A-4EB1-9BB8-7306CECD15C9}"/>
              </a:ext>
            </a:extLst>
          </p:cNvPr>
          <p:cNvSpPr/>
          <p:nvPr/>
        </p:nvSpPr>
        <p:spPr>
          <a:xfrm>
            <a:off x="3346176" y="4314760"/>
            <a:ext cx="187220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Overfit</a:t>
            </a:r>
          </a:p>
        </p:txBody>
      </p:sp>
      <p:sp>
        <p:nvSpPr>
          <p:cNvPr id="7" name="Arrow: Right 6">
            <a:extLst>
              <a:ext uri="{FF2B5EF4-FFF2-40B4-BE49-F238E27FC236}">
                <a16:creationId xmlns:a16="http://schemas.microsoft.com/office/drawing/2014/main" id="{D438597D-560C-4C6D-9757-8914F74B3796}"/>
              </a:ext>
            </a:extLst>
          </p:cNvPr>
          <p:cNvSpPr/>
          <p:nvPr/>
        </p:nvSpPr>
        <p:spPr>
          <a:xfrm>
            <a:off x="5258497" y="4494780"/>
            <a:ext cx="915101" cy="12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CDC40AE-6E46-4112-9258-9987E4BBF28B}"/>
              </a:ext>
            </a:extLst>
          </p:cNvPr>
          <p:cNvSpPr/>
          <p:nvPr/>
        </p:nvSpPr>
        <p:spPr>
          <a:xfrm>
            <a:off x="6213711" y="4314759"/>
            <a:ext cx="1896601" cy="4950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low </a:t>
            </a:r>
            <a:r>
              <a:rPr lang="en-US" dirty="0"/>
              <a:t>Bias for Train data</a:t>
            </a:r>
          </a:p>
        </p:txBody>
      </p:sp>
      <p:sp>
        <p:nvSpPr>
          <p:cNvPr id="9" name="Arrow: Right 8">
            <a:extLst>
              <a:ext uri="{FF2B5EF4-FFF2-40B4-BE49-F238E27FC236}">
                <a16:creationId xmlns:a16="http://schemas.microsoft.com/office/drawing/2014/main" id="{BEAE446E-9F20-4D86-AAEB-A3F08007AFF7}"/>
              </a:ext>
            </a:extLst>
          </p:cNvPr>
          <p:cNvSpPr/>
          <p:nvPr/>
        </p:nvSpPr>
        <p:spPr>
          <a:xfrm>
            <a:off x="8179382" y="4494780"/>
            <a:ext cx="915101" cy="12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6D91465-6ECC-428E-A3EE-8B1624284EAC}"/>
              </a:ext>
            </a:extLst>
          </p:cNvPr>
          <p:cNvSpPr/>
          <p:nvPr/>
        </p:nvSpPr>
        <p:spPr>
          <a:xfrm>
            <a:off x="9101524" y="4296758"/>
            <a:ext cx="1872208" cy="5130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Trian error is less</a:t>
            </a:r>
          </a:p>
        </p:txBody>
      </p:sp>
      <p:sp>
        <p:nvSpPr>
          <p:cNvPr id="11" name="Rectangle 10">
            <a:extLst>
              <a:ext uri="{FF2B5EF4-FFF2-40B4-BE49-F238E27FC236}">
                <a16:creationId xmlns:a16="http://schemas.microsoft.com/office/drawing/2014/main" id="{F40C3058-B56B-49B6-9002-F64BC3F8C456}"/>
              </a:ext>
            </a:extLst>
          </p:cNvPr>
          <p:cNvSpPr/>
          <p:nvPr/>
        </p:nvSpPr>
        <p:spPr>
          <a:xfrm>
            <a:off x="278687" y="5602161"/>
            <a:ext cx="187220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Unseen data</a:t>
            </a:r>
          </a:p>
        </p:txBody>
      </p:sp>
      <p:sp>
        <p:nvSpPr>
          <p:cNvPr id="12" name="Arrow: Right 11">
            <a:extLst>
              <a:ext uri="{FF2B5EF4-FFF2-40B4-BE49-F238E27FC236}">
                <a16:creationId xmlns:a16="http://schemas.microsoft.com/office/drawing/2014/main" id="{E3B82518-518C-440C-A317-09098C631809}"/>
              </a:ext>
            </a:extLst>
          </p:cNvPr>
          <p:cNvSpPr/>
          <p:nvPr/>
        </p:nvSpPr>
        <p:spPr>
          <a:xfrm>
            <a:off x="2225943" y="5782181"/>
            <a:ext cx="108012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5F5F4C4-5E21-4199-B066-43F5D0F0D51B}"/>
              </a:ext>
            </a:extLst>
          </p:cNvPr>
          <p:cNvSpPr/>
          <p:nvPr/>
        </p:nvSpPr>
        <p:spPr>
          <a:xfrm>
            <a:off x="3352917" y="5602161"/>
            <a:ext cx="187220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Model</a:t>
            </a:r>
          </a:p>
        </p:txBody>
      </p:sp>
      <p:sp>
        <p:nvSpPr>
          <p:cNvPr id="14" name="Arrow: Right 13">
            <a:extLst>
              <a:ext uri="{FF2B5EF4-FFF2-40B4-BE49-F238E27FC236}">
                <a16:creationId xmlns:a16="http://schemas.microsoft.com/office/drawing/2014/main" id="{C9D0066D-0B8E-4F6C-92DD-A85BB8AC2638}"/>
              </a:ext>
            </a:extLst>
          </p:cNvPr>
          <p:cNvSpPr/>
          <p:nvPr/>
        </p:nvSpPr>
        <p:spPr>
          <a:xfrm>
            <a:off x="5271979" y="5774585"/>
            <a:ext cx="915101" cy="12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C8BDBD1-B941-486E-A25F-399482527FAA}"/>
              </a:ext>
            </a:extLst>
          </p:cNvPr>
          <p:cNvSpPr/>
          <p:nvPr/>
        </p:nvSpPr>
        <p:spPr>
          <a:xfrm rot="10800000" flipV="1">
            <a:off x="6213711" y="5602161"/>
            <a:ext cx="1737597"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High variance for unseen data</a:t>
            </a:r>
          </a:p>
        </p:txBody>
      </p:sp>
      <p:sp>
        <p:nvSpPr>
          <p:cNvPr id="16" name="Arrow: Right 15">
            <a:extLst>
              <a:ext uri="{FF2B5EF4-FFF2-40B4-BE49-F238E27FC236}">
                <a16:creationId xmlns:a16="http://schemas.microsoft.com/office/drawing/2014/main" id="{0B62FC6D-717E-4E3D-97E5-497CE5412AF8}"/>
              </a:ext>
            </a:extLst>
          </p:cNvPr>
          <p:cNvSpPr/>
          <p:nvPr/>
        </p:nvSpPr>
        <p:spPr>
          <a:xfrm>
            <a:off x="8012014" y="5759658"/>
            <a:ext cx="915101" cy="12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34D23F-EB53-446C-B663-ABB615047470}"/>
              </a:ext>
            </a:extLst>
          </p:cNvPr>
          <p:cNvSpPr/>
          <p:nvPr/>
        </p:nvSpPr>
        <p:spPr>
          <a:xfrm rot="10800000" flipV="1">
            <a:off x="8991084" y="5585564"/>
            <a:ext cx="1737597"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Test error is more</a:t>
            </a:r>
          </a:p>
        </p:txBody>
      </p:sp>
    </p:spTree>
    <p:extLst>
      <p:ext uri="{BB962C8B-B14F-4D97-AF65-F5344CB8AC3E}">
        <p14:creationId xmlns:p14="http://schemas.microsoft.com/office/powerpoint/2010/main" val="565861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B4DF66-320A-4B73-B72E-7ADDA0595191}"/>
              </a:ext>
            </a:extLst>
          </p:cNvPr>
          <p:cNvSpPr txBox="1"/>
          <p:nvPr/>
        </p:nvSpPr>
        <p:spPr>
          <a:xfrm rot="10800000" flipV="1">
            <a:off x="694606" y="4864514"/>
            <a:ext cx="9721080" cy="369332"/>
          </a:xfrm>
          <a:prstGeom prst="rect">
            <a:avLst/>
          </a:prstGeom>
          <a:noFill/>
        </p:spPr>
        <p:txBody>
          <a:bodyPr wrap="square" rtlCol="0">
            <a:spAutoFit/>
          </a:bodyPr>
          <a:lstStyle/>
          <a:p>
            <a:r>
              <a:rPr lang="en-US" dirty="0"/>
              <a:t>As the model complexity increases ,training error decreases corresponding test error is decreases.</a:t>
            </a:r>
          </a:p>
        </p:txBody>
      </p:sp>
      <p:sp>
        <p:nvSpPr>
          <p:cNvPr id="5" name="Content Placeholder 4">
            <a:extLst>
              <a:ext uri="{FF2B5EF4-FFF2-40B4-BE49-F238E27FC236}">
                <a16:creationId xmlns:a16="http://schemas.microsoft.com/office/drawing/2014/main" id="{CA43D061-E2AD-4324-83F4-D5C7FBFEB28C}"/>
              </a:ext>
            </a:extLst>
          </p:cNvPr>
          <p:cNvSpPr>
            <a:spLocks noGrp="1"/>
          </p:cNvSpPr>
          <p:nvPr>
            <p:ph idx="1"/>
          </p:nvPr>
        </p:nvSpPr>
        <p:spPr>
          <a:xfrm>
            <a:off x="0" y="0"/>
            <a:ext cx="12190413" cy="6525344"/>
          </a:xfrm>
        </p:spPr>
        <p:txBody>
          <a:bodyPr/>
          <a:lstStyle/>
          <a:p>
            <a:pPr marL="0" indent="0">
              <a:buNone/>
            </a:pPr>
            <a:r>
              <a:rPr lang="en-US" b="1" u="sng" dirty="0"/>
              <a:t>Bias –Variance Trade Off:</a:t>
            </a:r>
          </a:p>
          <a:p>
            <a:pPr marL="0" indent="0">
              <a:buNone/>
            </a:pPr>
            <a:r>
              <a:rPr lang="en-US" b="1" u="sng" dirty="0"/>
              <a:t>Key points:</a:t>
            </a:r>
          </a:p>
          <a:p>
            <a:r>
              <a:rPr lang="en-US" dirty="0">
                <a:sym typeface="Wingdings" panose="05000000000000000000" pitchFamily="2" charset="2"/>
              </a:rPr>
              <a:t>Y-axis= Mean error</a:t>
            </a:r>
          </a:p>
          <a:p>
            <a:r>
              <a:rPr lang="en-US" dirty="0">
                <a:sym typeface="Wingdings" panose="05000000000000000000" pitchFamily="2" charset="2"/>
              </a:rPr>
              <a:t>X-axis = Model complexity</a:t>
            </a:r>
          </a:p>
          <a:p>
            <a:r>
              <a:rPr lang="en-US" dirty="0">
                <a:sym typeface="Wingdings" panose="05000000000000000000" pitchFamily="2" charset="2"/>
              </a:rPr>
              <a:t>As model increases the bias will decrease and variance will </a:t>
            </a:r>
          </a:p>
          <a:p>
            <a:pPr marL="0" indent="0">
              <a:buNone/>
            </a:pPr>
            <a:r>
              <a:rPr lang="en-US" dirty="0">
                <a:sym typeface="Wingdings" panose="05000000000000000000" pitchFamily="2" charset="2"/>
              </a:rPr>
              <a:t>        Increase For unseen data(test) data</a:t>
            </a:r>
          </a:p>
          <a:p>
            <a:r>
              <a:rPr lang="en-US" dirty="0">
                <a:sym typeface="Wingdings" panose="05000000000000000000" pitchFamily="2" charset="2"/>
              </a:rPr>
              <a:t>When bias is more variance is less</a:t>
            </a:r>
          </a:p>
          <a:p>
            <a:r>
              <a:rPr lang="en-US" b="1" dirty="0">
                <a:sym typeface="Wingdings" panose="05000000000000000000" pitchFamily="2" charset="2"/>
              </a:rPr>
              <a:t>High Bias= Low variance</a:t>
            </a:r>
          </a:p>
          <a:p>
            <a:r>
              <a:rPr lang="en-US" b="1" dirty="0">
                <a:sym typeface="Wingdings" panose="05000000000000000000" pitchFamily="2" charset="2"/>
              </a:rPr>
              <a:t>Low Bias= High Variance</a:t>
            </a:r>
          </a:p>
          <a:p>
            <a:endParaRPr lang="en-US" b="1" dirty="0">
              <a:sym typeface="Wingdings" panose="05000000000000000000" pitchFamily="2" charset="2"/>
            </a:endParaRPr>
          </a:p>
          <a:p>
            <a:pPr marL="0" indent="0">
              <a:buNone/>
            </a:pPr>
            <a:r>
              <a:rPr lang="en-US" b="1" dirty="0">
                <a:sym typeface="Wingdings" panose="05000000000000000000" pitchFamily="2" charset="2"/>
              </a:rPr>
              <a:t>                     </a:t>
            </a:r>
            <a:r>
              <a:rPr lang="en-US" b="1" u="sng" dirty="0">
                <a:sym typeface="Wingdings" panose="05000000000000000000" pitchFamily="2" charset="2"/>
              </a:rPr>
              <a:t>Total Error= Bias^2 + Variance + var(error)</a:t>
            </a:r>
          </a:p>
          <a:p>
            <a:pPr marL="0" indent="0">
              <a:buNone/>
            </a:pPr>
            <a:r>
              <a:rPr lang="en-US" dirty="0">
                <a:sym typeface="Wingdings" panose="05000000000000000000" pitchFamily="2" charset="2"/>
              </a:rPr>
              <a:t>The above formulae should reduce to get model</a:t>
            </a:r>
          </a:p>
          <a:p>
            <a:pPr marL="0" indent="0">
              <a:buNone/>
            </a:pPr>
            <a:endParaRPr lang="en-US" dirty="0">
              <a:sym typeface="Wingdings" panose="05000000000000000000" pitchFamily="2" charset="2"/>
            </a:endParaRPr>
          </a:p>
          <a:p>
            <a:pPr marL="0" indent="0">
              <a:buNone/>
            </a:pPr>
            <a:endParaRPr lang="en-US" b="1" dirty="0">
              <a:sym typeface="Wingdings" panose="05000000000000000000" pitchFamily="2" charset="2"/>
            </a:endParaRPr>
          </a:p>
          <a:p>
            <a:pPr marL="0" indent="0">
              <a:buNone/>
            </a:pPr>
            <a:endParaRPr lang="en-US" b="1" dirty="0">
              <a:sym typeface="Wingdings" panose="05000000000000000000" pitchFamily="2" charset="2"/>
            </a:endParaRPr>
          </a:p>
          <a:p>
            <a:pPr marL="0" indent="0">
              <a:buNone/>
            </a:pPr>
            <a:endParaRPr lang="en-US" b="1" dirty="0">
              <a:sym typeface="Wingdings" panose="05000000000000000000" pitchFamily="2" charset="2"/>
            </a:endParaRPr>
          </a:p>
        </p:txBody>
      </p:sp>
      <p:pic>
        <p:nvPicPr>
          <p:cNvPr id="2054" name="Picture 6" descr="Image result for bias variance trade off">
            <a:extLst>
              <a:ext uri="{FF2B5EF4-FFF2-40B4-BE49-F238E27FC236}">
                <a16:creationId xmlns:a16="http://schemas.microsoft.com/office/drawing/2014/main" id="{E8937BF7-F244-4A37-A3A4-5D47568BDA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5286" y="836712"/>
            <a:ext cx="5256584" cy="4027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410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D8D511-926E-4F16-A55A-E13734969374}"/>
              </a:ext>
            </a:extLst>
          </p:cNvPr>
          <p:cNvSpPr>
            <a:spLocks noGrp="1"/>
          </p:cNvSpPr>
          <p:nvPr>
            <p:ph idx="1"/>
          </p:nvPr>
        </p:nvSpPr>
        <p:spPr>
          <a:xfrm>
            <a:off x="12321" y="0"/>
            <a:ext cx="7341236" cy="6597352"/>
          </a:xfrm>
        </p:spPr>
        <p:txBody>
          <a:bodyPr>
            <a:normAutofit/>
          </a:bodyPr>
          <a:lstStyle/>
          <a:p>
            <a:pPr marL="0" indent="0">
              <a:buNone/>
            </a:pPr>
            <a:r>
              <a:rPr lang="en-US" dirty="0"/>
              <a:t>The CART algorithm will repeatedly partition data into smaller and smaller subsets until those final subsets are homogeneous in terms of the outcome variable. In practice this often means that the final subsets (known as the </a:t>
            </a:r>
            <a:r>
              <a:rPr lang="en-US" i="1" dirty="0"/>
              <a:t>leaves</a:t>
            </a:r>
            <a:r>
              <a:rPr lang="en-US" dirty="0"/>
              <a:t> of the tree) each consist of only one or a few data points. The tree has learned the data exactly, but a new data point that differs very slightly might not be predicted well.</a:t>
            </a:r>
          </a:p>
          <a:p>
            <a:pPr marL="0" indent="0">
              <a:buNone/>
            </a:pPr>
            <a:endParaRPr lang="en-US" dirty="0"/>
          </a:p>
          <a:p>
            <a:pPr marL="0" indent="0">
              <a:buNone/>
            </a:pPr>
            <a:r>
              <a:rPr lang="en-US" b="1" u="sng" dirty="0"/>
              <a:t>Two approaches to Picking up Simpler trees:</a:t>
            </a:r>
          </a:p>
          <a:p>
            <a:pPr marL="0" indent="0">
              <a:buNone/>
            </a:pPr>
            <a:r>
              <a:rPr lang="en-US" b="1" u="sng" dirty="0"/>
              <a:t>Early stopping(Pre-pruning):</a:t>
            </a:r>
          </a:p>
          <a:p>
            <a:pPr marL="0" indent="0">
              <a:buNone/>
            </a:pPr>
            <a:r>
              <a:rPr lang="en-US" dirty="0"/>
              <a:t>Stop the learning algorithm before the tree becomes too complex</a:t>
            </a:r>
          </a:p>
          <a:p>
            <a:pPr marL="0" indent="0">
              <a:buNone/>
            </a:pPr>
            <a:r>
              <a:rPr lang="en-US" b="1" u="sng" dirty="0"/>
              <a:t>Post-Pruning:</a:t>
            </a:r>
          </a:p>
          <a:p>
            <a:pPr marL="0" indent="0">
              <a:buNone/>
            </a:pPr>
            <a:r>
              <a:rPr lang="en-US" b="1" dirty="0"/>
              <a:t>Pruning</a:t>
            </a:r>
            <a:r>
              <a:rPr lang="en-US" dirty="0"/>
              <a:t> is a technique in machine learning and search algorithms that reduces the size of decision trees by removing sections of the tree that provide little power to classify instances. Pruning reduces the complexity of the final</a:t>
            </a:r>
            <a:r>
              <a:rPr lang="en-US" u="sng" dirty="0"/>
              <a:t> </a:t>
            </a:r>
            <a:r>
              <a:rPr lang="en-US" dirty="0"/>
              <a:t>classifier, and hence improves predictive accuracy by the reduction of overfitting.</a:t>
            </a:r>
          </a:p>
          <a:p>
            <a:pPr marL="0" indent="0">
              <a:buNone/>
            </a:pPr>
            <a:r>
              <a:rPr lang="en-US" dirty="0"/>
              <a:t>   simplify the tree after the learning algorithm terminates</a:t>
            </a:r>
          </a:p>
        </p:txBody>
      </p:sp>
      <p:pic>
        <p:nvPicPr>
          <p:cNvPr id="3076" name="Picture 4" descr="Related image">
            <a:extLst>
              <a:ext uri="{FF2B5EF4-FFF2-40B4-BE49-F238E27FC236}">
                <a16:creationId xmlns:a16="http://schemas.microsoft.com/office/drawing/2014/main" id="{9CB7B18E-1304-4F86-BFC7-A085AAC958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7334" y="764704"/>
            <a:ext cx="4930758" cy="528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551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BA125-CF52-4C57-89CC-F4218FAD00E2}"/>
              </a:ext>
            </a:extLst>
          </p:cNvPr>
          <p:cNvSpPr>
            <a:spLocks noGrp="1"/>
          </p:cNvSpPr>
          <p:nvPr>
            <p:ph type="title"/>
          </p:nvPr>
        </p:nvSpPr>
        <p:spPr/>
        <p:txBody>
          <a:bodyPr/>
          <a:lstStyle/>
          <a:p>
            <a:r>
              <a:rPr lang="en-US" dirty="0"/>
              <a:t>Steps To follow Tree Pruning:</a:t>
            </a:r>
          </a:p>
        </p:txBody>
      </p:sp>
      <p:sp>
        <p:nvSpPr>
          <p:cNvPr id="3" name="Content Placeholder 2">
            <a:extLst>
              <a:ext uri="{FF2B5EF4-FFF2-40B4-BE49-F238E27FC236}">
                <a16:creationId xmlns:a16="http://schemas.microsoft.com/office/drawing/2014/main" id="{B4A6D004-D144-4BC6-9EF1-C8A51153B99A}"/>
              </a:ext>
            </a:extLst>
          </p:cNvPr>
          <p:cNvSpPr>
            <a:spLocks noGrp="1"/>
          </p:cNvSpPr>
          <p:nvPr>
            <p:ph idx="1"/>
          </p:nvPr>
        </p:nvSpPr>
        <p:spPr>
          <a:xfrm>
            <a:off x="-1" y="548680"/>
            <a:ext cx="12190413" cy="6048672"/>
          </a:xfrm>
        </p:spPr>
        <p:txBody>
          <a:bodyPr/>
          <a:lstStyle/>
          <a:p>
            <a:r>
              <a:rPr lang="en-US" dirty="0"/>
              <a:t>We first make the decision tree to a large depth.</a:t>
            </a:r>
          </a:p>
          <a:p>
            <a:r>
              <a:rPr lang="en-US" dirty="0"/>
              <a:t>Then we start at the bottom and start removing leaves which are giving us negative returns when compared from the top.</a:t>
            </a:r>
          </a:p>
          <a:p>
            <a:r>
              <a:rPr lang="en-US" dirty="0"/>
              <a:t>Suppose a split is giving us a gain of say -10 (loss of 10) and then the next split on that gives us a gain of 20. A simple decision tree will stop at step 1 but in pruning, we will see that the overall gain is +10 and keep both leaves.</a:t>
            </a:r>
          </a:p>
          <a:p>
            <a:endParaRPr lang="en-US" dirty="0"/>
          </a:p>
        </p:txBody>
      </p:sp>
    </p:spTree>
    <p:extLst>
      <p:ext uri="{BB962C8B-B14F-4D97-AF65-F5344CB8AC3E}">
        <p14:creationId xmlns:p14="http://schemas.microsoft.com/office/powerpoint/2010/main" val="2901141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2598" y="3032956"/>
            <a:ext cx="8352928" cy="792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0" b="1" dirty="0">
                <a:solidFill>
                  <a:schemeClr val="tx1"/>
                </a:solidFill>
              </a:rPr>
              <a:t>Naive Bayes</a:t>
            </a:r>
            <a:endParaRPr lang="en-IN" sz="5000" b="1" dirty="0">
              <a:solidFill>
                <a:schemeClr val="tx1"/>
              </a:solidFill>
            </a:endParaRPr>
          </a:p>
        </p:txBody>
      </p:sp>
    </p:spTree>
    <p:extLst>
      <p:ext uri="{BB962C8B-B14F-4D97-AF65-F5344CB8AC3E}">
        <p14:creationId xmlns:p14="http://schemas.microsoft.com/office/powerpoint/2010/main" val="567179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CC94-C254-4178-B703-AE46597131A9}"/>
              </a:ext>
            </a:extLst>
          </p:cNvPr>
          <p:cNvSpPr>
            <a:spLocks noGrp="1"/>
          </p:cNvSpPr>
          <p:nvPr>
            <p:ph type="title"/>
          </p:nvPr>
        </p:nvSpPr>
        <p:spPr/>
        <p:txBody>
          <a:bodyPr/>
          <a:lstStyle/>
          <a:p>
            <a:r>
              <a:rPr lang="en-US" dirty="0"/>
              <a:t>Naive Bayes':</a:t>
            </a:r>
          </a:p>
        </p:txBody>
      </p:sp>
      <p:sp>
        <p:nvSpPr>
          <p:cNvPr id="3" name="Content Placeholder 2">
            <a:extLst>
              <a:ext uri="{FF2B5EF4-FFF2-40B4-BE49-F238E27FC236}">
                <a16:creationId xmlns:a16="http://schemas.microsoft.com/office/drawing/2014/main" id="{0046F728-F3A8-4459-91F6-722B9969369A}"/>
              </a:ext>
            </a:extLst>
          </p:cNvPr>
          <p:cNvSpPr>
            <a:spLocks noGrp="1"/>
          </p:cNvSpPr>
          <p:nvPr>
            <p:ph idx="1"/>
          </p:nvPr>
        </p:nvSpPr>
        <p:spPr>
          <a:xfrm>
            <a:off x="118541" y="548680"/>
            <a:ext cx="12071871" cy="6048672"/>
          </a:xfrm>
        </p:spPr>
        <p:txBody>
          <a:bodyPr>
            <a:normAutofit/>
          </a:bodyPr>
          <a:lstStyle/>
          <a:p>
            <a:r>
              <a:rPr lang="en-US" dirty="0"/>
              <a:t>Bayesian classifiers are statistical classifiers. </a:t>
            </a:r>
          </a:p>
          <a:p>
            <a:r>
              <a:rPr lang="en-US" dirty="0"/>
              <a:t>They can predict class membership probabilities such as the probability that a given tuple belongs</a:t>
            </a:r>
          </a:p>
          <a:p>
            <a:pPr marL="0" indent="0">
              <a:buNone/>
            </a:pPr>
            <a:r>
              <a:rPr lang="en-US" dirty="0"/>
              <a:t>       to a Particular-class.</a:t>
            </a:r>
          </a:p>
          <a:p>
            <a:r>
              <a:rPr lang="en-US" dirty="0"/>
              <a:t>Bayesian classification is based on </a:t>
            </a:r>
            <a:r>
              <a:rPr lang="en-US" b="1" dirty="0"/>
              <a:t>Bayes’ theorem</a:t>
            </a:r>
            <a:r>
              <a:rPr lang="en-US" dirty="0"/>
              <a:t>. </a:t>
            </a:r>
          </a:p>
          <a:p>
            <a:r>
              <a:rPr lang="en-US" dirty="0"/>
              <a:t>Studies comparing classification algorithms have found a simple Bayesian classifier </a:t>
            </a:r>
          </a:p>
          <a:p>
            <a:pPr marL="0" indent="0">
              <a:buNone/>
            </a:pPr>
            <a:r>
              <a:rPr lang="en-US" dirty="0"/>
              <a:t>      known as </a:t>
            </a:r>
            <a:r>
              <a:rPr lang="en-US" b="1" dirty="0"/>
              <a:t>the </a:t>
            </a:r>
            <a:r>
              <a:rPr lang="en-US" b="1" i="1" dirty="0"/>
              <a:t>naive</a:t>
            </a:r>
          </a:p>
          <a:p>
            <a:r>
              <a:rPr lang="en-US" i="1" dirty="0"/>
              <a:t>Bayesian classifier </a:t>
            </a:r>
            <a:r>
              <a:rPr lang="en-US" dirty="0"/>
              <a:t>to be comparable in performance with decision tree and selected neural</a:t>
            </a:r>
          </a:p>
          <a:p>
            <a:pPr marL="0" indent="0">
              <a:buNone/>
            </a:pPr>
            <a:r>
              <a:rPr lang="en-US" dirty="0"/>
              <a:t>       network classifiers. </a:t>
            </a:r>
          </a:p>
          <a:p>
            <a:r>
              <a:rPr lang="en-US" dirty="0"/>
              <a:t>Bayesian classifiers have also exhibited high accuracy and speed when applied to large databases.</a:t>
            </a:r>
          </a:p>
          <a:p>
            <a:pPr marL="0" indent="0">
              <a:buNone/>
            </a:pPr>
            <a:endParaRPr lang="en-US" dirty="0"/>
          </a:p>
          <a:p>
            <a:pPr marL="0" indent="0">
              <a:buNone/>
            </a:pPr>
            <a:r>
              <a:rPr lang="en-US" b="1" u="sng" dirty="0"/>
              <a:t>Assumption:</a:t>
            </a:r>
          </a:p>
          <a:p>
            <a:r>
              <a:rPr lang="en-US" dirty="0"/>
              <a:t>Naive Bayesian classifiers assume that the effect of an attribute value on a given class</a:t>
            </a:r>
          </a:p>
          <a:p>
            <a:pPr marL="0" indent="0">
              <a:buNone/>
            </a:pPr>
            <a:r>
              <a:rPr lang="en-US" dirty="0"/>
              <a:t>      is independent of the values of the other attributes. </a:t>
            </a:r>
          </a:p>
          <a:p>
            <a:r>
              <a:rPr lang="en-US" dirty="0"/>
              <a:t>This assumption is called </a:t>
            </a:r>
            <a:r>
              <a:rPr lang="en-US" b="1" i="1" u="sng" dirty="0"/>
              <a:t>class conditional independence</a:t>
            </a:r>
            <a:r>
              <a:rPr lang="en-US" dirty="0"/>
              <a:t>. </a:t>
            </a:r>
          </a:p>
          <a:p>
            <a:r>
              <a:rPr lang="en-US" dirty="0"/>
              <a:t>It is made to simplify the computations involved and, in this sense, is considered “naive.”</a:t>
            </a:r>
          </a:p>
        </p:txBody>
      </p:sp>
    </p:spTree>
    <p:extLst>
      <p:ext uri="{BB962C8B-B14F-4D97-AF65-F5344CB8AC3E}">
        <p14:creationId xmlns:p14="http://schemas.microsoft.com/office/powerpoint/2010/main" val="2769193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2598" y="3032956"/>
            <a:ext cx="8352928" cy="792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0" b="1" dirty="0">
                <a:solidFill>
                  <a:schemeClr val="tx1"/>
                </a:solidFill>
              </a:rPr>
              <a:t>DECISION TREE</a:t>
            </a:r>
            <a:endParaRPr lang="en-IN" sz="5000" b="1" dirty="0">
              <a:solidFill>
                <a:schemeClr val="tx1"/>
              </a:solidFill>
            </a:endParaRPr>
          </a:p>
        </p:txBody>
      </p:sp>
    </p:spTree>
    <p:extLst>
      <p:ext uri="{BB962C8B-B14F-4D97-AF65-F5344CB8AC3E}">
        <p14:creationId xmlns:p14="http://schemas.microsoft.com/office/powerpoint/2010/main" val="3236633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AB32-636F-4CD2-9E1E-89A59F64BE78}"/>
              </a:ext>
            </a:extLst>
          </p:cNvPr>
          <p:cNvSpPr>
            <a:spLocks noGrp="1"/>
          </p:cNvSpPr>
          <p:nvPr>
            <p:ph type="title"/>
          </p:nvPr>
        </p:nvSpPr>
        <p:spPr/>
        <p:txBody>
          <a:bodyPr/>
          <a:lstStyle/>
          <a:p>
            <a:r>
              <a:rPr lang="en-US" dirty="0"/>
              <a:t>Bayes' Theorem:</a:t>
            </a:r>
          </a:p>
        </p:txBody>
      </p:sp>
      <p:sp>
        <p:nvSpPr>
          <p:cNvPr id="3" name="Content Placeholder 2">
            <a:extLst>
              <a:ext uri="{FF2B5EF4-FFF2-40B4-BE49-F238E27FC236}">
                <a16:creationId xmlns:a16="http://schemas.microsoft.com/office/drawing/2014/main" id="{7285D547-7686-4E8B-ADD4-A42724C30A3C}"/>
              </a:ext>
            </a:extLst>
          </p:cNvPr>
          <p:cNvSpPr>
            <a:spLocks noGrp="1"/>
          </p:cNvSpPr>
          <p:nvPr>
            <p:ph idx="1"/>
          </p:nvPr>
        </p:nvSpPr>
        <p:spPr>
          <a:xfrm>
            <a:off x="-1" y="548680"/>
            <a:ext cx="12190413" cy="6048672"/>
          </a:xfrm>
        </p:spPr>
        <p:txBody>
          <a:bodyPr>
            <a:normAutofit fontScale="92500" lnSpcReduction="10000"/>
          </a:bodyPr>
          <a:lstStyle/>
          <a:p>
            <a:pPr marL="0" indent="0">
              <a:buNone/>
            </a:pPr>
            <a:r>
              <a:rPr lang="en-US" dirty="0"/>
              <a:t>Bayes’ theorem is named after Thomas Bayes</a:t>
            </a:r>
          </a:p>
          <a:p>
            <a:r>
              <a:rPr lang="en-US" dirty="0"/>
              <a:t>Let </a:t>
            </a:r>
            <a:r>
              <a:rPr lang="en-US" b="1" i="1" dirty="0"/>
              <a:t>X </a:t>
            </a:r>
            <a:r>
              <a:rPr lang="en-US" dirty="0"/>
              <a:t>be a data tuple.</a:t>
            </a:r>
          </a:p>
          <a:p>
            <a:r>
              <a:rPr lang="en-US" dirty="0"/>
              <a:t> Let </a:t>
            </a:r>
            <a:r>
              <a:rPr lang="en-US" i="1" dirty="0"/>
              <a:t>H </a:t>
            </a:r>
            <a:r>
              <a:rPr lang="en-US" dirty="0"/>
              <a:t>be some hypothesis such as that the data tuple </a:t>
            </a:r>
            <a:r>
              <a:rPr lang="en-US" b="1" i="1" dirty="0"/>
              <a:t>X </a:t>
            </a:r>
            <a:r>
              <a:rPr lang="en-US" dirty="0"/>
              <a:t>belongs to a specified class </a:t>
            </a:r>
            <a:r>
              <a:rPr lang="en-US" i="1" dirty="0"/>
              <a:t>C</a:t>
            </a:r>
            <a:r>
              <a:rPr lang="en-US" dirty="0"/>
              <a:t>. </a:t>
            </a:r>
          </a:p>
          <a:p>
            <a:r>
              <a:rPr lang="en-US" dirty="0"/>
              <a:t>For classification problems, we want to determine </a:t>
            </a:r>
            <a:r>
              <a:rPr lang="en-US" i="1" dirty="0"/>
              <a:t>P(H/X)</a:t>
            </a:r>
            <a:endParaRPr lang="en-US" dirty="0"/>
          </a:p>
          <a:p>
            <a:pPr marL="0" indent="0">
              <a:buNone/>
            </a:pPr>
            <a:r>
              <a:rPr lang="en-US" sz="2400" b="1" u="sng" dirty="0"/>
              <a:t>Some Definitions:</a:t>
            </a:r>
          </a:p>
          <a:p>
            <a:pPr marL="0" indent="0">
              <a:buNone/>
            </a:pPr>
            <a:r>
              <a:rPr lang="en-US" b="1" dirty="0"/>
              <a:t>Posterior Probability:</a:t>
            </a:r>
          </a:p>
          <a:p>
            <a:pPr marL="0" indent="0">
              <a:buNone/>
            </a:pPr>
            <a:r>
              <a:rPr lang="en-US" i="1" dirty="0"/>
              <a:t>                       </a:t>
            </a:r>
            <a:r>
              <a:rPr lang="en-US" b="1" i="1" dirty="0"/>
              <a:t>P(H/X)</a:t>
            </a:r>
            <a:r>
              <a:rPr lang="en-US" b="1" dirty="0"/>
              <a:t> is the posterior probability, or </a:t>
            </a:r>
            <a:r>
              <a:rPr lang="en-US" b="1" i="1" dirty="0"/>
              <a:t>a posteriori probability</a:t>
            </a:r>
            <a:r>
              <a:rPr lang="en-US" b="1" dirty="0"/>
              <a:t>, of </a:t>
            </a:r>
            <a:r>
              <a:rPr lang="en-US" b="1" i="1" dirty="0"/>
              <a:t>H </a:t>
            </a:r>
            <a:r>
              <a:rPr lang="en-US" b="1" dirty="0"/>
              <a:t>conditioned on </a:t>
            </a:r>
            <a:r>
              <a:rPr lang="en-US" b="1" i="1" dirty="0"/>
              <a:t>X</a:t>
            </a:r>
          </a:p>
          <a:p>
            <a:pPr marL="0" indent="0">
              <a:buNone/>
            </a:pPr>
            <a:r>
              <a:rPr lang="en-US" sz="1800" b="1" i="1" dirty="0"/>
              <a:t>Example:</a:t>
            </a:r>
          </a:p>
          <a:p>
            <a:r>
              <a:rPr lang="en-US" dirty="0"/>
              <a:t>that </a:t>
            </a:r>
            <a:r>
              <a:rPr lang="en-US" b="1" i="1" dirty="0"/>
              <a:t>X </a:t>
            </a:r>
            <a:r>
              <a:rPr lang="en-US" dirty="0"/>
              <a:t>is a 35-year-old customer with an income of $40,000. </a:t>
            </a:r>
          </a:p>
          <a:p>
            <a:r>
              <a:rPr lang="en-US" dirty="0"/>
              <a:t>Suppose that </a:t>
            </a:r>
            <a:r>
              <a:rPr lang="en-US" i="1" dirty="0"/>
              <a:t>H </a:t>
            </a:r>
            <a:r>
              <a:rPr lang="en-US" dirty="0"/>
              <a:t>is the hypothesis that our customer will buy a computer. </a:t>
            </a:r>
          </a:p>
          <a:p>
            <a:r>
              <a:rPr lang="en-US" dirty="0"/>
              <a:t>Then </a:t>
            </a:r>
            <a:r>
              <a:rPr lang="en-US" i="1" dirty="0"/>
              <a:t>P(H/X)</a:t>
            </a:r>
            <a:r>
              <a:rPr lang="en-US" dirty="0"/>
              <a:t> reflects the probability that customer </a:t>
            </a:r>
            <a:r>
              <a:rPr lang="en-US" b="1" i="1" dirty="0"/>
              <a:t>X </a:t>
            </a:r>
            <a:r>
              <a:rPr lang="en-US" dirty="0"/>
              <a:t>will buy a computer given that we know the customer’s age and income.</a:t>
            </a:r>
          </a:p>
          <a:p>
            <a:pPr marL="0" indent="0">
              <a:buNone/>
            </a:pPr>
            <a:r>
              <a:rPr lang="en-US" b="1" dirty="0"/>
              <a:t>Prior Probability Of H:</a:t>
            </a:r>
          </a:p>
          <a:p>
            <a:pPr marL="0" indent="0">
              <a:buNone/>
            </a:pPr>
            <a:r>
              <a:rPr lang="en-US" b="1" i="1" dirty="0"/>
              <a:t>                                    P(H) </a:t>
            </a:r>
            <a:r>
              <a:rPr lang="en-US" b="1" dirty="0"/>
              <a:t>is the prior probability, or </a:t>
            </a:r>
            <a:r>
              <a:rPr lang="en-US" b="1" i="1" dirty="0"/>
              <a:t>a priori probability, </a:t>
            </a:r>
            <a:r>
              <a:rPr lang="en-US" b="1" dirty="0"/>
              <a:t>of </a:t>
            </a:r>
            <a:r>
              <a:rPr lang="en-US" b="1" i="1" dirty="0"/>
              <a:t>H</a:t>
            </a:r>
            <a:r>
              <a:rPr lang="en-US" b="1" dirty="0"/>
              <a:t>.</a:t>
            </a:r>
          </a:p>
          <a:p>
            <a:r>
              <a:rPr lang="en-US" dirty="0"/>
              <a:t>For our example, this is the probability that any given customer will buy a computer, regardless of age,</a:t>
            </a:r>
          </a:p>
          <a:p>
            <a:pPr marL="0" indent="0">
              <a:buNone/>
            </a:pPr>
            <a:r>
              <a:rPr lang="en-US" dirty="0"/>
              <a:t>       income, or any other information, for that matter. </a:t>
            </a:r>
          </a:p>
          <a:p>
            <a:r>
              <a:rPr lang="en-US" dirty="0"/>
              <a:t>The posterior probability, </a:t>
            </a:r>
            <a:r>
              <a:rPr lang="en-US" i="1" dirty="0"/>
              <a:t>P(H/X)</a:t>
            </a:r>
            <a:r>
              <a:rPr lang="en-US" dirty="0"/>
              <a:t>is based on more information (e.g., customer information) than the prior probability,</a:t>
            </a:r>
          </a:p>
          <a:p>
            <a:r>
              <a:rPr lang="en-US" i="1" dirty="0"/>
              <a:t>P(H)</a:t>
            </a:r>
            <a:r>
              <a:rPr lang="en-US" dirty="0"/>
              <a:t> which is independent of </a:t>
            </a:r>
            <a:r>
              <a:rPr lang="en-US" b="1" i="1" dirty="0"/>
              <a:t>X</a:t>
            </a:r>
            <a:r>
              <a:rPr lang="en-US" dirty="0"/>
              <a:t>.</a:t>
            </a:r>
            <a:endParaRPr lang="en-US" b="1" dirty="0"/>
          </a:p>
        </p:txBody>
      </p:sp>
    </p:spTree>
    <p:extLst>
      <p:ext uri="{BB962C8B-B14F-4D97-AF65-F5344CB8AC3E}">
        <p14:creationId xmlns:p14="http://schemas.microsoft.com/office/powerpoint/2010/main" val="2635499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BFD10E-9C6C-449E-8701-F2E0EF9F4EA6}"/>
              </a:ext>
            </a:extLst>
          </p:cNvPr>
          <p:cNvSpPr>
            <a:spLocks noGrp="1"/>
          </p:cNvSpPr>
          <p:nvPr>
            <p:ph idx="1"/>
          </p:nvPr>
        </p:nvSpPr>
        <p:spPr>
          <a:xfrm>
            <a:off x="-1" y="0"/>
            <a:ext cx="12190413" cy="6597352"/>
          </a:xfrm>
        </p:spPr>
        <p:txBody>
          <a:bodyPr/>
          <a:lstStyle/>
          <a:p>
            <a:pPr marL="0" indent="0">
              <a:buNone/>
            </a:pPr>
            <a:r>
              <a:rPr lang="en-US" b="1" dirty="0"/>
              <a:t>Posterior probability:</a:t>
            </a:r>
          </a:p>
          <a:p>
            <a:pPr marL="0" indent="0">
              <a:buNone/>
            </a:pPr>
            <a:r>
              <a:rPr lang="en-US" b="1" dirty="0"/>
              <a:t>                                             </a:t>
            </a:r>
            <a:r>
              <a:rPr lang="en-US" b="1" i="1" dirty="0"/>
              <a:t>P(X/H)</a:t>
            </a:r>
            <a:r>
              <a:rPr lang="en-US" b="1" dirty="0"/>
              <a:t> is the posterior probability of </a:t>
            </a:r>
            <a:r>
              <a:rPr lang="en-US" b="1" i="1" dirty="0"/>
              <a:t>X </a:t>
            </a:r>
            <a:r>
              <a:rPr lang="en-US" b="1" dirty="0"/>
              <a:t>conditioned on </a:t>
            </a:r>
            <a:r>
              <a:rPr lang="en-US" b="1" i="1" dirty="0"/>
              <a:t>H</a:t>
            </a:r>
            <a:r>
              <a:rPr lang="en-US" b="1" dirty="0"/>
              <a:t>.</a:t>
            </a:r>
          </a:p>
          <a:p>
            <a:r>
              <a:rPr lang="en-US" dirty="0"/>
              <a:t>That is, it is the probability that a customer, </a:t>
            </a:r>
            <a:r>
              <a:rPr lang="en-US" b="1" i="1" dirty="0"/>
              <a:t>X</a:t>
            </a:r>
            <a:r>
              <a:rPr lang="en-US" dirty="0"/>
              <a:t>, is 35 years old and earns $40,000, given that we know the</a:t>
            </a:r>
          </a:p>
          <a:p>
            <a:pPr marL="0" indent="0">
              <a:buNone/>
            </a:pPr>
            <a:r>
              <a:rPr lang="en-US" dirty="0"/>
              <a:t>        customer will buy a computer.</a:t>
            </a:r>
          </a:p>
          <a:p>
            <a:pPr marL="0" indent="0">
              <a:buNone/>
            </a:pPr>
            <a:endParaRPr lang="en-US" dirty="0"/>
          </a:p>
          <a:p>
            <a:pPr marL="0" indent="0">
              <a:buNone/>
            </a:pPr>
            <a:r>
              <a:rPr lang="en-US" b="1" dirty="0"/>
              <a:t>Prior Probability Of X:</a:t>
            </a:r>
          </a:p>
          <a:p>
            <a:pPr marL="0" indent="0">
              <a:buNone/>
            </a:pPr>
            <a:r>
              <a:rPr lang="en-US" i="1" dirty="0"/>
              <a:t>                                                   </a:t>
            </a:r>
            <a:r>
              <a:rPr lang="en-US" b="1" i="1" dirty="0"/>
              <a:t>P(X)</a:t>
            </a:r>
            <a:r>
              <a:rPr lang="en-US" b="1" dirty="0"/>
              <a:t> is the prior probability of </a:t>
            </a:r>
            <a:r>
              <a:rPr lang="en-US" b="1" i="1" dirty="0"/>
              <a:t>X</a:t>
            </a:r>
            <a:r>
              <a:rPr lang="en-US" b="1" dirty="0"/>
              <a:t>. </a:t>
            </a:r>
          </a:p>
          <a:p>
            <a:r>
              <a:rPr lang="en-US" dirty="0"/>
              <a:t>Using our example, it is the probability that a person from our set of customers is 35 years old and earns $40,000.</a:t>
            </a:r>
          </a:p>
          <a:p>
            <a:pPr marL="0" indent="0">
              <a:buNone/>
            </a:pPr>
            <a:endParaRPr lang="en-US" dirty="0"/>
          </a:p>
          <a:p>
            <a:pPr marL="0" indent="0">
              <a:buNone/>
            </a:pPr>
            <a:r>
              <a:rPr lang="en-US" b="1" i="1" dirty="0"/>
              <a:t>“How are these probabilities estimated?” </a:t>
            </a:r>
          </a:p>
          <a:p>
            <a:pPr marL="0" indent="0">
              <a:buNone/>
            </a:pPr>
            <a:r>
              <a:rPr lang="en-US" i="1" dirty="0"/>
              <a:t>                P(H)</a:t>
            </a:r>
            <a:r>
              <a:rPr lang="en-US" dirty="0"/>
              <a:t>, </a:t>
            </a:r>
            <a:r>
              <a:rPr lang="en-US" i="1" dirty="0"/>
              <a:t>P(X/H)</a:t>
            </a:r>
            <a:r>
              <a:rPr lang="en-US" dirty="0"/>
              <a:t>, and </a:t>
            </a:r>
            <a:r>
              <a:rPr lang="en-US" i="1" dirty="0"/>
              <a:t>P(X)</a:t>
            </a:r>
            <a:r>
              <a:rPr lang="en-US" dirty="0"/>
              <a:t> may be estimated from the given data</a:t>
            </a:r>
          </a:p>
          <a:p>
            <a:r>
              <a:rPr lang="en-US" dirty="0"/>
              <a:t> </a:t>
            </a:r>
            <a:r>
              <a:rPr lang="en-US" b="1" dirty="0"/>
              <a:t>Bayes’ theorem </a:t>
            </a:r>
            <a:r>
              <a:rPr lang="en-US" dirty="0"/>
              <a:t>is useful in that it provides a way of calculating the posterior probability, </a:t>
            </a:r>
          </a:p>
          <a:p>
            <a:pPr marL="0" indent="0">
              <a:buNone/>
            </a:pPr>
            <a:r>
              <a:rPr lang="en-US" i="1" dirty="0"/>
              <a:t>       P(H/X)</a:t>
            </a:r>
            <a:r>
              <a:rPr lang="en-US" dirty="0"/>
              <a:t>, from </a:t>
            </a:r>
            <a:r>
              <a:rPr lang="en-US" i="1" dirty="0"/>
              <a:t>P(H)</a:t>
            </a:r>
            <a:r>
              <a:rPr lang="en-US" dirty="0"/>
              <a:t>, </a:t>
            </a:r>
            <a:r>
              <a:rPr lang="en-US" i="1" dirty="0"/>
              <a:t>P(X/H)</a:t>
            </a:r>
            <a:r>
              <a:rPr lang="en-US" dirty="0"/>
              <a:t>, and </a:t>
            </a:r>
            <a:r>
              <a:rPr lang="en-US" i="1" dirty="0"/>
              <a:t>P(X)</a:t>
            </a:r>
            <a:r>
              <a:rPr lang="en-US" dirty="0"/>
              <a:t>.</a:t>
            </a:r>
          </a:p>
          <a:p>
            <a:pPr marL="0" indent="0">
              <a:buNone/>
            </a:pPr>
            <a:r>
              <a:rPr lang="en-US" dirty="0"/>
              <a:t>Bayes’ theorem is</a:t>
            </a:r>
          </a:p>
          <a:p>
            <a:pPr marL="0" indent="0">
              <a:buNone/>
            </a:pPr>
            <a:r>
              <a:rPr lang="en-US" b="1" dirty="0"/>
              <a:t>                                                      </a:t>
            </a:r>
            <a:r>
              <a:rPr lang="en-US" b="1" u="sng" dirty="0"/>
              <a:t>P(X/H)P(H)</a:t>
            </a:r>
          </a:p>
          <a:p>
            <a:pPr marL="0" indent="0">
              <a:buNone/>
            </a:pPr>
            <a:r>
              <a:rPr lang="en-US" b="1" dirty="0"/>
              <a:t>                                                             P(X)</a:t>
            </a:r>
          </a:p>
        </p:txBody>
      </p:sp>
      <p:sp>
        <p:nvSpPr>
          <p:cNvPr id="5" name="TextBox 4">
            <a:extLst>
              <a:ext uri="{FF2B5EF4-FFF2-40B4-BE49-F238E27FC236}">
                <a16:creationId xmlns:a16="http://schemas.microsoft.com/office/drawing/2014/main" id="{F2B79F99-85D5-4511-B03A-BE19AB270286}"/>
              </a:ext>
            </a:extLst>
          </p:cNvPr>
          <p:cNvSpPr txBox="1"/>
          <p:nvPr/>
        </p:nvSpPr>
        <p:spPr>
          <a:xfrm>
            <a:off x="2206774" y="5517232"/>
            <a:ext cx="1008112" cy="369332"/>
          </a:xfrm>
          <a:prstGeom prst="rect">
            <a:avLst/>
          </a:prstGeom>
          <a:noFill/>
        </p:spPr>
        <p:txBody>
          <a:bodyPr wrap="square" rtlCol="0">
            <a:spAutoFit/>
          </a:bodyPr>
          <a:lstStyle/>
          <a:p>
            <a:r>
              <a:rPr lang="en-US" b="1" dirty="0"/>
              <a:t>P(H/X) =</a:t>
            </a:r>
          </a:p>
        </p:txBody>
      </p:sp>
    </p:spTree>
    <p:extLst>
      <p:ext uri="{BB962C8B-B14F-4D97-AF65-F5344CB8AC3E}">
        <p14:creationId xmlns:p14="http://schemas.microsoft.com/office/powerpoint/2010/main" val="524185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A802D-40B3-4A33-83C7-72FFDBF42634}"/>
              </a:ext>
            </a:extLst>
          </p:cNvPr>
          <p:cNvSpPr>
            <a:spLocks noGrp="1"/>
          </p:cNvSpPr>
          <p:nvPr>
            <p:ph type="title"/>
          </p:nvPr>
        </p:nvSpPr>
        <p:spPr/>
        <p:txBody>
          <a:bodyPr/>
          <a:lstStyle/>
          <a:p>
            <a:r>
              <a:rPr lang="en-US" dirty="0"/>
              <a:t>Naive Bayes' 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E999EA-5255-4602-9E49-2084654BF3B7}"/>
                  </a:ext>
                </a:extLst>
              </p:cNvPr>
              <p:cNvSpPr>
                <a:spLocks noGrp="1"/>
              </p:cNvSpPr>
              <p:nvPr>
                <p:ph idx="1"/>
              </p:nvPr>
            </p:nvSpPr>
            <p:spPr>
              <a:xfrm>
                <a:off x="-1" y="548680"/>
                <a:ext cx="12190413" cy="6048672"/>
              </a:xfrm>
            </p:spPr>
            <p:txBody>
              <a:bodyPr>
                <a:normAutofit lnSpcReduction="10000"/>
              </a:bodyPr>
              <a:lstStyle/>
              <a:p>
                <a:r>
                  <a:rPr lang="en-US" dirty="0"/>
                  <a:t>Let </a:t>
                </a:r>
                <a:r>
                  <a:rPr lang="en-US" i="1" dirty="0"/>
                  <a:t>D </a:t>
                </a:r>
                <a:r>
                  <a:rPr lang="en-US" dirty="0"/>
                  <a:t>be a training set of tuples and their associated class labels. </a:t>
                </a:r>
              </a:p>
              <a:p>
                <a:r>
                  <a:rPr lang="en-US" dirty="0"/>
                  <a:t>As usual, each tuple is represented by an </a:t>
                </a:r>
                <a:r>
                  <a:rPr lang="en-US" i="1" dirty="0"/>
                  <a:t>n</a:t>
                </a:r>
                <a:r>
                  <a:rPr lang="en-US" dirty="0"/>
                  <a:t>-dimensional attribute vector, </a:t>
                </a:r>
                <a:r>
                  <a:rPr lang="en-US" b="1" i="1" dirty="0"/>
                  <a:t>X =(x1,x2,x3…….</a:t>
                </a:r>
                <a:r>
                  <a:rPr lang="en-US" b="1" i="1" dirty="0" err="1"/>
                  <a:t>xn</a:t>
                </a:r>
                <a:r>
                  <a:rPr lang="en-US" b="1" i="1" dirty="0"/>
                  <a:t>)</a:t>
                </a:r>
              </a:p>
              <a:p>
                <a:r>
                  <a:rPr lang="en-US" dirty="0"/>
                  <a:t>Suppose that there are </a:t>
                </a:r>
                <a:r>
                  <a:rPr lang="en-US" i="1" dirty="0"/>
                  <a:t>m </a:t>
                </a:r>
                <a:r>
                  <a:rPr lang="en-US" dirty="0"/>
                  <a:t>classes, </a:t>
                </a:r>
                <a:r>
                  <a:rPr lang="en-US" i="1" dirty="0"/>
                  <a:t>C</a:t>
                </a:r>
                <a:r>
                  <a:rPr lang="en-US" dirty="0"/>
                  <a:t>1, </a:t>
                </a:r>
                <a:r>
                  <a:rPr lang="en-US" i="1" dirty="0"/>
                  <a:t>C</a:t>
                </a:r>
                <a:r>
                  <a:rPr lang="en-US" dirty="0"/>
                  <a:t>2, : : : , </a:t>
                </a:r>
                <a:r>
                  <a:rPr lang="en-US" i="1" dirty="0"/>
                  <a:t>Cm</a:t>
                </a:r>
                <a:r>
                  <a:rPr lang="en-US" dirty="0"/>
                  <a:t>. Given a tuple, </a:t>
                </a:r>
                <a:r>
                  <a:rPr lang="en-US" b="1" i="1" dirty="0"/>
                  <a:t>X</a:t>
                </a:r>
                <a:r>
                  <a:rPr lang="en-US" dirty="0"/>
                  <a:t>, the classifier will predict that </a:t>
                </a:r>
                <a:r>
                  <a:rPr lang="en-US" b="1" i="1" dirty="0"/>
                  <a:t>X </a:t>
                </a:r>
                <a:r>
                  <a:rPr lang="en-US" dirty="0"/>
                  <a:t>belongs to the class having the highest posterior probability, conditioned on </a:t>
                </a:r>
                <a:r>
                  <a:rPr lang="en-US" b="1" i="1" dirty="0"/>
                  <a:t>X</a:t>
                </a:r>
                <a:r>
                  <a:rPr lang="en-US" dirty="0"/>
                  <a:t>. </a:t>
                </a:r>
              </a:p>
              <a:p>
                <a:r>
                  <a:rPr lang="en-US" dirty="0"/>
                  <a:t>That is, the naive Bayesian classifier predicts that tuple </a:t>
                </a:r>
                <a:r>
                  <a:rPr lang="en-US" b="1" i="1" dirty="0"/>
                  <a:t>X </a:t>
                </a:r>
                <a:r>
                  <a:rPr lang="en-US" dirty="0"/>
                  <a:t>belongs to the class </a:t>
                </a:r>
                <a:r>
                  <a:rPr lang="en-US" i="1" dirty="0"/>
                  <a:t>Ci </a:t>
                </a:r>
              </a:p>
              <a:p>
                <a:r>
                  <a:rPr lang="en-US" dirty="0"/>
                  <a:t>if and only if             </a:t>
                </a:r>
              </a:p>
              <a:p>
                <a:pPr marL="0" indent="0">
                  <a:buNone/>
                </a:pPr>
                <a:r>
                  <a:rPr lang="en-US" b="1" i="1" dirty="0"/>
                  <a:t>                                                      P(Ci /X)</a:t>
                </a:r>
                <a:r>
                  <a:rPr lang="en-US" b="1" dirty="0"/>
                  <a:t> &gt; </a:t>
                </a:r>
                <a:r>
                  <a:rPr lang="en-US" b="1" i="1" dirty="0"/>
                  <a:t>P(</a:t>
                </a:r>
                <a:r>
                  <a:rPr lang="en-US" b="1" i="1" dirty="0" err="1"/>
                  <a:t>Cj</a:t>
                </a:r>
                <a:r>
                  <a:rPr lang="en-US" b="1" i="1" dirty="0"/>
                  <a:t> /X)</a:t>
                </a:r>
                <a:r>
                  <a:rPr lang="en-US" b="1" dirty="0"/>
                  <a:t>       for 1 &lt;=</a:t>
                </a:r>
                <a:r>
                  <a:rPr lang="en-US" b="1" i="1" dirty="0"/>
                  <a:t>j &lt;=</a:t>
                </a:r>
                <a:r>
                  <a:rPr lang="en-US" b="1" dirty="0"/>
                  <a:t> </a:t>
                </a:r>
                <a:r>
                  <a:rPr lang="en-US" b="1" i="1" dirty="0"/>
                  <a:t>m</a:t>
                </a:r>
                <a:r>
                  <a:rPr lang="en-US" b="1" dirty="0"/>
                  <a:t>. {I not equal to j}</a:t>
                </a:r>
              </a:p>
              <a:p>
                <a:r>
                  <a:rPr lang="en-US" dirty="0"/>
                  <a:t>Thus, we maximize </a:t>
                </a:r>
                <a:r>
                  <a:rPr lang="en-US" i="1" dirty="0"/>
                  <a:t>P(Ci/</a:t>
                </a:r>
                <a:r>
                  <a:rPr lang="en-US" b="1" i="1" dirty="0"/>
                  <a:t>X)</a:t>
                </a:r>
                <a:r>
                  <a:rPr lang="en-US" dirty="0"/>
                  <a:t>. </a:t>
                </a:r>
              </a:p>
              <a:p>
                <a:pPr marL="0" indent="0">
                  <a:buNone/>
                </a:pPr>
                <a:endParaRPr lang="en-US" dirty="0"/>
              </a:p>
              <a:p>
                <a:r>
                  <a:rPr lang="en-US" dirty="0"/>
                  <a:t>The class </a:t>
                </a:r>
                <a:r>
                  <a:rPr lang="en-US" i="1" dirty="0"/>
                  <a:t>Ci </a:t>
                </a:r>
                <a:r>
                  <a:rPr lang="en-US" dirty="0"/>
                  <a:t>for which </a:t>
                </a:r>
                <a:r>
                  <a:rPr lang="en-US" i="1" dirty="0"/>
                  <a:t>P(Ci/ </a:t>
                </a:r>
                <a:r>
                  <a:rPr lang="en-US" b="1" i="1" dirty="0"/>
                  <a:t>X)</a:t>
                </a:r>
                <a:r>
                  <a:rPr lang="en-US" dirty="0"/>
                  <a:t> is maximized is called the </a:t>
                </a:r>
                <a:r>
                  <a:rPr lang="en-US" b="1" i="1" dirty="0"/>
                  <a:t>maximum posteriori hypothesis</a:t>
                </a:r>
                <a:r>
                  <a:rPr lang="en-US" b="1" dirty="0"/>
                  <a:t>.</a:t>
                </a:r>
              </a:p>
              <a:p>
                <a:pPr marL="0" indent="0">
                  <a:buNone/>
                </a:pPr>
                <a:r>
                  <a:rPr lang="en-US" b="1" dirty="0"/>
                  <a:t>                                                            </a:t>
                </a:r>
                <a:r>
                  <a:rPr lang="en-US" b="1" u="sng" dirty="0"/>
                  <a:t>P(X/Ci)P(Ci)      </a:t>
                </a:r>
              </a:p>
              <a:p>
                <a:pPr marL="0" indent="0">
                  <a:buNone/>
                </a:pPr>
                <a:r>
                  <a:rPr lang="en-US" dirty="0"/>
                  <a:t>                                                                   P(X)</a:t>
                </a:r>
              </a:p>
              <a:p>
                <a:r>
                  <a:rPr lang="en-US" dirty="0"/>
                  <a:t>P(X) is same for all classes, only P(X/Ci)P(Ci)</a:t>
                </a:r>
              </a:p>
              <a:p>
                <a:r>
                  <a:rPr lang="en-US" dirty="0"/>
                  <a:t>Given data sets with many attributes, it would be extremely computationally expensive to compute P(X/Ci)</a:t>
                </a:r>
              </a:p>
              <a:p>
                <a:r>
                  <a:rPr lang="en-US" dirty="0"/>
                  <a:t>To reduce computation in evaluating , the P(X/Ci),naive assumption of </a:t>
                </a:r>
                <a:r>
                  <a:rPr lang="en-US" b="1" dirty="0"/>
                  <a:t>class-conditional independence </a:t>
                </a:r>
                <a:r>
                  <a:rPr lang="en-US" dirty="0"/>
                  <a:t>is made. This presumes that the attributes’ values are conditionally independent of one another, given the class label of the tuple </a:t>
                </a:r>
              </a:p>
              <a:p>
                <a:pPr marL="0" indent="0">
                  <a:buNone/>
                </a:pPr>
                <a:r>
                  <a:rPr lang="en-US" dirty="0"/>
                  <a:t>                                    </a:t>
                </a:r>
                <a:r>
                  <a:rPr lang="en-US" b="1" dirty="0"/>
                  <a:t>P(X/Ci)=</a:t>
                </a:r>
                <a14:m>
                  <m:oMath xmlns:m="http://schemas.openxmlformats.org/officeDocument/2006/math">
                    <m:nary>
                      <m:naryPr>
                        <m:chr m:val="∏"/>
                        <m:limLoc m:val="subSup"/>
                        <m:ctrlPr>
                          <a:rPr lang="en-US" b="1" i="1" smtClean="0">
                            <a:latin typeface="Cambria Math" panose="02040503050406030204" pitchFamily="18" charset="0"/>
                          </a:rPr>
                        </m:ctrlPr>
                      </m:naryPr>
                      <m:sub>
                        <m:r>
                          <m:rPr>
                            <m:brk m:alnAt="25"/>
                          </m:rPr>
                          <a:rPr lang="en-US" b="1" i="1" smtClean="0">
                            <a:latin typeface="Cambria Math" panose="02040503050406030204" pitchFamily="18" charset="0"/>
                          </a:rPr>
                          <m:t>𝒌</m:t>
                        </m:r>
                        <m:r>
                          <a:rPr lang="en-US" b="1" i="1" smtClean="0">
                            <a:latin typeface="Cambria Math" panose="02040503050406030204" pitchFamily="18" charset="0"/>
                          </a:rPr>
                          <m:t>=</m:t>
                        </m:r>
                        <m:r>
                          <a:rPr lang="en-US" b="1" i="1" smtClean="0">
                            <a:latin typeface="Cambria Math" panose="02040503050406030204" pitchFamily="18" charset="0"/>
                          </a:rPr>
                          <m:t>𝟏</m:t>
                        </m:r>
                      </m:sub>
                      <m:sup>
                        <m:r>
                          <a:rPr lang="en-US" b="1" i="1" smtClean="0">
                            <a:latin typeface="Cambria Math" panose="02040503050406030204" pitchFamily="18" charset="0"/>
                          </a:rPr>
                          <m:t>𝒏</m:t>
                        </m:r>
                      </m:sup>
                      <m:e>
                        <m:r>
                          <a:rPr lang="en-US" b="1" i="1" smtClean="0">
                            <a:latin typeface="Cambria Math" panose="02040503050406030204" pitchFamily="18" charset="0"/>
                          </a:rPr>
                          <m:t>𝑷</m:t>
                        </m:r>
                        <m:r>
                          <a:rPr lang="en-US" b="1" i="1" smtClean="0">
                            <a:latin typeface="Cambria Math" panose="02040503050406030204" pitchFamily="18" charset="0"/>
                          </a:rPr>
                          <m:t>(</m:t>
                        </m:r>
                        <m:r>
                          <a:rPr lang="en-US" b="1" i="1" smtClean="0">
                            <a:latin typeface="Cambria Math" panose="02040503050406030204" pitchFamily="18" charset="0"/>
                          </a:rPr>
                          <m:t>𝑿𝒌</m:t>
                        </m:r>
                        <m:r>
                          <a:rPr lang="en-US" b="1" i="1" smtClean="0">
                            <a:latin typeface="Cambria Math" panose="02040503050406030204" pitchFamily="18" charset="0"/>
                          </a:rPr>
                          <m:t>/</m:t>
                        </m:r>
                        <m:r>
                          <a:rPr lang="en-US" b="1" i="1" smtClean="0">
                            <a:latin typeface="Cambria Math" panose="02040503050406030204" pitchFamily="18" charset="0"/>
                          </a:rPr>
                          <m:t>𝑪𝒊</m:t>
                        </m:r>
                      </m:e>
                    </m:nary>
                    <m:r>
                      <a:rPr lang="en-US" b="1" i="1" smtClean="0">
                        <a:latin typeface="Cambria Math" panose="02040503050406030204" pitchFamily="18" charset="0"/>
                      </a:rPr>
                      <m:t>) </m:t>
                    </m:r>
                  </m:oMath>
                </a14:m>
                <a:r>
                  <a:rPr lang="en-US" b="1" dirty="0"/>
                  <a:t>=P(X1/Ci)  P(X2/Ci)  P(X3/Ci)…………….</a:t>
                </a:r>
              </a:p>
              <a:p>
                <a:pPr marL="0" indent="0">
                  <a:buNone/>
                </a:pPr>
                <a:endParaRPr lang="en-US" b="1" dirty="0"/>
              </a:p>
            </p:txBody>
          </p:sp>
        </mc:Choice>
        <mc:Fallback xmlns="">
          <p:sp>
            <p:nvSpPr>
              <p:cNvPr id="3" name="Content Placeholder 2">
                <a:extLst>
                  <a:ext uri="{FF2B5EF4-FFF2-40B4-BE49-F238E27FC236}">
                    <a16:creationId xmlns:a16="http://schemas.microsoft.com/office/drawing/2014/main" id="{F1E999EA-5255-4602-9E49-2084654BF3B7}"/>
                  </a:ext>
                </a:extLst>
              </p:cNvPr>
              <p:cNvSpPr>
                <a:spLocks noGrp="1" noRot="1" noChangeAspect="1" noMove="1" noResize="1" noEditPoints="1" noAdjustHandles="1" noChangeArrowheads="1" noChangeShapeType="1" noTextEdit="1"/>
              </p:cNvSpPr>
              <p:nvPr>
                <p:ph idx="1"/>
              </p:nvPr>
            </p:nvSpPr>
            <p:spPr>
              <a:xfrm>
                <a:off x="-1" y="548680"/>
                <a:ext cx="12190413" cy="6048672"/>
              </a:xfrm>
              <a:blipFill>
                <a:blip r:embed="rId2"/>
                <a:stretch>
                  <a:fillRect l="-450" t="-1008" r="-500" b="-9476"/>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6B068759-3308-442D-AF2F-3C8FAF318AC7}"/>
              </a:ext>
            </a:extLst>
          </p:cNvPr>
          <p:cNvSpPr txBox="1"/>
          <p:nvPr/>
        </p:nvSpPr>
        <p:spPr>
          <a:xfrm>
            <a:off x="2494806" y="3933056"/>
            <a:ext cx="1080119" cy="369332"/>
          </a:xfrm>
          <a:prstGeom prst="rect">
            <a:avLst/>
          </a:prstGeom>
          <a:noFill/>
        </p:spPr>
        <p:txBody>
          <a:bodyPr wrap="square" rtlCol="0">
            <a:spAutoFit/>
          </a:bodyPr>
          <a:lstStyle/>
          <a:p>
            <a:r>
              <a:rPr lang="en-US" b="1" dirty="0"/>
              <a:t>P(Ci/X)=</a:t>
            </a:r>
          </a:p>
        </p:txBody>
      </p:sp>
    </p:spTree>
    <p:extLst>
      <p:ext uri="{BB962C8B-B14F-4D97-AF65-F5344CB8AC3E}">
        <p14:creationId xmlns:p14="http://schemas.microsoft.com/office/powerpoint/2010/main" val="3056282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EBF2C2E-FFBD-4237-9ECD-0822CA63FE4D}"/>
              </a:ext>
            </a:extLst>
          </p:cNvPr>
          <p:cNvSpPr>
            <a:spLocks noGrp="1"/>
          </p:cNvSpPr>
          <p:nvPr>
            <p:ph idx="1"/>
          </p:nvPr>
        </p:nvSpPr>
        <p:spPr>
          <a:xfrm>
            <a:off x="-23354" y="2568"/>
            <a:ext cx="12213768" cy="6595081"/>
          </a:xfrm>
        </p:spPr>
        <p:txBody>
          <a:bodyPr>
            <a:normAutofit fontScale="97500"/>
          </a:bodyPr>
          <a:lstStyle/>
          <a:p>
            <a:r>
              <a:rPr lang="en-US" dirty="0"/>
              <a:t>We can easily estimate the probabilities </a:t>
            </a:r>
            <a:r>
              <a:rPr lang="en-US" i="1" dirty="0"/>
              <a:t>P(X</a:t>
            </a:r>
            <a:r>
              <a:rPr lang="en-US" dirty="0"/>
              <a:t>1/</a:t>
            </a:r>
            <a:r>
              <a:rPr lang="en-US" i="1" dirty="0"/>
              <a:t>Ci)</a:t>
            </a:r>
            <a:r>
              <a:rPr lang="en-US" dirty="0"/>
              <a:t>, </a:t>
            </a:r>
            <a:r>
              <a:rPr lang="en-US" i="1" dirty="0"/>
              <a:t>P(X</a:t>
            </a:r>
            <a:r>
              <a:rPr lang="en-US" dirty="0"/>
              <a:t>2/</a:t>
            </a:r>
            <a:r>
              <a:rPr lang="en-US" i="1" dirty="0"/>
              <a:t>Ci)</a:t>
            </a:r>
            <a:r>
              <a:rPr lang="en-US" dirty="0"/>
              <a:t>, ….. , </a:t>
            </a:r>
            <a:r>
              <a:rPr lang="en-US" i="1" dirty="0"/>
              <a:t>P(</a:t>
            </a:r>
            <a:r>
              <a:rPr lang="en-US" i="1" dirty="0" err="1"/>
              <a:t>Xn</a:t>
            </a:r>
            <a:r>
              <a:rPr lang="en-US" i="1" dirty="0"/>
              <a:t>/Ci)</a:t>
            </a:r>
            <a:r>
              <a:rPr lang="en-US" dirty="0"/>
              <a:t> from the training tuples. </a:t>
            </a:r>
          </a:p>
          <a:p>
            <a:r>
              <a:rPr lang="en-US" dirty="0"/>
              <a:t>Recall that here </a:t>
            </a:r>
            <a:r>
              <a:rPr lang="en-US" i="1" dirty="0" err="1"/>
              <a:t>Xk</a:t>
            </a:r>
            <a:r>
              <a:rPr lang="en-US" i="1" dirty="0"/>
              <a:t> </a:t>
            </a:r>
            <a:r>
              <a:rPr lang="en-US" dirty="0"/>
              <a:t>refers to the value of attribute </a:t>
            </a:r>
            <a:r>
              <a:rPr lang="en-US" i="1" dirty="0"/>
              <a:t>Ak </a:t>
            </a:r>
            <a:r>
              <a:rPr lang="en-US" dirty="0"/>
              <a:t>for tuple </a:t>
            </a:r>
            <a:r>
              <a:rPr lang="en-US" b="1" i="1" dirty="0"/>
              <a:t>X</a:t>
            </a:r>
            <a:r>
              <a:rPr lang="en-US" dirty="0"/>
              <a:t>. </a:t>
            </a:r>
          </a:p>
          <a:p>
            <a:r>
              <a:rPr lang="en-US" dirty="0"/>
              <a:t>For each attribute, we look at whether the attribute is categorical or continuous-valued.</a:t>
            </a:r>
          </a:p>
          <a:p>
            <a:r>
              <a:rPr lang="en-US" dirty="0"/>
              <a:t>For instance, to compute </a:t>
            </a:r>
            <a:r>
              <a:rPr lang="en-US" i="1" dirty="0"/>
              <a:t>P(</a:t>
            </a:r>
            <a:r>
              <a:rPr lang="en-US" b="1" i="1" dirty="0"/>
              <a:t>X/</a:t>
            </a:r>
            <a:r>
              <a:rPr lang="en-US" i="1" dirty="0"/>
              <a:t>Ci)</a:t>
            </a:r>
            <a:r>
              <a:rPr lang="en-US" dirty="0"/>
              <a:t>, we consider the following: </a:t>
            </a:r>
          </a:p>
          <a:p>
            <a:pPr marL="457200" indent="-457200">
              <a:buAutoNum type="alphaLcParenBoth"/>
            </a:pPr>
            <a:r>
              <a:rPr lang="en-US" dirty="0"/>
              <a:t>If </a:t>
            </a:r>
            <a:r>
              <a:rPr lang="en-US" i="1" dirty="0"/>
              <a:t>Ak </a:t>
            </a:r>
            <a:r>
              <a:rPr lang="en-US" dirty="0"/>
              <a:t>is categorical, then </a:t>
            </a:r>
            <a:r>
              <a:rPr lang="en-US" i="1" dirty="0"/>
              <a:t>P(</a:t>
            </a:r>
            <a:r>
              <a:rPr lang="en-US" i="1" dirty="0" err="1"/>
              <a:t>Xk</a:t>
            </a:r>
            <a:r>
              <a:rPr lang="en-US" i="1" dirty="0"/>
              <a:t>/Ci)</a:t>
            </a:r>
            <a:r>
              <a:rPr lang="en-US" dirty="0"/>
              <a:t> is </a:t>
            </a:r>
          </a:p>
          <a:p>
            <a:pPr lvl="1">
              <a:buFont typeface="Arial" panose="020B0604020202020204" pitchFamily="34" charset="0"/>
              <a:buChar char="•"/>
            </a:pPr>
            <a:r>
              <a:rPr lang="en-US" dirty="0"/>
              <a:t>          the number of tuples of class </a:t>
            </a:r>
            <a:r>
              <a:rPr lang="en-US" i="1" dirty="0"/>
              <a:t>Ci </a:t>
            </a:r>
            <a:r>
              <a:rPr lang="en-US" dirty="0"/>
              <a:t>in </a:t>
            </a:r>
            <a:r>
              <a:rPr lang="en-US" i="1" dirty="0"/>
              <a:t>D </a:t>
            </a:r>
            <a:r>
              <a:rPr lang="en-US" dirty="0"/>
              <a:t>having the value </a:t>
            </a:r>
            <a:r>
              <a:rPr lang="en-US" i="1" dirty="0" err="1"/>
              <a:t>Xk</a:t>
            </a:r>
            <a:r>
              <a:rPr lang="en-US" i="1" dirty="0"/>
              <a:t> </a:t>
            </a:r>
            <a:r>
              <a:rPr lang="en-US" dirty="0"/>
              <a:t>for </a:t>
            </a:r>
            <a:r>
              <a:rPr lang="en-US" i="1" dirty="0"/>
              <a:t>Ak</a:t>
            </a:r>
            <a:r>
              <a:rPr lang="en-US" dirty="0"/>
              <a:t>, </a:t>
            </a:r>
          </a:p>
          <a:p>
            <a:pPr lvl="1">
              <a:buFont typeface="Arial" panose="020B0604020202020204" pitchFamily="34" charset="0"/>
              <a:buChar char="•"/>
            </a:pPr>
            <a:r>
              <a:rPr lang="en-US" dirty="0"/>
              <a:t>         divided by  the number of tuples of class </a:t>
            </a:r>
            <a:r>
              <a:rPr lang="en-US" i="1" dirty="0"/>
              <a:t>Ci </a:t>
            </a:r>
            <a:r>
              <a:rPr lang="en-US" dirty="0"/>
              <a:t>in </a:t>
            </a:r>
            <a:r>
              <a:rPr lang="en-US" i="1" dirty="0"/>
              <a:t>D</a:t>
            </a:r>
            <a:r>
              <a:rPr lang="en-US" dirty="0"/>
              <a:t>.</a:t>
            </a:r>
          </a:p>
          <a:p>
            <a:pPr marL="0" indent="0">
              <a:buNone/>
            </a:pPr>
            <a:r>
              <a:rPr lang="en-US" dirty="0"/>
              <a:t>(b) If </a:t>
            </a:r>
            <a:r>
              <a:rPr lang="en-US" i="1" dirty="0"/>
              <a:t>Ak </a:t>
            </a:r>
            <a:r>
              <a:rPr lang="en-US" dirty="0"/>
              <a:t>is continuous-valued, </a:t>
            </a:r>
          </a:p>
          <a:p>
            <a:r>
              <a:rPr lang="en-US" dirty="0"/>
              <a:t>Then we need to do a bit more work, but the calculation is pretty straightforward. </a:t>
            </a:r>
          </a:p>
          <a:p>
            <a:r>
              <a:rPr lang="en-US" dirty="0"/>
              <a:t>A continuous-valued attribute is typically assumed to have a Gaussian distribution with a mean  and standard deviation</a:t>
            </a:r>
          </a:p>
          <a:p>
            <a:pPr marL="0" indent="0">
              <a:buNone/>
            </a:pPr>
            <a:endParaRPr lang="en-US" dirty="0"/>
          </a:p>
        </p:txBody>
      </p:sp>
      <p:pic>
        <p:nvPicPr>
          <p:cNvPr id="4098" name="Picture 2" descr="Image result for gaussian distribution formula">
            <a:extLst>
              <a:ext uri="{FF2B5EF4-FFF2-40B4-BE49-F238E27FC236}">
                <a16:creationId xmlns:a16="http://schemas.microsoft.com/office/drawing/2014/main" id="{6353207C-2130-4E20-BF09-EE59C2C96B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0870" y="3674673"/>
            <a:ext cx="3384376" cy="19442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DDF44B5-0AE7-4975-A631-522DE9B760C5}"/>
              </a:ext>
            </a:extLst>
          </p:cNvPr>
          <p:cNvSpPr/>
          <p:nvPr/>
        </p:nvSpPr>
        <p:spPr>
          <a:xfrm>
            <a:off x="4150990" y="5923603"/>
            <a:ext cx="3384376" cy="369332"/>
          </a:xfrm>
          <a:prstGeom prst="rect">
            <a:avLst/>
          </a:prstGeom>
        </p:spPr>
        <p:txBody>
          <a:bodyPr wrap="square">
            <a:spAutoFit/>
          </a:bodyPr>
          <a:lstStyle/>
          <a:p>
            <a:r>
              <a:rPr lang="it-IT" b="1" i="1" dirty="0">
                <a:latin typeface="Minion-Italic"/>
              </a:rPr>
              <a:t>P(Xk</a:t>
            </a:r>
            <a:r>
              <a:rPr lang="it-IT" b="1" i="1" dirty="0">
                <a:latin typeface="Minion-Regular"/>
              </a:rPr>
              <a:t>/Cj)=y(Xk,Mean(Ci),Sd(Ci))</a:t>
            </a:r>
            <a:endParaRPr lang="en-US" b="1" dirty="0"/>
          </a:p>
        </p:txBody>
      </p:sp>
    </p:spTree>
    <p:extLst>
      <p:ext uri="{BB962C8B-B14F-4D97-AF65-F5344CB8AC3E}">
        <p14:creationId xmlns:p14="http://schemas.microsoft.com/office/powerpoint/2010/main" val="337049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538B80-99D3-4479-A54E-BFB6F1C2C784}"/>
              </a:ext>
            </a:extLst>
          </p:cNvPr>
          <p:cNvSpPr>
            <a:spLocks noGrp="1"/>
          </p:cNvSpPr>
          <p:nvPr>
            <p:ph idx="1"/>
          </p:nvPr>
        </p:nvSpPr>
        <p:spPr>
          <a:xfrm>
            <a:off x="-1" y="0"/>
            <a:ext cx="12190413" cy="6597352"/>
          </a:xfrm>
        </p:spPr>
        <p:txBody>
          <a:bodyPr>
            <a:normAutofit lnSpcReduction="10000"/>
          </a:bodyPr>
          <a:lstStyle/>
          <a:p>
            <a:pPr marL="0" indent="0">
              <a:buNone/>
            </a:pPr>
            <a:r>
              <a:rPr lang="en-US" dirty="0"/>
              <a:t>Look at The Previous example Table that we solved for Decision Tree, Now same problem </a:t>
            </a:r>
          </a:p>
          <a:p>
            <a:pPr marL="0" indent="0">
              <a:buNone/>
            </a:pPr>
            <a:r>
              <a:rPr lang="en-US" dirty="0"/>
              <a:t>we will do for Naive Bayes.</a:t>
            </a:r>
          </a:p>
          <a:p>
            <a:r>
              <a:rPr lang="en-US" dirty="0"/>
              <a:t>The data tuples are described by the attributes </a:t>
            </a:r>
            <a:r>
              <a:rPr lang="en-US" i="1" dirty="0"/>
              <a:t>age</a:t>
            </a:r>
            <a:r>
              <a:rPr lang="en-US" dirty="0"/>
              <a:t>, </a:t>
            </a:r>
            <a:r>
              <a:rPr lang="en-US" i="1" dirty="0"/>
              <a:t>income</a:t>
            </a:r>
            <a:r>
              <a:rPr lang="en-US" dirty="0"/>
              <a:t>, </a:t>
            </a:r>
            <a:r>
              <a:rPr lang="en-US" i="1" dirty="0"/>
              <a:t>student</a:t>
            </a:r>
            <a:r>
              <a:rPr lang="en-US" dirty="0"/>
              <a:t>, and </a:t>
            </a:r>
            <a:r>
              <a:rPr lang="en-US" i="1" dirty="0"/>
              <a:t>credit rating</a:t>
            </a:r>
            <a:r>
              <a:rPr lang="en-US" dirty="0"/>
              <a:t>. </a:t>
            </a:r>
          </a:p>
          <a:p>
            <a:r>
              <a:rPr lang="en-US" dirty="0"/>
              <a:t>The class label attribute, </a:t>
            </a:r>
            <a:r>
              <a:rPr lang="en-US" i="1" dirty="0"/>
              <a:t>buys computer</a:t>
            </a:r>
            <a:r>
              <a:rPr lang="en-US" dirty="0"/>
              <a:t>, has two distinct values namely(</a:t>
            </a:r>
            <a:r>
              <a:rPr lang="en-US" i="1" dirty="0"/>
              <a:t>yes, no</a:t>
            </a:r>
            <a:r>
              <a:rPr lang="en-US" dirty="0"/>
              <a:t>).</a:t>
            </a:r>
          </a:p>
          <a:p>
            <a:r>
              <a:rPr lang="en-US" dirty="0"/>
              <a:t> Let </a:t>
            </a:r>
            <a:r>
              <a:rPr lang="en-US" i="1" dirty="0"/>
              <a:t>C</a:t>
            </a:r>
            <a:r>
              <a:rPr lang="en-US" dirty="0"/>
              <a:t>1 correspond to the class </a:t>
            </a:r>
            <a:r>
              <a:rPr lang="en-US" i="1" dirty="0"/>
              <a:t>buys computer =yes </a:t>
            </a:r>
            <a:r>
              <a:rPr lang="en-US" dirty="0"/>
              <a:t>and </a:t>
            </a:r>
            <a:r>
              <a:rPr lang="en-US" i="1" dirty="0"/>
              <a:t>C</a:t>
            </a:r>
            <a:r>
              <a:rPr lang="en-US" dirty="0"/>
              <a:t>2 correspond to </a:t>
            </a:r>
            <a:r>
              <a:rPr lang="en-US" i="1" dirty="0"/>
              <a:t>buys computer =</a:t>
            </a:r>
            <a:r>
              <a:rPr lang="en-US" dirty="0"/>
              <a:t> </a:t>
            </a:r>
            <a:r>
              <a:rPr lang="en-US" i="1" dirty="0"/>
              <a:t>no. </a:t>
            </a:r>
          </a:p>
          <a:p>
            <a:pPr marL="0" indent="0">
              <a:buNone/>
            </a:pPr>
            <a:r>
              <a:rPr lang="en-US" b="1" u="sng" dirty="0"/>
              <a:t>Question:</a:t>
            </a:r>
          </a:p>
          <a:p>
            <a:pPr marL="0" indent="0">
              <a:buNone/>
            </a:pPr>
            <a:r>
              <a:rPr lang="en-US" dirty="0"/>
              <a:t>The tuple we wish to classify is</a:t>
            </a:r>
          </a:p>
          <a:p>
            <a:pPr marL="0" indent="0">
              <a:buNone/>
            </a:pPr>
            <a:r>
              <a:rPr lang="en-US" b="1" i="1" dirty="0"/>
              <a:t>                 X </a:t>
            </a:r>
            <a:r>
              <a:rPr lang="en-US" b="1" dirty="0"/>
              <a:t>=(</a:t>
            </a:r>
            <a:r>
              <a:rPr lang="en-US" b="1" i="1" dirty="0"/>
              <a:t>age =</a:t>
            </a:r>
            <a:r>
              <a:rPr lang="en-US" b="1" dirty="0"/>
              <a:t> </a:t>
            </a:r>
            <a:r>
              <a:rPr lang="en-US" b="1" i="1" dirty="0"/>
              <a:t>youth, income =</a:t>
            </a:r>
            <a:r>
              <a:rPr lang="en-US" b="1" dirty="0"/>
              <a:t> </a:t>
            </a:r>
            <a:r>
              <a:rPr lang="en-US" b="1" i="1" dirty="0"/>
              <a:t>medium, student =</a:t>
            </a:r>
            <a:r>
              <a:rPr lang="en-US" b="1" dirty="0"/>
              <a:t> </a:t>
            </a:r>
            <a:r>
              <a:rPr lang="en-US" b="1" i="1" dirty="0"/>
              <a:t>yes, </a:t>
            </a:r>
            <a:r>
              <a:rPr lang="en-US" b="1" i="1" dirty="0" err="1"/>
              <a:t>credit_rating</a:t>
            </a:r>
            <a:r>
              <a:rPr lang="en-US" b="1" i="1" dirty="0"/>
              <a:t> =</a:t>
            </a:r>
            <a:r>
              <a:rPr lang="en-US" b="1" dirty="0"/>
              <a:t> </a:t>
            </a:r>
            <a:r>
              <a:rPr lang="en-US" b="1" i="1" dirty="0"/>
              <a:t>fair</a:t>
            </a:r>
            <a:r>
              <a:rPr lang="en-US" b="1" dirty="0"/>
              <a:t>)</a:t>
            </a:r>
          </a:p>
          <a:p>
            <a:pPr marL="0" indent="0">
              <a:buNone/>
            </a:pPr>
            <a:r>
              <a:rPr lang="en-US" b="1" dirty="0"/>
              <a:t>Step1:</a:t>
            </a:r>
          </a:p>
          <a:p>
            <a:pPr marL="0" indent="0">
              <a:buNone/>
            </a:pPr>
            <a:r>
              <a:rPr lang="en-US" dirty="0"/>
              <a:t>Calculate P(Ci) The prior probability of each class</a:t>
            </a:r>
          </a:p>
          <a:p>
            <a:r>
              <a:rPr lang="en-US" i="1" dirty="0"/>
              <a:t>P</a:t>
            </a:r>
            <a:r>
              <a:rPr lang="en-US" dirty="0"/>
              <a:t>(</a:t>
            </a:r>
            <a:r>
              <a:rPr lang="en-US" i="1" dirty="0"/>
              <a:t>buys computer =</a:t>
            </a:r>
            <a:r>
              <a:rPr lang="en-US" dirty="0"/>
              <a:t> </a:t>
            </a:r>
            <a:r>
              <a:rPr lang="en-US" i="1" dirty="0"/>
              <a:t>yes</a:t>
            </a:r>
            <a:r>
              <a:rPr lang="en-US" dirty="0"/>
              <a:t>) = 9/14 = 0.643</a:t>
            </a:r>
          </a:p>
          <a:p>
            <a:r>
              <a:rPr lang="en-US" i="1" dirty="0"/>
              <a:t>P</a:t>
            </a:r>
            <a:r>
              <a:rPr lang="en-US" dirty="0"/>
              <a:t>(</a:t>
            </a:r>
            <a:r>
              <a:rPr lang="en-US" i="1" dirty="0"/>
              <a:t>buys computer =</a:t>
            </a:r>
            <a:r>
              <a:rPr lang="en-US" dirty="0"/>
              <a:t> </a:t>
            </a:r>
            <a:r>
              <a:rPr lang="en-US" i="1" dirty="0"/>
              <a:t>no</a:t>
            </a:r>
            <a:r>
              <a:rPr lang="en-US" dirty="0"/>
              <a:t>) = 5/14 = 0.357</a:t>
            </a:r>
          </a:p>
          <a:p>
            <a:pPr marL="0" indent="0">
              <a:buNone/>
            </a:pPr>
            <a:r>
              <a:rPr lang="en-US" b="1" dirty="0"/>
              <a:t>Step2:</a:t>
            </a:r>
          </a:p>
          <a:p>
            <a:pPr marL="0" indent="0">
              <a:buNone/>
            </a:pPr>
            <a:r>
              <a:rPr lang="en-US" dirty="0"/>
              <a:t>Compute P(X/Ci)</a:t>
            </a:r>
          </a:p>
          <a:p>
            <a:r>
              <a:rPr lang="en-US" i="1" dirty="0"/>
              <a:t>P</a:t>
            </a:r>
            <a:r>
              <a:rPr lang="en-US" dirty="0"/>
              <a:t>(</a:t>
            </a:r>
            <a:r>
              <a:rPr lang="en-US" i="1" dirty="0"/>
              <a:t>age =</a:t>
            </a:r>
            <a:r>
              <a:rPr lang="en-US" dirty="0"/>
              <a:t> </a:t>
            </a:r>
            <a:r>
              <a:rPr lang="en-US" i="1" dirty="0"/>
              <a:t>youth |buys computer =</a:t>
            </a:r>
            <a:r>
              <a:rPr lang="en-US" dirty="0"/>
              <a:t> </a:t>
            </a:r>
            <a:r>
              <a:rPr lang="en-US" i="1" dirty="0"/>
              <a:t>yes</a:t>
            </a:r>
            <a:r>
              <a:rPr lang="en-US" dirty="0"/>
              <a:t>) = 2/9 = 0.222</a:t>
            </a:r>
          </a:p>
          <a:p>
            <a:r>
              <a:rPr lang="en-US" i="1" dirty="0"/>
              <a:t>P</a:t>
            </a:r>
            <a:r>
              <a:rPr lang="en-US" dirty="0"/>
              <a:t>(</a:t>
            </a:r>
            <a:r>
              <a:rPr lang="en-US" i="1" dirty="0"/>
              <a:t>age =</a:t>
            </a:r>
            <a:r>
              <a:rPr lang="en-US" dirty="0"/>
              <a:t> </a:t>
            </a:r>
            <a:r>
              <a:rPr lang="en-US" i="1" dirty="0"/>
              <a:t>youth |</a:t>
            </a:r>
            <a:r>
              <a:rPr lang="en-US" dirty="0"/>
              <a:t> </a:t>
            </a:r>
            <a:r>
              <a:rPr lang="en-US" i="1" dirty="0"/>
              <a:t>buys computer =</a:t>
            </a:r>
            <a:r>
              <a:rPr lang="en-US" dirty="0"/>
              <a:t> </a:t>
            </a:r>
            <a:r>
              <a:rPr lang="en-US" i="1" dirty="0"/>
              <a:t>no</a:t>
            </a:r>
            <a:r>
              <a:rPr lang="en-US" dirty="0"/>
              <a:t>) = 3/5 = 0.600</a:t>
            </a:r>
          </a:p>
          <a:p>
            <a:r>
              <a:rPr lang="en-US" i="1" dirty="0"/>
              <a:t>P</a:t>
            </a:r>
            <a:r>
              <a:rPr lang="en-US" dirty="0"/>
              <a:t>(</a:t>
            </a:r>
            <a:r>
              <a:rPr lang="en-US" i="1" dirty="0"/>
              <a:t>income =</a:t>
            </a:r>
            <a:r>
              <a:rPr lang="en-US" dirty="0"/>
              <a:t> </a:t>
            </a:r>
            <a:r>
              <a:rPr lang="en-US" i="1" dirty="0"/>
              <a:t>medium |</a:t>
            </a:r>
            <a:r>
              <a:rPr lang="en-US" dirty="0"/>
              <a:t> </a:t>
            </a:r>
            <a:r>
              <a:rPr lang="en-US" i="1" dirty="0"/>
              <a:t>buys computer =</a:t>
            </a:r>
            <a:r>
              <a:rPr lang="en-US" dirty="0"/>
              <a:t> </a:t>
            </a:r>
            <a:r>
              <a:rPr lang="en-US" i="1" dirty="0"/>
              <a:t>yes</a:t>
            </a:r>
            <a:r>
              <a:rPr lang="en-US" dirty="0"/>
              <a:t>) = 4/9 = 0.444</a:t>
            </a:r>
          </a:p>
          <a:p>
            <a:r>
              <a:rPr lang="en-US" i="1" dirty="0"/>
              <a:t>P</a:t>
            </a:r>
            <a:r>
              <a:rPr lang="en-US" dirty="0"/>
              <a:t>(</a:t>
            </a:r>
            <a:r>
              <a:rPr lang="en-US" i="1" dirty="0"/>
              <a:t>income =</a:t>
            </a:r>
            <a:r>
              <a:rPr lang="en-US" dirty="0"/>
              <a:t> </a:t>
            </a:r>
            <a:r>
              <a:rPr lang="en-US" i="1" dirty="0"/>
              <a:t>medium |</a:t>
            </a:r>
            <a:r>
              <a:rPr lang="en-US" dirty="0"/>
              <a:t> </a:t>
            </a:r>
            <a:r>
              <a:rPr lang="en-US" i="1" dirty="0"/>
              <a:t>buys computer =</a:t>
            </a:r>
            <a:r>
              <a:rPr lang="en-US" dirty="0"/>
              <a:t> </a:t>
            </a:r>
            <a:r>
              <a:rPr lang="en-US" i="1" dirty="0"/>
              <a:t>no</a:t>
            </a:r>
            <a:r>
              <a:rPr lang="en-US" dirty="0"/>
              <a:t>) = 2/5 = 0.400</a:t>
            </a:r>
          </a:p>
          <a:p>
            <a:r>
              <a:rPr lang="en-US" i="1" dirty="0"/>
              <a:t>P</a:t>
            </a:r>
            <a:r>
              <a:rPr lang="en-US" dirty="0"/>
              <a:t>(</a:t>
            </a:r>
            <a:r>
              <a:rPr lang="en-US" i="1" dirty="0"/>
              <a:t>student =</a:t>
            </a:r>
            <a:r>
              <a:rPr lang="en-US" dirty="0"/>
              <a:t> </a:t>
            </a:r>
            <a:r>
              <a:rPr lang="en-US" i="1" dirty="0"/>
              <a:t>yes |</a:t>
            </a:r>
            <a:r>
              <a:rPr lang="en-US" dirty="0"/>
              <a:t> </a:t>
            </a:r>
            <a:r>
              <a:rPr lang="en-US" i="1" dirty="0"/>
              <a:t>buys computer =</a:t>
            </a:r>
            <a:r>
              <a:rPr lang="en-US" dirty="0"/>
              <a:t> </a:t>
            </a:r>
            <a:r>
              <a:rPr lang="en-US" i="1" dirty="0"/>
              <a:t>yes</a:t>
            </a:r>
            <a:r>
              <a:rPr lang="en-US" dirty="0"/>
              <a:t>) = 6/9 = 0.667</a:t>
            </a:r>
          </a:p>
        </p:txBody>
      </p:sp>
    </p:spTree>
    <p:extLst>
      <p:ext uri="{BB962C8B-B14F-4D97-AF65-F5344CB8AC3E}">
        <p14:creationId xmlns:p14="http://schemas.microsoft.com/office/powerpoint/2010/main" val="1194782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7FA725-64F8-4560-910B-7C27D673D9A3}"/>
              </a:ext>
            </a:extLst>
          </p:cNvPr>
          <p:cNvSpPr>
            <a:spLocks noGrp="1"/>
          </p:cNvSpPr>
          <p:nvPr>
            <p:ph idx="1"/>
          </p:nvPr>
        </p:nvSpPr>
        <p:spPr>
          <a:xfrm>
            <a:off x="-1" y="0"/>
            <a:ext cx="12190413" cy="6597352"/>
          </a:xfrm>
        </p:spPr>
        <p:txBody>
          <a:bodyPr/>
          <a:lstStyle/>
          <a:p>
            <a:r>
              <a:rPr lang="en-US" i="1" dirty="0"/>
              <a:t>P</a:t>
            </a:r>
            <a:r>
              <a:rPr lang="en-US" dirty="0"/>
              <a:t>(</a:t>
            </a:r>
            <a:r>
              <a:rPr lang="en-US" i="1" dirty="0"/>
              <a:t>student =</a:t>
            </a:r>
            <a:r>
              <a:rPr lang="en-US" dirty="0"/>
              <a:t> </a:t>
            </a:r>
            <a:r>
              <a:rPr lang="en-US" i="1" dirty="0"/>
              <a:t>yes |</a:t>
            </a:r>
            <a:r>
              <a:rPr lang="en-US" dirty="0"/>
              <a:t> </a:t>
            </a:r>
            <a:r>
              <a:rPr lang="en-US" i="1" dirty="0"/>
              <a:t>buys computer =</a:t>
            </a:r>
            <a:r>
              <a:rPr lang="en-US" dirty="0"/>
              <a:t> </a:t>
            </a:r>
            <a:r>
              <a:rPr lang="en-US" i="1" dirty="0"/>
              <a:t>no</a:t>
            </a:r>
            <a:r>
              <a:rPr lang="en-US" dirty="0"/>
              <a:t>) = 1/5 = 0.200</a:t>
            </a:r>
          </a:p>
          <a:p>
            <a:r>
              <a:rPr lang="en-US" i="1" dirty="0"/>
              <a:t>P</a:t>
            </a:r>
            <a:r>
              <a:rPr lang="en-US" dirty="0"/>
              <a:t>(</a:t>
            </a:r>
            <a:r>
              <a:rPr lang="en-US" i="1" dirty="0"/>
              <a:t>credit rating =</a:t>
            </a:r>
            <a:r>
              <a:rPr lang="en-US" dirty="0"/>
              <a:t> </a:t>
            </a:r>
            <a:r>
              <a:rPr lang="en-US" i="1" dirty="0"/>
              <a:t>fair |</a:t>
            </a:r>
            <a:r>
              <a:rPr lang="en-US" dirty="0"/>
              <a:t> </a:t>
            </a:r>
            <a:r>
              <a:rPr lang="en-US" i="1" dirty="0"/>
              <a:t>buys computer =</a:t>
            </a:r>
            <a:r>
              <a:rPr lang="en-US" dirty="0"/>
              <a:t> </a:t>
            </a:r>
            <a:r>
              <a:rPr lang="en-US" i="1" dirty="0"/>
              <a:t>yes</a:t>
            </a:r>
            <a:r>
              <a:rPr lang="en-US" dirty="0"/>
              <a:t>) = 6/9 = 0.667</a:t>
            </a:r>
          </a:p>
          <a:p>
            <a:r>
              <a:rPr lang="en-US" i="1" dirty="0"/>
              <a:t>P</a:t>
            </a:r>
            <a:r>
              <a:rPr lang="en-US" dirty="0"/>
              <a:t>(</a:t>
            </a:r>
            <a:r>
              <a:rPr lang="en-US" i="1" dirty="0"/>
              <a:t>credit rating =</a:t>
            </a:r>
            <a:r>
              <a:rPr lang="en-US" dirty="0"/>
              <a:t> </a:t>
            </a:r>
            <a:r>
              <a:rPr lang="en-US" i="1" dirty="0"/>
              <a:t>fair |</a:t>
            </a:r>
            <a:r>
              <a:rPr lang="en-US" dirty="0"/>
              <a:t> </a:t>
            </a:r>
            <a:r>
              <a:rPr lang="en-US" i="1" dirty="0"/>
              <a:t>buys computer =</a:t>
            </a:r>
            <a:r>
              <a:rPr lang="en-US" dirty="0"/>
              <a:t> </a:t>
            </a:r>
            <a:r>
              <a:rPr lang="en-US" i="1" dirty="0"/>
              <a:t>no</a:t>
            </a:r>
            <a:r>
              <a:rPr lang="en-US" dirty="0"/>
              <a:t>) = 2/5 = 0.400</a:t>
            </a:r>
          </a:p>
          <a:p>
            <a:pPr marL="0" indent="0">
              <a:buNone/>
            </a:pPr>
            <a:r>
              <a:rPr lang="en-US" dirty="0"/>
              <a:t>Using these probabilities, we obtain</a:t>
            </a:r>
          </a:p>
          <a:p>
            <a:r>
              <a:rPr lang="en-US" i="1" dirty="0"/>
              <a:t>P(</a:t>
            </a:r>
            <a:r>
              <a:rPr lang="en-US" b="1" i="1" dirty="0" err="1"/>
              <a:t>X|</a:t>
            </a:r>
            <a:r>
              <a:rPr lang="en-US" i="1" dirty="0" err="1"/>
              <a:t>buys</a:t>
            </a:r>
            <a:r>
              <a:rPr lang="en-US" i="1" dirty="0"/>
              <a:t> computer =</a:t>
            </a:r>
            <a:r>
              <a:rPr lang="en-US" dirty="0"/>
              <a:t> </a:t>
            </a:r>
            <a:r>
              <a:rPr lang="en-US" i="1" dirty="0"/>
              <a:t>yes)</a:t>
            </a:r>
            <a:r>
              <a:rPr lang="en-US" dirty="0"/>
              <a:t> = </a:t>
            </a:r>
            <a:r>
              <a:rPr lang="en-US" i="1" dirty="0"/>
              <a:t>P</a:t>
            </a:r>
            <a:r>
              <a:rPr lang="en-US" dirty="0"/>
              <a:t>(</a:t>
            </a:r>
            <a:r>
              <a:rPr lang="en-US" i="1" dirty="0"/>
              <a:t>age =</a:t>
            </a:r>
            <a:r>
              <a:rPr lang="en-US" dirty="0"/>
              <a:t> </a:t>
            </a:r>
            <a:r>
              <a:rPr lang="en-US" i="1" dirty="0"/>
              <a:t>youth |</a:t>
            </a:r>
            <a:r>
              <a:rPr lang="en-US" dirty="0"/>
              <a:t> </a:t>
            </a:r>
            <a:r>
              <a:rPr lang="en-US" i="1" dirty="0"/>
              <a:t>buys computer =</a:t>
            </a:r>
            <a:r>
              <a:rPr lang="en-US" dirty="0"/>
              <a:t> </a:t>
            </a:r>
            <a:r>
              <a:rPr lang="en-US" i="1" dirty="0"/>
              <a:t>yes</a:t>
            </a:r>
            <a:r>
              <a:rPr lang="en-US" dirty="0"/>
              <a:t>)X</a:t>
            </a:r>
          </a:p>
          <a:p>
            <a:pPr marL="0" indent="0">
              <a:buNone/>
            </a:pPr>
            <a:r>
              <a:rPr lang="en-US" i="1" dirty="0"/>
              <a:t>                                                         P</a:t>
            </a:r>
            <a:r>
              <a:rPr lang="en-US" dirty="0"/>
              <a:t>(</a:t>
            </a:r>
            <a:r>
              <a:rPr lang="en-US" i="1" dirty="0"/>
              <a:t>income =</a:t>
            </a:r>
            <a:r>
              <a:rPr lang="en-US" dirty="0"/>
              <a:t> </a:t>
            </a:r>
            <a:r>
              <a:rPr lang="en-US" i="1" dirty="0"/>
              <a:t>medium |</a:t>
            </a:r>
            <a:r>
              <a:rPr lang="en-US" dirty="0"/>
              <a:t> </a:t>
            </a:r>
            <a:r>
              <a:rPr lang="en-US" i="1" dirty="0"/>
              <a:t>buys computer =</a:t>
            </a:r>
            <a:r>
              <a:rPr lang="en-US" dirty="0"/>
              <a:t> </a:t>
            </a:r>
            <a:r>
              <a:rPr lang="en-US" i="1" dirty="0"/>
              <a:t>yes</a:t>
            </a:r>
            <a:r>
              <a:rPr lang="en-US" dirty="0"/>
              <a:t>)X</a:t>
            </a:r>
          </a:p>
          <a:p>
            <a:pPr marL="0" indent="0">
              <a:buNone/>
            </a:pPr>
            <a:r>
              <a:rPr lang="en-US" i="1" dirty="0"/>
              <a:t>                                                         P</a:t>
            </a:r>
            <a:r>
              <a:rPr lang="en-US" dirty="0"/>
              <a:t>(</a:t>
            </a:r>
            <a:r>
              <a:rPr lang="en-US" i="1" dirty="0"/>
              <a:t>student =</a:t>
            </a:r>
            <a:r>
              <a:rPr lang="en-US" dirty="0"/>
              <a:t> </a:t>
            </a:r>
            <a:r>
              <a:rPr lang="en-US" i="1" dirty="0"/>
              <a:t>yes |</a:t>
            </a:r>
            <a:r>
              <a:rPr lang="en-US" dirty="0"/>
              <a:t> </a:t>
            </a:r>
            <a:r>
              <a:rPr lang="en-US" i="1" dirty="0"/>
              <a:t>buys computer =</a:t>
            </a:r>
            <a:r>
              <a:rPr lang="en-US" dirty="0"/>
              <a:t> </a:t>
            </a:r>
            <a:r>
              <a:rPr lang="en-US" i="1" dirty="0"/>
              <a:t>yes</a:t>
            </a:r>
            <a:r>
              <a:rPr lang="en-US" dirty="0"/>
              <a:t>)X</a:t>
            </a:r>
          </a:p>
          <a:p>
            <a:pPr marL="0" indent="0">
              <a:buNone/>
            </a:pPr>
            <a:r>
              <a:rPr lang="en-US" dirty="0"/>
              <a:t>                                                         </a:t>
            </a:r>
            <a:r>
              <a:rPr lang="en-US" i="1" dirty="0"/>
              <a:t>P</a:t>
            </a:r>
            <a:r>
              <a:rPr lang="en-US" dirty="0"/>
              <a:t>(</a:t>
            </a:r>
            <a:r>
              <a:rPr lang="en-US" i="1" dirty="0"/>
              <a:t>credit rating =</a:t>
            </a:r>
            <a:r>
              <a:rPr lang="en-US" dirty="0"/>
              <a:t> </a:t>
            </a:r>
            <a:r>
              <a:rPr lang="en-US" i="1" dirty="0"/>
              <a:t>fair |</a:t>
            </a:r>
            <a:r>
              <a:rPr lang="en-US" dirty="0"/>
              <a:t> </a:t>
            </a:r>
            <a:r>
              <a:rPr lang="en-US" i="1" dirty="0"/>
              <a:t>buys computer =</a:t>
            </a:r>
            <a:r>
              <a:rPr lang="en-US" dirty="0"/>
              <a:t> </a:t>
            </a:r>
            <a:r>
              <a:rPr lang="en-US" i="1" dirty="0"/>
              <a:t>yes</a:t>
            </a:r>
            <a:r>
              <a:rPr lang="en-US" dirty="0"/>
              <a:t>)</a:t>
            </a:r>
          </a:p>
          <a:p>
            <a:pPr marL="0" indent="0">
              <a:buNone/>
            </a:pPr>
            <a:r>
              <a:rPr lang="en-US" dirty="0"/>
              <a:t>                                                           = (0.222)(0.444)(0.667)(0.667) = 0.044.</a:t>
            </a:r>
          </a:p>
          <a:p>
            <a:r>
              <a:rPr lang="en-US" dirty="0"/>
              <a:t>Similarly,</a:t>
            </a:r>
          </a:p>
          <a:p>
            <a:r>
              <a:rPr lang="en-US" i="1" dirty="0"/>
              <a:t>P(</a:t>
            </a:r>
            <a:r>
              <a:rPr lang="en-US" b="1" i="1" dirty="0" err="1"/>
              <a:t>X|</a:t>
            </a:r>
            <a:r>
              <a:rPr lang="en-US" i="1" dirty="0" err="1"/>
              <a:t>buys</a:t>
            </a:r>
            <a:r>
              <a:rPr lang="en-US" i="1" dirty="0"/>
              <a:t> computer =</a:t>
            </a:r>
            <a:r>
              <a:rPr lang="en-US" dirty="0"/>
              <a:t> </a:t>
            </a:r>
            <a:r>
              <a:rPr lang="en-US" i="1" dirty="0"/>
              <a:t>no)=</a:t>
            </a:r>
            <a:r>
              <a:rPr lang="en-US" dirty="0"/>
              <a:t>  (0.600)(0.400)(0.200)(0.400) = 0.019.</a:t>
            </a:r>
          </a:p>
          <a:p>
            <a:pPr marL="0" indent="0">
              <a:buNone/>
            </a:pPr>
            <a:r>
              <a:rPr lang="en-US" b="1" dirty="0"/>
              <a:t>Step3:</a:t>
            </a:r>
          </a:p>
          <a:p>
            <a:pPr marL="0" indent="0">
              <a:buNone/>
            </a:pPr>
            <a:r>
              <a:rPr lang="en-US" b="1" dirty="0"/>
              <a:t>                      To find the class, </a:t>
            </a:r>
            <a:r>
              <a:rPr lang="en-US" b="1" i="1" dirty="0"/>
              <a:t>Ci </a:t>
            </a:r>
            <a:r>
              <a:rPr lang="en-US" b="1" dirty="0"/>
              <a:t>, that maximizes </a:t>
            </a:r>
            <a:r>
              <a:rPr lang="en-US" b="1" i="1" dirty="0"/>
              <a:t>P(</a:t>
            </a:r>
            <a:r>
              <a:rPr lang="en-US" b="1" i="1" dirty="0" err="1"/>
              <a:t>X|Ci</a:t>
            </a:r>
            <a:r>
              <a:rPr lang="en-US" b="1" i="1" dirty="0"/>
              <a:t>)P(Ci)</a:t>
            </a:r>
            <a:r>
              <a:rPr lang="en-US" b="1" dirty="0"/>
              <a:t>, </a:t>
            </a:r>
          </a:p>
          <a:p>
            <a:pPr marL="0" indent="0">
              <a:buNone/>
            </a:pPr>
            <a:r>
              <a:rPr lang="en-US" dirty="0"/>
              <a:t>we compute</a:t>
            </a:r>
          </a:p>
          <a:p>
            <a:r>
              <a:rPr lang="en-US" i="1" dirty="0"/>
              <a:t>P(</a:t>
            </a:r>
            <a:r>
              <a:rPr lang="en-US" b="1" i="1" dirty="0" err="1"/>
              <a:t>X|</a:t>
            </a:r>
            <a:r>
              <a:rPr lang="en-US" i="1" dirty="0" err="1"/>
              <a:t>buys</a:t>
            </a:r>
            <a:r>
              <a:rPr lang="en-US" i="1" dirty="0"/>
              <a:t> computer =</a:t>
            </a:r>
            <a:r>
              <a:rPr lang="en-US" dirty="0"/>
              <a:t> </a:t>
            </a:r>
            <a:r>
              <a:rPr lang="en-US" i="1" dirty="0"/>
              <a:t>yes)P(buys computer =</a:t>
            </a:r>
            <a:r>
              <a:rPr lang="en-US" dirty="0"/>
              <a:t> </a:t>
            </a:r>
            <a:r>
              <a:rPr lang="en-US" i="1" dirty="0"/>
              <a:t>yes)</a:t>
            </a:r>
            <a:r>
              <a:rPr lang="en-US" dirty="0"/>
              <a:t> = (0.044)(0.643)= 0.028</a:t>
            </a:r>
          </a:p>
          <a:p>
            <a:r>
              <a:rPr lang="en-US" i="1" dirty="0"/>
              <a:t>P(</a:t>
            </a:r>
            <a:r>
              <a:rPr lang="en-US" b="1" i="1" dirty="0" err="1"/>
              <a:t>X|</a:t>
            </a:r>
            <a:r>
              <a:rPr lang="en-US" i="1" dirty="0" err="1"/>
              <a:t>buys</a:t>
            </a:r>
            <a:r>
              <a:rPr lang="en-US" i="1" dirty="0"/>
              <a:t> computer =</a:t>
            </a:r>
            <a:r>
              <a:rPr lang="en-US" dirty="0"/>
              <a:t> </a:t>
            </a:r>
            <a:r>
              <a:rPr lang="en-US" i="1" dirty="0"/>
              <a:t>no)P(buys computer =</a:t>
            </a:r>
            <a:r>
              <a:rPr lang="en-US" dirty="0"/>
              <a:t> </a:t>
            </a:r>
            <a:r>
              <a:rPr lang="en-US" i="1" dirty="0"/>
              <a:t>no)</a:t>
            </a:r>
            <a:r>
              <a:rPr lang="en-US" dirty="0"/>
              <a:t> = (0.019)(0.357) = 0.007</a:t>
            </a:r>
          </a:p>
          <a:p>
            <a:pPr marL="0" indent="0">
              <a:buNone/>
            </a:pPr>
            <a:r>
              <a:rPr lang="en-US" dirty="0"/>
              <a:t>     </a:t>
            </a:r>
            <a:r>
              <a:rPr lang="en-US" b="1" dirty="0"/>
              <a:t>Therefore, the naive Bayesian classifier predicts </a:t>
            </a:r>
            <a:r>
              <a:rPr lang="en-US" b="1" i="1" dirty="0"/>
              <a:t>buys computer </a:t>
            </a:r>
            <a:r>
              <a:rPr lang="en-US" b="1" dirty="0"/>
              <a:t>D </a:t>
            </a:r>
            <a:r>
              <a:rPr lang="en-US" b="1" i="1" dirty="0"/>
              <a:t>yes </a:t>
            </a:r>
            <a:r>
              <a:rPr lang="en-US" b="1" dirty="0"/>
              <a:t>for tuple </a:t>
            </a:r>
            <a:r>
              <a:rPr lang="en-US" b="1" i="1" dirty="0"/>
              <a:t>X</a:t>
            </a:r>
            <a:r>
              <a:rPr lang="en-US" b="1" dirty="0"/>
              <a:t>.</a:t>
            </a:r>
          </a:p>
        </p:txBody>
      </p:sp>
    </p:spTree>
    <p:extLst>
      <p:ext uri="{BB962C8B-B14F-4D97-AF65-F5344CB8AC3E}">
        <p14:creationId xmlns:p14="http://schemas.microsoft.com/office/powerpoint/2010/main" val="2878720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794AF-919E-4589-90AB-6851860D3703}"/>
              </a:ext>
            </a:extLst>
          </p:cNvPr>
          <p:cNvSpPr>
            <a:spLocks noGrp="1"/>
          </p:cNvSpPr>
          <p:nvPr>
            <p:ph type="title"/>
          </p:nvPr>
        </p:nvSpPr>
        <p:spPr/>
        <p:txBody>
          <a:bodyPr/>
          <a:lstStyle/>
          <a:p>
            <a:r>
              <a:rPr lang="en-US" dirty="0"/>
              <a:t>Laplacian Correction:</a:t>
            </a:r>
          </a:p>
        </p:txBody>
      </p:sp>
      <p:sp>
        <p:nvSpPr>
          <p:cNvPr id="3" name="Content Placeholder 2">
            <a:extLst>
              <a:ext uri="{FF2B5EF4-FFF2-40B4-BE49-F238E27FC236}">
                <a16:creationId xmlns:a16="http://schemas.microsoft.com/office/drawing/2014/main" id="{6D7C8393-1D52-43A7-9DB0-FE55C6C40686}"/>
              </a:ext>
            </a:extLst>
          </p:cNvPr>
          <p:cNvSpPr>
            <a:spLocks noGrp="1"/>
          </p:cNvSpPr>
          <p:nvPr>
            <p:ph idx="1"/>
          </p:nvPr>
        </p:nvSpPr>
        <p:spPr>
          <a:xfrm>
            <a:off x="1" y="548680"/>
            <a:ext cx="12190412" cy="6048672"/>
          </a:xfrm>
        </p:spPr>
        <p:txBody>
          <a:bodyPr>
            <a:normAutofit/>
          </a:bodyPr>
          <a:lstStyle/>
          <a:p>
            <a:pPr marL="0" indent="0">
              <a:buNone/>
            </a:pPr>
            <a:r>
              <a:rPr lang="en-US" i="1" u="sng" dirty="0"/>
              <a:t>“What if I encounter probability values of zero?”</a:t>
            </a:r>
          </a:p>
          <a:p>
            <a:r>
              <a:rPr lang="en-US" dirty="0"/>
              <a:t>Suppose that for the class </a:t>
            </a:r>
            <a:r>
              <a:rPr lang="en-US" i="1" dirty="0"/>
              <a:t>buys computer =</a:t>
            </a:r>
            <a:r>
              <a:rPr lang="en-US" dirty="0"/>
              <a:t> </a:t>
            </a:r>
            <a:r>
              <a:rPr lang="en-US" i="1" dirty="0"/>
              <a:t>yes </a:t>
            </a:r>
          </a:p>
          <a:p>
            <a:r>
              <a:rPr lang="en-US" dirty="0"/>
              <a:t>In some training database, </a:t>
            </a:r>
            <a:r>
              <a:rPr lang="en-US" i="1" dirty="0"/>
              <a:t>D</a:t>
            </a:r>
            <a:r>
              <a:rPr lang="en-US" dirty="0"/>
              <a:t>, containing 1000 tuples, </a:t>
            </a:r>
          </a:p>
          <a:p>
            <a:pPr lvl="1">
              <a:buFont typeface="Arial" panose="020B0604020202020204" pitchFamily="34" charset="0"/>
              <a:buChar char="•"/>
            </a:pPr>
            <a:r>
              <a:rPr lang="en-US" dirty="0"/>
              <a:t> we have 0 tuples with </a:t>
            </a:r>
            <a:r>
              <a:rPr lang="en-US" i="1" dirty="0"/>
              <a:t>income =low</a:t>
            </a:r>
            <a:r>
              <a:rPr lang="en-US" dirty="0"/>
              <a:t>, </a:t>
            </a:r>
          </a:p>
          <a:p>
            <a:pPr lvl="1">
              <a:buFont typeface="Arial" panose="020B0604020202020204" pitchFamily="34" charset="0"/>
              <a:buChar char="•"/>
            </a:pPr>
            <a:r>
              <a:rPr lang="en-US" dirty="0"/>
              <a:t>  990 tuples with </a:t>
            </a:r>
            <a:r>
              <a:rPr lang="en-US" i="1" dirty="0"/>
              <a:t>income =</a:t>
            </a:r>
            <a:r>
              <a:rPr lang="en-US" dirty="0"/>
              <a:t> </a:t>
            </a:r>
            <a:r>
              <a:rPr lang="en-US" i="1" dirty="0"/>
              <a:t>medium</a:t>
            </a:r>
            <a:r>
              <a:rPr lang="en-US" dirty="0"/>
              <a:t>, and</a:t>
            </a:r>
          </a:p>
          <a:p>
            <a:pPr lvl="1">
              <a:buFont typeface="Arial" panose="020B0604020202020204" pitchFamily="34" charset="0"/>
              <a:buChar char="•"/>
            </a:pPr>
            <a:r>
              <a:rPr lang="en-US" dirty="0"/>
              <a:t>10 tuples with </a:t>
            </a:r>
            <a:r>
              <a:rPr lang="en-US" i="1" dirty="0"/>
              <a:t>income =</a:t>
            </a:r>
            <a:r>
              <a:rPr lang="en-US" dirty="0"/>
              <a:t> </a:t>
            </a:r>
            <a:r>
              <a:rPr lang="en-US" i="1" dirty="0"/>
              <a:t>high</a:t>
            </a:r>
            <a:r>
              <a:rPr lang="en-US" dirty="0"/>
              <a:t>. </a:t>
            </a:r>
          </a:p>
          <a:p>
            <a:r>
              <a:rPr lang="en-US" dirty="0"/>
              <a:t>The probabilities of these events, without the Laplacian correction, are </a:t>
            </a:r>
          </a:p>
          <a:p>
            <a:r>
              <a:rPr lang="en-US" dirty="0"/>
              <a:t>  0, 0.990 (from 990/1000), and 0.010 (from 10/1000), respectively</a:t>
            </a:r>
          </a:p>
          <a:p>
            <a:pPr marL="0" indent="0">
              <a:buNone/>
            </a:pPr>
            <a:r>
              <a:rPr lang="en-US" dirty="0"/>
              <a:t>If we apply the above values into before problem </a:t>
            </a:r>
            <a:r>
              <a:rPr lang="en-US" i="1" dirty="0"/>
              <a:t>P(</a:t>
            </a:r>
            <a:r>
              <a:rPr lang="en-US" b="1" i="1" dirty="0" err="1"/>
              <a:t>X|</a:t>
            </a:r>
            <a:r>
              <a:rPr lang="en-US" i="1" dirty="0" err="1"/>
              <a:t>buys</a:t>
            </a:r>
            <a:r>
              <a:rPr lang="en-US" i="1" dirty="0"/>
              <a:t> computer =</a:t>
            </a:r>
            <a:r>
              <a:rPr lang="en-US" dirty="0"/>
              <a:t> </a:t>
            </a:r>
            <a:r>
              <a:rPr lang="en-US" i="1" dirty="0"/>
              <a:t>yes) it becomes Zero</a:t>
            </a:r>
          </a:p>
          <a:p>
            <a:pPr marL="0" indent="0">
              <a:buNone/>
            </a:pPr>
            <a:r>
              <a:rPr lang="en-US" b="1" dirty="0"/>
              <a:t>Laplacian correction is used to avoid computing probability values of zero.</a:t>
            </a:r>
          </a:p>
          <a:p>
            <a:pPr marL="0" indent="0">
              <a:buNone/>
            </a:pPr>
            <a:r>
              <a:rPr lang="en-US" b="1" dirty="0"/>
              <a:t>Correction:</a:t>
            </a:r>
          </a:p>
          <a:p>
            <a:r>
              <a:rPr lang="en-US" dirty="0"/>
              <a:t>Laplacian correction for the three quantities, we pretend that we have 1 more tuple</a:t>
            </a:r>
          </a:p>
          <a:p>
            <a:r>
              <a:rPr lang="en-US" dirty="0"/>
              <a:t>for each income-value pair. In this way, we instead obtain the following probabilities (rounded up to three decimal places):</a:t>
            </a:r>
          </a:p>
          <a:p>
            <a:r>
              <a:rPr lang="en-US" dirty="0"/>
              <a:t>1/1003= 0.001,991/1003= 0.988, and 11/1003=0.011, respectively. </a:t>
            </a:r>
          </a:p>
          <a:p>
            <a:r>
              <a:rPr lang="en-US" dirty="0"/>
              <a:t>The “corrected” probability estimates are close to their “uncorrected” counterparts, yet the zero probability value is avoided.</a:t>
            </a:r>
          </a:p>
        </p:txBody>
      </p:sp>
    </p:spTree>
    <p:extLst>
      <p:ext uri="{BB962C8B-B14F-4D97-AF65-F5344CB8AC3E}">
        <p14:creationId xmlns:p14="http://schemas.microsoft.com/office/powerpoint/2010/main" val="825309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22C39A-739B-4BE8-A927-1B1034DFBB11}"/>
              </a:ext>
            </a:extLst>
          </p:cNvPr>
          <p:cNvSpPr>
            <a:spLocks noGrp="1"/>
          </p:cNvSpPr>
          <p:nvPr>
            <p:ph idx="1"/>
          </p:nvPr>
        </p:nvSpPr>
        <p:spPr>
          <a:xfrm>
            <a:off x="-1" y="116632"/>
            <a:ext cx="12190413" cy="6408712"/>
          </a:xfrm>
        </p:spPr>
        <p:txBody>
          <a:bodyPr/>
          <a:lstStyle/>
          <a:p>
            <a:pPr marL="0" indent="0">
              <a:buNone/>
            </a:pPr>
            <a:r>
              <a:rPr lang="en-US" b="1" dirty="0"/>
              <a:t>                                                                            </a:t>
            </a:r>
            <a:r>
              <a:rPr lang="en-US" b="1" u="sng" dirty="0"/>
              <a:t>Questions For You:</a:t>
            </a:r>
          </a:p>
          <a:p>
            <a:pPr marL="457200" indent="-457200">
              <a:buAutoNum type="arabicParenR"/>
            </a:pPr>
            <a:r>
              <a:rPr lang="en-US" b="1" u="sng" dirty="0">
                <a:solidFill>
                  <a:srgbClr val="FF0000"/>
                </a:solidFill>
              </a:rPr>
              <a:t>Find out the difference between Decision Tree and Naive Bayes?</a:t>
            </a:r>
          </a:p>
          <a:p>
            <a:pPr marL="457200" indent="-457200">
              <a:buAutoNum type="arabicParenR"/>
            </a:pPr>
            <a:r>
              <a:rPr lang="en-US" b="1" u="sng" dirty="0">
                <a:solidFill>
                  <a:srgbClr val="FF0000"/>
                </a:solidFill>
              </a:rPr>
              <a:t>What are the Hyperparameters of both algorithms?</a:t>
            </a:r>
          </a:p>
        </p:txBody>
      </p:sp>
    </p:spTree>
    <p:extLst>
      <p:ext uri="{BB962C8B-B14F-4D97-AF65-F5344CB8AC3E}">
        <p14:creationId xmlns:p14="http://schemas.microsoft.com/office/powerpoint/2010/main" val="1174016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2598" y="3032956"/>
            <a:ext cx="8352928" cy="792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0" b="1" dirty="0">
                <a:solidFill>
                  <a:schemeClr val="tx1"/>
                </a:solidFill>
              </a:rPr>
              <a:t>Model Evaluation Metrices</a:t>
            </a:r>
            <a:endParaRPr lang="en-IN" sz="5000" b="1" dirty="0">
              <a:solidFill>
                <a:schemeClr val="tx1"/>
              </a:solidFill>
            </a:endParaRPr>
          </a:p>
        </p:txBody>
      </p:sp>
    </p:spTree>
    <p:extLst>
      <p:ext uri="{BB962C8B-B14F-4D97-AF65-F5344CB8AC3E}">
        <p14:creationId xmlns:p14="http://schemas.microsoft.com/office/powerpoint/2010/main" val="3123722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2B677-81A9-4364-8B50-ED61CA67CE91}"/>
              </a:ext>
            </a:extLst>
          </p:cNvPr>
          <p:cNvSpPr>
            <a:spLocks noGrp="1"/>
          </p:cNvSpPr>
          <p:nvPr>
            <p:ph type="title"/>
          </p:nvPr>
        </p:nvSpPr>
        <p:spPr/>
        <p:txBody>
          <a:bodyPr/>
          <a:lstStyle/>
          <a:p>
            <a:r>
              <a:rPr lang="en-US" dirty="0"/>
              <a:t>Model Evaluation and Selection:</a:t>
            </a:r>
          </a:p>
        </p:txBody>
      </p:sp>
      <p:sp>
        <p:nvSpPr>
          <p:cNvPr id="3" name="Content Placeholder 2">
            <a:extLst>
              <a:ext uri="{FF2B5EF4-FFF2-40B4-BE49-F238E27FC236}">
                <a16:creationId xmlns:a16="http://schemas.microsoft.com/office/drawing/2014/main" id="{7CD86978-0189-408A-8730-D5B36253DA3E}"/>
              </a:ext>
            </a:extLst>
          </p:cNvPr>
          <p:cNvSpPr>
            <a:spLocks noGrp="1"/>
          </p:cNvSpPr>
          <p:nvPr>
            <p:ph idx="1"/>
          </p:nvPr>
        </p:nvSpPr>
        <p:spPr>
          <a:xfrm>
            <a:off x="553122" y="1142984"/>
            <a:ext cx="11446740" cy="4525963"/>
          </a:xfrm>
        </p:spPr>
        <p:txBody>
          <a:bodyPr>
            <a:normAutofit/>
          </a:bodyPr>
          <a:lstStyle/>
          <a:p>
            <a:r>
              <a:rPr lang="en-US" dirty="0"/>
              <a:t>Now that you may have built a classification model, there may be many questions going </a:t>
            </a:r>
          </a:p>
          <a:p>
            <a:pPr marL="0" indent="0">
              <a:buNone/>
            </a:pPr>
            <a:r>
              <a:rPr lang="en-US" dirty="0"/>
              <a:t>       through your mind. </a:t>
            </a:r>
          </a:p>
          <a:p>
            <a:r>
              <a:rPr lang="en-US" dirty="0"/>
              <a:t>For example, suppose you used data from previous sales to build A classifier to predict customer purchasing behavior. </a:t>
            </a:r>
          </a:p>
          <a:p>
            <a:r>
              <a:rPr lang="en-US" dirty="0"/>
              <a:t>You would like an estimate of how accurately the classifier can predict the purchasing behavior of future customers, </a:t>
            </a:r>
          </a:p>
          <a:p>
            <a:r>
              <a:rPr lang="en-US" dirty="0"/>
              <a:t>That is, future customer data on which the classifier has not been trained. </a:t>
            </a:r>
          </a:p>
          <a:p>
            <a:r>
              <a:rPr lang="en-US" dirty="0"/>
              <a:t>You may even have tried different methods to build more than one classifier and now wish to compare</a:t>
            </a:r>
          </a:p>
          <a:p>
            <a:pPr marL="0" indent="0">
              <a:buNone/>
            </a:pPr>
            <a:r>
              <a:rPr lang="en-US" dirty="0"/>
              <a:t>      their accuracy. </a:t>
            </a:r>
          </a:p>
          <a:p>
            <a:r>
              <a:rPr lang="en-US" dirty="0"/>
              <a:t>But what is accuracy? How can we estimate it? </a:t>
            </a:r>
          </a:p>
          <a:p>
            <a:r>
              <a:rPr lang="en-US" dirty="0"/>
              <a:t>Are some measures of a classifier’s accuracy more appropriate than others?</a:t>
            </a:r>
          </a:p>
          <a:p>
            <a:r>
              <a:rPr lang="en-US" dirty="0"/>
              <a:t>How can we obtain a </a:t>
            </a:r>
            <a:r>
              <a:rPr lang="en-US" i="1" dirty="0"/>
              <a:t>reliable </a:t>
            </a:r>
            <a:r>
              <a:rPr lang="en-US" dirty="0"/>
              <a:t>accuracy estimate? These questions are addressed in this section.</a:t>
            </a:r>
          </a:p>
        </p:txBody>
      </p:sp>
    </p:spTree>
    <p:extLst>
      <p:ext uri="{BB962C8B-B14F-4D97-AF65-F5344CB8AC3E}">
        <p14:creationId xmlns:p14="http://schemas.microsoft.com/office/powerpoint/2010/main" val="2738318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61BCF-20FB-4D99-A5FA-522A8D23C3DA}"/>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99B0E568-E9F7-40B3-902B-BA8634B570B9}"/>
              </a:ext>
            </a:extLst>
          </p:cNvPr>
          <p:cNvSpPr>
            <a:spLocks noGrp="1"/>
          </p:cNvSpPr>
          <p:nvPr>
            <p:ph idx="1"/>
          </p:nvPr>
        </p:nvSpPr>
        <p:spPr>
          <a:xfrm>
            <a:off x="1" y="642918"/>
            <a:ext cx="12190412" cy="5882426"/>
          </a:xfrm>
        </p:spPr>
        <p:txBody>
          <a:bodyPr>
            <a:normAutofit fontScale="62500" lnSpcReduction="20000"/>
          </a:bodyPr>
          <a:lstStyle/>
          <a:p>
            <a:endParaRPr lang="en-US" sz="2100" dirty="0"/>
          </a:p>
          <a:p>
            <a:r>
              <a:rPr lang="en-US" sz="2100" dirty="0"/>
              <a:t> </a:t>
            </a:r>
            <a:r>
              <a:rPr lang="en-US" sz="2600" dirty="0"/>
              <a:t>As a loan manager, you need to identify risky loan applications to achieve a lower loan default rate. This process of classifying customers into a group of potential and non-potential customers or safe or risky loan applications is known as a classification problem.</a:t>
            </a:r>
          </a:p>
          <a:p>
            <a:pPr marL="0" indent="0">
              <a:buNone/>
            </a:pPr>
            <a:endParaRPr lang="en-US" sz="2600" dirty="0"/>
          </a:p>
          <a:p>
            <a:r>
              <a:rPr lang="en-US" sz="2600" dirty="0"/>
              <a:t> Classification is a two-step process, learning step and prediction step. </a:t>
            </a:r>
          </a:p>
          <a:p>
            <a:pPr marL="0" indent="0">
              <a:buNone/>
            </a:pPr>
            <a:endParaRPr lang="en-US" sz="2600" dirty="0"/>
          </a:p>
          <a:p>
            <a:r>
              <a:rPr lang="en-US" sz="2600" dirty="0"/>
              <a:t>In the learning step, the model is developed based on given training data.</a:t>
            </a:r>
          </a:p>
          <a:p>
            <a:pPr marL="0" indent="0">
              <a:buNone/>
            </a:pPr>
            <a:endParaRPr lang="en-US" sz="2600" dirty="0"/>
          </a:p>
          <a:p>
            <a:r>
              <a:rPr lang="en-US" sz="2600" dirty="0"/>
              <a:t> In the prediction step, the model is used to predict the response for given data. </a:t>
            </a:r>
          </a:p>
          <a:p>
            <a:pPr marL="0" indent="0">
              <a:buNone/>
            </a:pPr>
            <a:endParaRPr lang="en-US" sz="2600" dirty="0"/>
          </a:p>
          <a:p>
            <a:r>
              <a:rPr lang="en-US" sz="2600" dirty="0"/>
              <a:t>Decision Tree is one of the easiest and popular classification algorithms to understand and interpret. It can be utilized for both classification and regression kind of problem.</a:t>
            </a:r>
          </a:p>
          <a:p>
            <a:pPr marL="0" indent="0">
              <a:buNone/>
            </a:pPr>
            <a:endParaRPr lang="en-US" sz="2600" dirty="0"/>
          </a:p>
          <a:p>
            <a:pPr marL="0" indent="0">
              <a:buNone/>
            </a:pPr>
            <a:r>
              <a:rPr lang="en-US" sz="2600" b="1" u="sng" dirty="0"/>
              <a:t>CONTENTS:</a:t>
            </a:r>
          </a:p>
          <a:p>
            <a:r>
              <a:rPr lang="en-US" sz="2600" dirty="0"/>
              <a:t>   Decision Tree Algorithm</a:t>
            </a:r>
          </a:p>
          <a:p>
            <a:r>
              <a:rPr lang="en-US" sz="2600" dirty="0"/>
              <a:t>How does the Decision Tree algorithm work?</a:t>
            </a:r>
          </a:p>
          <a:p>
            <a:r>
              <a:rPr lang="en-US" sz="2600" dirty="0"/>
              <a:t>Attribute Selection Measures</a:t>
            </a:r>
          </a:p>
          <a:p>
            <a:pPr lvl="1">
              <a:buFont typeface="Arial" panose="020B0604020202020204" pitchFamily="34" charset="0"/>
              <a:buChar char="•"/>
            </a:pPr>
            <a:r>
              <a:rPr lang="en-US" sz="2600" dirty="0"/>
              <a:t>Information Gain</a:t>
            </a:r>
          </a:p>
          <a:p>
            <a:pPr lvl="1">
              <a:buFont typeface="Arial" panose="020B0604020202020204" pitchFamily="34" charset="0"/>
              <a:buChar char="•"/>
            </a:pPr>
            <a:r>
              <a:rPr lang="en-US" sz="2600" dirty="0"/>
              <a:t>Gain Ratio</a:t>
            </a:r>
          </a:p>
          <a:p>
            <a:pPr lvl="1">
              <a:buFont typeface="Arial" panose="020B0604020202020204" pitchFamily="34" charset="0"/>
              <a:buChar char="•"/>
            </a:pPr>
            <a:r>
              <a:rPr lang="en-US" sz="2600" dirty="0"/>
              <a:t>Gini index</a:t>
            </a:r>
          </a:p>
          <a:p>
            <a:r>
              <a:rPr lang="en-US" sz="2600" dirty="0"/>
              <a:t>Optimizing Decision Tree Performance</a:t>
            </a:r>
          </a:p>
          <a:p>
            <a:r>
              <a:rPr lang="en-US" sz="2600" dirty="0"/>
              <a:t>Classifier Building in </a:t>
            </a:r>
            <a:r>
              <a:rPr lang="en-US" sz="2600" dirty="0" err="1"/>
              <a:t>Scikit</a:t>
            </a:r>
            <a:r>
              <a:rPr lang="en-US" sz="2600" dirty="0"/>
              <a:t>-learn</a:t>
            </a:r>
          </a:p>
          <a:p>
            <a:r>
              <a:rPr lang="en-US" sz="2600" dirty="0"/>
              <a:t>Pros and Cons</a:t>
            </a:r>
          </a:p>
          <a:p>
            <a:r>
              <a:rPr lang="en-US" sz="2600" dirty="0"/>
              <a:t>Conclusion</a:t>
            </a:r>
          </a:p>
          <a:p>
            <a:pPr marL="0" indent="0">
              <a:buNone/>
            </a:pPr>
            <a:endParaRPr lang="en-US" dirty="0"/>
          </a:p>
        </p:txBody>
      </p:sp>
    </p:spTree>
    <p:extLst>
      <p:ext uri="{BB962C8B-B14F-4D97-AF65-F5344CB8AC3E}">
        <p14:creationId xmlns:p14="http://schemas.microsoft.com/office/powerpoint/2010/main" val="352024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1224E-36F7-4245-A876-22B52FA7B7C7}"/>
              </a:ext>
            </a:extLst>
          </p:cNvPr>
          <p:cNvSpPr>
            <a:spLocks noGrp="1"/>
          </p:cNvSpPr>
          <p:nvPr>
            <p:ph type="title"/>
          </p:nvPr>
        </p:nvSpPr>
        <p:spPr/>
        <p:txBody>
          <a:bodyPr/>
          <a:lstStyle/>
          <a:p>
            <a:r>
              <a:rPr lang="en-US" dirty="0"/>
              <a:t>Confusion Matrix:</a:t>
            </a:r>
          </a:p>
        </p:txBody>
      </p:sp>
      <p:graphicFrame>
        <p:nvGraphicFramePr>
          <p:cNvPr id="4" name="Content Placeholder 3">
            <a:extLst>
              <a:ext uri="{FF2B5EF4-FFF2-40B4-BE49-F238E27FC236}">
                <a16:creationId xmlns:a16="http://schemas.microsoft.com/office/drawing/2014/main" id="{2F4F3FF2-8F53-46F2-A1DF-85C75E8B68FC}"/>
              </a:ext>
            </a:extLst>
          </p:cNvPr>
          <p:cNvGraphicFramePr>
            <a:graphicFrameLocks noGrp="1"/>
          </p:cNvGraphicFramePr>
          <p:nvPr>
            <p:ph idx="1"/>
            <p:extLst>
              <p:ext uri="{D42A27DB-BD31-4B8C-83A1-F6EECF244321}">
                <p14:modId xmlns:p14="http://schemas.microsoft.com/office/powerpoint/2010/main" val="1584939596"/>
              </p:ext>
            </p:extLst>
          </p:nvPr>
        </p:nvGraphicFramePr>
        <p:xfrm>
          <a:off x="2297497" y="1156101"/>
          <a:ext cx="4824537" cy="1552818"/>
        </p:xfrm>
        <a:graphic>
          <a:graphicData uri="http://schemas.openxmlformats.org/drawingml/2006/table">
            <a:tbl>
              <a:tblPr firstRow="1" bandRow="1">
                <a:tableStyleId>{5C22544A-7EE6-4342-B048-85BDC9FD1C3A}</a:tableStyleId>
              </a:tblPr>
              <a:tblGrid>
                <a:gridCol w="1608179">
                  <a:extLst>
                    <a:ext uri="{9D8B030D-6E8A-4147-A177-3AD203B41FA5}">
                      <a16:colId xmlns:a16="http://schemas.microsoft.com/office/drawing/2014/main" val="3016608099"/>
                    </a:ext>
                  </a:extLst>
                </a:gridCol>
                <a:gridCol w="1608179">
                  <a:extLst>
                    <a:ext uri="{9D8B030D-6E8A-4147-A177-3AD203B41FA5}">
                      <a16:colId xmlns:a16="http://schemas.microsoft.com/office/drawing/2014/main" val="3322731951"/>
                    </a:ext>
                  </a:extLst>
                </a:gridCol>
                <a:gridCol w="1608179">
                  <a:extLst>
                    <a:ext uri="{9D8B030D-6E8A-4147-A177-3AD203B41FA5}">
                      <a16:colId xmlns:a16="http://schemas.microsoft.com/office/drawing/2014/main" val="441884516"/>
                    </a:ext>
                  </a:extLst>
                </a:gridCol>
              </a:tblGrid>
              <a:tr h="496700">
                <a:tc>
                  <a:txBody>
                    <a:bodyPr/>
                    <a:lstStyle/>
                    <a:p>
                      <a:endParaRPr lang="en-US" dirty="0"/>
                    </a:p>
                  </a:txBody>
                  <a:tcPr/>
                </a:tc>
                <a:tc>
                  <a:txBody>
                    <a:bodyPr/>
                    <a:lstStyle/>
                    <a:p>
                      <a:r>
                        <a:rPr lang="en-US" b="0" dirty="0">
                          <a:solidFill>
                            <a:schemeClr val="tx1"/>
                          </a:solidFill>
                        </a:rPr>
                        <a:t>Yes</a:t>
                      </a:r>
                    </a:p>
                  </a:txBody>
                  <a:tcPr/>
                </a:tc>
                <a:tc>
                  <a:txBody>
                    <a:bodyPr/>
                    <a:lstStyle/>
                    <a:p>
                      <a:r>
                        <a:rPr lang="en-US" dirty="0">
                          <a:solidFill>
                            <a:schemeClr val="tx1"/>
                          </a:solidFill>
                        </a:rPr>
                        <a:t>No</a:t>
                      </a:r>
                    </a:p>
                  </a:txBody>
                  <a:tcPr/>
                </a:tc>
                <a:extLst>
                  <a:ext uri="{0D108BD9-81ED-4DB2-BD59-A6C34878D82A}">
                    <a16:rowId xmlns:a16="http://schemas.microsoft.com/office/drawing/2014/main" val="3653824737"/>
                  </a:ext>
                </a:extLst>
              </a:tr>
              <a:tr h="528059">
                <a:tc>
                  <a:txBody>
                    <a:bodyPr/>
                    <a:lstStyle/>
                    <a:p>
                      <a:r>
                        <a:rPr lang="en-US" dirty="0"/>
                        <a:t>Yes</a:t>
                      </a:r>
                    </a:p>
                  </a:txBody>
                  <a:tcPr/>
                </a:tc>
                <a:tc>
                  <a:txBody>
                    <a:bodyPr/>
                    <a:lstStyle/>
                    <a:p>
                      <a:r>
                        <a:rPr lang="en-US" dirty="0"/>
                        <a:t>TP</a:t>
                      </a:r>
                    </a:p>
                  </a:txBody>
                  <a:tcPr/>
                </a:tc>
                <a:tc>
                  <a:txBody>
                    <a:bodyPr/>
                    <a:lstStyle/>
                    <a:p>
                      <a:r>
                        <a:rPr lang="en-US" dirty="0"/>
                        <a:t>FN</a:t>
                      </a:r>
                    </a:p>
                  </a:txBody>
                  <a:tcPr/>
                </a:tc>
                <a:extLst>
                  <a:ext uri="{0D108BD9-81ED-4DB2-BD59-A6C34878D82A}">
                    <a16:rowId xmlns:a16="http://schemas.microsoft.com/office/drawing/2014/main" val="3821399231"/>
                  </a:ext>
                </a:extLst>
              </a:tr>
              <a:tr h="528059">
                <a:tc>
                  <a:txBody>
                    <a:bodyPr/>
                    <a:lstStyle/>
                    <a:p>
                      <a:r>
                        <a:rPr lang="en-US" dirty="0"/>
                        <a:t>No</a:t>
                      </a:r>
                    </a:p>
                  </a:txBody>
                  <a:tcPr/>
                </a:tc>
                <a:tc>
                  <a:txBody>
                    <a:bodyPr/>
                    <a:lstStyle/>
                    <a:p>
                      <a:r>
                        <a:rPr lang="en-US" dirty="0"/>
                        <a:t>FP</a:t>
                      </a:r>
                    </a:p>
                  </a:txBody>
                  <a:tcPr/>
                </a:tc>
                <a:tc>
                  <a:txBody>
                    <a:bodyPr/>
                    <a:lstStyle/>
                    <a:p>
                      <a:r>
                        <a:rPr lang="en-US" dirty="0"/>
                        <a:t>TN</a:t>
                      </a:r>
                    </a:p>
                  </a:txBody>
                  <a:tcPr/>
                </a:tc>
                <a:extLst>
                  <a:ext uri="{0D108BD9-81ED-4DB2-BD59-A6C34878D82A}">
                    <a16:rowId xmlns:a16="http://schemas.microsoft.com/office/drawing/2014/main" val="3590556497"/>
                  </a:ext>
                </a:extLst>
              </a:tr>
            </a:tbl>
          </a:graphicData>
        </a:graphic>
      </p:graphicFrame>
      <p:sp>
        <p:nvSpPr>
          <p:cNvPr id="5" name="TextBox 4">
            <a:extLst>
              <a:ext uri="{FF2B5EF4-FFF2-40B4-BE49-F238E27FC236}">
                <a16:creationId xmlns:a16="http://schemas.microsoft.com/office/drawing/2014/main" id="{9B86E494-2B24-46FD-8DBC-CEC19B29294D}"/>
              </a:ext>
            </a:extLst>
          </p:cNvPr>
          <p:cNvSpPr txBox="1"/>
          <p:nvPr/>
        </p:nvSpPr>
        <p:spPr>
          <a:xfrm flipH="1">
            <a:off x="1457592" y="1747844"/>
            <a:ext cx="890385" cy="369332"/>
          </a:xfrm>
          <a:prstGeom prst="rect">
            <a:avLst/>
          </a:prstGeom>
          <a:noFill/>
        </p:spPr>
        <p:txBody>
          <a:bodyPr wrap="square" rtlCol="0">
            <a:spAutoFit/>
          </a:bodyPr>
          <a:lstStyle/>
          <a:p>
            <a:r>
              <a:rPr lang="en-US" dirty="0"/>
              <a:t>Actual</a:t>
            </a:r>
          </a:p>
        </p:txBody>
      </p:sp>
      <p:sp>
        <p:nvSpPr>
          <p:cNvPr id="7" name="TextBox 6">
            <a:extLst>
              <a:ext uri="{FF2B5EF4-FFF2-40B4-BE49-F238E27FC236}">
                <a16:creationId xmlns:a16="http://schemas.microsoft.com/office/drawing/2014/main" id="{E6E72935-128B-492E-9E99-F3EB50CF5378}"/>
              </a:ext>
            </a:extLst>
          </p:cNvPr>
          <p:cNvSpPr txBox="1"/>
          <p:nvPr/>
        </p:nvSpPr>
        <p:spPr>
          <a:xfrm flipH="1">
            <a:off x="3790478" y="741556"/>
            <a:ext cx="2330545" cy="369332"/>
          </a:xfrm>
          <a:prstGeom prst="rect">
            <a:avLst/>
          </a:prstGeom>
          <a:noFill/>
        </p:spPr>
        <p:txBody>
          <a:bodyPr wrap="square" rtlCol="0">
            <a:spAutoFit/>
          </a:bodyPr>
          <a:lstStyle/>
          <a:p>
            <a:r>
              <a:rPr lang="en-US" dirty="0"/>
              <a:t>Predicted</a:t>
            </a:r>
          </a:p>
        </p:txBody>
      </p:sp>
      <p:sp>
        <p:nvSpPr>
          <p:cNvPr id="8" name="TextBox 7">
            <a:extLst>
              <a:ext uri="{FF2B5EF4-FFF2-40B4-BE49-F238E27FC236}">
                <a16:creationId xmlns:a16="http://schemas.microsoft.com/office/drawing/2014/main" id="{E804D988-2D52-43D5-AAD6-910BCF004F04}"/>
              </a:ext>
            </a:extLst>
          </p:cNvPr>
          <p:cNvSpPr txBox="1"/>
          <p:nvPr/>
        </p:nvSpPr>
        <p:spPr>
          <a:xfrm flipH="1">
            <a:off x="2297496" y="2843643"/>
            <a:ext cx="4824537" cy="369332"/>
          </a:xfrm>
          <a:prstGeom prst="rect">
            <a:avLst/>
          </a:prstGeom>
          <a:noFill/>
        </p:spPr>
        <p:txBody>
          <a:bodyPr wrap="square" rtlCol="0">
            <a:spAutoFit/>
          </a:bodyPr>
          <a:lstStyle/>
          <a:p>
            <a:r>
              <a:rPr lang="en-US" dirty="0"/>
              <a:t>Total                       P’                              N’</a:t>
            </a:r>
          </a:p>
        </p:txBody>
      </p:sp>
      <p:sp>
        <p:nvSpPr>
          <p:cNvPr id="9" name="TextBox 8">
            <a:extLst>
              <a:ext uri="{FF2B5EF4-FFF2-40B4-BE49-F238E27FC236}">
                <a16:creationId xmlns:a16="http://schemas.microsoft.com/office/drawing/2014/main" id="{458B21DC-907F-473D-B743-13F57AD6B0D6}"/>
              </a:ext>
            </a:extLst>
          </p:cNvPr>
          <p:cNvSpPr txBox="1"/>
          <p:nvPr/>
        </p:nvSpPr>
        <p:spPr>
          <a:xfrm flipH="1">
            <a:off x="7179468" y="1818275"/>
            <a:ext cx="890385" cy="369332"/>
          </a:xfrm>
          <a:prstGeom prst="rect">
            <a:avLst/>
          </a:prstGeom>
          <a:noFill/>
        </p:spPr>
        <p:txBody>
          <a:bodyPr wrap="square" rtlCol="0">
            <a:spAutoFit/>
          </a:bodyPr>
          <a:lstStyle/>
          <a:p>
            <a:r>
              <a:rPr lang="en-US" dirty="0"/>
              <a:t>P</a:t>
            </a:r>
          </a:p>
        </p:txBody>
      </p:sp>
      <p:sp>
        <p:nvSpPr>
          <p:cNvPr id="10" name="TextBox 9">
            <a:extLst>
              <a:ext uri="{FF2B5EF4-FFF2-40B4-BE49-F238E27FC236}">
                <a16:creationId xmlns:a16="http://schemas.microsoft.com/office/drawing/2014/main" id="{E8774FC3-8A34-4963-96F2-8E06CD95429E}"/>
              </a:ext>
            </a:extLst>
          </p:cNvPr>
          <p:cNvSpPr txBox="1"/>
          <p:nvPr/>
        </p:nvSpPr>
        <p:spPr>
          <a:xfrm>
            <a:off x="7175326" y="2339587"/>
            <a:ext cx="700651" cy="369332"/>
          </a:xfrm>
          <a:prstGeom prst="rect">
            <a:avLst/>
          </a:prstGeom>
          <a:noFill/>
        </p:spPr>
        <p:txBody>
          <a:bodyPr wrap="square" rtlCol="0">
            <a:spAutoFit/>
          </a:bodyPr>
          <a:lstStyle/>
          <a:p>
            <a:r>
              <a:rPr lang="en-US" dirty="0"/>
              <a:t>N</a:t>
            </a:r>
          </a:p>
        </p:txBody>
      </p:sp>
      <p:sp>
        <p:nvSpPr>
          <p:cNvPr id="11" name="TextBox 10">
            <a:extLst>
              <a:ext uri="{FF2B5EF4-FFF2-40B4-BE49-F238E27FC236}">
                <a16:creationId xmlns:a16="http://schemas.microsoft.com/office/drawing/2014/main" id="{0B51E56D-29A5-430E-B159-D2B158CE1486}"/>
              </a:ext>
            </a:extLst>
          </p:cNvPr>
          <p:cNvSpPr txBox="1"/>
          <p:nvPr/>
        </p:nvSpPr>
        <p:spPr>
          <a:xfrm flipH="1">
            <a:off x="6989733" y="2843643"/>
            <a:ext cx="2160240" cy="369332"/>
          </a:xfrm>
          <a:prstGeom prst="rect">
            <a:avLst/>
          </a:prstGeom>
          <a:noFill/>
        </p:spPr>
        <p:txBody>
          <a:bodyPr wrap="square" rtlCol="0">
            <a:spAutoFit/>
          </a:bodyPr>
          <a:lstStyle/>
          <a:p>
            <a:r>
              <a:rPr lang="en-US" dirty="0"/>
              <a:t>=(P+N)  or (P’+N’)</a:t>
            </a:r>
          </a:p>
        </p:txBody>
      </p:sp>
      <p:sp>
        <p:nvSpPr>
          <p:cNvPr id="12" name="Rectangle 11">
            <a:extLst>
              <a:ext uri="{FF2B5EF4-FFF2-40B4-BE49-F238E27FC236}">
                <a16:creationId xmlns:a16="http://schemas.microsoft.com/office/drawing/2014/main" id="{1D77E0FF-F97D-4FCB-9861-8A1FE065FB01}"/>
              </a:ext>
            </a:extLst>
          </p:cNvPr>
          <p:cNvSpPr/>
          <p:nvPr/>
        </p:nvSpPr>
        <p:spPr>
          <a:xfrm>
            <a:off x="1" y="3212976"/>
            <a:ext cx="11999861" cy="3139321"/>
          </a:xfrm>
          <a:prstGeom prst="rect">
            <a:avLst/>
          </a:prstGeom>
        </p:spPr>
        <p:txBody>
          <a:bodyPr wrap="square">
            <a:spAutoFit/>
          </a:bodyPr>
          <a:lstStyle/>
          <a:p>
            <a:r>
              <a:rPr lang="en-US" b="1" dirty="0">
                <a:latin typeface="Minion-Bold"/>
              </a:rPr>
              <a:t>True positives (</a:t>
            </a:r>
            <a:r>
              <a:rPr lang="en-US" i="1" dirty="0">
                <a:latin typeface="Minion-Italic"/>
              </a:rPr>
              <a:t>TP</a:t>
            </a:r>
            <a:r>
              <a:rPr lang="en-US" i="1" dirty="0">
                <a:latin typeface="RMTMI"/>
              </a:rPr>
              <a:t>):</a:t>
            </a:r>
          </a:p>
          <a:p>
            <a:r>
              <a:rPr lang="en-US" dirty="0">
                <a:latin typeface="Minion-Regular"/>
              </a:rPr>
              <a:t> These refer to the positive tuples that were correctly labeled by   the classifier. Let </a:t>
            </a:r>
            <a:r>
              <a:rPr lang="en-US" i="1" dirty="0">
                <a:latin typeface="Minion-Italic"/>
              </a:rPr>
              <a:t>TP </a:t>
            </a:r>
            <a:r>
              <a:rPr lang="en-US" dirty="0">
                <a:latin typeface="Minion-Regular"/>
              </a:rPr>
              <a:t>be the number of true positives.</a:t>
            </a:r>
          </a:p>
          <a:p>
            <a:r>
              <a:rPr lang="en-US" b="1" dirty="0">
                <a:latin typeface="Minion-Bold"/>
              </a:rPr>
              <a:t>True negatives </a:t>
            </a:r>
            <a:r>
              <a:rPr lang="en-US" b="1" dirty="0">
                <a:latin typeface="RMTMI"/>
              </a:rPr>
              <a:t>(</a:t>
            </a:r>
            <a:r>
              <a:rPr lang="en-US" i="1" dirty="0">
                <a:latin typeface="Minion-Italic"/>
              </a:rPr>
              <a:t>TN</a:t>
            </a:r>
            <a:r>
              <a:rPr lang="en-US" i="1" dirty="0">
                <a:latin typeface="RMTMI"/>
              </a:rPr>
              <a:t>)</a:t>
            </a:r>
            <a:r>
              <a:rPr lang="en-US" dirty="0">
                <a:latin typeface="Minion-Regular"/>
              </a:rPr>
              <a:t>: </a:t>
            </a:r>
          </a:p>
          <a:p>
            <a:r>
              <a:rPr lang="en-US" dirty="0">
                <a:latin typeface="Minion-Regular"/>
              </a:rPr>
              <a:t>These are the negative tuples that were correctly labeled by the classifier. Let </a:t>
            </a:r>
            <a:r>
              <a:rPr lang="en-US" i="1" dirty="0">
                <a:latin typeface="Minion-Italic"/>
              </a:rPr>
              <a:t>TN </a:t>
            </a:r>
            <a:r>
              <a:rPr lang="en-US" dirty="0">
                <a:latin typeface="Minion-Regular"/>
              </a:rPr>
              <a:t>be the number of true negatives.</a:t>
            </a:r>
          </a:p>
          <a:p>
            <a:r>
              <a:rPr lang="en-US" b="1" dirty="0">
                <a:latin typeface="Minion-Bold"/>
              </a:rPr>
              <a:t>False positives (</a:t>
            </a:r>
            <a:r>
              <a:rPr lang="en-US" i="1" dirty="0">
                <a:latin typeface="Minion-Italic"/>
              </a:rPr>
              <a:t>FP</a:t>
            </a:r>
            <a:r>
              <a:rPr lang="en-US" i="1" dirty="0">
                <a:latin typeface="RMTMI"/>
              </a:rPr>
              <a:t>)</a:t>
            </a:r>
            <a:r>
              <a:rPr lang="en-US" dirty="0">
                <a:latin typeface="Minion-Regular"/>
              </a:rPr>
              <a:t>:</a:t>
            </a:r>
          </a:p>
          <a:p>
            <a:r>
              <a:rPr lang="en-US" dirty="0">
                <a:latin typeface="Minion-Regular"/>
              </a:rPr>
              <a:t> These are the negative tuples that were incorrectly labeled as positive (e.g., tuples of class </a:t>
            </a:r>
            <a:r>
              <a:rPr lang="en-US" i="1" dirty="0">
                <a:latin typeface="Minion-Italic"/>
              </a:rPr>
              <a:t>buys computer </a:t>
            </a:r>
            <a:r>
              <a:rPr lang="en-US" i="1" dirty="0">
                <a:latin typeface="MTSY"/>
              </a:rPr>
              <a:t>=</a:t>
            </a:r>
            <a:r>
              <a:rPr lang="en-US" i="1" dirty="0">
                <a:latin typeface="Minion-Italic"/>
              </a:rPr>
              <a:t>no </a:t>
            </a:r>
            <a:r>
              <a:rPr lang="en-US" dirty="0">
                <a:latin typeface="Minion-Regular"/>
              </a:rPr>
              <a:t>for which the classifier predicted </a:t>
            </a:r>
            <a:r>
              <a:rPr lang="en-US" i="1" dirty="0">
                <a:latin typeface="Minion-Italic"/>
              </a:rPr>
              <a:t>buys computer </a:t>
            </a:r>
            <a:r>
              <a:rPr lang="en-US" i="1" dirty="0">
                <a:latin typeface="MTSY"/>
              </a:rPr>
              <a:t>=</a:t>
            </a:r>
            <a:r>
              <a:rPr lang="en-US" dirty="0">
                <a:latin typeface="MTSY"/>
              </a:rPr>
              <a:t> </a:t>
            </a:r>
            <a:r>
              <a:rPr lang="en-US" i="1" dirty="0">
                <a:latin typeface="Minion-Italic"/>
              </a:rPr>
              <a:t>yes</a:t>
            </a:r>
            <a:r>
              <a:rPr lang="en-US" dirty="0">
                <a:latin typeface="Minion-Regular"/>
              </a:rPr>
              <a:t>). Let </a:t>
            </a:r>
            <a:r>
              <a:rPr lang="en-US" i="1" dirty="0">
                <a:latin typeface="Minion-Italic"/>
              </a:rPr>
              <a:t>FP </a:t>
            </a:r>
            <a:r>
              <a:rPr lang="en-US" dirty="0">
                <a:latin typeface="Minion-Regular"/>
              </a:rPr>
              <a:t>be the number of false positives.</a:t>
            </a:r>
          </a:p>
          <a:p>
            <a:r>
              <a:rPr lang="en-US" b="1" dirty="0">
                <a:latin typeface="Minion-Bold"/>
              </a:rPr>
              <a:t>False negatives </a:t>
            </a:r>
            <a:r>
              <a:rPr lang="en-US" b="1" dirty="0">
                <a:latin typeface="RMTMI"/>
              </a:rPr>
              <a:t>(</a:t>
            </a:r>
            <a:r>
              <a:rPr lang="en-US" i="1" dirty="0">
                <a:latin typeface="Minion-Italic"/>
              </a:rPr>
              <a:t>FN</a:t>
            </a:r>
            <a:r>
              <a:rPr lang="en-US" i="1" dirty="0">
                <a:latin typeface="RMTMI"/>
              </a:rPr>
              <a:t>)</a:t>
            </a:r>
            <a:r>
              <a:rPr lang="en-US" dirty="0">
                <a:latin typeface="Minion-Regular"/>
              </a:rPr>
              <a:t>: </a:t>
            </a:r>
          </a:p>
          <a:p>
            <a:r>
              <a:rPr lang="en-US" dirty="0">
                <a:latin typeface="Minion-Regular"/>
              </a:rPr>
              <a:t>These are the positive tuples that were mislabeled as negative</a:t>
            </a:r>
          </a:p>
          <a:p>
            <a:r>
              <a:rPr lang="en-US" dirty="0">
                <a:latin typeface="Minion-Regular"/>
              </a:rPr>
              <a:t>(e.g., tuples of class </a:t>
            </a:r>
            <a:r>
              <a:rPr lang="en-US" i="1" dirty="0">
                <a:latin typeface="Minion-Italic"/>
              </a:rPr>
              <a:t>buys computer </a:t>
            </a:r>
            <a:r>
              <a:rPr lang="en-US" i="1" dirty="0">
                <a:latin typeface="MTSY"/>
              </a:rPr>
              <a:t>=</a:t>
            </a:r>
            <a:r>
              <a:rPr lang="en-US" i="1" dirty="0">
                <a:latin typeface="Minion-Italic"/>
              </a:rPr>
              <a:t>yes </a:t>
            </a:r>
            <a:r>
              <a:rPr lang="en-US" dirty="0">
                <a:latin typeface="Minion-Regular"/>
              </a:rPr>
              <a:t>for which the classifier predicted </a:t>
            </a:r>
            <a:r>
              <a:rPr lang="en-US" i="1" dirty="0">
                <a:latin typeface="Minion-Italic"/>
              </a:rPr>
              <a:t>buys computer </a:t>
            </a:r>
            <a:r>
              <a:rPr lang="en-US" i="1" dirty="0">
                <a:latin typeface="MTSY"/>
              </a:rPr>
              <a:t>=</a:t>
            </a:r>
            <a:r>
              <a:rPr lang="en-US" dirty="0">
                <a:latin typeface="MTSY"/>
              </a:rPr>
              <a:t> </a:t>
            </a:r>
            <a:r>
              <a:rPr lang="en-US" i="1" dirty="0">
                <a:latin typeface="Minion-Italic"/>
              </a:rPr>
              <a:t>no</a:t>
            </a:r>
            <a:r>
              <a:rPr lang="en-US" dirty="0">
                <a:latin typeface="Minion-Regular"/>
              </a:rPr>
              <a:t>). Let </a:t>
            </a:r>
            <a:r>
              <a:rPr lang="en-US" i="1" dirty="0">
                <a:latin typeface="Minion-Italic"/>
              </a:rPr>
              <a:t>FN </a:t>
            </a:r>
            <a:r>
              <a:rPr lang="en-US" dirty="0">
                <a:latin typeface="Minion-Regular"/>
              </a:rPr>
              <a:t>be the number of false negatives.</a:t>
            </a:r>
            <a:endParaRPr lang="en-US" dirty="0"/>
          </a:p>
        </p:txBody>
      </p:sp>
    </p:spTree>
    <p:extLst>
      <p:ext uri="{BB962C8B-B14F-4D97-AF65-F5344CB8AC3E}">
        <p14:creationId xmlns:p14="http://schemas.microsoft.com/office/powerpoint/2010/main" val="3798671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4A952-1287-466A-A7DC-89886E1360F9}"/>
              </a:ext>
            </a:extLst>
          </p:cNvPr>
          <p:cNvSpPr>
            <a:spLocks noGrp="1"/>
          </p:cNvSpPr>
          <p:nvPr>
            <p:ph idx="1"/>
          </p:nvPr>
        </p:nvSpPr>
        <p:spPr>
          <a:xfrm>
            <a:off x="-1" y="0"/>
            <a:ext cx="12190413" cy="6525344"/>
          </a:xfrm>
        </p:spPr>
        <p:txBody>
          <a:bodyPr/>
          <a:lstStyle/>
          <a:p>
            <a:pPr marL="0" indent="0">
              <a:buNone/>
            </a:pPr>
            <a:r>
              <a:rPr lang="en-US" b="1" u="sng" dirty="0"/>
              <a:t>Accuracy:</a:t>
            </a:r>
          </a:p>
          <a:p>
            <a:pPr marL="0" indent="0">
              <a:buNone/>
            </a:pPr>
            <a:r>
              <a:rPr lang="en-US" dirty="0"/>
              <a:t>The </a:t>
            </a:r>
            <a:r>
              <a:rPr lang="en-US" b="1" dirty="0"/>
              <a:t>accuracy </a:t>
            </a:r>
            <a:r>
              <a:rPr lang="en-US" dirty="0"/>
              <a:t>of a classifier on a given test set is the percentage of test set tuples that are</a:t>
            </a:r>
          </a:p>
          <a:p>
            <a:pPr marL="0" indent="0">
              <a:buNone/>
            </a:pPr>
            <a:r>
              <a:rPr lang="en-US" dirty="0"/>
              <a:t> correctly classified by the classifier. That is</a:t>
            </a:r>
          </a:p>
          <a:p>
            <a:pPr marL="0" indent="0">
              <a:buNone/>
            </a:pPr>
            <a:r>
              <a:rPr lang="en-US" b="1" dirty="0"/>
              <a:t>                                    Accuracy=    </a:t>
            </a:r>
            <a:r>
              <a:rPr lang="en-US" b="1" u="sng" dirty="0"/>
              <a:t>TP+TN</a:t>
            </a:r>
          </a:p>
          <a:p>
            <a:pPr marL="0" indent="0">
              <a:buNone/>
            </a:pPr>
            <a:r>
              <a:rPr lang="en-US" b="1" dirty="0"/>
              <a:t>                                                              P+N</a:t>
            </a:r>
            <a:endParaRPr lang="en-US" dirty="0"/>
          </a:p>
          <a:p>
            <a:r>
              <a:rPr lang="en-US" dirty="0"/>
              <a:t>This is also referred to as the overall </a:t>
            </a:r>
            <a:r>
              <a:rPr lang="en-US" b="1" dirty="0"/>
              <a:t>recognition rate </a:t>
            </a:r>
            <a:r>
              <a:rPr lang="en-US" dirty="0"/>
              <a:t>of the classifier</a:t>
            </a:r>
            <a:endParaRPr lang="en-US" b="1" u="sng" dirty="0"/>
          </a:p>
          <a:p>
            <a:pPr marL="0" indent="0">
              <a:buNone/>
            </a:pPr>
            <a:r>
              <a:rPr lang="en-US" b="1" dirty="0"/>
              <a:t>                                                             </a:t>
            </a:r>
          </a:p>
          <a:p>
            <a:pPr marL="0" indent="0">
              <a:buNone/>
            </a:pPr>
            <a:r>
              <a:rPr lang="en-US" b="1" u="sng" dirty="0"/>
              <a:t>Error Rate:</a:t>
            </a:r>
          </a:p>
          <a:p>
            <a:pPr marL="0" indent="0">
              <a:buNone/>
            </a:pPr>
            <a:r>
              <a:rPr lang="en-US" b="1" dirty="0"/>
              <a:t>                            error rate or misclassification rate=(1-accuracy)=    P+N</a:t>
            </a:r>
          </a:p>
          <a:p>
            <a:pPr marL="0" indent="0">
              <a:buNone/>
            </a:pPr>
            <a:r>
              <a:rPr lang="en-US" b="1" dirty="0"/>
              <a:t> </a:t>
            </a:r>
          </a:p>
          <a:p>
            <a:pPr marL="0" indent="0">
              <a:buNone/>
            </a:pPr>
            <a:r>
              <a:rPr lang="en-US" b="1" u="sng" dirty="0"/>
              <a:t>Class Imbalance Problem:</a:t>
            </a:r>
          </a:p>
          <a:p>
            <a:r>
              <a:rPr lang="en-US" dirty="0"/>
              <a:t>Suppose you are working on a problem to detect the cancer patient, you labeled that</a:t>
            </a:r>
          </a:p>
          <a:p>
            <a:r>
              <a:rPr lang="en-US" dirty="0"/>
              <a:t>if the patient has cancer =1, if the patient has not cancer=0</a:t>
            </a:r>
          </a:p>
          <a:p>
            <a:r>
              <a:rPr lang="en-US" dirty="0"/>
              <a:t>that means your target variable is 1, generally in public rate of the disease is very low. So you will get more zeros(0) and less ones(1), this type of data is called data or class imbalance problem.</a:t>
            </a:r>
          </a:p>
          <a:p>
            <a:pPr marL="0" indent="0">
              <a:buNone/>
            </a:pPr>
            <a:endParaRPr lang="en-US" b="1" u="sng" dirty="0"/>
          </a:p>
        </p:txBody>
      </p:sp>
      <p:sp>
        <p:nvSpPr>
          <p:cNvPr id="4" name="TextBox 3">
            <a:extLst>
              <a:ext uri="{FF2B5EF4-FFF2-40B4-BE49-F238E27FC236}">
                <a16:creationId xmlns:a16="http://schemas.microsoft.com/office/drawing/2014/main" id="{00EBB623-8FC0-409F-9458-C1526290894C}"/>
              </a:ext>
            </a:extLst>
          </p:cNvPr>
          <p:cNvSpPr txBox="1"/>
          <p:nvPr/>
        </p:nvSpPr>
        <p:spPr>
          <a:xfrm>
            <a:off x="5641144" y="2715064"/>
            <a:ext cx="914400" cy="914400"/>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5D74AC66-16C2-4E27-B268-D4CCB6C66F74}"/>
              </a:ext>
            </a:extLst>
          </p:cNvPr>
          <p:cNvSpPr txBox="1"/>
          <p:nvPr/>
        </p:nvSpPr>
        <p:spPr>
          <a:xfrm>
            <a:off x="5641144" y="2715064"/>
            <a:ext cx="914400" cy="914400"/>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FF1F9BAA-B041-43A7-9C31-557D47C9B874}"/>
              </a:ext>
            </a:extLst>
          </p:cNvPr>
          <p:cNvSpPr txBox="1"/>
          <p:nvPr/>
        </p:nvSpPr>
        <p:spPr>
          <a:xfrm flipH="1">
            <a:off x="6815285" y="2746661"/>
            <a:ext cx="907878" cy="369332"/>
          </a:xfrm>
          <a:prstGeom prst="rect">
            <a:avLst/>
          </a:prstGeom>
          <a:noFill/>
        </p:spPr>
        <p:txBody>
          <a:bodyPr wrap="square" rtlCol="0">
            <a:spAutoFit/>
          </a:bodyPr>
          <a:lstStyle/>
          <a:p>
            <a:r>
              <a:rPr lang="en-US" b="1" u="sng" dirty="0"/>
              <a:t>FP+FN</a:t>
            </a:r>
          </a:p>
        </p:txBody>
      </p:sp>
    </p:spTree>
    <p:extLst>
      <p:ext uri="{BB962C8B-B14F-4D97-AF65-F5344CB8AC3E}">
        <p14:creationId xmlns:p14="http://schemas.microsoft.com/office/powerpoint/2010/main" val="1977598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7C36E5-E5DD-4026-AEEF-F42853136851}"/>
              </a:ext>
            </a:extLst>
          </p:cNvPr>
          <p:cNvSpPr>
            <a:spLocks noGrp="1"/>
          </p:cNvSpPr>
          <p:nvPr>
            <p:ph idx="1"/>
          </p:nvPr>
        </p:nvSpPr>
        <p:spPr>
          <a:xfrm>
            <a:off x="0" y="620688"/>
            <a:ext cx="12190412" cy="5976664"/>
          </a:xfrm>
        </p:spPr>
        <p:txBody>
          <a:bodyPr/>
          <a:lstStyle/>
          <a:p>
            <a:pPr marL="0" indent="0">
              <a:buNone/>
            </a:pPr>
            <a:r>
              <a:rPr lang="en-US" b="1" u="sng" dirty="0"/>
              <a:t>What is the problem:</a:t>
            </a:r>
            <a:endParaRPr lang="en-US" u="sng" dirty="0"/>
          </a:p>
          <a:p>
            <a:r>
              <a:rPr lang="en-US" dirty="0"/>
              <a:t>suppose you have data set of 100 observations in that</a:t>
            </a:r>
          </a:p>
          <a:p>
            <a:r>
              <a:rPr lang="en-US" dirty="0"/>
              <a:t>one person has cancer </a:t>
            </a:r>
            <a:r>
              <a:rPr lang="en-US" dirty="0" err="1"/>
              <a:t>i.e</a:t>
            </a:r>
            <a:r>
              <a:rPr lang="en-US" dirty="0"/>
              <a:t> 1, rest of all 99 persons has no cancer </a:t>
            </a:r>
            <a:r>
              <a:rPr lang="en-US" dirty="0" err="1"/>
              <a:t>i.e</a:t>
            </a:r>
            <a:r>
              <a:rPr lang="en-US" dirty="0"/>
              <a:t> 0</a:t>
            </a:r>
          </a:p>
          <a:p>
            <a:r>
              <a:rPr lang="en-US" dirty="0"/>
              <a:t>Now you are building a model ,If your model is good to identified who are has not cancer, but unable to identified who actually has cancer. Suppose out of 100 members 99 are not has cancer and 1 person has cancer.</a:t>
            </a:r>
          </a:p>
          <a:p>
            <a:r>
              <a:rPr lang="en-US" dirty="0"/>
              <a:t>if you apply your model it will find all 99 members has not cancer correctly, but it will not identified one person who actually gas cancer.</a:t>
            </a:r>
          </a:p>
          <a:p>
            <a:r>
              <a:rPr lang="en-US" b="1" dirty="0"/>
              <a:t>Then what is accuracy?</a:t>
            </a:r>
            <a:endParaRPr lang="en-US" dirty="0"/>
          </a:p>
          <a:p>
            <a:r>
              <a:rPr lang="en-US" dirty="0"/>
              <a:t>Yes….99% because your model identified 99 members correctly out off 100</a:t>
            </a:r>
          </a:p>
          <a:p>
            <a:r>
              <a:rPr lang="en-US" b="1" dirty="0"/>
              <a:t>But is this worth?</a:t>
            </a:r>
            <a:endParaRPr lang="en-US" dirty="0"/>
          </a:p>
          <a:p>
            <a:r>
              <a:rPr lang="en-US" dirty="0"/>
              <a:t>NO…..Because your model is missing target, here your target is identify cancer patient that are low actually .</a:t>
            </a:r>
          </a:p>
          <a:p>
            <a:r>
              <a:rPr lang="en-US" dirty="0"/>
              <a:t>So accuracy fails in imbalance problem</a:t>
            </a:r>
          </a:p>
          <a:p>
            <a:r>
              <a:rPr lang="en-US" dirty="0"/>
              <a:t>The </a:t>
            </a:r>
            <a:r>
              <a:rPr lang="en-US" b="1" dirty="0"/>
              <a:t>sensitivity </a:t>
            </a:r>
            <a:r>
              <a:rPr lang="en-US" dirty="0"/>
              <a:t>and </a:t>
            </a:r>
            <a:r>
              <a:rPr lang="en-US" b="1" dirty="0"/>
              <a:t>specificity </a:t>
            </a:r>
            <a:r>
              <a:rPr lang="en-US" dirty="0"/>
              <a:t>measures can be used, respectively, for this purpose</a:t>
            </a:r>
          </a:p>
          <a:p>
            <a:pPr marL="0" indent="0">
              <a:buNone/>
            </a:pPr>
            <a:endParaRPr lang="en-US" dirty="0"/>
          </a:p>
        </p:txBody>
      </p:sp>
    </p:spTree>
    <p:extLst>
      <p:ext uri="{BB962C8B-B14F-4D97-AF65-F5344CB8AC3E}">
        <p14:creationId xmlns:p14="http://schemas.microsoft.com/office/powerpoint/2010/main" val="927793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58FB52-A06C-4D6A-A352-E03392A27EBF}"/>
                  </a:ext>
                </a:extLst>
              </p:cNvPr>
              <p:cNvSpPr>
                <a:spLocks noGrp="1"/>
              </p:cNvSpPr>
              <p:nvPr>
                <p:ph idx="1"/>
              </p:nvPr>
            </p:nvSpPr>
            <p:spPr>
              <a:xfrm>
                <a:off x="-1" y="116632"/>
                <a:ext cx="12190413" cy="6480720"/>
              </a:xfrm>
            </p:spPr>
            <p:txBody>
              <a:bodyPr/>
              <a:lstStyle/>
              <a:p>
                <a:pPr marL="0" indent="0">
                  <a:buNone/>
                </a:pPr>
                <a:r>
                  <a:rPr lang="en-US" b="1" u="sng" dirty="0"/>
                  <a:t>Sensitivity:</a:t>
                </a:r>
              </a:p>
              <a:p>
                <a:r>
                  <a:rPr lang="en-US" dirty="0"/>
                  <a:t>Sensitivity is also referred to as the </a:t>
                </a:r>
                <a:r>
                  <a:rPr lang="en-US" i="1" dirty="0"/>
                  <a:t>true positive </a:t>
                </a:r>
                <a:r>
                  <a:rPr lang="en-US" dirty="0"/>
                  <a:t>(</a:t>
                </a:r>
                <a:r>
                  <a:rPr lang="en-US" i="1" dirty="0"/>
                  <a:t>recognition</a:t>
                </a:r>
                <a:r>
                  <a:rPr lang="en-US" dirty="0"/>
                  <a:t>) </a:t>
                </a:r>
                <a:r>
                  <a:rPr lang="en-US" i="1" dirty="0"/>
                  <a:t>rate</a:t>
                </a:r>
              </a:p>
              <a:p>
                <a:r>
                  <a:rPr lang="en-US" i="1" dirty="0"/>
                  <a:t> </a:t>
                </a:r>
                <a:r>
                  <a:rPr lang="en-US" dirty="0"/>
                  <a:t>(i.e., the proportion of positive tuples that are correctly identified)</a:t>
                </a:r>
              </a:p>
              <a:p>
                <a:pPr marL="0" indent="0">
                  <a:buNone/>
                </a:pPr>
                <a:r>
                  <a:rPr lang="en-US" b="1" dirty="0"/>
                  <a:t>                   Sensitivity=(TPR)=TP/P</a:t>
                </a:r>
              </a:p>
              <a:p>
                <a:pPr marL="0" indent="0">
                  <a:buNone/>
                </a:pPr>
                <a:r>
                  <a:rPr lang="en-US" b="1" u="sng" dirty="0"/>
                  <a:t>Specificity:</a:t>
                </a:r>
              </a:p>
              <a:p>
                <a:r>
                  <a:rPr lang="en-US" dirty="0"/>
                  <a:t>specificity is the </a:t>
                </a:r>
                <a:r>
                  <a:rPr lang="en-US" i="1" dirty="0"/>
                  <a:t>true negative rate</a:t>
                </a:r>
              </a:p>
              <a:p>
                <a:r>
                  <a:rPr lang="en-US" dirty="0"/>
                  <a:t>(i.e., the proportion of negative tuples that are correctly identified).</a:t>
                </a:r>
              </a:p>
              <a:p>
                <a:pPr marL="0" indent="0">
                  <a:buNone/>
                </a:pPr>
                <a:r>
                  <a:rPr lang="en-US" b="1" dirty="0"/>
                  <a:t>            Specificity=(TNR)=TN/N</a:t>
                </a:r>
              </a:p>
              <a:p>
                <a:pPr marL="0" indent="0">
                  <a:buNone/>
                </a:pPr>
                <a:endParaRPr lang="en-US" b="1" dirty="0"/>
              </a:p>
              <a:p>
                <a:pPr marL="0" indent="0">
                  <a:buNone/>
                </a:pPr>
                <a:r>
                  <a:rPr lang="en-US" b="1" dirty="0"/>
                  <a:t>           Accuracy=(sensitivity)</a:t>
                </a:r>
                <a14:m>
                  <m:oMath xmlns:m="http://schemas.openxmlformats.org/officeDocument/2006/math">
                    <m:f>
                      <m:fPr>
                        <m:ctrlPr>
                          <a:rPr lang="en-US" b="1" i="1" smtClean="0">
                            <a:latin typeface="Cambria Math" panose="02040503050406030204" pitchFamily="18" charset="0"/>
                          </a:rPr>
                        </m:ctrlPr>
                      </m:fPr>
                      <m:num>
                        <m:r>
                          <a:rPr lang="en-US" b="1" i="1" smtClean="0">
                            <a:latin typeface="Cambria Math" panose="02040503050406030204" pitchFamily="18" charset="0"/>
                          </a:rPr>
                          <m:t>𝑷</m:t>
                        </m:r>
                      </m:num>
                      <m:den>
                        <m:r>
                          <a:rPr lang="en-US" b="1" i="1" smtClean="0">
                            <a:latin typeface="Cambria Math" panose="02040503050406030204" pitchFamily="18" charset="0"/>
                          </a:rPr>
                          <m:t>𝑷</m:t>
                        </m:r>
                        <m:r>
                          <a:rPr lang="en-US" b="1" i="1" smtClean="0">
                            <a:latin typeface="Cambria Math" panose="02040503050406030204" pitchFamily="18" charset="0"/>
                          </a:rPr>
                          <m:t>+</m:t>
                        </m:r>
                        <m:r>
                          <a:rPr lang="en-US" b="1" i="1" smtClean="0">
                            <a:latin typeface="Cambria Math" panose="02040503050406030204" pitchFamily="18" charset="0"/>
                          </a:rPr>
                          <m:t>𝑵</m:t>
                        </m:r>
                      </m:den>
                    </m:f>
                    <m:r>
                      <a:rPr lang="en-US" b="1" i="1" smtClean="0">
                        <a:latin typeface="Cambria Math" panose="02040503050406030204" pitchFamily="18" charset="0"/>
                      </a:rPr>
                      <m:t>+</m:t>
                    </m:r>
                    <m:r>
                      <a:rPr lang="en-US" b="1" i="1" smtClean="0">
                        <a:latin typeface="Cambria Math" panose="02040503050406030204" pitchFamily="18" charset="0"/>
                      </a:rPr>
                      <m:t>𝑺𝒑𝒆𝒄𝒊𝒇𝒊𝒄𝒊𝒕𝒚</m:t>
                    </m:r>
                    <m:f>
                      <m:fPr>
                        <m:ctrlPr>
                          <a:rPr lang="en-US" b="1" i="1" smtClean="0">
                            <a:latin typeface="Cambria Math" panose="02040503050406030204" pitchFamily="18" charset="0"/>
                          </a:rPr>
                        </m:ctrlPr>
                      </m:fPr>
                      <m:num>
                        <m:r>
                          <a:rPr lang="en-US" b="1" i="1" smtClean="0">
                            <a:latin typeface="Cambria Math" panose="02040503050406030204" pitchFamily="18" charset="0"/>
                          </a:rPr>
                          <m:t>𝑵</m:t>
                        </m:r>
                      </m:num>
                      <m:den>
                        <m:r>
                          <a:rPr lang="en-US" b="1" i="1" smtClean="0">
                            <a:latin typeface="Cambria Math" panose="02040503050406030204" pitchFamily="18" charset="0"/>
                          </a:rPr>
                          <m:t>𝑷</m:t>
                        </m:r>
                        <m:r>
                          <a:rPr lang="en-US" b="1" i="1" smtClean="0">
                            <a:latin typeface="Cambria Math" panose="02040503050406030204" pitchFamily="18" charset="0"/>
                          </a:rPr>
                          <m:t>+</m:t>
                        </m:r>
                        <m:r>
                          <a:rPr lang="en-US" b="1" i="1" smtClean="0">
                            <a:latin typeface="Cambria Math" panose="02040503050406030204" pitchFamily="18" charset="0"/>
                          </a:rPr>
                          <m:t>𝑵</m:t>
                        </m:r>
                      </m:den>
                    </m:f>
                  </m:oMath>
                </a14:m>
                <a:endParaRPr lang="en-US" b="1" dirty="0"/>
              </a:p>
              <a:p>
                <a:pPr marL="0" indent="0">
                  <a:buNone/>
                </a:pPr>
                <a:endParaRPr lang="en-US" b="1" dirty="0"/>
              </a:p>
              <a:p>
                <a:pPr marL="0" indent="0">
                  <a:buNone/>
                </a:pPr>
                <a:r>
                  <a:rPr lang="en-US" b="1" dirty="0"/>
                  <a:t>Example:</a:t>
                </a:r>
              </a:p>
              <a:p>
                <a:pPr marL="0" indent="0">
                  <a:buNone/>
                </a:pPr>
                <a:endParaRPr lang="en-US" b="1" dirty="0"/>
              </a:p>
              <a:p>
                <a:pPr marL="0" indent="0">
                  <a:buNone/>
                </a:pPr>
                <a:endParaRPr lang="en-US" b="1" dirty="0"/>
              </a:p>
            </p:txBody>
          </p:sp>
        </mc:Choice>
        <mc:Fallback xmlns="">
          <p:sp>
            <p:nvSpPr>
              <p:cNvPr id="3" name="Content Placeholder 2">
                <a:extLst>
                  <a:ext uri="{FF2B5EF4-FFF2-40B4-BE49-F238E27FC236}">
                    <a16:creationId xmlns:a16="http://schemas.microsoft.com/office/drawing/2014/main" id="{C858FB52-A06C-4D6A-A352-E03392A27EBF}"/>
                  </a:ext>
                </a:extLst>
              </p:cNvPr>
              <p:cNvSpPr>
                <a:spLocks noGrp="1" noRot="1" noChangeAspect="1" noMove="1" noResize="1" noEditPoints="1" noAdjustHandles="1" noChangeArrowheads="1" noChangeShapeType="1" noTextEdit="1"/>
              </p:cNvSpPr>
              <p:nvPr>
                <p:ph idx="1"/>
              </p:nvPr>
            </p:nvSpPr>
            <p:spPr>
              <a:xfrm>
                <a:off x="-1" y="116632"/>
                <a:ext cx="12190413" cy="6480720"/>
              </a:xfrm>
              <a:blipFill>
                <a:blip r:embed="rId3"/>
                <a:stretch>
                  <a:fillRect l="-500" t="-470"/>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EAFF415E-B23C-4B42-BE17-EF68D66DDC40}"/>
              </a:ext>
            </a:extLst>
          </p:cNvPr>
          <p:cNvGraphicFramePr>
            <a:graphicFrameLocks noGrp="1"/>
          </p:cNvGraphicFramePr>
          <p:nvPr>
            <p:extLst>
              <p:ext uri="{D42A27DB-BD31-4B8C-83A1-F6EECF244321}">
                <p14:modId xmlns:p14="http://schemas.microsoft.com/office/powerpoint/2010/main" val="3875541612"/>
              </p:ext>
            </p:extLst>
          </p:nvPr>
        </p:nvGraphicFramePr>
        <p:xfrm>
          <a:off x="2062758" y="4725144"/>
          <a:ext cx="5832645" cy="1651000"/>
        </p:xfrm>
        <a:graphic>
          <a:graphicData uri="http://schemas.openxmlformats.org/drawingml/2006/table">
            <a:tbl>
              <a:tblPr firstRow="1" bandRow="1">
                <a:tableStyleId>{5C22544A-7EE6-4342-B048-85BDC9FD1C3A}</a:tableStyleId>
              </a:tblPr>
              <a:tblGrid>
                <a:gridCol w="1166529">
                  <a:extLst>
                    <a:ext uri="{9D8B030D-6E8A-4147-A177-3AD203B41FA5}">
                      <a16:colId xmlns:a16="http://schemas.microsoft.com/office/drawing/2014/main" val="97203231"/>
                    </a:ext>
                  </a:extLst>
                </a:gridCol>
                <a:gridCol w="1166529">
                  <a:extLst>
                    <a:ext uri="{9D8B030D-6E8A-4147-A177-3AD203B41FA5}">
                      <a16:colId xmlns:a16="http://schemas.microsoft.com/office/drawing/2014/main" val="871630324"/>
                    </a:ext>
                  </a:extLst>
                </a:gridCol>
                <a:gridCol w="1166529">
                  <a:extLst>
                    <a:ext uri="{9D8B030D-6E8A-4147-A177-3AD203B41FA5}">
                      <a16:colId xmlns:a16="http://schemas.microsoft.com/office/drawing/2014/main" val="3588208831"/>
                    </a:ext>
                  </a:extLst>
                </a:gridCol>
                <a:gridCol w="1166529">
                  <a:extLst>
                    <a:ext uri="{9D8B030D-6E8A-4147-A177-3AD203B41FA5}">
                      <a16:colId xmlns:a16="http://schemas.microsoft.com/office/drawing/2014/main" val="288476128"/>
                    </a:ext>
                  </a:extLst>
                </a:gridCol>
                <a:gridCol w="1166529">
                  <a:extLst>
                    <a:ext uri="{9D8B030D-6E8A-4147-A177-3AD203B41FA5}">
                      <a16:colId xmlns:a16="http://schemas.microsoft.com/office/drawing/2014/main" val="4171889852"/>
                    </a:ext>
                  </a:extLst>
                </a:gridCol>
              </a:tblGrid>
              <a:tr h="0">
                <a:tc>
                  <a:txBody>
                    <a:bodyPr/>
                    <a:lstStyle/>
                    <a:p>
                      <a:r>
                        <a:rPr lang="en-US" dirty="0">
                          <a:solidFill>
                            <a:schemeClr val="tx1"/>
                          </a:solidFill>
                        </a:rPr>
                        <a:t>Classes</a:t>
                      </a:r>
                    </a:p>
                  </a:txBody>
                  <a:tcPr/>
                </a:tc>
                <a:tc>
                  <a:txBody>
                    <a:bodyPr/>
                    <a:lstStyle/>
                    <a:p>
                      <a:r>
                        <a:rPr lang="en-US" dirty="0">
                          <a:solidFill>
                            <a:schemeClr val="tx1"/>
                          </a:solidFill>
                        </a:rPr>
                        <a:t>Yes</a:t>
                      </a:r>
                    </a:p>
                  </a:txBody>
                  <a:tcPr/>
                </a:tc>
                <a:tc>
                  <a:txBody>
                    <a:bodyPr/>
                    <a:lstStyle/>
                    <a:p>
                      <a:r>
                        <a:rPr lang="en-US" dirty="0">
                          <a:solidFill>
                            <a:schemeClr val="tx1"/>
                          </a:solidFill>
                        </a:rPr>
                        <a:t>No</a:t>
                      </a:r>
                    </a:p>
                  </a:txBody>
                  <a:tcPr/>
                </a:tc>
                <a:tc>
                  <a:txBody>
                    <a:bodyPr/>
                    <a:lstStyle/>
                    <a:p>
                      <a:r>
                        <a:rPr lang="en-US" dirty="0">
                          <a:solidFill>
                            <a:schemeClr val="tx1"/>
                          </a:solidFill>
                        </a:rPr>
                        <a:t>Total</a:t>
                      </a:r>
                    </a:p>
                  </a:txBody>
                  <a:tcPr/>
                </a:tc>
                <a:tc>
                  <a:txBody>
                    <a:bodyPr/>
                    <a:lstStyle/>
                    <a:p>
                      <a:r>
                        <a:rPr lang="en-US" dirty="0">
                          <a:solidFill>
                            <a:schemeClr val="tx1"/>
                          </a:solidFill>
                        </a:rPr>
                        <a:t>Recognition</a:t>
                      </a:r>
                    </a:p>
                  </a:txBody>
                  <a:tcPr/>
                </a:tc>
                <a:extLst>
                  <a:ext uri="{0D108BD9-81ED-4DB2-BD59-A6C34878D82A}">
                    <a16:rowId xmlns:a16="http://schemas.microsoft.com/office/drawing/2014/main" val="2332950903"/>
                  </a:ext>
                </a:extLst>
              </a:tr>
              <a:tr h="370840">
                <a:tc>
                  <a:txBody>
                    <a:bodyPr/>
                    <a:lstStyle/>
                    <a:p>
                      <a:r>
                        <a:rPr lang="en-US" dirty="0"/>
                        <a:t>Yes</a:t>
                      </a:r>
                    </a:p>
                    <a:p>
                      <a:r>
                        <a:rPr lang="en-US" dirty="0"/>
                        <a:t>No</a:t>
                      </a:r>
                    </a:p>
                  </a:txBody>
                  <a:tcPr/>
                </a:tc>
                <a:tc>
                  <a:txBody>
                    <a:bodyPr/>
                    <a:lstStyle/>
                    <a:p>
                      <a:r>
                        <a:rPr lang="en-US" dirty="0"/>
                        <a:t>90</a:t>
                      </a:r>
                    </a:p>
                    <a:p>
                      <a:r>
                        <a:rPr lang="en-US" dirty="0"/>
                        <a:t>140</a:t>
                      </a:r>
                    </a:p>
                  </a:txBody>
                  <a:tcPr/>
                </a:tc>
                <a:tc>
                  <a:txBody>
                    <a:bodyPr/>
                    <a:lstStyle/>
                    <a:p>
                      <a:r>
                        <a:rPr lang="en-US" dirty="0"/>
                        <a:t>210</a:t>
                      </a:r>
                    </a:p>
                    <a:p>
                      <a:r>
                        <a:rPr lang="en-US" dirty="0"/>
                        <a:t>9560</a:t>
                      </a:r>
                    </a:p>
                  </a:txBody>
                  <a:tcPr/>
                </a:tc>
                <a:tc>
                  <a:txBody>
                    <a:bodyPr/>
                    <a:lstStyle/>
                    <a:p>
                      <a:r>
                        <a:rPr lang="en-US" dirty="0"/>
                        <a:t>300</a:t>
                      </a:r>
                    </a:p>
                    <a:p>
                      <a:r>
                        <a:rPr lang="en-US" dirty="0"/>
                        <a:t>9700</a:t>
                      </a:r>
                    </a:p>
                  </a:txBody>
                  <a:tcPr/>
                </a:tc>
                <a:tc>
                  <a:txBody>
                    <a:bodyPr/>
                    <a:lstStyle/>
                    <a:p>
                      <a:r>
                        <a:rPr lang="en-US" dirty="0"/>
                        <a:t>30.00%</a:t>
                      </a:r>
                    </a:p>
                    <a:p>
                      <a:r>
                        <a:rPr lang="en-US" dirty="0"/>
                        <a:t>98.56%</a:t>
                      </a:r>
                    </a:p>
                  </a:txBody>
                  <a:tcPr/>
                </a:tc>
                <a:extLst>
                  <a:ext uri="{0D108BD9-81ED-4DB2-BD59-A6C34878D82A}">
                    <a16:rowId xmlns:a16="http://schemas.microsoft.com/office/drawing/2014/main" val="1702677570"/>
                  </a:ext>
                </a:extLst>
              </a:tr>
              <a:tr h="370840">
                <a:tc>
                  <a:txBody>
                    <a:bodyPr/>
                    <a:lstStyle/>
                    <a:p>
                      <a:r>
                        <a:rPr lang="en-US" dirty="0"/>
                        <a:t>Total</a:t>
                      </a:r>
                    </a:p>
                  </a:txBody>
                  <a:tcPr/>
                </a:tc>
                <a:tc>
                  <a:txBody>
                    <a:bodyPr/>
                    <a:lstStyle/>
                    <a:p>
                      <a:r>
                        <a:rPr lang="en-US" dirty="0"/>
                        <a:t>230</a:t>
                      </a:r>
                    </a:p>
                  </a:txBody>
                  <a:tcPr/>
                </a:tc>
                <a:tc>
                  <a:txBody>
                    <a:bodyPr/>
                    <a:lstStyle/>
                    <a:p>
                      <a:r>
                        <a:rPr lang="en-US" dirty="0"/>
                        <a:t>9770</a:t>
                      </a:r>
                    </a:p>
                  </a:txBody>
                  <a:tcPr/>
                </a:tc>
                <a:tc>
                  <a:txBody>
                    <a:bodyPr/>
                    <a:lstStyle/>
                    <a:p>
                      <a:r>
                        <a:rPr lang="en-US" dirty="0"/>
                        <a:t>10,000</a:t>
                      </a:r>
                    </a:p>
                  </a:txBody>
                  <a:tcPr/>
                </a:tc>
                <a:tc>
                  <a:txBody>
                    <a:bodyPr/>
                    <a:lstStyle/>
                    <a:p>
                      <a:r>
                        <a:rPr lang="en-US" dirty="0"/>
                        <a:t>96.40</a:t>
                      </a:r>
                    </a:p>
                  </a:txBody>
                  <a:tcPr/>
                </a:tc>
                <a:extLst>
                  <a:ext uri="{0D108BD9-81ED-4DB2-BD59-A6C34878D82A}">
                    <a16:rowId xmlns:a16="http://schemas.microsoft.com/office/drawing/2014/main" val="2889772327"/>
                  </a:ext>
                </a:extLst>
              </a:tr>
            </a:tbl>
          </a:graphicData>
        </a:graphic>
      </p:graphicFrame>
      <p:sp>
        <p:nvSpPr>
          <p:cNvPr id="2" name="TextBox 1">
            <a:extLst>
              <a:ext uri="{FF2B5EF4-FFF2-40B4-BE49-F238E27FC236}">
                <a16:creationId xmlns:a16="http://schemas.microsoft.com/office/drawing/2014/main" id="{BA0C240D-EDC4-45FD-8F91-0B2F844D7C47}"/>
              </a:ext>
            </a:extLst>
          </p:cNvPr>
          <p:cNvSpPr txBox="1"/>
          <p:nvPr/>
        </p:nvSpPr>
        <p:spPr>
          <a:xfrm>
            <a:off x="334566" y="5550644"/>
            <a:ext cx="1728192" cy="369332"/>
          </a:xfrm>
          <a:prstGeom prst="rect">
            <a:avLst/>
          </a:prstGeom>
          <a:noFill/>
        </p:spPr>
        <p:txBody>
          <a:bodyPr wrap="square" rtlCol="0">
            <a:spAutoFit/>
          </a:bodyPr>
          <a:lstStyle/>
          <a:p>
            <a:r>
              <a:rPr lang="en-US" dirty="0"/>
              <a:t>          Actual</a:t>
            </a:r>
          </a:p>
        </p:txBody>
      </p:sp>
      <p:sp>
        <p:nvSpPr>
          <p:cNvPr id="6" name="TextBox 5">
            <a:extLst>
              <a:ext uri="{FF2B5EF4-FFF2-40B4-BE49-F238E27FC236}">
                <a16:creationId xmlns:a16="http://schemas.microsoft.com/office/drawing/2014/main" id="{07AEB256-1D5B-495E-880D-0686CAB21B94}"/>
              </a:ext>
            </a:extLst>
          </p:cNvPr>
          <p:cNvSpPr txBox="1"/>
          <p:nvPr/>
        </p:nvSpPr>
        <p:spPr>
          <a:xfrm flipH="1">
            <a:off x="4118746" y="4319270"/>
            <a:ext cx="1522398" cy="369332"/>
          </a:xfrm>
          <a:prstGeom prst="rect">
            <a:avLst/>
          </a:prstGeom>
          <a:noFill/>
        </p:spPr>
        <p:txBody>
          <a:bodyPr wrap="square" rtlCol="0">
            <a:spAutoFit/>
          </a:bodyPr>
          <a:lstStyle/>
          <a:p>
            <a:r>
              <a:rPr lang="en-US" dirty="0"/>
              <a:t>Predicted</a:t>
            </a:r>
          </a:p>
        </p:txBody>
      </p:sp>
    </p:spTree>
    <p:extLst>
      <p:ext uri="{BB962C8B-B14F-4D97-AF65-F5344CB8AC3E}">
        <p14:creationId xmlns:p14="http://schemas.microsoft.com/office/powerpoint/2010/main" val="13649584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4E2822-BA30-4122-B58F-8E82B9144120}"/>
                  </a:ext>
                </a:extLst>
              </p:cNvPr>
              <p:cNvSpPr>
                <a:spLocks noGrp="1"/>
              </p:cNvSpPr>
              <p:nvPr>
                <p:ph idx="1"/>
              </p:nvPr>
            </p:nvSpPr>
            <p:spPr>
              <a:xfrm>
                <a:off x="-1" y="0"/>
                <a:ext cx="12190413" cy="6597352"/>
              </a:xfrm>
            </p:spPr>
            <p:txBody>
              <a:bodyPr>
                <a:normAutofit lnSpcReduction="10000"/>
              </a:bodyPr>
              <a:lstStyle/>
              <a:p>
                <a:r>
                  <a:rPr lang="en-US" dirty="0"/>
                  <a:t>The sensitivity of the classifier is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90</m:t>
                        </m:r>
                      </m:num>
                      <m:den>
                        <m:r>
                          <a:rPr lang="en-US" b="0" i="1" smtClean="0">
                            <a:latin typeface="Cambria Math" panose="02040503050406030204" pitchFamily="18" charset="0"/>
                          </a:rPr>
                          <m:t>300</m:t>
                        </m:r>
                      </m:den>
                    </m:f>
                    <m:r>
                      <a:rPr lang="en-US" b="0" i="1" smtClean="0">
                        <a:latin typeface="Cambria Math" panose="02040503050406030204" pitchFamily="18" charset="0"/>
                      </a:rPr>
                      <m:t>=30.00%</m:t>
                    </m:r>
                  </m:oMath>
                </a14:m>
                <a:endParaRPr lang="en-US" b="0" dirty="0"/>
              </a:p>
              <a:p>
                <a:r>
                  <a:rPr lang="en-US" dirty="0"/>
                  <a:t>The specificity of the classifier is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9560</m:t>
                        </m:r>
                      </m:num>
                      <m:den>
                        <m:r>
                          <a:rPr lang="en-US" b="0" i="1" smtClean="0">
                            <a:latin typeface="Cambria Math" panose="02040503050406030204" pitchFamily="18" charset="0"/>
                          </a:rPr>
                          <m:t>9700</m:t>
                        </m:r>
                      </m:den>
                    </m:f>
                    <m:r>
                      <a:rPr lang="en-US" b="0" i="1" smtClean="0">
                        <a:latin typeface="Cambria Math" panose="02040503050406030204" pitchFamily="18" charset="0"/>
                      </a:rPr>
                      <m:t>=98.56%</m:t>
                    </m:r>
                  </m:oMath>
                </a14:m>
                <a:endParaRPr lang="en-US" b="0" dirty="0"/>
              </a:p>
              <a:p>
                <a:r>
                  <a:rPr lang="en-US" dirty="0"/>
                  <a:t>The classifier Accuracy is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9650</m:t>
                        </m:r>
                      </m:num>
                      <m:den>
                        <m:r>
                          <a:rPr lang="en-US" b="0" i="1" smtClean="0">
                            <a:latin typeface="Cambria Math" panose="02040503050406030204" pitchFamily="18" charset="0"/>
                          </a:rPr>
                          <m:t>10,000</m:t>
                        </m:r>
                      </m:den>
                    </m:f>
                    <m:r>
                      <a:rPr lang="en-US" b="0" i="1" smtClean="0">
                        <a:latin typeface="Cambria Math" panose="02040503050406030204" pitchFamily="18" charset="0"/>
                      </a:rPr>
                      <m:t>=96.50%</m:t>
                    </m:r>
                  </m:oMath>
                </a14:m>
                <a:endParaRPr lang="en-US" b="0" dirty="0"/>
              </a:p>
              <a:p>
                <a:r>
                  <a:rPr lang="en-US" dirty="0"/>
                  <a:t>Thus, we note that although the classifier has a high accuracy, </a:t>
                </a:r>
              </a:p>
              <a:p>
                <a:r>
                  <a:rPr lang="en-US" dirty="0"/>
                  <a:t>It’s ability to correctly label the positive (rare) class is poor given its low sensitivity.</a:t>
                </a:r>
              </a:p>
              <a:p>
                <a:r>
                  <a:rPr lang="en-US" dirty="0"/>
                  <a:t>It has high specificity, meaning that it can accurately recognize negative tuples.</a:t>
                </a:r>
              </a:p>
              <a:p>
                <a:pPr marL="0" indent="0">
                  <a:buNone/>
                </a:pPr>
                <a:endParaRPr lang="en-US" dirty="0"/>
              </a:p>
              <a:p>
                <a:pPr marL="0" indent="0">
                  <a:buNone/>
                </a:pPr>
                <a:r>
                  <a:rPr lang="en-US" b="1" u="sng" dirty="0"/>
                  <a:t>Precision:</a:t>
                </a:r>
              </a:p>
              <a:p>
                <a:r>
                  <a:rPr lang="en-US" b="1" dirty="0"/>
                  <a:t>Precision </a:t>
                </a:r>
                <a:r>
                  <a:rPr lang="en-US" dirty="0"/>
                  <a:t>can be thought of as a measure of </a:t>
                </a:r>
                <a:r>
                  <a:rPr lang="en-US" b="1" i="1" dirty="0"/>
                  <a:t>exactness.</a:t>
                </a:r>
              </a:p>
              <a:p>
                <a:r>
                  <a:rPr lang="en-US" i="1" dirty="0"/>
                  <a:t>Your model predicted some positive tuples, precision measures what is  the percentage of  match between actual and model positives(TP)</a:t>
                </a:r>
                <a:endParaRPr lang="en-US" dirty="0"/>
              </a:p>
              <a:p>
                <a:pPr marL="0" indent="0">
                  <a:buNone/>
                </a:pPr>
                <a:r>
                  <a:rPr lang="en-US" b="1" dirty="0"/>
                  <a:t>                        Precision=</a:t>
                </a:r>
                <a14:m>
                  <m:oMath xmlns:m="http://schemas.openxmlformats.org/officeDocument/2006/math">
                    <m:f>
                      <m:fPr>
                        <m:ctrlPr>
                          <a:rPr lang="en-US" b="1" i="1" smtClean="0">
                            <a:latin typeface="Cambria Math" panose="02040503050406030204" pitchFamily="18" charset="0"/>
                          </a:rPr>
                        </m:ctrlPr>
                      </m:fPr>
                      <m:num>
                        <m:r>
                          <a:rPr lang="en-US" b="1" i="1" smtClean="0">
                            <a:latin typeface="Cambria Math" panose="02040503050406030204" pitchFamily="18" charset="0"/>
                          </a:rPr>
                          <m:t>𝑻𝑷</m:t>
                        </m:r>
                      </m:num>
                      <m:den>
                        <m:r>
                          <a:rPr lang="en-US" b="1" i="1" smtClean="0">
                            <a:latin typeface="Cambria Math" panose="02040503050406030204" pitchFamily="18" charset="0"/>
                          </a:rPr>
                          <m:t>𝑻𝑷</m:t>
                        </m:r>
                        <m:r>
                          <a:rPr lang="en-US" b="1" i="1" smtClean="0">
                            <a:latin typeface="Cambria Math" panose="02040503050406030204" pitchFamily="18" charset="0"/>
                          </a:rPr>
                          <m:t>+</m:t>
                        </m:r>
                        <m:r>
                          <a:rPr lang="en-US" b="1" i="1" smtClean="0">
                            <a:latin typeface="Cambria Math" panose="02040503050406030204" pitchFamily="18" charset="0"/>
                          </a:rPr>
                          <m:t>𝑭𝑷</m:t>
                        </m:r>
                      </m:den>
                    </m:f>
                  </m:oMath>
                </a14:m>
                <a:endParaRPr lang="en-US" b="1" dirty="0"/>
              </a:p>
              <a:p>
                <a:pPr marL="0" indent="0">
                  <a:buNone/>
                </a:pPr>
                <a:r>
                  <a:rPr lang="en-US" b="1" u="sng" dirty="0"/>
                  <a:t>Recall:</a:t>
                </a:r>
              </a:p>
              <a:p>
                <a:r>
                  <a:rPr lang="en-US" b="1" dirty="0"/>
                  <a:t>recall </a:t>
                </a:r>
                <a:r>
                  <a:rPr lang="en-US" dirty="0"/>
                  <a:t>is a measure of </a:t>
                </a:r>
                <a:r>
                  <a:rPr lang="en-US" i="1" dirty="0"/>
                  <a:t>completeness </a:t>
                </a:r>
                <a:r>
                  <a:rPr lang="en-US" dirty="0"/>
                  <a:t>(what percentage of positive tuples are labeled as such). </a:t>
                </a:r>
              </a:p>
              <a:p>
                <a:r>
                  <a:rPr lang="en-US" dirty="0"/>
                  <a:t>If recall seems familiar, that’s because it is the same as sensitivity (or the </a:t>
                </a:r>
                <a:r>
                  <a:rPr lang="en-US" i="1" dirty="0"/>
                  <a:t>true positive rate</a:t>
                </a:r>
                <a:r>
                  <a:rPr lang="en-US" dirty="0"/>
                  <a:t>).</a:t>
                </a:r>
              </a:p>
              <a:p>
                <a:pPr marL="0" indent="0">
                  <a:buNone/>
                </a:pPr>
                <a:r>
                  <a:rPr lang="en-US" b="1" dirty="0"/>
                  <a:t>                            Recall=</a:t>
                </a:r>
                <a14:m>
                  <m:oMath xmlns:m="http://schemas.openxmlformats.org/officeDocument/2006/math">
                    <m:f>
                      <m:fPr>
                        <m:ctrlPr>
                          <a:rPr lang="en-US" b="1" i="1" smtClean="0">
                            <a:latin typeface="Cambria Math" panose="02040503050406030204" pitchFamily="18" charset="0"/>
                          </a:rPr>
                        </m:ctrlPr>
                      </m:fPr>
                      <m:num>
                        <m:r>
                          <a:rPr lang="en-US" b="1" i="1" smtClean="0">
                            <a:latin typeface="Cambria Math" panose="02040503050406030204" pitchFamily="18" charset="0"/>
                          </a:rPr>
                          <m:t>𝑻𝑷</m:t>
                        </m:r>
                      </m:num>
                      <m:den>
                        <m:r>
                          <a:rPr lang="en-US" b="1" i="1" smtClean="0">
                            <a:latin typeface="Cambria Math" panose="02040503050406030204" pitchFamily="18" charset="0"/>
                          </a:rPr>
                          <m:t>𝑻𝑷</m:t>
                        </m:r>
                        <m:r>
                          <a:rPr lang="en-US" b="1" i="1" smtClean="0">
                            <a:latin typeface="Cambria Math" panose="02040503050406030204" pitchFamily="18" charset="0"/>
                          </a:rPr>
                          <m:t>+</m:t>
                        </m:r>
                        <m:r>
                          <a:rPr lang="en-US" b="1" i="1" smtClean="0">
                            <a:latin typeface="Cambria Math" panose="02040503050406030204" pitchFamily="18" charset="0"/>
                          </a:rPr>
                          <m:t>𝑭𝑵</m:t>
                        </m:r>
                      </m:den>
                    </m:f>
                  </m:oMath>
                </a14:m>
                <a:r>
                  <a:rPr lang="en-US" b="1" dirty="0"/>
                  <a:t>=</a:t>
                </a:r>
                <a14:m>
                  <m:oMath xmlns:m="http://schemas.openxmlformats.org/officeDocument/2006/math">
                    <m:f>
                      <m:fPr>
                        <m:ctrlPr>
                          <a:rPr lang="en-US" b="1" i="1" dirty="0" smtClean="0">
                            <a:latin typeface="Cambria Math" panose="02040503050406030204" pitchFamily="18" charset="0"/>
                          </a:rPr>
                        </m:ctrlPr>
                      </m:fPr>
                      <m:num>
                        <m:r>
                          <a:rPr lang="en-US" b="1" i="1" dirty="0" smtClean="0">
                            <a:latin typeface="Cambria Math" panose="02040503050406030204" pitchFamily="18" charset="0"/>
                          </a:rPr>
                          <m:t>𝑻𝑷</m:t>
                        </m:r>
                      </m:num>
                      <m:den>
                        <m:r>
                          <a:rPr lang="en-US" b="1" i="1" dirty="0" smtClean="0">
                            <a:latin typeface="Cambria Math" panose="02040503050406030204" pitchFamily="18" charset="0"/>
                          </a:rPr>
                          <m:t>𝑷</m:t>
                        </m:r>
                      </m:den>
                    </m:f>
                  </m:oMath>
                </a14:m>
                <a:endParaRPr lang="en-US" b="1" dirty="0"/>
              </a:p>
            </p:txBody>
          </p:sp>
        </mc:Choice>
        <mc:Fallback xmlns="">
          <p:sp>
            <p:nvSpPr>
              <p:cNvPr id="3" name="Content Placeholder 2">
                <a:extLst>
                  <a:ext uri="{FF2B5EF4-FFF2-40B4-BE49-F238E27FC236}">
                    <a16:creationId xmlns:a16="http://schemas.microsoft.com/office/drawing/2014/main" id="{834E2822-BA30-4122-B58F-8E82B9144120}"/>
                  </a:ext>
                </a:extLst>
              </p:cNvPr>
              <p:cNvSpPr>
                <a:spLocks noGrp="1" noRot="1" noChangeAspect="1" noMove="1" noResize="1" noEditPoints="1" noAdjustHandles="1" noChangeArrowheads="1" noChangeShapeType="1" noTextEdit="1"/>
              </p:cNvSpPr>
              <p:nvPr>
                <p:ph idx="1"/>
              </p:nvPr>
            </p:nvSpPr>
            <p:spPr>
              <a:xfrm>
                <a:off x="-1" y="0"/>
                <a:ext cx="12190413" cy="6597352"/>
              </a:xfrm>
              <a:blipFill>
                <a:blip r:embed="rId2"/>
                <a:stretch>
                  <a:fillRect l="-500" r="-500"/>
                </a:stretch>
              </a:blipFill>
            </p:spPr>
            <p:txBody>
              <a:bodyPr/>
              <a:lstStyle/>
              <a:p>
                <a:r>
                  <a:rPr lang="en-US">
                    <a:noFill/>
                  </a:rPr>
                  <a:t> </a:t>
                </a:r>
              </a:p>
            </p:txBody>
          </p:sp>
        </mc:Fallback>
      </mc:AlternateContent>
    </p:spTree>
    <p:extLst>
      <p:ext uri="{BB962C8B-B14F-4D97-AF65-F5344CB8AC3E}">
        <p14:creationId xmlns:p14="http://schemas.microsoft.com/office/powerpoint/2010/main" val="1763514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5C50BD-BF2A-4E94-9841-4A9FE546E0C3}"/>
                  </a:ext>
                </a:extLst>
              </p:cNvPr>
              <p:cNvSpPr>
                <a:spLocks noGrp="1"/>
              </p:cNvSpPr>
              <p:nvPr>
                <p:ph idx="1"/>
              </p:nvPr>
            </p:nvSpPr>
            <p:spPr>
              <a:xfrm>
                <a:off x="-1" y="116632"/>
                <a:ext cx="12190413" cy="6480720"/>
              </a:xfrm>
            </p:spPr>
            <p:txBody>
              <a:bodyPr/>
              <a:lstStyle/>
              <a:p>
                <a:pPr marL="0" indent="0">
                  <a:buNone/>
                </a:pPr>
                <a:r>
                  <a:rPr lang="en-US" dirty="0"/>
                  <a:t>From the figure of example</a:t>
                </a:r>
              </a:p>
              <a:p>
                <a:pPr marL="0" indent="0">
                  <a:buNone/>
                </a:pPr>
                <a:r>
                  <a:rPr lang="en-US" dirty="0"/>
                  <a:t>The Precision is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90</m:t>
                        </m:r>
                      </m:num>
                      <m:den>
                        <m:r>
                          <a:rPr lang="en-US" b="0" i="1" smtClean="0">
                            <a:latin typeface="Cambria Math" panose="02040503050406030204" pitchFamily="18" charset="0"/>
                          </a:rPr>
                          <m:t>230</m:t>
                        </m:r>
                      </m:den>
                    </m:f>
                    <m:r>
                      <a:rPr lang="en-US" b="0" i="1" smtClean="0">
                        <a:latin typeface="Cambria Math" panose="02040503050406030204" pitchFamily="18" charset="0"/>
                      </a:rPr>
                      <m:t>=39.13%, </m:t>
                    </m:r>
                  </m:oMath>
                </a14:m>
                <a:endParaRPr lang="en-US" b="0" dirty="0"/>
              </a:p>
              <a:p>
                <a:pPr marL="0" indent="0">
                  <a:buNone/>
                </a:pPr>
                <a:r>
                  <a:rPr lang="en-US" dirty="0"/>
                  <a:t>The Recall is=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90</m:t>
                        </m:r>
                      </m:num>
                      <m:den>
                        <m:r>
                          <a:rPr lang="en-US" b="0" i="1" smtClean="0">
                            <a:latin typeface="Cambria Math" panose="02040503050406030204" pitchFamily="18" charset="0"/>
                          </a:rPr>
                          <m:t>300</m:t>
                        </m:r>
                      </m:den>
                    </m:f>
                    <m:r>
                      <a:rPr lang="en-US" b="0" i="1" smtClean="0">
                        <a:latin typeface="Cambria Math" panose="02040503050406030204" pitchFamily="18" charset="0"/>
                      </a:rPr>
                      <m:t>=30.00%</m:t>
                    </m:r>
                  </m:oMath>
                </a14:m>
                <a:endParaRPr lang="en-US" b="0" dirty="0"/>
              </a:p>
              <a:p>
                <a:pPr marL="0" indent="0">
                  <a:buNone/>
                </a:pPr>
                <a:endParaRPr lang="en-US" b="0" dirty="0"/>
              </a:p>
              <a:p>
                <a:pPr marL="0" indent="0">
                  <a:buNone/>
                </a:pPr>
                <a:endParaRPr lang="en-US" dirty="0"/>
              </a:p>
              <a:p>
                <a:pPr marL="0" indent="0">
                  <a:buNone/>
                </a:pPr>
                <a:endParaRPr lang="en-US" dirty="0"/>
              </a:p>
              <a:p>
                <a:pPr marL="0" indent="0">
                  <a:buNone/>
                </a:pPr>
                <a:r>
                  <a:rPr lang="en-US" dirty="0">
                    <a:solidFill>
                      <a:srgbClr val="FF0000"/>
                    </a:solidFill>
                  </a:rPr>
                  <a:t>Questions For YOU:</a:t>
                </a:r>
              </a:p>
              <a:p>
                <a:pPr marL="457200" indent="-457200">
                  <a:buAutoNum type="arabicParenR"/>
                </a:pPr>
                <a:r>
                  <a:rPr lang="en-US" dirty="0">
                    <a:solidFill>
                      <a:srgbClr val="FF0000"/>
                    </a:solidFill>
                  </a:rPr>
                  <a:t>What is meant by if Precision=1 and 0</a:t>
                </a:r>
              </a:p>
              <a:p>
                <a:pPr marL="457200" indent="-457200">
                  <a:buAutoNum type="arabicParenR"/>
                </a:pPr>
                <a:r>
                  <a:rPr lang="en-US" dirty="0">
                    <a:solidFill>
                      <a:srgbClr val="FF0000"/>
                    </a:solidFill>
                  </a:rPr>
                  <a:t>What is meant by if Recall =1 and 0</a:t>
                </a:r>
              </a:p>
              <a:p>
                <a:pPr marL="0" indent="0">
                  <a:buNone/>
                </a:pPr>
                <a:endParaRPr lang="en-US" dirty="0">
                  <a:solidFill>
                    <a:srgbClr val="FF0000"/>
                  </a:solidFill>
                </a:endParaRPr>
              </a:p>
            </p:txBody>
          </p:sp>
        </mc:Choice>
        <mc:Fallback xmlns="">
          <p:sp>
            <p:nvSpPr>
              <p:cNvPr id="3" name="Content Placeholder 2">
                <a:extLst>
                  <a:ext uri="{FF2B5EF4-FFF2-40B4-BE49-F238E27FC236}">
                    <a16:creationId xmlns:a16="http://schemas.microsoft.com/office/drawing/2014/main" id="{1E5C50BD-BF2A-4E94-9841-4A9FE546E0C3}"/>
                  </a:ext>
                </a:extLst>
              </p:cNvPr>
              <p:cNvSpPr>
                <a:spLocks noGrp="1" noRot="1" noChangeAspect="1" noMove="1" noResize="1" noEditPoints="1" noAdjustHandles="1" noChangeArrowheads="1" noChangeShapeType="1" noTextEdit="1"/>
              </p:cNvSpPr>
              <p:nvPr>
                <p:ph idx="1"/>
              </p:nvPr>
            </p:nvSpPr>
            <p:spPr>
              <a:xfrm>
                <a:off x="-1" y="116632"/>
                <a:ext cx="12190413" cy="6480720"/>
              </a:xfrm>
              <a:blipFill>
                <a:blip r:embed="rId2"/>
                <a:stretch>
                  <a:fillRect l="-550" t="-470"/>
                </a:stretch>
              </a:blipFill>
            </p:spPr>
            <p:txBody>
              <a:bodyPr/>
              <a:lstStyle/>
              <a:p>
                <a:r>
                  <a:rPr lang="en-US">
                    <a:noFill/>
                  </a:rPr>
                  <a:t> </a:t>
                </a:r>
              </a:p>
            </p:txBody>
          </p:sp>
        </mc:Fallback>
      </mc:AlternateContent>
    </p:spTree>
    <p:extLst>
      <p:ext uri="{BB962C8B-B14F-4D97-AF65-F5344CB8AC3E}">
        <p14:creationId xmlns:p14="http://schemas.microsoft.com/office/powerpoint/2010/main" val="37211894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C60E5C-9D1B-4774-B655-5C1CAACB22EA}"/>
              </a:ext>
            </a:extLst>
          </p:cNvPr>
          <p:cNvSpPr>
            <a:spLocks noGrp="1"/>
          </p:cNvSpPr>
          <p:nvPr>
            <p:ph idx="1"/>
          </p:nvPr>
        </p:nvSpPr>
        <p:spPr>
          <a:xfrm>
            <a:off x="-27826" y="-29271"/>
            <a:ext cx="12385376" cy="6480720"/>
          </a:xfrm>
        </p:spPr>
        <p:txBody>
          <a:bodyPr>
            <a:normAutofit/>
          </a:bodyPr>
          <a:lstStyle/>
          <a:p>
            <a:r>
              <a:rPr lang="en-US" sz="1800" dirty="0"/>
              <a:t>A perfect precision score of 1.0 for a class </a:t>
            </a:r>
            <a:r>
              <a:rPr lang="en-US" sz="1800" i="1" dirty="0"/>
              <a:t>C </a:t>
            </a:r>
            <a:r>
              <a:rPr lang="en-US" sz="1800" dirty="0"/>
              <a:t>means that every tuple that the classifier</a:t>
            </a:r>
          </a:p>
          <a:p>
            <a:pPr marL="0" indent="0">
              <a:buNone/>
            </a:pPr>
            <a:r>
              <a:rPr lang="en-US" sz="1800" dirty="0"/>
              <a:t>             labeled as belonging to class </a:t>
            </a:r>
            <a:r>
              <a:rPr lang="en-US" sz="1800" i="1" dirty="0"/>
              <a:t>C </a:t>
            </a:r>
            <a:r>
              <a:rPr lang="en-US" sz="1800" dirty="0"/>
              <a:t>does indeed belong to class </a:t>
            </a:r>
            <a:r>
              <a:rPr lang="en-US" sz="1800" i="1" dirty="0"/>
              <a:t>C</a:t>
            </a:r>
            <a:r>
              <a:rPr lang="en-US" sz="1800" dirty="0"/>
              <a:t>. </a:t>
            </a:r>
          </a:p>
          <a:p>
            <a:r>
              <a:rPr lang="en-US" sz="1800" dirty="0"/>
              <a:t>However, it does not tell us anything about the number of class </a:t>
            </a:r>
            <a:r>
              <a:rPr lang="en-US" sz="1800" i="1" dirty="0"/>
              <a:t>C </a:t>
            </a:r>
            <a:r>
              <a:rPr lang="en-US" sz="1800" dirty="0"/>
              <a:t>tuples that the classifier mislabeled.</a:t>
            </a:r>
          </a:p>
          <a:p>
            <a:r>
              <a:rPr lang="en-US" sz="1800" dirty="0"/>
              <a:t> A perfect recall score of 1.0 for </a:t>
            </a:r>
            <a:r>
              <a:rPr lang="en-US" sz="1800" i="1" dirty="0"/>
              <a:t>C </a:t>
            </a:r>
            <a:r>
              <a:rPr lang="en-US" sz="1800" dirty="0"/>
              <a:t>means that every item from class </a:t>
            </a:r>
            <a:r>
              <a:rPr lang="en-US" sz="1800" i="1" dirty="0"/>
              <a:t>C </a:t>
            </a:r>
            <a:r>
              <a:rPr lang="en-US" sz="1800" dirty="0"/>
              <a:t>was labeled as such, </a:t>
            </a:r>
          </a:p>
          <a:p>
            <a:r>
              <a:rPr lang="en-US" sz="1800" dirty="0"/>
              <a:t>but it does not tell us how many other tuples were incorrectly labeled as belonging to class </a:t>
            </a:r>
            <a:r>
              <a:rPr lang="en-US" sz="1800" i="1" dirty="0"/>
              <a:t>C</a:t>
            </a:r>
            <a:r>
              <a:rPr lang="en-US" sz="1800" dirty="0"/>
              <a:t>.</a:t>
            </a:r>
          </a:p>
          <a:p>
            <a:r>
              <a:rPr lang="en-US" sz="1800" dirty="0"/>
              <a:t>There tends to be an inverse relationship between precision and recall, where it is possible</a:t>
            </a:r>
          </a:p>
          <a:p>
            <a:pPr marL="0" indent="0">
              <a:buNone/>
            </a:pPr>
            <a:r>
              <a:rPr lang="en-US" sz="1800" dirty="0"/>
              <a:t>            to increase one at the cost of reducing the other.</a:t>
            </a:r>
          </a:p>
          <a:p>
            <a:pPr marL="0" indent="0">
              <a:buNone/>
            </a:pPr>
            <a:r>
              <a:rPr lang="en-US" sz="1800" b="1" u="sng" dirty="0"/>
              <a:t>F1score:</a:t>
            </a:r>
          </a:p>
          <a:p>
            <a:pPr marL="0" indent="0">
              <a:buNone/>
            </a:pPr>
            <a:r>
              <a:rPr lang="en-US" sz="1800" dirty="0"/>
              <a:t>Simply F1-score is harmonic average of precision and recall</a:t>
            </a:r>
          </a:p>
          <a:p>
            <a:pPr marL="0" indent="0">
              <a:buNone/>
            </a:pPr>
            <a:r>
              <a:rPr lang="en-US" sz="1800" b="1" i="1" u="sng" dirty="0"/>
              <a:t>why:?</a:t>
            </a:r>
          </a:p>
          <a:p>
            <a:r>
              <a:rPr lang="en-US" sz="1800" dirty="0"/>
              <a:t>Suppose classifier A has precision(p)=95%, Recall(r)=90%</a:t>
            </a:r>
          </a:p>
          <a:p>
            <a:r>
              <a:rPr lang="en-US" sz="1800" dirty="0"/>
              <a:t>Suppose classifier A has precision(p)=98%, Recall(r)=85%</a:t>
            </a:r>
          </a:p>
          <a:p>
            <a:r>
              <a:rPr lang="en-US" sz="1800" dirty="0"/>
              <a:t>if you compare precision and recall individually on both classifiers….</a:t>
            </a:r>
          </a:p>
          <a:p>
            <a:r>
              <a:rPr lang="en-US" sz="1800" dirty="0"/>
              <a:t>Classifier A is good on Recall, Classifier B is good on Precision so which classifier you will choose….?</a:t>
            </a:r>
          </a:p>
          <a:p>
            <a:r>
              <a:rPr lang="en-US" sz="1800" b="1" dirty="0"/>
              <a:t>Confusion occurs:</a:t>
            </a:r>
            <a:endParaRPr lang="en-US" sz="1800" dirty="0"/>
          </a:p>
          <a:p>
            <a:r>
              <a:rPr lang="en-US" sz="1800" dirty="0"/>
              <a:t>That's why we go for F1 score its like Harmonic mean of two numbers</a:t>
            </a:r>
          </a:p>
          <a:p>
            <a:pPr marL="0" indent="0">
              <a:buNone/>
            </a:pPr>
            <a:endParaRPr lang="en-US" b="1" i="1" u="sng" dirty="0"/>
          </a:p>
          <a:p>
            <a:pPr marL="0" indent="0">
              <a:buNone/>
            </a:pPr>
            <a:endParaRPr lang="en-US" u="sng" dirty="0"/>
          </a:p>
        </p:txBody>
      </p:sp>
      <p:pic>
        <p:nvPicPr>
          <p:cNvPr id="1028" name="Picture 4" descr="https://qphs.fs.quoracdn.net/main-qimg-71d99f821819c3777bfab9b461864f01">
            <a:extLst>
              <a:ext uri="{FF2B5EF4-FFF2-40B4-BE49-F238E27FC236}">
                <a16:creationId xmlns:a16="http://schemas.microsoft.com/office/drawing/2014/main" id="{C84EC8B3-3686-4738-B1E8-E71C1C247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4966" y="5251367"/>
            <a:ext cx="3581400"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9168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004EA0-32D2-40A8-AE72-B4E9DAAB2373}"/>
              </a:ext>
            </a:extLst>
          </p:cNvPr>
          <p:cNvSpPr>
            <a:spLocks noGrp="1"/>
          </p:cNvSpPr>
          <p:nvPr>
            <p:ph idx="1"/>
          </p:nvPr>
        </p:nvSpPr>
        <p:spPr>
          <a:xfrm>
            <a:off x="-1" y="0"/>
            <a:ext cx="12190413" cy="5668947"/>
          </a:xfrm>
        </p:spPr>
        <p:txBody>
          <a:bodyPr/>
          <a:lstStyle/>
          <a:p>
            <a:pPr marL="0" indent="0">
              <a:buNone/>
            </a:pPr>
            <a:r>
              <a:rPr lang="en-US" b="1" u="sng" dirty="0"/>
              <a:t>KEY POINTS:</a:t>
            </a:r>
          </a:p>
          <a:p>
            <a:pPr marL="457200" indent="-457200">
              <a:buAutoNum type="arabicParenR"/>
            </a:pPr>
            <a:r>
              <a:rPr lang="en-US" dirty="0"/>
              <a:t>Do not confuse about confusion matrix</a:t>
            </a:r>
          </a:p>
          <a:p>
            <a:pPr marL="457200" indent="-457200">
              <a:buAutoNum type="arabicParenR"/>
            </a:pPr>
            <a:r>
              <a:rPr lang="en-US" dirty="0"/>
              <a:t>Follow your own method to remember confusion matrix</a:t>
            </a:r>
          </a:p>
          <a:p>
            <a:pPr marL="457200" indent="-457200">
              <a:buAutoNum type="arabicParenR"/>
            </a:pPr>
            <a:r>
              <a:rPr lang="en-US" dirty="0"/>
              <a:t>Then derive TP,TN,FP,FP</a:t>
            </a:r>
          </a:p>
          <a:p>
            <a:pPr marL="457200" indent="-457200">
              <a:buAutoNum type="arabicParenR"/>
            </a:pPr>
            <a:r>
              <a:rPr lang="en-US" dirty="0"/>
              <a:t>Sensitivity deals about only True Positives(TP)</a:t>
            </a:r>
          </a:p>
          <a:p>
            <a:pPr marL="457200" indent="-457200">
              <a:buAutoNum type="arabicParenR"/>
            </a:pPr>
            <a:r>
              <a:rPr lang="en-US" dirty="0"/>
              <a:t>Specificity deals with only True Negative(TN)</a:t>
            </a:r>
          </a:p>
          <a:p>
            <a:pPr marL="457200" indent="-457200">
              <a:buAutoNum type="arabicParenR"/>
            </a:pPr>
            <a:r>
              <a:rPr lang="en-US" dirty="0"/>
              <a:t>Precision and recall both are deal with True Positive(TP)</a:t>
            </a:r>
          </a:p>
          <a:p>
            <a:pPr marL="457200" indent="-457200">
              <a:buAutoNum type="arabicParenR"/>
            </a:pPr>
            <a:r>
              <a:rPr lang="en-US" dirty="0"/>
              <a:t>See numerator for precision and recall only denominator will change</a:t>
            </a:r>
          </a:p>
          <a:p>
            <a:pPr marL="457200" indent="-457200">
              <a:buAutoNum type="arabicParenR"/>
            </a:pPr>
            <a:r>
              <a:rPr lang="en-US" dirty="0"/>
              <a:t>That’s why there is a trade off between them</a:t>
            </a:r>
          </a:p>
          <a:p>
            <a:pPr marL="457200" indent="-457200">
              <a:buAutoNum type="arabicParenR"/>
            </a:pPr>
            <a:r>
              <a:rPr lang="en-US" dirty="0"/>
              <a:t>F1 score give trade of both</a:t>
            </a:r>
          </a:p>
        </p:txBody>
      </p:sp>
    </p:spTree>
    <p:extLst>
      <p:ext uri="{BB962C8B-B14F-4D97-AF65-F5344CB8AC3E}">
        <p14:creationId xmlns:p14="http://schemas.microsoft.com/office/powerpoint/2010/main" val="7831009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CAAD9-B5B3-4E4A-AD47-2F602B143AC3}"/>
              </a:ext>
            </a:extLst>
          </p:cNvPr>
          <p:cNvSpPr>
            <a:spLocks noGrp="1"/>
          </p:cNvSpPr>
          <p:nvPr>
            <p:ph type="title"/>
          </p:nvPr>
        </p:nvSpPr>
        <p:spPr/>
        <p:txBody>
          <a:bodyPr/>
          <a:lstStyle/>
          <a:p>
            <a:r>
              <a:rPr lang="en-US" dirty="0"/>
              <a:t>Receiver Operative Characteristics(ROC)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E189C2-FFD2-4572-8849-6E27B5ADEF24}"/>
                  </a:ext>
                </a:extLst>
              </p:cNvPr>
              <p:cNvSpPr>
                <a:spLocks noGrp="1"/>
              </p:cNvSpPr>
              <p:nvPr>
                <p:ph idx="1"/>
              </p:nvPr>
            </p:nvSpPr>
            <p:spPr>
              <a:xfrm>
                <a:off x="0" y="908720"/>
                <a:ext cx="12190412" cy="5688632"/>
              </a:xfrm>
            </p:spPr>
            <p:txBody>
              <a:bodyPr/>
              <a:lstStyle/>
              <a:p>
                <a:r>
                  <a:rPr lang="en-US" b="1" dirty="0"/>
                  <a:t>Receiver operating characteristic curves </a:t>
                </a:r>
                <a:r>
                  <a:rPr lang="en-US" dirty="0"/>
                  <a:t>are a useful visual tool for comparing two classification models. </a:t>
                </a:r>
              </a:p>
              <a:p>
                <a:r>
                  <a:rPr lang="en-US" dirty="0"/>
                  <a:t>ROC curves come from signal detection theory that was developed during World War II for the analysis of radar images. </a:t>
                </a:r>
              </a:p>
              <a:p>
                <a:r>
                  <a:rPr lang="en-US" dirty="0"/>
                  <a:t>An ROC curve for a given model shows the trade-off between the </a:t>
                </a:r>
                <a:r>
                  <a:rPr lang="en-US" i="1" dirty="0"/>
                  <a:t>true positive rate </a:t>
                </a:r>
                <a:r>
                  <a:rPr lang="en-US" dirty="0"/>
                  <a:t>(</a:t>
                </a:r>
                <a:r>
                  <a:rPr lang="en-US" i="1" dirty="0"/>
                  <a:t>TPR</a:t>
                </a:r>
                <a:r>
                  <a:rPr lang="en-US" dirty="0"/>
                  <a:t>) and the </a:t>
                </a:r>
                <a:r>
                  <a:rPr lang="en-US" i="1" dirty="0"/>
                  <a:t>false positive rate</a:t>
                </a:r>
                <a:r>
                  <a:rPr lang="en-US" dirty="0"/>
                  <a:t>(</a:t>
                </a:r>
                <a:r>
                  <a:rPr lang="en-US" i="1" dirty="0"/>
                  <a:t>FPR</a:t>
                </a:r>
                <a:r>
                  <a:rPr lang="en-US" dirty="0"/>
                  <a:t>).</a:t>
                </a:r>
              </a:p>
              <a:p>
                <a:r>
                  <a:rPr lang="en-US" dirty="0"/>
                  <a:t> Given a test set and a model, </a:t>
                </a:r>
                <a:r>
                  <a:rPr lang="en-US" i="1" dirty="0"/>
                  <a:t>TPR </a:t>
                </a:r>
                <a:r>
                  <a:rPr lang="en-US" dirty="0"/>
                  <a:t>is the proportion of positive (or “yes”) tuples that are correctly labeled by the model; </a:t>
                </a:r>
              </a:p>
              <a:p>
                <a:r>
                  <a:rPr lang="en-US" i="1" dirty="0"/>
                  <a:t>FPR </a:t>
                </a:r>
                <a:r>
                  <a:rPr lang="en-US" dirty="0"/>
                  <a:t>is the proportion of negative (or “no”) tuples that are mislabeled as positive. </a:t>
                </a:r>
              </a:p>
              <a:p>
                <a:r>
                  <a:rPr lang="en-US" dirty="0"/>
                  <a:t>Given that </a:t>
                </a:r>
                <a:r>
                  <a:rPr lang="en-US" i="1" dirty="0"/>
                  <a:t>TP</a:t>
                </a:r>
                <a:r>
                  <a:rPr lang="en-US" dirty="0"/>
                  <a:t>, </a:t>
                </a:r>
                <a:r>
                  <a:rPr lang="en-US" i="1" dirty="0"/>
                  <a:t>FP</a:t>
                </a:r>
                <a:r>
                  <a:rPr lang="en-US" dirty="0"/>
                  <a:t>, </a:t>
                </a:r>
                <a:r>
                  <a:rPr lang="en-US" i="1" dirty="0"/>
                  <a:t>P</a:t>
                </a:r>
                <a:r>
                  <a:rPr lang="en-US" dirty="0"/>
                  <a:t>, and </a:t>
                </a:r>
                <a:r>
                  <a:rPr lang="en-US" i="1" dirty="0"/>
                  <a:t>N </a:t>
                </a:r>
                <a:r>
                  <a:rPr lang="en-US" dirty="0"/>
                  <a:t>are the number of true positive, false positive, positive, and negative tuples, respectively, </a:t>
                </a:r>
              </a:p>
              <a:p>
                <a:r>
                  <a:rPr lang="en-US" dirty="0"/>
                  <a:t>we know that </a:t>
                </a:r>
                <a:r>
                  <a:rPr lang="en-US" i="1" dirty="0"/>
                  <a:t>TPR =</a:t>
                </a:r>
                <a:r>
                  <a:rPr lang="en-US"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𝑇𝑃</m:t>
                        </m:r>
                      </m:num>
                      <m:den>
                        <m:r>
                          <a:rPr lang="en-US" b="0" i="1" smtClean="0">
                            <a:latin typeface="Cambria Math" panose="02040503050406030204" pitchFamily="18" charset="0"/>
                          </a:rPr>
                          <m:t>𝑃</m:t>
                        </m:r>
                      </m:den>
                    </m:f>
                  </m:oMath>
                </a14:m>
                <a:r>
                  <a:rPr lang="en-US" dirty="0"/>
                  <a:t>which is sensitivity.</a:t>
                </a:r>
              </a:p>
              <a:p>
                <a:r>
                  <a:rPr lang="en-US" dirty="0"/>
                  <a:t> Furthermore, </a:t>
                </a:r>
                <a:r>
                  <a:rPr lang="en-US" i="1" dirty="0"/>
                  <a:t>FPR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𝐹𝑃</m:t>
                        </m:r>
                      </m:num>
                      <m:den>
                        <m:r>
                          <a:rPr lang="en-US" b="0" i="1" smtClean="0">
                            <a:latin typeface="Cambria Math" panose="02040503050406030204" pitchFamily="18" charset="0"/>
                          </a:rPr>
                          <m:t>𝑁</m:t>
                        </m:r>
                      </m:den>
                    </m:f>
                  </m:oMath>
                </a14:m>
                <a:r>
                  <a:rPr lang="en-US" i="1" dirty="0"/>
                  <a:t> </a:t>
                </a:r>
                <a:r>
                  <a:rPr lang="en-US" dirty="0"/>
                  <a:t>, which is (</a:t>
                </a:r>
                <a:r>
                  <a:rPr lang="en-US" i="1" dirty="0"/>
                  <a:t>1-specificity</a:t>
                </a:r>
                <a:r>
                  <a:rPr lang="en-US" dirty="0"/>
                  <a:t>.)</a:t>
                </a:r>
              </a:p>
            </p:txBody>
          </p:sp>
        </mc:Choice>
        <mc:Fallback xmlns="">
          <p:sp>
            <p:nvSpPr>
              <p:cNvPr id="3" name="Content Placeholder 2">
                <a:extLst>
                  <a:ext uri="{FF2B5EF4-FFF2-40B4-BE49-F238E27FC236}">
                    <a16:creationId xmlns:a16="http://schemas.microsoft.com/office/drawing/2014/main" id="{C0E189C2-FFD2-4572-8849-6E27B5ADEF24}"/>
                  </a:ext>
                </a:extLst>
              </p:cNvPr>
              <p:cNvSpPr>
                <a:spLocks noGrp="1" noRot="1" noChangeAspect="1" noMove="1" noResize="1" noEditPoints="1" noAdjustHandles="1" noChangeArrowheads="1" noChangeShapeType="1" noTextEdit="1"/>
              </p:cNvSpPr>
              <p:nvPr>
                <p:ph idx="1"/>
              </p:nvPr>
            </p:nvSpPr>
            <p:spPr>
              <a:xfrm>
                <a:off x="0" y="908720"/>
                <a:ext cx="12190412" cy="5688632"/>
              </a:xfrm>
              <a:blipFill>
                <a:blip r:embed="rId2"/>
                <a:stretch>
                  <a:fillRect l="-450" t="-536" r="-500"/>
                </a:stretch>
              </a:blipFill>
            </p:spPr>
            <p:txBody>
              <a:bodyPr/>
              <a:lstStyle/>
              <a:p>
                <a:r>
                  <a:rPr lang="en-US">
                    <a:noFill/>
                  </a:rPr>
                  <a:t> </a:t>
                </a:r>
              </a:p>
            </p:txBody>
          </p:sp>
        </mc:Fallback>
      </mc:AlternateContent>
    </p:spTree>
    <p:extLst>
      <p:ext uri="{BB962C8B-B14F-4D97-AF65-F5344CB8AC3E}">
        <p14:creationId xmlns:p14="http://schemas.microsoft.com/office/powerpoint/2010/main" val="8989630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6B1B47-C8BD-4BEF-BB6F-7254077AEC7C}"/>
              </a:ext>
            </a:extLst>
          </p:cNvPr>
          <p:cNvSpPr>
            <a:spLocks noGrp="1"/>
          </p:cNvSpPr>
          <p:nvPr>
            <p:ph idx="1"/>
          </p:nvPr>
        </p:nvSpPr>
        <p:spPr>
          <a:xfrm>
            <a:off x="793" y="11262"/>
            <a:ext cx="11524494" cy="5552315"/>
          </a:xfrm>
        </p:spPr>
        <p:txBody>
          <a:bodyPr/>
          <a:lstStyle/>
          <a:p>
            <a:r>
              <a:rPr lang="en-US" dirty="0"/>
              <a:t>For a two-class problem, An ROC curve allows us to visualize the trade-off between</a:t>
            </a:r>
          </a:p>
          <a:p>
            <a:pPr marL="0" indent="0">
              <a:buNone/>
            </a:pPr>
            <a:r>
              <a:rPr lang="en-US" dirty="0"/>
              <a:t>      the rate at which the model can accurately recognize positive cases versus the rate at</a:t>
            </a:r>
          </a:p>
          <a:p>
            <a:pPr marL="0" indent="0">
              <a:buNone/>
            </a:pPr>
            <a:r>
              <a:rPr lang="en-US" dirty="0"/>
              <a:t>       which it mistakenly identifies negative cases as positive for different portions of the test set. </a:t>
            </a:r>
          </a:p>
          <a:p>
            <a:pPr marL="0" indent="0">
              <a:buNone/>
            </a:pPr>
            <a:endParaRPr lang="en-US" dirty="0"/>
          </a:p>
          <a:p>
            <a:r>
              <a:rPr lang="en-US" dirty="0"/>
              <a:t>ROC curve is a measure of the accuracy of the model.</a:t>
            </a:r>
          </a:p>
        </p:txBody>
      </p:sp>
      <p:pic>
        <p:nvPicPr>
          <p:cNvPr id="2050" name="Picture 2" descr="Image result for roc machine learning">
            <a:extLst>
              <a:ext uri="{FF2B5EF4-FFF2-40B4-BE49-F238E27FC236}">
                <a16:creationId xmlns:a16="http://schemas.microsoft.com/office/drawing/2014/main" id="{F11EFC5A-B95D-476D-BF98-F85E3CE8A3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8822" y="2348880"/>
            <a:ext cx="5688632"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662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F1F16-6556-4212-BABA-00F59C407566}"/>
              </a:ext>
            </a:extLst>
          </p:cNvPr>
          <p:cNvSpPr>
            <a:spLocks noGrp="1"/>
          </p:cNvSpPr>
          <p:nvPr>
            <p:ph type="title"/>
          </p:nvPr>
        </p:nvSpPr>
        <p:spPr/>
        <p:txBody>
          <a:bodyPr/>
          <a:lstStyle/>
          <a:p>
            <a:r>
              <a:rPr lang="en-US" dirty="0"/>
              <a:t>Decision Tree Algorithm:</a:t>
            </a:r>
          </a:p>
        </p:txBody>
      </p:sp>
      <p:sp>
        <p:nvSpPr>
          <p:cNvPr id="3" name="Content Placeholder 2">
            <a:extLst>
              <a:ext uri="{FF2B5EF4-FFF2-40B4-BE49-F238E27FC236}">
                <a16:creationId xmlns:a16="http://schemas.microsoft.com/office/drawing/2014/main" id="{3BADA70C-BFE8-4C61-A37C-BDF259981E8A}"/>
              </a:ext>
            </a:extLst>
          </p:cNvPr>
          <p:cNvSpPr>
            <a:spLocks noGrp="1"/>
          </p:cNvSpPr>
          <p:nvPr>
            <p:ph idx="1"/>
          </p:nvPr>
        </p:nvSpPr>
        <p:spPr>
          <a:xfrm>
            <a:off x="794" y="548679"/>
            <a:ext cx="5734372" cy="6048672"/>
          </a:xfrm>
        </p:spPr>
        <p:txBody>
          <a:bodyPr>
            <a:normAutofit fontScale="92500" lnSpcReduction="20000"/>
          </a:bodyPr>
          <a:lstStyle/>
          <a:p>
            <a:endParaRPr lang="en-US" sz="1800" dirty="0"/>
          </a:p>
          <a:p>
            <a:endParaRPr lang="en-US" sz="1800" dirty="0"/>
          </a:p>
          <a:p>
            <a:r>
              <a:rPr lang="en-US" sz="1800" dirty="0"/>
              <a:t>A decision tree is a flowchart-like tree structure where an internal node represents feature(or attribute), the branch represents a decision rule, and each leaf node represents the outcome. </a:t>
            </a:r>
          </a:p>
          <a:p>
            <a:pPr marL="0" indent="0">
              <a:buNone/>
            </a:pPr>
            <a:endParaRPr lang="en-US" sz="1800" dirty="0"/>
          </a:p>
          <a:p>
            <a:r>
              <a:rPr lang="en-US" sz="1800" dirty="0"/>
              <a:t>The topmost node in a decision tree is known as the root node. </a:t>
            </a:r>
          </a:p>
          <a:p>
            <a:pPr marL="0" indent="0">
              <a:buNone/>
            </a:pPr>
            <a:endParaRPr lang="en-US" sz="1800" dirty="0"/>
          </a:p>
          <a:p>
            <a:r>
              <a:rPr lang="en-US" sz="1800" dirty="0"/>
              <a:t>It learns to partition on the basis of the attribute value. </a:t>
            </a:r>
          </a:p>
          <a:p>
            <a:pPr marL="0" indent="0">
              <a:buNone/>
            </a:pPr>
            <a:endParaRPr lang="en-US" sz="1800" dirty="0"/>
          </a:p>
          <a:p>
            <a:r>
              <a:rPr lang="en-US" sz="1800" dirty="0"/>
              <a:t>It partitions the tree in recursively manner call recursive partitioning. </a:t>
            </a:r>
          </a:p>
          <a:p>
            <a:pPr marL="0" indent="0">
              <a:buNone/>
            </a:pPr>
            <a:endParaRPr lang="en-US" sz="1800" dirty="0"/>
          </a:p>
          <a:p>
            <a:r>
              <a:rPr lang="en-US" sz="1800" dirty="0"/>
              <a:t>This flowchart-like structure helps you in decision making. </a:t>
            </a:r>
          </a:p>
          <a:p>
            <a:pPr marL="0" indent="0">
              <a:buNone/>
            </a:pPr>
            <a:endParaRPr lang="en-US" sz="1800" dirty="0"/>
          </a:p>
          <a:p>
            <a:r>
              <a:rPr lang="en-US" sz="1800" dirty="0"/>
              <a:t>It's visualization like a flowchart diagram which easily mimics the human level thinking. That is why decision trees are easy to understand and interpret.</a:t>
            </a:r>
          </a:p>
          <a:p>
            <a:pPr marL="0" indent="0">
              <a:buNone/>
            </a:pPr>
            <a:endParaRPr lang="en-US" sz="1800" dirty="0"/>
          </a:p>
          <a:p>
            <a:pPr marL="0" indent="0">
              <a:buNone/>
            </a:pPr>
            <a:br>
              <a:rPr lang="en-US" dirty="0"/>
            </a:br>
            <a:endParaRPr lang="en-US" dirty="0"/>
          </a:p>
        </p:txBody>
      </p:sp>
      <p:pic>
        <p:nvPicPr>
          <p:cNvPr id="1026" name="Picture 2" descr="https://res.cloudinary.com/dyd911kmh/image/upload/f_auto,q_auto:best/v1545934190/1_r5ikdb.png">
            <a:extLst>
              <a:ext uri="{FF2B5EF4-FFF2-40B4-BE49-F238E27FC236}">
                <a16:creationId xmlns:a16="http://schemas.microsoft.com/office/drawing/2014/main" id="{09E4EFC9-153D-48A7-8642-4458AC8BDC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5166" y="1340768"/>
            <a:ext cx="6454453" cy="3155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9652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92666-5071-44A0-B168-5B2D963A64E2}"/>
              </a:ext>
            </a:extLst>
          </p:cNvPr>
          <p:cNvSpPr>
            <a:spLocks noGrp="1"/>
          </p:cNvSpPr>
          <p:nvPr>
            <p:ph type="title"/>
          </p:nvPr>
        </p:nvSpPr>
        <p:spPr>
          <a:xfrm>
            <a:off x="308728" y="71414"/>
            <a:ext cx="8358246" cy="333250"/>
          </a:xfrm>
        </p:spPr>
        <p:txBody>
          <a:bodyPr>
            <a:normAutofit fontScale="90000"/>
          </a:bodyPr>
          <a:lstStyle/>
          <a:p>
            <a:r>
              <a:rPr lang="en-US" dirty="0"/>
              <a:t>Example:</a:t>
            </a:r>
          </a:p>
        </p:txBody>
      </p:sp>
      <p:graphicFrame>
        <p:nvGraphicFramePr>
          <p:cNvPr id="4" name="Content Placeholder 3">
            <a:extLst>
              <a:ext uri="{FF2B5EF4-FFF2-40B4-BE49-F238E27FC236}">
                <a16:creationId xmlns:a16="http://schemas.microsoft.com/office/drawing/2014/main" id="{6137EA84-6BBB-4C43-A950-A02567C3D65B}"/>
              </a:ext>
            </a:extLst>
          </p:cNvPr>
          <p:cNvGraphicFramePr>
            <a:graphicFrameLocks noGrp="1"/>
          </p:cNvGraphicFramePr>
          <p:nvPr>
            <p:ph idx="1"/>
            <p:extLst>
              <p:ext uri="{D42A27DB-BD31-4B8C-83A1-F6EECF244321}">
                <p14:modId xmlns:p14="http://schemas.microsoft.com/office/powerpoint/2010/main" val="1739232273"/>
              </p:ext>
            </p:extLst>
          </p:nvPr>
        </p:nvGraphicFramePr>
        <p:xfrm>
          <a:off x="550590" y="1052736"/>
          <a:ext cx="11351790" cy="4079240"/>
        </p:xfrm>
        <a:graphic>
          <a:graphicData uri="http://schemas.openxmlformats.org/drawingml/2006/table">
            <a:tbl>
              <a:tblPr firstRow="1" bandRow="1">
                <a:tableStyleId>{5C22544A-7EE6-4342-B048-85BDC9FD1C3A}</a:tableStyleId>
              </a:tblPr>
              <a:tblGrid>
                <a:gridCol w="1261310">
                  <a:extLst>
                    <a:ext uri="{9D8B030D-6E8A-4147-A177-3AD203B41FA5}">
                      <a16:colId xmlns:a16="http://schemas.microsoft.com/office/drawing/2014/main" val="1949058657"/>
                    </a:ext>
                  </a:extLst>
                </a:gridCol>
                <a:gridCol w="1261310">
                  <a:extLst>
                    <a:ext uri="{9D8B030D-6E8A-4147-A177-3AD203B41FA5}">
                      <a16:colId xmlns:a16="http://schemas.microsoft.com/office/drawing/2014/main" val="2663544188"/>
                    </a:ext>
                  </a:extLst>
                </a:gridCol>
                <a:gridCol w="1261310">
                  <a:extLst>
                    <a:ext uri="{9D8B030D-6E8A-4147-A177-3AD203B41FA5}">
                      <a16:colId xmlns:a16="http://schemas.microsoft.com/office/drawing/2014/main" val="1168825746"/>
                    </a:ext>
                  </a:extLst>
                </a:gridCol>
                <a:gridCol w="1261310">
                  <a:extLst>
                    <a:ext uri="{9D8B030D-6E8A-4147-A177-3AD203B41FA5}">
                      <a16:colId xmlns:a16="http://schemas.microsoft.com/office/drawing/2014/main" val="2272219308"/>
                    </a:ext>
                  </a:extLst>
                </a:gridCol>
                <a:gridCol w="1261310">
                  <a:extLst>
                    <a:ext uri="{9D8B030D-6E8A-4147-A177-3AD203B41FA5}">
                      <a16:colId xmlns:a16="http://schemas.microsoft.com/office/drawing/2014/main" val="321518357"/>
                    </a:ext>
                  </a:extLst>
                </a:gridCol>
                <a:gridCol w="1261310">
                  <a:extLst>
                    <a:ext uri="{9D8B030D-6E8A-4147-A177-3AD203B41FA5}">
                      <a16:colId xmlns:a16="http://schemas.microsoft.com/office/drawing/2014/main" val="2176560267"/>
                    </a:ext>
                  </a:extLst>
                </a:gridCol>
                <a:gridCol w="1261310">
                  <a:extLst>
                    <a:ext uri="{9D8B030D-6E8A-4147-A177-3AD203B41FA5}">
                      <a16:colId xmlns:a16="http://schemas.microsoft.com/office/drawing/2014/main" val="1343019270"/>
                    </a:ext>
                  </a:extLst>
                </a:gridCol>
                <a:gridCol w="1261310">
                  <a:extLst>
                    <a:ext uri="{9D8B030D-6E8A-4147-A177-3AD203B41FA5}">
                      <a16:colId xmlns:a16="http://schemas.microsoft.com/office/drawing/2014/main" val="3066305075"/>
                    </a:ext>
                  </a:extLst>
                </a:gridCol>
                <a:gridCol w="1261310">
                  <a:extLst>
                    <a:ext uri="{9D8B030D-6E8A-4147-A177-3AD203B41FA5}">
                      <a16:colId xmlns:a16="http://schemas.microsoft.com/office/drawing/2014/main" val="2067441120"/>
                    </a:ext>
                  </a:extLst>
                </a:gridCol>
              </a:tblGrid>
              <a:tr h="370840">
                <a:tc>
                  <a:txBody>
                    <a:bodyPr/>
                    <a:lstStyle/>
                    <a:p>
                      <a:r>
                        <a:rPr lang="en-US" dirty="0">
                          <a:solidFill>
                            <a:schemeClr val="tx1"/>
                          </a:solidFill>
                        </a:rPr>
                        <a:t>Tuple</a:t>
                      </a:r>
                    </a:p>
                  </a:txBody>
                  <a:tcPr/>
                </a:tc>
                <a:tc>
                  <a:txBody>
                    <a:bodyPr/>
                    <a:lstStyle/>
                    <a:p>
                      <a:r>
                        <a:rPr lang="en-US" dirty="0">
                          <a:solidFill>
                            <a:schemeClr val="tx1"/>
                          </a:solidFill>
                        </a:rPr>
                        <a:t>CLASS</a:t>
                      </a:r>
                    </a:p>
                  </a:txBody>
                  <a:tcPr/>
                </a:tc>
                <a:tc>
                  <a:txBody>
                    <a:bodyPr/>
                    <a:lstStyle/>
                    <a:p>
                      <a:r>
                        <a:rPr lang="en-US" dirty="0">
                          <a:solidFill>
                            <a:schemeClr val="tx1"/>
                          </a:solidFill>
                        </a:rPr>
                        <a:t>Prob</a:t>
                      </a:r>
                    </a:p>
                  </a:txBody>
                  <a:tcPr/>
                </a:tc>
                <a:tc>
                  <a:txBody>
                    <a:bodyPr/>
                    <a:lstStyle/>
                    <a:p>
                      <a:r>
                        <a:rPr lang="en-US" dirty="0">
                          <a:solidFill>
                            <a:schemeClr val="tx1"/>
                          </a:solidFill>
                        </a:rPr>
                        <a:t>TP</a:t>
                      </a:r>
                    </a:p>
                  </a:txBody>
                  <a:tcPr/>
                </a:tc>
                <a:tc>
                  <a:txBody>
                    <a:bodyPr/>
                    <a:lstStyle/>
                    <a:p>
                      <a:r>
                        <a:rPr lang="en-US" dirty="0">
                          <a:solidFill>
                            <a:schemeClr val="tx1"/>
                          </a:solidFill>
                        </a:rPr>
                        <a:t>FP</a:t>
                      </a:r>
                    </a:p>
                  </a:txBody>
                  <a:tcPr/>
                </a:tc>
                <a:tc>
                  <a:txBody>
                    <a:bodyPr/>
                    <a:lstStyle/>
                    <a:p>
                      <a:r>
                        <a:rPr lang="en-US" dirty="0">
                          <a:solidFill>
                            <a:schemeClr val="tx1"/>
                          </a:solidFill>
                        </a:rPr>
                        <a:t>TN</a:t>
                      </a:r>
                    </a:p>
                  </a:txBody>
                  <a:tcPr/>
                </a:tc>
                <a:tc>
                  <a:txBody>
                    <a:bodyPr/>
                    <a:lstStyle/>
                    <a:p>
                      <a:r>
                        <a:rPr lang="en-US" dirty="0">
                          <a:solidFill>
                            <a:schemeClr val="tx1"/>
                          </a:solidFill>
                        </a:rPr>
                        <a:t>FN</a:t>
                      </a:r>
                    </a:p>
                  </a:txBody>
                  <a:tcPr/>
                </a:tc>
                <a:tc>
                  <a:txBody>
                    <a:bodyPr/>
                    <a:lstStyle/>
                    <a:p>
                      <a:r>
                        <a:rPr lang="en-US" dirty="0">
                          <a:solidFill>
                            <a:schemeClr val="tx1"/>
                          </a:solidFill>
                        </a:rPr>
                        <a:t>TPR</a:t>
                      </a:r>
                    </a:p>
                  </a:txBody>
                  <a:tcPr/>
                </a:tc>
                <a:tc>
                  <a:txBody>
                    <a:bodyPr/>
                    <a:lstStyle/>
                    <a:p>
                      <a:r>
                        <a:rPr lang="en-US" dirty="0">
                          <a:solidFill>
                            <a:schemeClr val="tx1"/>
                          </a:solidFill>
                        </a:rPr>
                        <a:t>FPR</a:t>
                      </a:r>
                    </a:p>
                  </a:txBody>
                  <a:tcPr/>
                </a:tc>
                <a:extLst>
                  <a:ext uri="{0D108BD9-81ED-4DB2-BD59-A6C34878D82A}">
                    <a16:rowId xmlns:a16="http://schemas.microsoft.com/office/drawing/2014/main" val="3309921870"/>
                  </a:ext>
                </a:extLst>
              </a:tr>
              <a:tr h="370840">
                <a:tc>
                  <a:txBody>
                    <a:bodyPr/>
                    <a:lstStyle/>
                    <a:p>
                      <a:r>
                        <a:rPr lang="en-US" dirty="0"/>
                        <a:t>1</a:t>
                      </a:r>
                    </a:p>
                  </a:txBody>
                  <a:tcPr/>
                </a:tc>
                <a:tc>
                  <a:txBody>
                    <a:bodyPr/>
                    <a:lstStyle/>
                    <a:p>
                      <a:r>
                        <a:rPr lang="en-US" dirty="0"/>
                        <a:t>P</a:t>
                      </a:r>
                    </a:p>
                  </a:txBody>
                  <a:tcPr/>
                </a:tc>
                <a:tc>
                  <a:txBody>
                    <a:bodyPr/>
                    <a:lstStyle/>
                    <a:p>
                      <a:r>
                        <a:rPr lang="en-US" dirty="0"/>
                        <a:t>0.90</a:t>
                      </a:r>
                    </a:p>
                  </a:txBody>
                  <a:tcPr/>
                </a:tc>
                <a:tc>
                  <a:txBody>
                    <a:bodyPr/>
                    <a:lstStyle/>
                    <a:p>
                      <a:r>
                        <a:rPr lang="en-US" dirty="0"/>
                        <a:t>1</a:t>
                      </a:r>
                    </a:p>
                  </a:txBody>
                  <a:tcPr/>
                </a:tc>
                <a:tc>
                  <a:txBody>
                    <a:bodyPr/>
                    <a:lstStyle/>
                    <a:p>
                      <a:r>
                        <a:rPr lang="en-US" dirty="0"/>
                        <a:t>0</a:t>
                      </a:r>
                    </a:p>
                  </a:txBody>
                  <a:tcPr/>
                </a:tc>
                <a:tc>
                  <a:txBody>
                    <a:bodyPr/>
                    <a:lstStyle/>
                    <a:p>
                      <a:r>
                        <a:rPr lang="en-US" dirty="0"/>
                        <a:t>5</a:t>
                      </a:r>
                    </a:p>
                  </a:txBody>
                  <a:tcPr/>
                </a:tc>
                <a:tc>
                  <a:txBody>
                    <a:bodyPr/>
                    <a:lstStyle/>
                    <a:p>
                      <a:r>
                        <a:rPr lang="en-US" dirty="0"/>
                        <a:t>4</a:t>
                      </a:r>
                    </a:p>
                  </a:txBody>
                  <a:tcPr/>
                </a:tc>
                <a:tc>
                  <a:txBody>
                    <a:bodyPr/>
                    <a:lstStyle/>
                    <a:p>
                      <a:r>
                        <a:rPr lang="en-US" dirty="0"/>
                        <a:t>0.2</a:t>
                      </a:r>
                    </a:p>
                  </a:txBody>
                  <a:tcPr/>
                </a:tc>
                <a:tc>
                  <a:txBody>
                    <a:bodyPr/>
                    <a:lstStyle/>
                    <a:p>
                      <a:r>
                        <a:rPr lang="en-US" dirty="0"/>
                        <a:t>0</a:t>
                      </a:r>
                    </a:p>
                  </a:txBody>
                  <a:tcPr/>
                </a:tc>
                <a:extLst>
                  <a:ext uri="{0D108BD9-81ED-4DB2-BD59-A6C34878D82A}">
                    <a16:rowId xmlns:a16="http://schemas.microsoft.com/office/drawing/2014/main" val="3559306830"/>
                  </a:ext>
                </a:extLst>
              </a:tr>
              <a:tr h="370840">
                <a:tc>
                  <a:txBody>
                    <a:bodyPr/>
                    <a:lstStyle/>
                    <a:p>
                      <a:r>
                        <a:rPr lang="en-US" dirty="0"/>
                        <a:t>2</a:t>
                      </a:r>
                    </a:p>
                  </a:txBody>
                  <a:tcPr/>
                </a:tc>
                <a:tc>
                  <a:txBody>
                    <a:bodyPr/>
                    <a:lstStyle/>
                    <a:p>
                      <a:r>
                        <a:rPr lang="en-US" dirty="0"/>
                        <a:t>P</a:t>
                      </a:r>
                    </a:p>
                  </a:txBody>
                  <a:tcPr/>
                </a:tc>
                <a:tc>
                  <a:txBody>
                    <a:bodyPr/>
                    <a:lstStyle/>
                    <a:p>
                      <a:r>
                        <a:rPr lang="en-US" dirty="0"/>
                        <a:t>0.80</a:t>
                      </a:r>
                    </a:p>
                  </a:txBody>
                  <a:tcPr/>
                </a:tc>
                <a:tc>
                  <a:txBody>
                    <a:bodyPr/>
                    <a:lstStyle/>
                    <a:p>
                      <a:r>
                        <a:rPr lang="en-US" dirty="0"/>
                        <a:t>2</a:t>
                      </a:r>
                    </a:p>
                  </a:txBody>
                  <a:tcPr/>
                </a:tc>
                <a:tc>
                  <a:txBody>
                    <a:bodyPr/>
                    <a:lstStyle/>
                    <a:p>
                      <a:r>
                        <a:rPr lang="en-US" dirty="0"/>
                        <a:t>0</a:t>
                      </a:r>
                    </a:p>
                  </a:txBody>
                  <a:tcPr/>
                </a:tc>
                <a:tc>
                  <a:txBody>
                    <a:bodyPr/>
                    <a:lstStyle/>
                    <a:p>
                      <a:r>
                        <a:rPr lang="en-US" dirty="0"/>
                        <a:t>5</a:t>
                      </a:r>
                    </a:p>
                  </a:txBody>
                  <a:tcPr/>
                </a:tc>
                <a:tc>
                  <a:txBody>
                    <a:bodyPr/>
                    <a:lstStyle/>
                    <a:p>
                      <a:r>
                        <a:rPr lang="en-US" dirty="0"/>
                        <a:t>3</a:t>
                      </a:r>
                    </a:p>
                  </a:txBody>
                  <a:tcPr/>
                </a:tc>
                <a:tc>
                  <a:txBody>
                    <a:bodyPr/>
                    <a:lstStyle/>
                    <a:p>
                      <a:r>
                        <a:rPr lang="en-US" dirty="0"/>
                        <a:t>0.4</a:t>
                      </a:r>
                    </a:p>
                  </a:txBody>
                  <a:tcPr/>
                </a:tc>
                <a:tc>
                  <a:txBody>
                    <a:bodyPr/>
                    <a:lstStyle/>
                    <a:p>
                      <a:r>
                        <a:rPr lang="en-US" dirty="0"/>
                        <a:t>0</a:t>
                      </a:r>
                    </a:p>
                  </a:txBody>
                  <a:tcPr/>
                </a:tc>
                <a:extLst>
                  <a:ext uri="{0D108BD9-81ED-4DB2-BD59-A6C34878D82A}">
                    <a16:rowId xmlns:a16="http://schemas.microsoft.com/office/drawing/2014/main" val="3285895686"/>
                  </a:ext>
                </a:extLst>
              </a:tr>
              <a:tr h="370840">
                <a:tc>
                  <a:txBody>
                    <a:bodyPr/>
                    <a:lstStyle/>
                    <a:p>
                      <a:r>
                        <a:rPr lang="en-US" dirty="0"/>
                        <a:t>3</a:t>
                      </a:r>
                    </a:p>
                  </a:txBody>
                  <a:tcPr/>
                </a:tc>
                <a:tc>
                  <a:txBody>
                    <a:bodyPr/>
                    <a:lstStyle/>
                    <a:p>
                      <a:r>
                        <a:rPr lang="en-US" dirty="0"/>
                        <a:t>N</a:t>
                      </a:r>
                    </a:p>
                  </a:txBody>
                  <a:tcPr/>
                </a:tc>
                <a:tc>
                  <a:txBody>
                    <a:bodyPr/>
                    <a:lstStyle/>
                    <a:p>
                      <a:r>
                        <a:rPr lang="en-US" dirty="0"/>
                        <a:t>0.70</a:t>
                      </a:r>
                    </a:p>
                  </a:txBody>
                  <a:tcPr/>
                </a:tc>
                <a:tc>
                  <a:txBody>
                    <a:bodyPr/>
                    <a:lstStyle/>
                    <a:p>
                      <a:r>
                        <a:rPr lang="en-US" dirty="0"/>
                        <a:t>2</a:t>
                      </a:r>
                    </a:p>
                  </a:txBody>
                  <a:tcPr/>
                </a:tc>
                <a:tc>
                  <a:txBody>
                    <a:bodyPr/>
                    <a:lstStyle/>
                    <a:p>
                      <a:r>
                        <a:rPr lang="en-US" dirty="0"/>
                        <a:t>1</a:t>
                      </a:r>
                    </a:p>
                  </a:txBody>
                  <a:tcPr/>
                </a:tc>
                <a:tc>
                  <a:txBody>
                    <a:bodyPr/>
                    <a:lstStyle/>
                    <a:p>
                      <a:r>
                        <a:rPr lang="en-US" dirty="0"/>
                        <a:t>4</a:t>
                      </a:r>
                    </a:p>
                  </a:txBody>
                  <a:tcPr/>
                </a:tc>
                <a:tc>
                  <a:txBody>
                    <a:bodyPr/>
                    <a:lstStyle/>
                    <a:p>
                      <a:r>
                        <a:rPr lang="en-US" dirty="0"/>
                        <a:t>3</a:t>
                      </a:r>
                    </a:p>
                  </a:txBody>
                  <a:tcPr/>
                </a:tc>
                <a:tc>
                  <a:txBody>
                    <a:bodyPr/>
                    <a:lstStyle/>
                    <a:p>
                      <a:r>
                        <a:rPr lang="en-US" dirty="0"/>
                        <a:t>0.4</a:t>
                      </a:r>
                    </a:p>
                  </a:txBody>
                  <a:tcPr/>
                </a:tc>
                <a:tc>
                  <a:txBody>
                    <a:bodyPr/>
                    <a:lstStyle/>
                    <a:p>
                      <a:r>
                        <a:rPr lang="en-US" dirty="0"/>
                        <a:t>0.2</a:t>
                      </a:r>
                    </a:p>
                  </a:txBody>
                  <a:tcPr/>
                </a:tc>
                <a:extLst>
                  <a:ext uri="{0D108BD9-81ED-4DB2-BD59-A6C34878D82A}">
                    <a16:rowId xmlns:a16="http://schemas.microsoft.com/office/drawing/2014/main" val="81281333"/>
                  </a:ext>
                </a:extLst>
              </a:tr>
              <a:tr h="370840">
                <a:tc>
                  <a:txBody>
                    <a:bodyPr/>
                    <a:lstStyle/>
                    <a:p>
                      <a:r>
                        <a:rPr lang="en-US" dirty="0"/>
                        <a:t>4</a:t>
                      </a:r>
                    </a:p>
                  </a:txBody>
                  <a:tcPr/>
                </a:tc>
                <a:tc>
                  <a:txBody>
                    <a:bodyPr/>
                    <a:lstStyle/>
                    <a:p>
                      <a:r>
                        <a:rPr lang="en-US" dirty="0"/>
                        <a:t>P</a:t>
                      </a:r>
                    </a:p>
                  </a:txBody>
                  <a:tcPr/>
                </a:tc>
                <a:tc>
                  <a:txBody>
                    <a:bodyPr/>
                    <a:lstStyle/>
                    <a:p>
                      <a:r>
                        <a:rPr lang="en-US" dirty="0"/>
                        <a:t>0.60</a:t>
                      </a:r>
                    </a:p>
                  </a:txBody>
                  <a:tcPr/>
                </a:tc>
                <a:tc>
                  <a:txBody>
                    <a:bodyPr/>
                    <a:lstStyle/>
                    <a:p>
                      <a:r>
                        <a:rPr lang="en-US" dirty="0"/>
                        <a:t>3</a:t>
                      </a:r>
                    </a:p>
                  </a:txBody>
                  <a:tcPr/>
                </a:tc>
                <a:tc>
                  <a:txBody>
                    <a:bodyPr/>
                    <a:lstStyle/>
                    <a:p>
                      <a:r>
                        <a:rPr lang="en-US" dirty="0"/>
                        <a:t>1</a:t>
                      </a:r>
                    </a:p>
                  </a:txBody>
                  <a:tcPr/>
                </a:tc>
                <a:tc>
                  <a:txBody>
                    <a:bodyPr/>
                    <a:lstStyle/>
                    <a:p>
                      <a:r>
                        <a:rPr lang="en-US" dirty="0"/>
                        <a:t>4</a:t>
                      </a:r>
                    </a:p>
                  </a:txBody>
                  <a:tcPr/>
                </a:tc>
                <a:tc>
                  <a:txBody>
                    <a:bodyPr/>
                    <a:lstStyle/>
                    <a:p>
                      <a:r>
                        <a:rPr lang="en-US" dirty="0"/>
                        <a:t>2</a:t>
                      </a:r>
                    </a:p>
                  </a:txBody>
                  <a:tcPr/>
                </a:tc>
                <a:tc>
                  <a:txBody>
                    <a:bodyPr/>
                    <a:lstStyle/>
                    <a:p>
                      <a:r>
                        <a:rPr lang="en-US" dirty="0"/>
                        <a:t>0.6</a:t>
                      </a:r>
                    </a:p>
                  </a:txBody>
                  <a:tcPr/>
                </a:tc>
                <a:tc>
                  <a:txBody>
                    <a:bodyPr/>
                    <a:lstStyle/>
                    <a:p>
                      <a:r>
                        <a:rPr lang="en-US" dirty="0"/>
                        <a:t>0.2</a:t>
                      </a:r>
                    </a:p>
                  </a:txBody>
                  <a:tcPr/>
                </a:tc>
                <a:extLst>
                  <a:ext uri="{0D108BD9-81ED-4DB2-BD59-A6C34878D82A}">
                    <a16:rowId xmlns:a16="http://schemas.microsoft.com/office/drawing/2014/main" val="2119134307"/>
                  </a:ext>
                </a:extLst>
              </a:tr>
              <a:tr h="370840">
                <a:tc>
                  <a:txBody>
                    <a:bodyPr/>
                    <a:lstStyle/>
                    <a:p>
                      <a:r>
                        <a:rPr lang="en-US" dirty="0"/>
                        <a:t>5</a:t>
                      </a:r>
                    </a:p>
                  </a:txBody>
                  <a:tcPr/>
                </a:tc>
                <a:tc>
                  <a:txBody>
                    <a:bodyPr/>
                    <a:lstStyle/>
                    <a:p>
                      <a:r>
                        <a:rPr lang="en-US" dirty="0"/>
                        <a:t>P</a:t>
                      </a:r>
                    </a:p>
                  </a:txBody>
                  <a:tcPr/>
                </a:tc>
                <a:tc>
                  <a:txBody>
                    <a:bodyPr/>
                    <a:lstStyle/>
                    <a:p>
                      <a:r>
                        <a:rPr lang="en-US" dirty="0"/>
                        <a:t>0.55</a:t>
                      </a:r>
                    </a:p>
                  </a:txBody>
                  <a:tcPr/>
                </a:tc>
                <a:tc>
                  <a:txBody>
                    <a:bodyPr/>
                    <a:lstStyle/>
                    <a:p>
                      <a:r>
                        <a:rPr lang="en-US" dirty="0"/>
                        <a:t>4</a:t>
                      </a:r>
                    </a:p>
                  </a:txBody>
                  <a:tcPr/>
                </a:tc>
                <a:tc>
                  <a:txBody>
                    <a:bodyPr/>
                    <a:lstStyle/>
                    <a:p>
                      <a:r>
                        <a:rPr lang="en-US" dirty="0"/>
                        <a:t>1</a:t>
                      </a:r>
                    </a:p>
                  </a:txBody>
                  <a:tcPr/>
                </a:tc>
                <a:tc>
                  <a:txBody>
                    <a:bodyPr/>
                    <a:lstStyle/>
                    <a:p>
                      <a:r>
                        <a:rPr lang="en-US" dirty="0"/>
                        <a:t>4</a:t>
                      </a:r>
                    </a:p>
                  </a:txBody>
                  <a:tcPr/>
                </a:tc>
                <a:tc>
                  <a:txBody>
                    <a:bodyPr/>
                    <a:lstStyle/>
                    <a:p>
                      <a:r>
                        <a:rPr lang="en-US" dirty="0"/>
                        <a:t>1</a:t>
                      </a:r>
                    </a:p>
                  </a:txBody>
                  <a:tcPr/>
                </a:tc>
                <a:tc>
                  <a:txBody>
                    <a:bodyPr/>
                    <a:lstStyle/>
                    <a:p>
                      <a:r>
                        <a:rPr lang="en-US" dirty="0"/>
                        <a:t>0.8</a:t>
                      </a:r>
                    </a:p>
                  </a:txBody>
                  <a:tcPr/>
                </a:tc>
                <a:tc>
                  <a:txBody>
                    <a:bodyPr/>
                    <a:lstStyle/>
                    <a:p>
                      <a:r>
                        <a:rPr lang="en-US" dirty="0"/>
                        <a:t>0.2</a:t>
                      </a:r>
                    </a:p>
                  </a:txBody>
                  <a:tcPr/>
                </a:tc>
                <a:extLst>
                  <a:ext uri="{0D108BD9-81ED-4DB2-BD59-A6C34878D82A}">
                    <a16:rowId xmlns:a16="http://schemas.microsoft.com/office/drawing/2014/main" val="2738632546"/>
                  </a:ext>
                </a:extLst>
              </a:tr>
              <a:tr h="370840">
                <a:tc>
                  <a:txBody>
                    <a:bodyPr/>
                    <a:lstStyle/>
                    <a:p>
                      <a:r>
                        <a:rPr lang="en-US" dirty="0"/>
                        <a:t>6</a:t>
                      </a:r>
                    </a:p>
                  </a:txBody>
                  <a:tcPr/>
                </a:tc>
                <a:tc>
                  <a:txBody>
                    <a:bodyPr/>
                    <a:lstStyle/>
                    <a:p>
                      <a:r>
                        <a:rPr lang="en-US" dirty="0"/>
                        <a:t>N</a:t>
                      </a:r>
                    </a:p>
                  </a:txBody>
                  <a:tcPr/>
                </a:tc>
                <a:tc>
                  <a:txBody>
                    <a:bodyPr/>
                    <a:lstStyle/>
                    <a:p>
                      <a:r>
                        <a:rPr lang="en-US" dirty="0"/>
                        <a:t>0.54</a:t>
                      </a:r>
                    </a:p>
                  </a:txBody>
                  <a:tcPr/>
                </a:tc>
                <a:tc>
                  <a:txBody>
                    <a:bodyPr/>
                    <a:lstStyle/>
                    <a:p>
                      <a:r>
                        <a:rPr lang="en-US" dirty="0"/>
                        <a:t>4</a:t>
                      </a:r>
                    </a:p>
                  </a:txBody>
                  <a:tcPr/>
                </a:tc>
                <a:tc>
                  <a:txBody>
                    <a:bodyPr/>
                    <a:lstStyle/>
                    <a:p>
                      <a:r>
                        <a:rPr lang="en-US" dirty="0"/>
                        <a:t>2</a:t>
                      </a:r>
                    </a:p>
                  </a:txBody>
                  <a:tcPr/>
                </a:tc>
                <a:tc>
                  <a:txBody>
                    <a:bodyPr/>
                    <a:lstStyle/>
                    <a:p>
                      <a:r>
                        <a:rPr lang="en-US" dirty="0"/>
                        <a:t>3</a:t>
                      </a:r>
                    </a:p>
                  </a:txBody>
                  <a:tcPr/>
                </a:tc>
                <a:tc>
                  <a:txBody>
                    <a:bodyPr/>
                    <a:lstStyle/>
                    <a:p>
                      <a:r>
                        <a:rPr lang="en-US" dirty="0"/>
                        <a:t>1</a:t>
                      </a:r>
                    </a:p>
                  </a:txBody>
                  <a:tcPr/>
                </a:tc>
                <a:tc>
                  <a:txBody>
                    <a:bodyPr/>
                    <a:lstStyle/>
                    <a:p>
                      <a:r>
                        <a:rPr lang="en-US" dirty="0"/>
                        <a:t>0.8</a:t>
                      </a:r>
                    </a:p>
                  </a:txBody>
                  <a:tcPr/>
                </a:tc>
                <a:tc>
                  <a:txBody>
                    <a:bodyPr/>
                    <a:lstStyle/>
                    <a:p>
                      <a:r>
                        <a:rPr lang="en-US" dirty="0"/>
                        <a:t>0.4</a:t>
                      </a:r>
                    </a:p>
                  </a:txBody>
                  <a:tcPr/>
                </a:tc>
                <a:extLst>
                  <a:ext uri="{0D108BD9-81ED-4DB2-BD59-A6C34878D82A}">
                    <a16:rowId xmlns:a16="http://schemas.microsoft.com/office/drawing/2014/main" val="3690237323"/>
                  </a:ext>
                </a:extLst>
              </a:tr>
              <a:tr h="370840">
                <a:tc>
                  <a:txBody>
                    <a:bodyPr/>
                    <a:lstStyle/>
                    <a:p>
                      <a:r>
                        <a:rPr lang="en-US" dirty="0"/>
                        <a:t>7</a:t>
                      </a:r>
                    </a:p>
                  </a:txBody>
                  <a:tcPr/>
                </a:tc>
                <a:tc>
                  <a:txBody>
                    <a:bodyPr/>
                    <a:lstStyle/>
                    <a:p>
                      <a:r>
                        <a:rPr lang="en-US" dirty="0"/>
                        <a:t>N</a:t>
                      </a:r>
                    </a:p>
                  </a:txBody>
                  <a:tcPr/>
                </a:tc>
                <a:tc>
                  <a:txBody>
                    <a:bodyPr/>
                    <a:lstStyle/>
                    <a:p>
                      <a:r>
                        <a:rPr lang="en-US" dirty="0"/>
                        <a:t>0.53</a:t>
                      </a:r>
                    </a:p>
                  </a:txBody>
                  <a:tcPr/>
                </a:tc>
                <a:tc>
                  <a:txBody>
                    <a:bodyPr/>
                    <a:lstStyle/>
                    <a:p>
                      <a:r>
                        <a:rPr lang="en-US" dirty="0"/>
                        <a:t>4</a:t>
                      </a:r>
                    </a:p>
                  </a:txBody>
                  <a:tcPr/>
                </a:tc>
                <a:tc>
                  <a:txBody>
                    <a:bodyPr/>
                    <a:lstStyle/>
                    <a:p>
                      <a:r>
                        <a:rPr lang="en-US" dirty="0"/>
                        <a:t>3</a:t>
                      </a:r>
                    </a:p>
                  </a:txBody>
                  <a:tcPr/>
                </a:tc>
                <a:tc>
                  <a:txBody>
                    <a:bodyPr/>
                    <a:lstStyle/>
                    <a:p>
                      <a:r>
                        <a:rPr lang="en-US" dirty="0"/>
                        <a:t>2</a:t>
                      </a:r>
                    </a:p>
                  </a:txBody>
                  <a:tcPr/>
                </a:tc>
                <a:tc>
                  <a:txBody>
                    <a:bodyPr/>
                    <a:lstStyle/>
                    <a:p>
                      <a:r>
                        <a:rPr lang="en-US" dirty="0"/>
                        <a:t>1</a:t>
                      </a:r>
                    </a:p>
                  </a:txBody>
                  <a:tcPr/>
                </a:tc>
                <a:tc>
                  <a:txBody>
                    <a:bodyPr/>
                    <a:lstStyle/>
                    <a:p>
                      <a:r>
                        <a:rPr lang="en-US" dirty="0"/>
                        <a:t>0.8</a:t>
                      </a:r>
                    </a:p>
                  </a:txBody>
                  <a:tcPr/>
                </a:tc>
                <a:tc>
                  <a:txBody>
                    <a:bodyPr/>
                    <a:lstStyle/>
                    <a:p>
                      <a:r>
                        <a:rPr lang="en-US" dirty="0"/>
                        <a:t>0.6</a:t>
                      </a:r>
                    </a:p>
                  </a:txBody>
                  <a:tcPr/>
                </a:tc>
                <a:extLst>
                  <a:ext uri="{0D108BD9-81ED-4DB2-BD59-A6C34878D82A}">
                    <a16:rowId xmlns:a16="http://schemas.microsoft.com/office/drawing/2014/main" val="3982539167"/>
                  </a:ext>
                </a:extLst>
              </a:tr>
              <a:tr h="370840">
                <a:tc>
                  <a:txBody>
                    <a:bodyPr/>
                    <a:lstStyle/>
                    <a:p>
                      <a:r>
                        <a:rPr lang="en-US" dirty="0"/>
                        <a:t>8</a:t>
                      </a:r>
                    </a:p>
                  </a:txBody>
                  <a:tcPr/>
                </a:tc>
                <a:tc>
                  <a:txBody>
                    <a:bodyPr/>
                    <a:lstStyle/>
                    <a:p>
                      <a:r>
                        <a:rPr lang="en-US" dirty="0"/>
                        <a:t>N</a:t>
                      </a:r>
                    </a:p>
                  </a:txBody>
                  <a:tcPr/>
                </a:tc>
                <a:tc>
                  <a:txBody>
                    <a:bodyPr/>
                    <a:lstStyle/>
                    <a:p>
                      <a:r>
                        <a:rPr lang="en-US" dirty="0"/>
                        <a:t>0.51</a:t>
                      </a:r>
                    </a:p>
                  </a:txBody>
                  <a:tcPr/>
                </a:tc>
                <a:tc>
                  <a:txBody>
                    <a:bodyPr/>
                    <a:lstStyle/>
                    <a:p>
                      <a:r>
                        <a:rPr lang="en-US" dirty="0"/>
                        <a:t>4</a:t>
                      </a:r>
                    </a:p>
                  </a:txBody>
                  <a:tcPr/>
                </a:tc>
                <a:tc>
                  <a:txBody>
                    <a:bodyPr/>
                    <a:lstStyle/>
                    <a:p>
                      <a:r>
                        <a:rPr lang="en-US" dirty="0"/>
                        <a:t>4</a:t>
                      </a:r>
                    </a:p>
                  </a:txBody>
                  <a:tcPr/>
                </a:tc>
                <a:tc>
                  <a:txBody>
                    <a:bodyPr/>
                    <a:lstStyle/>
                    <a:p>
                      <a:r>
                        <a:rPr lang="en-US" dirty="0"/>
                        <a:t>1</a:t>
                      </a:r>
                    </a:p>
                  </a:txBody>
                  <a:tcPr/>
                </a:tc>
                <a:tc>
                  <a:txBody>
                    <a:bodyPr/>
                    <a:lstStyle/>
                    <a:p>
                      <a:r>
                        <a:rPr lang="en-US" dirty="0"/>
                        <a:t>1</a:t>
                      </a:r>
                    </a:p>
                  </a:txBody>
                  <a:tcPr/>
                </a:tc>
                <a:tc>
                  <a:txBody>
                    <a:bodyPr/>
                    <a:lstStyle/>
                    <a:p>
                      <a:r>
                        <a:rPr lang="en-US" dirty="0"/>
                        <a:t>0.8</a:t>
                      </a:r>
                    </a:p>
                  </a:txBody>
                  <a:tcPr/>
                </a:tc>
                <a:tc>
                  <a:txBody>
                    <a:bodyPr/>
                    <a:lstStyle/>
                    <a:p>
                      <a:r>
                        <a:rPr lang="en-US" dirty="0"/>
                        <a:t>0.8</a:t>
                      </a:r>
                    </a:p>
                  </a:txBody>
                  <a:tcPr/>
                </a:tc>
                <a:extLst>
                  <a:ext uri="{0D108BD9-81ED-4DB2-BD59-A6C34878D82A}">
                    <a16:rowId xmlns:a16="http://schemas.microsoft.com/office/drawing/2014/main" val="3527488023"/>
                  </a:ext>
                </a:extLst>
              </a:tr>
              <a:tr h="370840">
                <a:tc>
                  <a:txBody>
                    <a:bodyPr/>
                    <a:lstStyle/>
                    <a:p>
                      <a:r>
                        <a:rPr lang="en-US" dirty="0"/>
                        <a:t>9</a:t>
                      </a:r>
                    </a:p>
                  </a:txBody>
                  <a:tcPr/>
                </a:tc>
                <a:tc>
                  <a:txBody>
                    <a:bodyPr/>
                    <a:lstStyle/>
                    <a:p>
                      <a:r>
                        <a:rPr lang="en-US" dirty="0"/>
                        <a:t>P</a:t>
                      </a:r>
                    </a:p>
                  </a:txBody>
                  <a:tcPr/>
                </a:tc>
                <a:tc>
                  <a:txBody>
                    <a:bodyPr/>
                    <a:lstStyle/>
                    <a:p>
                      <a:r>
                        <a:rPr lang="en-US" dirty="0"/>
                        <a:t>0.50</a:t>
                      </a:r>
                    </a:p>
                  </a:txBody>
                  <a:tcPr/>
                </a:tc>
                <a:tc>
                  <a:txBody>
                    <a:bodyPr/>
                    <a:lstStyle/>
                    <a:p>
                      <a:r>
                        <a:rPr lang="en-US" dirty="0"/>
                        <a:t>5</a:t>
                      </a:r>
                    </a:p>
                  </a:txBody>
                  <a:tcPr/>
                </a:tc>
                <a:tc>
                  <a:txBody>
                    <a:bodyPr/>
                    <a:lstStyle/>
                    <a:p>
                      <a:r>
                        <a:rPr lang="en-US" dirty="0"/>
                        <a:t>4</a:t>
                      </a:r>
                    </a:p>
                  </a:txBody>
                  <a:tcPr/>
                </a:tc>
                <a:tc>
                  <a:txBody>
                    <a:bodyPr/>
                    <a:lstStyle/>
                    <a:p>
                      <a:r>
                        <a:rPr lang="en-US" dirty="0"/>
                        <a:t>1</a:t>
                      </a:r>
                    </a:p>
                  </a:txBody>
                  <a:tcPr/>
                </a:tc>
                <a:tc>
                  <a:txBody>
                    <a:bodyPr/>
                    <a:lstStyle/>
                    <a:p>
                      <a:r>
                        <a:rPr lang="en-US" dirty="0"/>
                        <a:t>0</a:t>
                      </a:r>
                    </a:p>
                  </a:txBody>
                  <a:tcPr/>
                </a:tc>
                <a:tc>
                  <a:txBody>
                    <a:bodyPr/>
                    <a:lstStyle/>
                    <a:p>
                      <a:r>
                        <a:rPr lang="en-US" dirty="0"/>
                        <a:t>1.0</a:t>
                      </a:r>
                    </a:p>
                  </a:txBody>
                  <a:tcPr/>
                </a:tc>
                <a:tc>
                  <a:txBody>
                    <a:bodyPr/>
                    <a:lstStyle/>
                    <a:p>
                      <a:r>
                        <a:rPr lang="en-US" dirty="0"/>
                        <a:t>0.8</a:t>
                      </a:r>
                    </a:p>
                  </a:txBody>
                  <a:tcPr/>
                </a:tc>
                <a:extLst>
                  <a:ext uri="{0D108BD9-81ED-4DB2-BD59-A6C34878D82A}">
                    <a16:rowId xmlns:a16="http://schemas.microsoft.com/office/drawing/2014/main" val="1890350223"/>
                  </a:ext>
                </a:extLst>
              </a:tr>
              <a:tr h="370840">
                <a:tc>
                  <a:txBody>
                    <a:bodyPr/>
                    <a:lstStyle/>
                    <a:p>
                      <a:r>
                        <a:rPr lang="en-US" dirty="0"/>
                        <a:t>10</a:t>
                      </a:r>
                    </a:p>
                  </a:txBody>
                  <a:tcPr/>
                </a:tc>
                <a:tc>
                  <a:txBody>
                    <a:bodyPr/>
                    <a:lstStyle/>
                    <a:p>
                      <a:r>
                        <a:rPr lang="en-US" dirty="0"/>
                        <a:t>N</a:t>
                      </a:r>
                    </a:p>
                  </a:txBody>
                  <a:tcPr/>
                </a:tc>
                <a:tc>
                  <a:txBody>
                    <a:bodyPr/>
                    <a:lstStyle/>
                    <a:p>
                      <a:r>
                        <a:rPr lang="en-US" dirty="0"/>
                        <a:t>0.40</a:t>
                      </a:r>
                    </a:p>
                  </a:txBody>
                  <a:tcPr/>
                </a:tc>
                <a:tc>
                  <a:txBody>
                    <a:bodyPr/>
                    <a:lstStyle/>
                    <a:p>
                      <a:r>
                        <a:rPr lang="en-US" dirty="0"/>
                        <a:t>5</a:t>
                      </a:r>
                    </a:p>
                  </a:txBody>
                  <a:tcPr/>
                </a:tc>
                <a:tc>
                  <a:txBody>
                    <a:bodyPr/>
                    <a:lstStyle/>
                    <a:p>
                      <a:r>
                        <a:rPr lang="en-US" dirty="0"/>
                        <a:t>5</a:t>
                      </a:r>
                    </a:p>
                  </a:txBody>
                  <a:tcPr/>
                </a:tc>
                <a:tc>
                  <a:txBody>
                    <a:bodyPr/>
                    <a:lstStyle/>
                    <a:p>
                      <a:r>
                        <a:rPr lang="en-US" dirty="0"/>
                        <a:t>0</a:t>
                      </a:r>
                    </a:p>
                  </a:txBody>
                  <a:tcPr/>
                </a:tc>
                <a:tc>
                  <a:txBody>
                    <a:bodyPr/>
                    <a:lstStyle/>
                    <a:p>
                      <a:r>
                        <a:rPr lang="en-US" dirty="0"/>
                        <a:t>0</a:t>
                      </a:r>
                    </a:p>
                  </a:txBody>
                  <a:tcPr/>
                </a:tc>
                <a:tc>
                  <a:txBody>
                    <a:bodyPr/>
                    <a:lstStyle/>
                    <a:p>
                      <a:r>
                        <a:rPr lang="en-US" dirty="0"/>
                        <a:t>1.0</a:t>
                      </a:r>
                    </a:p>
                  </a:txBody>
                  <a:tcPr/>
                </a:tc>
                <a:tc>
                  <a:txBody>
                    <a:bodyPr/>
                    <a:lstStyle/>
                    <a:p>
                      <a:r>
                        <a:rPr lang="en-US" dirty="0"/>
                        <a:t>1.0</a:t>
                      </a:r>
                    </a:p>
                  </a:txBody>
                  <a:tcPr/>
                </a:tc>
                <a:extLst>
                  <a:ext uri="{0D108BD9-81ED-4DB2-BD59-A6C34878D82A}">
                    <a16:rowId xmlns:a16="http://schemas.microsoft.com/office/drawing/2014/main" val="1830189456"/>
                  </a:ext>
                </a:extLst>
              </a:tr>
            </a:tbl>
          </a:graphicData>
        </a:graphic>
      </p:graphicFrame>
    </p:spTree>
    <p:extLst>
      <p:ext uri="{BB962C8B-B14F-4D97-AF65-F5344CB8AC3E}">
        <p14:creationId xmlns:p14="http://schemas.microsoft.com/office/powerpoint/2010/main" val="2768247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4797D8C-7138-4135-A97F-4A62CDC765A4}"/>
                  </a:ext>
                </a:extLst>
              </p:cNvPr>
              <p:cNvSpPr>
                <a:spLocks noGrp="1"/>
              </p:cNvSpPr>
              <p:nvPr>
                <p:ph idx="1"/>
              </p:nvPr>
            </p:nvSpPr>
            <p:spPr>
              <a:xfrm>
                <a:off x="0" y="692696"/>
                <a:ext cx="12071870" cy="5688632"/>
              </a:xfrm>
            </p:spPr>
            <p:txBody>
              <a:bodyPr>
                <a:normAutofit/>
              </a:bodyPr>
              <a:lstStyle/>
              <a:p>
                <a:r>
                  <a:rPr lang="en-US" dirty="0"/>
                  <a:t>In Figure shows the probability value (column 3) returned by a probabilistic classifier for each of the 10 tuples in a test set, sorted by decreasing probability order. </a:t>
                </a:r>
              </a:p>
              <a:p>
                <a:r>
                  <a:rPr lang="en-US" dirty="0"/>
                  <a:t>Column 1 is merely a tuple identification number</a:t>
                </a:r>
              </a:p>
              <a:p>
                <a:r>
                  <a:rPr lang="en-US" dirty="0"/>
                  <a:t> Column 2 is the actual class label of the tuple. There are five positive tuples and five negative tuples, thus </a:t>
                </a:r>
                <a:r>
                  <a:rPr lang="en-US" i="1" dirty="0"/>
                  <a:t>P =</a:t>
                </a:r>
                <a:r>
                  <a:rPr lang="en-US" dirty="0"/>
                  <a:t> 5 and </a:t>
                </a:r>
                <a:r>
                  <a:rPr lang="en-US" i="1" dirty="0"/>
                  <a:t>N =</a:t>
                </a:r>
                <a:r>
                  <a:rPr lang="en-US" dirty="0"/>
                  <a:t> 5. </a:t>
                </a:r>
              </a:p>
              <a:p>
                <a:r>
                  <a:rPr lang="en-US" dirty="0"/>
                  <a:t>As we examine the known class label of each tuple, we can determine the values of the remaining columns, </a:t>
                </a:r>
                <a:r>
                  <a:rPr lang="en-US" i="1" dirty="0"/>
                  <a:t>TP</a:t>
                </a:r>
                <a:r>
                  <a:rPr lang="en-US" dirty="0"/>
                  <a:t>, </a:t>
                </a:r>
                <a:r>
                  <a:rPr lang="en-US" i="1" dirty="0"/>
                  <a:t>FP</a:t>
                </a:r>
                <a:r>
                  <a:rPr lang="en-US" dirty="0"/>
                  <a:t>, </a:t>
                </a:r>
                <a:r>
                  <a:rPr lang="en-US" i="1" dirty="0"/>
                  <a:t>TN</a:t>
                </a:r>
                <a:r>
                  <a:rPr lang="en-US" dirty="0"/>
                  <a:t>, </a:t>
                </a:r>
                <a:r>
                  <a:rPr lang="en-US" i="1" dirty="0"/>
                  <a:t>FN</a:t>
                </a:r>
                <a:r>
                  <a:rPr lang="en-US" dirty="0"/>
                  <a:t>, </a:t>
                </a:r>
                <a:r>
                  <a:rPr lang="en-US" i="1" dirty="0"/>
                  <a:t>TPR</a:t>
                </a:r>
                <a:r>
                  <a:rPr lang="en-US" dirty="0"/>
                  <a:t>, and </a:t>
                </a:r>
                <a:r>
                  <a:rPr lang="en-US" i="1" dirty="0"/>
                  <a:t>FPR</a:t>
                </a:r>
                <a:r>
                  <a:rPr lang="en-US" dirty="0"/>
                  <a:t>. </a:t>
                </a:r>
              </a:p>
              <a:p>
                <a:r>
                  <a:rPr lang="en-US" dirty="0"/>
                  <a:t>We start with tuple 1, which has the highest probability score, and take that score as our threshold, that is, </a:t>
                </a:r>
              </a:p>
              <a:p>
                <a:pPr marL="0" indent="0">
                  <a:buNone/>
                </a:pPr>
                <a:r>
                  <a:rPr lang="en-US" i="1" dirty="0"/>
                  <a:t>     t =</a:t>
                </a:r>
                <a:r>
                  <a:rPr lang="en-US" dirty="0"/>
                  <a:t> 0.9. </a:t>
                </a:r>
              </a:p>
              <a:p>
                <a:r>
                  <a:rPr lang="en-US" dirty="0"/>
                  <a:t>Thus, the classifier considers tuple 1 to be positive, and all the other tuples are considered negative. </a:t>
                </a:r>
              </a:p>
              <a:p>
                <a:r>
                  <a:rPr lang="en-US" dirty="0"/>
                  <a:t>Since the actual class label of tuple 1 is positive, we have a true positive, hence </a:t>
                </a:r>
                <a:r>
                  <a:rPr lang="en-US" i="1" dirty="0"/>
                  <a:t>TP =</a:t>
                </a:r>
                <a:r>
                  <a:rPr lang="en-US" dirty="0"/>
                  <a:t> 1 and </a:t>
                </a:r>
                <a:r>
                  <a:rPr lang="en-US" i="1" dirty="0"/>
                  <a:t>FP =</a:t>
                </a:r>
                <a:r>
                  <a:rPr lang="en-US" dirty="0"/>
                  <a:t> 0. </a:t>
                </a:r>
              </a:p>
              <a:p>
                <a:r>
                  <a:rPr lang="en-US" dirty="0"/>
                  <a:t>Among the remaining nine tuples, which are all classified as negative, five actually are negative (thus,</a:t>
                </a:r>
              </a:p>
              <a:p>
                <a:pPr marL="0" indent="0">
                  <a:buNone/>
                </a:pPr>
                <a:r>
                  <a:rPr lang="en-US" i="1" dirty="0"/>
                  <a:t>      TN =</a:t>
                </a:r>
                <a:r>
                  <a:rPr lang="en-US" dirty="0"/>
                  <a:t> 5). The remaining four are all actually positive, thus, </a:t>
                </a:r>
                <a:r>
                  <a:rPr lang="en-US" i="1" dirty="0"/>
                  <a:t>FN =</a:t>
                </a:r>
                <a:r>
                  <a:rPr lang="en-US" dirty="0"/>
                  <a:t> 4.</a:t>
                </a:r>
              </a:p>
              <a:p>
                <a:pPr marL="0" indent="0">
                  <a:buNone/>
                </a:pPr>
                <a:r>
                  <a:rPr lang="en-US" dirty="0"/>
                  <a:t>Therefore TPR=</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𝑇𝑃</m:t>
                        </m:r>
                      </m:num>
                      <m:den>
                        <m:r>
                          <a:rPr lang="en-US" b="0" i="1" smtClean="0">
                            <a:latin typeface="Cambria Math" panose="02040503050406030204" pitchFamily="18" charset="0"/>
                          </a:rPr>
                          <m:t>𝑃</m:t>
                        </m:r>
                      </m:den>
                    </m:f>
                    <m:r>
                      <a:rPr lang="en-US" b="0" i="1" smtClean="0">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5</m:t>
                        </m:r>
                      </m:den>
                    </m:f>
                    <m:r>
                      <a:rPr lang="en-US" b="0" i="1" smtClean="0">
                        <a:latin typeface="Cambria Math" panose="02040503050406030204" pitchFamily="18" charset="0"/>
                      </a:rPr>
                      <m:t>=0.2,  </m:t>
                    </m:r>
                    <m:r>
                      <a:rPr lang="en-US" b="0" i="1" smtClean="0">
                        <a:latin typeface="Cambria Math" panose="02040503050406030204" pitchFamily="18" charset="0"/>
                      </a:rPr>
                      <m:t>𝑊h𝑖𝑙𝑒</m:t>
                    </m:r>
                    <m:r>
                      <a:rPr lang="en-US" b="0" i="1" smtClean="0">
                        <a:latin typeface="Cambria Math" panose="02040503050406030204" pitchFamily="18" charset="0"/>
                      </a:rPr>
                      <m:t> </m:t>
                    </m:r>
                    <m:r>
                      <a:rPr lang="en-US" b="0" i="1" smtClean="0">
                        <a:latin typeface="Cambria Math" panose="02040503050406030204" pitchFamily="18" charset="0"/>
                      </a:rPr>
                      <m:t>𝐹𝑃𝑅</m:t>
                    </m:r>
                    <m:r>
                      <a:rPr lang="en-US" b="0" i="1" smtClean="0">
                        <a:latin typeface="Cambria Math" panose="02040503050406030204" pitchFamily="18" charset="0"/>
                      </a:rPr>
                      <m:t>=0</m:t>
                    </m:r>
                  </m:oMath>
                </a14:m>
                <a:endParaRPr lang="en-US" b="0" dirty="0"/>
              </a:p>
              <a:p>
                <a:r>
                  <a:rPr lang="en-US" dirty="0"/>
                  <a:t>we have the point (0.2,0) for the ROC curve.</a:t>
                </a:r>
                <a:endParaRPr lang="en-US" b="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D4797D8C-7138-4135-A97F-4A62CDC765A4}"/>
                  </a:ext>
                </a:extLst>
              </p:cNvPr>
              <p:cNvSpPr>
                <a:spLocks noGrp="1" noRot="1" noChangeAspect="1" noMove="1" noResize="1" noEditPoints="1" noAdjustHandles="1" noChangeArrowheads="1" noChangeShapeType="1" noTextEdit="1"/>
              </p:cNvSpPr>
              <p:nvPr>
                <p:ph idx="1"/>
              </p:nvPr>
            </p:nvSpPr>
            <p:spPr>
              <a:xfrm>
                <a:off x="0" y="692696"/>
                <a:ext cx="12071870" cy="5688632"/>
              </a:xfrm>
              <a:blipFill>
                <a:blip r:embed="rId2"/>
                <a:stretch>
                  <a:fillRect l="-505" t="-643" r="-505"/>
                </a:stretch>
              </a:blipFill>
            </p:spPr>
            <p:txBody>
              <a:bodyPr/>
              <a:lstStyle/>
              <a:p>
                <a:r>
                  <a:rPr lang="en-US">
                    <a:noFill/>
                  </a:rPr>
                  <a:t> </a:t>
                </a:r>
              </a:p>
            </p:txBody>
          </p:sp>
        </mc:Fallback>
      </mc:AlternateContent>
    </p:spTree>
    <p:extLst>
      <p:ext uri="{BB962C8B-B14F-4D97-AF65-F5344CB8AC3E}">
        <p14:creationId xmlns:p14="http://schemas.microsoft.com/office/powerpoint/2010/main" val="14981148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27C3EC-A797-44E5-94A9-33FDEBF1630F}"/>
              </a:ext>
            </a:extLst>
          </p:cNvPr>
          <p:cNvSpPr>
            <a:spLocks noGrp="1"/>
          </p:cNvSpPr>
          <p:nvPr>
            <p:ph idx="1"/>
          </p:nvPr>
        </p:nvSpPr>
        <p:spPr>
          <a:xfrm>
            <a:off x="0" y="0"/>
            <a:ext cx="12071870" cy="6597352"/>
          </a:xfrm>
        </p:spPr>
        <p:txBody>
          <a:bodyPr/>
          <a:lstStyle/>
          <a:p>
            <a:r>
              <a:rPr lang="en-US" dirty="0"/>
              <a:t>Next, threshold </a:t>
            </a:r>
            <a:r>
              <a:rPr lang="en-US" i="1" dirty="0"/>
              <a:t>t </a:t>
            </a:r>
            <a:r>
              <a:rPr lang="en-US" dirty="0"/>
              <a:t>is set to 0.8, the probability value for tuple 2, so this tuple is now</a:t>
            </a:r>
          </a:p>
          <a:p>
            <a:pPr marL="0" indent="0">
              <a:buNone/>
            </a:pPr>
            <a:r>
              <a:rPr lang="en-US" dirty="0"/>
              <a:t>         also considered positive,</a:t>
            </a:r>
          </a:p>
          <a:p>
            <a:r>
              <a:rPr lang="en-US" dirty="0"/>
              <a:t>The actual class label of tuple 2 is positive, thus now </a:t>
            </a:r>
            <a:r>
              <a:rPr lang="en-US" i="1" dirty="0"/>
              <a:t>TP =</a:t>
            </a:r>
            <a:r>
              <a:rPr lang="en-US" dirty="0"/>
              <a:t> 2. The rest of the row can easily be</a:t>
            </a:r>
          </a:p>
          <a:p>
            <a:pPr marL="0" indent="0">
              <a:buNone/>
            </a:pPr>
            <a:r>
              <a:rPr lang="en-US" dirty="0"/>
              <a:t>          computed, resulting in the point (.0.4,0). </a:t>
            </a:r>
          </a:p>
          <a:p>
            <a:r>
              <a:rPr lang="en-US" dirty="0"/>
              <a:t>Next, we examine the class label of tuple 3 and let </a:t>
            </a:r>
            <a:r>
              <a:rPr lang="en-US" i="1" dirty="0"/>
              <a:t>t </a:t>
            </a:r>
            <a:r>
              <a:rPr lang="en-US" dirty="0"/>
              <a:t>be 0.7, the probability value returned by the classifier for that tuple. </a:t>
            </a:r>
          </a:p>
          <a:p>
            <a:r>
              <a:rPr lang="en-US" dirty="0"/>
              <a:t>Thus, tuple 3 is considered positive, yet its actual label is negative, and so it is a false positive. Thus, </a:t>
            </a:r>
            <a:r>
              <a:rPr lang="en-US" i="1" dirty="0"/>
              <a:t>TP </a:t>
            </a:r>
            <a:r>
              <a:rPr lang="en-US" dirty="0"/>
              <a:t>stays the same and </a:t>
            </a:r>
            <a:r>
              <a:rPr lang="en-US" i="1" dirty="0"/>
              <a:t>FP </a:t>
            </a:r>
            <a:r>
              <a:rPr lang="en-US" dirty="0"/>
              <a:t>increments so that </a:t>
            </a:r>
            <a:r>
              <a:rPr lang="en-US" i="1" dirty="0"/>
              <a:t>FP =</a:t>
            </a:r>
            <a:r>
              <a:rPr lang="en-US" dirty="0"/>
              <a:t> 1. </a:t>
            </a:r>
          </a:p>
          <a:p>
            <a:r>
              <a:rPr lang="en-US" dirty="0"/>
              <a:t>The rest of the values in the row can also be easily computed, yielding the point (0.4, 0.2)</a:t>
            </a:r>
          </a:p>
        </p:txBody>
      </p:sp>
    </p:spTree>
    <p:extLst>
      <p:ext uri="{BB962C8B-B14F-4D97-AF65-F5344CB8AC3E}">
        <p14:creationId xmlns:p14="http://schemas.microsoft.com/office/powerpoint/2010/main" val="6243509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43F187-D29D-4AB2-ADA4-3D964B57A22B}"/>
              </a:ext>
            </a:extLst>
          </p:cNvPr>
          <p:cNvSpPr>
            <a:spLocks noGrp="1"/>
          </p:cNvSpPr>
          <p:nvPr>
            <p:ph idx="1"/>
          </p:nvPr>
        </p:nvSpPr>
        <p:spPr>
          <a:xfrm>
            <a:off x="-1" y="0"/>
            <a:ext cx="12190413" cy="6597352"/>
          </a:xfrm>
        </p:spPr>
        <p:txBody>
          <a:bodyPr/>
          <a:lstStyle/>
          <a:p>
            <a:pPr marL="0" indent="0">
              <a:buNone/>
            </a:pPr>
            <a:r>
              <a:rPr lang="en-US" b="1" u="sng" dirty="0"/>
              <a:t>Cohen’s Kappa:</a:t>
            </a:r>
          </a:p>
          <a:p>
            <a:pPr marL="0" indent="0">
              <a:buNone/>
            </a:pPr>
            <a:r>
              <a:rPr lang="en-US" dirty="0"/>
              <a:t>Cohen's kappa coefficient (</a:t>
            </a:r>
            <a:r>
              <a:rPr lang="en-US" i="1" dirty="0"/>
              <a:t>κ</a:t>
            </a:r>
            <a:r>
              <a:rPr lang="en-US" dirty="0"/>
              <a:t>) is a statistic that is used to measure inter-rater reliability</a:t>
            </a:r>
          </a:p>
          <a:p>
            <a:pPr marL="0" indent="0">
              <a:buNone/>
            </a:pPr>
            <a:r>
              <a:rPr lang="en-US" dirty="0"/>
              <a:t> for qualitative (categorical) items.</a:t>
            </a:r>
          </a:p>
          <a:p>
            <a:pPr marL="0" indent="0">
              <a:buNone/>
            </a:pPr>
            <a:endParaRPr lang="en-US" dirty="0"/>
          </a:p>
          <a:p>
            <a:pPr marL="0" indent="0">
              <a:buNone/>
            </a:pPr>
            <a:r>
              <a:rPr lang="en-US" b="1" dirty="0"/>
              <a:t>Example:</a:t>
            </a:r>
          </a:p>
          <a:p>
            <a:pPr marL="0" indent="0">
              <a:buNone/>
            </a:pPr>
            <a:endParaRPr lang="en-US" dirty="0"/>
          </a:p>
          <a:p>
            <a:pPr marL="0" indent="0">
              <a:buNone/>
            </a:pPr>
            <a:r>
              <a:rPr lang="en-US" dirty="0"/>
              <a:t>Suppose that you were analyzing data related to a group of 50 people applying for a grant. Each grant proposal was read by two readers and each reader either said "Yes" or "No" to the proposal. Suppose the disagreement count data were as follows, where A and B are readers, data on the main diagonal of the matrix (a and d) count the number of agreements and off-diagonal data (b and c) count the number of disagreements: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u="sng" dirty="0"/>
          </a:p>
        </p:txBody>
      </p:sp>
      <p:graphicFrame>
        <p:nvGraphicFramePr>
          <p:cNvPr id="6" name="Table 5">
            <a:extLst>
              <a:ext uri="{FF2B5EF4-FFF2-40B4-BE49-F238E27FC236}">
                <a16:creationId xmlns:a16="http://schemas.microsoft.com/office/drawing/2014/main" id="{136A88BD-DDD1-4E11-BBC6-51B1409B6C3E}"/>
              </a:ext>
            </a:extLst>
          </p:cNvPr>
          <p:cNvGraphicFramePr>
            <a:graphicFrameLocks noGrp="1"/>
          </p:cNvGraphicFramePr>
          <p:nvPr>
            <p:extLst>
              <p:ext uri="{D42A27DB-BD31-4B8C-83A1-F6EECF244321}">
                <p14:modId xmlns:p14="http://schemas.microsoft.com/office/powerpoint/2010/main" val="3113915336"/>
              </p:ext>
            </p:extLst>
          </p:nvPr>
        </p:nvGraphicFramePr>
        <p:xfrm>
          <a:off x="838622" y="4365104"/>
          <a:ext cx="2448274" cy="1107440"/>
        </p:xfrm>
        <a:graphic>
          <a:graphicData uri="http://schemas.openxmlformats.org/drawingml/2006/table">
            <a:tbl>
              <a:tblPr firstRow="1" bandRow="1">
                <a:tableStyleId>{5C22544A-7EE6-4342-B048-85BDC9FD1C3A}</a:tableStyleId>
              </a:tblPr>
              <a:tblGrid>
                <a:gridCol w="624070">
                  <a:extLst>
                    <a:ext uri="{9D8B030D-6E8A-4147-A177-3AD203B41FA5}">
                      <a16:colId xmlns:a16="http://schemas.microsoft.com/office/drawing/2014/main" val="1086818934"/>
                    </a:ext>
                  </a:extLst>
                </a:gridCol>
                <a:gridCol w="912102">
                  <a:extLst>
                    <a:ext uri="{9D8B030D-6E8A-4147-A177-3AD203B41FA5}">
                      <a16:colId xmlns:a16="http://schemas.microsoft.com/office/drawing/2014/main" val="2601121235"/>
                    </a:ext>
                  </a:extLst>
                </a:gridCol>
                <a:gridCol w="912102">
                  <a:extLst>
                    <a:ext uri="{9D8B030D-6E8A-4147-A177-3AD203B41FA5}">
                      <a16:colId xmlns:a16="http://schemas.microsoft.com/office/drawing/2014/main" val="3403483070"/>
                    </a:ext>
                  </a:extLst>
                </a:gridCol>
              </a:tblGrid>
              <a:tr h="326155">
                <a:tc>
                  <a:txBody>
                    <a:bodyPr/>
                    <a:lstStyle/>
                    <a:p>
                      <a:endParaRPr lang="en-US" dirty="0"/>
                    </a:p>
                  </a:txBody>
                  <a:tcPr/>
                </a:tc>
                <a:tc>
                  <a:txBody>
                    <a:bodyPr/>
                    <a:lstStyle/>
                    <a:p>
                      <a:r>
                        <a:rPr lang="en-US" dirty="0">
                          <a:solidFill>
                            <a:schemeClr val="tx1"/>
                          </a:solidFill>
                        </a:rPr>
                        <a:t>Yes</a:t>
                      </a:r>
                    </a:p>
                  </a:txBody>
                  <a:tcPr/>
                </a:tc>
                <a:tc>
                  <a:txBody>
                    <a:bodyPr/>
                    <a:lstStyle/>
                    <a:p>
                      <a:r>
                        <a:rPr lang="en-US" dirty="0">
                          <a:solidFill>
                            <a:schemeClr val="tx1"/>
                          </a:solidFill>
                        </a:rPr>
                        <a:t>NO</a:t>
                      </a:r>
                    </a:p>
                  </a:txBody>
                  <a:tcPr/>
                </a:tc>
                <a:extLst>
                  <a:ext uri="{0D108BD9-81ED-4DB2-BD59-A6C34878D82A}">
                    <a16:rowId xmlns:a16="http://schemas.microsoft.com/office/drawing/2014/main" val="4169323809"/>
                  </a:ext>
                </a:extLst>
              </a:tr>
              <a:tr h="370840">
                <a:tc>
                  <a:txBody>
                    <a:bodyPr/>
                    <a:lstStyle/>
                    <a:p>
                      <a:r>
                        <a:rPr lang="en-US" dirty="0"/>
                        <a:t>YES</a:t>
                      </a:r>
                    </a:p>
                  </a:txBody>
                  <a:tcPr/>
                </a:tc>
                <a:tc>
                  <a:txBody>
                    <a:bodyPr/>
                    <a:lstStyle/>
                    <a:p>
                      <a:r>
                        <a:rPr lang="en-US" dirty="0"/>
                        <a:t>a</a:t>
                      </a:r>
                    </a:p>
                  </a:txBody>
                  <a:tcPr/>
                </a:tc>
                <a:tc>
                  <a:txBody>
                    <a:bodyPr/>
                    <a:lstStyle/>
                    <a:p>
                      <a:r>
                        <a:rPr lang="en-US" dirty="0"/>
                        <a:t>B</a:t>
                      </a:r>
                    </a:p>
                  </a:txBody>
                  <a:tcPr/>
                </a:tc>
                <a:extLst>
                  <a:ext uri="{0D108BD9-81ED-4DB2-BD59-A6C34878D82A}">
                    <a16:rowId xmlns:a16="http://schemas.microsoft.com/office/drawing/2014/main" val="2685900172"/>
                  </a:ext>
                </a:extLst>
              </a:tr>
              <a:tr h="370840">
                <a:tc>
                  <a:txBody>
                    <a:bodyPr/>
                    <a:lstStyle/>
                    <a:p>
                      <a:r>
                        <a:rPr lang="en-US" dirty="0"/>
                        <a:t>NO</a:t>
                      </a:r>
                    </a:p>
                  </a:txBody>
                  <a:tcPr/>
                </a:tc>
                <a:tc>
                  <a:txBody>
                    <a:bodyPr/>
                    <a:lstStyle/>
                    <a:p>
                      <a:r>
                        <a:rPr lang="en-US" dirty="0"/>
                        <a:t>c</a:t>
                      </a:r>
                    </a:p>
                  </a:txBody>
                  <a:tcPr/>
                </a:tc>
                <a:tc>
                  <a:txBody>
                    <a:bodyPr/>
                    <a:lstStyle/>
                    <a:p>
                      <a:r>
                        <a:rPr lang="en-US" dirty="0"/>
                        <a:t>d</a:t>
                      </a:r>
                    </a:p>
                  </a:txBody>
                  <a:tcPr/>
                </a:tc>
                <a:extLst>
                  <a:ext uri="{0D108BD9-81ED-4DB2-BD59-A6C34878D82A}">
                    <a16:rowId xmlns:a16="http://schemas.microsoft.com/office/drawing/2014/main" val="1379998608"/>
                  </a:ext>
                </a:extLst>
              </a:tr>
            </a:tbl>
          </a:graphicData>
        </a:graphic>
      </p:graphicFrame>
      <p:sp>
        <p:nvSpPr>
          <p:cNvPr id="8" name="TextBox 7">
            <a:extLst>
              <a:ext uri="{FF2B5EF4-FFF2-40B4-BE49-F238E27FC236}">
                <a16:creationId xmlns:a16="http://schemas.microsoft.com/office/drawing/2014/main" id="{0F7A8612-99AD-4DBC-A9B6-4EF31FEDAC15}"/>
              </a:ext>
            </a:extLst>
          </p:cNvPr>
          <p:cNvSpPr txBox="1"/>
          <p:nvPr/>
        </p:nvSpPr>
        <p:spPr>
          <a:xfrm>
            <a:off x="152983" y="4734158"/>
            <a:ext cx="914400" cy="369332"/>
          </a:xfrm>
          <a:prstGeom prst="rect">
            <a:avLst/>
          </a:prstGeom>
          <a:noFill/>
        </p:spPr>
        <p:txBody>
          <a:bodyPr wrap="square" rtlCol="0">
            <a:spAutoFit/>
          </a:bodyPr>
          <a:lstStyle/>
          <a:p>
            <a:r>
              <a:rPr lang="en-US" dirty="0"/>
              <a:t>A</a:t>
            </a:r>
          </a:p>
        </p:txBody>
      </p:sp>
      <p:sp>
        <p:nvSpPr>
          <p:cNvPr id="10" name="TextBox 9">
            <a:extLst>
              <a:ext uri="{FF2B5EF4-FFF2-40B4-BE49-F238E27FC236}">
                <a16:creationId xmlns:a16="http://schemas.microsoft.com/office/drawing/2014/main" id="{F5CFDFA0-02C7-46CF-B3FA-5D9BAEBC2357}"/>
              </a:ext>
            </a:extLst>
          </p:cNvPr>
          <p:cNvSpPr txBox="1"/>
          <p:nvPr/>
        </p:nvSpPr>
        <p:spPr>
          <a:xfrm>
            <a:off x="2062759" y="3995772"/>
            <a:ext cx="1224136" cy="369332"/>
          </a:xfrm>
          <a:prstGeom prst="rect">
            <a:avLst/>
          </a:prstGeom>
          <a:noFill/>
        </p:spPr>
        <p:txBody>
          <a:bodyPr wrap="square" rtlCol="0">
            <a:spAutoFit/>
          </a:bodyPr>
          <a:lstStyle/>
          <a:p>
            <a:r>
              <a:rPr lang="en-US" dirty="0"/>
              <a:t>B</a:t>
            </a:r>
          </a:p>
        </p:txBody>
      </p:sp>
      <p:graphicFrame>
        <p:nvGraphicFramePr>
          <p:cNvPr id="11" name="Table 10">
            <a:extLst>
              <a:ext uri="{FF2B5EF4-FFF2-40B4-BE49-F238E27FC236}">
                <a16:creationId xmlns:a16="http://schemas.microsoft.com/office/drawing/2014/main" id="{8B984954-1B77-4620-92E2-1DD80D76A817}"/>
              </a:ext>
            </a:extLst>
          </p:cNvPr>
          <p:cNvGraphicFramePr>
            <a:graphicFrameLocks noGrp="1"/>
          </p:cNvGraphicFramePr>
          <p:nvPr>
            <p:extLst>
              <p:ext uri="{D42A27DB-BD31-4B8C-83A1-F6EECF244321}">
                <p14:modId xmlns:p14="http://schemas.microsoft.com/office/powerpoint/2010/main" val="2625180525"/>
              </p:ext>
            </p:extLst>
          </p:nvPr>
        </p:nvGraphicFramePr>
        <p:xfrm>
          <a:off x="7391350" y="4336937"/>
          <a:ext cx="2736303" cy="1112520"/>
        </p:xfrm>
        <a:graphic>
          <a:graphicData uri="http://schemas.openxmlformats.org/drawingml/2006/table">
            <a:tbl>
              <a:tblPr firstRow="1" bandRow="1">
                <a:tableStyleId>{5C22544A-7EE6-4342-B048-85BDC9FD1C3A}</a:tableStyleId>
              </a:tblPr>
              <a:tblGrid>
                <a:gridCol w="912101">
                  <a:extLst>
                    <a:ext uri="{9D8B030D-6E8A-4147-A177-3AD203B41FA5}">
                      <a16:colId xmlns:a16="http://schemas.microsoft.com/office/drawing/2014/main" val="596562633"/>
                    </a:ext>
                  </a:extLst>
                </a:gridCol>
                <a:gridCol w="912101">
                  <a:extLst>
                    <a:ext uri="{9D8B030D-6E8A-4147-A177-3AD203B41FA5}">
                      <a16:colId xmlns:a16="http://schemas.microsoft.com/office/drawing/2014/main" val="1115807425"/>
                    </a:ext>
                  </a:extLst>
                </a:gridCol>
                <a:gridCol w="912101">
                  <a:extLst>
                    <a:ext uri="{9D8B030D-6E8A-4147-A177-3AD203B41FA5}">
                      <a16:colId xmlns:a16="http://schemas.microsoft.com/office/drawing/2014/main" val="671883373"/>
                    </a:ext>
                  </a:extLst>
                </a:gridCol>
              </a:tblGrid>
              <a:tr h="370840">
                <a:tc>
                  <a:txBody>
                    <a:bodyPr/>
                    <a:lstStyle/>
                    <a:p>
                      <a:endParaRPr lang="en-US" dirty="0"/>
                    </a:p>
                  </a:txBody>
                  <a:tcPr/>
                </a:tc>
                <a:tc>
                  <a:txBody>
                    <a:bodyPr/>
                    <a:lstStyle/>
                    <a:p>
                      <a:r>
                        <a:rPr lang="en-US" dirty="0">
                          <a:solidFill>
                            <a:schemeClr val="tx1"/>
                          </a:solidFill>
                        </a:rPr>
                        <a:t>Yes</a:t>
                      </a:r>
                    </a:p>
                  </a:txBody>
                  <a:tcPr/>
                </a:tc>
                <a:tc>
                  <a:txBody>
                    <a:bodyPr/>
                    <a:lstStyle/>
                    <a:p>
                      <a:r>
                        <a:rPr lang="en-US" dirty="0">
                          <a:solidFill>
                            <a:schemeClr val="tx1"/>
                          </a:solidFill>
                        </a:rPr>
                        <a:t>No</a:t>
                      </a:r>
                    </a:p>
                  </a:txBody>
                  <a:tcPr/>
                </a:tc>
                <a:extLst>
                  <a:ext uri="{0D108BD9-81ED-4DB2-BD59-A6C34878D82A}">
                    <a16:rowId xmlns:a16="http://schemas.microsoft.com/office/drawing/2014/main" val="3265924781"/>
                  </a:ext>
                </a:extLst>
              </a:tr>
              <a:tr h="370840">
                <a:tc>
                  <a:txBody>
                    <a:bodyPr/>
                    <a:lstStyle/>
                    <a:p>
                      <a:r>
                        <a:rPr lang="en-US" dirty="0"/>
                        <a:t>Yes</a:t>
                      </a:r>
                    </a:p>
                  </a:txBody>
                  <a:tcPr/>
                </a:tc>
                <a:tc>
                  <a:txBody>
                    <a:bodyPr/>
                    <a:lstStyle/>
                    <a:p>
                      <a:r>
                        <a:rPr lang="en-US" dirty="0"/>
                        <a:t>20</a:t>
                      </a:r>
                    </a:p>
                  </a:txBody>
                  <a:tcPr/>
                </a:tc>
                <a:tc>
                  <a:txBody>
                    <a:bodyPr/>
                    <a:lstStyle/>
                    <a:p>
                      <a:r>
                        <a:rPr lang="en-US" dirty="0"/>
                        <a:t>5</a:t>
                      </a:r>
                    </a:p>
                  </a:txBody>
                  <a:tcPr/>
                </a:tc>
                <a:extLst>
                  <a:ext uri="{0D108BD9-81ED-4DB2-BD59-A6C34878D82A}">
                    <a16:rowId xmlns:a16="http://schemas.microsoft.com/office/drawing/2014/main" val="1650715485"/>
                  </a:ext>
                </a:extLst>
              </a:tr>
              <a:tr h="370840">
                <a:tc>
                  <a:txBody>
                    <a:bodyPr/>
                    <a:lstStyle/>
                    <a:p>
                      <a:r>
                        <a:rPr lang="en-US" dirty="0"/>
                        <a:t>No</a:t>
                      </a:r>
                    </a:p>
                  </a:txBody>
                  <a:tcPr/>
                </a:tc>
                <a:tc>
                  <a:txBody>
                    <a:bodyPr/>
                    <a:lstStyle/>
                    <a:p>
                      <a:r>
                        <a:rPr lang="en-US" dirty="0"/>
                        <a:t>10</a:t>
                      </a:r>
                    </a:p>
                  </a:txBody>
                  <a:tcPr/>
                </a:tc>
                <a:tc>
                  <a:txBody>
                    <a:bodyPr/>
                    <a:lstStyle/>
                    <a:p>
                      <a:r>
                        <a:rPr lang="en-US" dirty="0"/>
                        <a:t>15</a:t>
                      </a:r>
                    </a:p>
                  </a:txBody>
                  <a:tcPr/>
                </a:tc>
                <a:extLst>
                  <a:ext uri="{0D108BD9-81ED-4DB2-BD59-A6C34878D82A}">
                    <a16:rowId xmlns:a16="http://schemas.microsoft.com/office/drawing/2014/main" val="1298560290"/>
                  </a:ext>
                </a:extLst>
              </a:tr>
            </a:tbl>
          </a:graphicData>
        </a:graphic>
      </p:graphicFrame>
      <p:sp>
        <p:nvSpPr>
          <p:cNvPr id="13" name="TextBox 12">
            <a:extLst>
              <a:ext uri="{FF2B5EF4-FFF2-40B4-BE49-F238E27FC236}">
                <a16:creationId xmlns:a16="http://schemas.microsoft.com/office/drawing/2014/main" id="{1D4E37B7-553E-439A-8742-F56210F19C0A}"/>
              </a:ext>
            </a:extLst>
          </p:cNvPr>
          <p:cNvSpPr txBox="1"/>
          <p:nvPr/>
        </p:nvSpPr>
        <p:spPr>
          <a:xfrm flipH="1">
            <a:off x="6815286" y="4734158"/>
            <a:ext cx="393190" cy="369332"/>
          </a:xfrm>
          <a:prstGeom prst="rect">
            <a:avLst/>
          </a:prstGeom>
          <a:noFill/>
        </p:spPr>
        <p:txBody>
          <a:bodyPr wrap="square" rtlCol="0">
            <a:spAutoFit/>
          </a:bodyPr>
          <a:lstStyle/>
          <a:p>
            <a:r>
              <a:rPr lang="en-US" dirty="0"/>
              <a:t>A</a:t>
            </a:r>
          </a:p>
        </p:txBody>
      </p:sp>
      <p:sp>
        <p:nvSpPr>
          <p:cNvPr id="15" name="TextBox 14">
            <a:extLst>
              <a:ext uri="{FF2B5EF4-FFF2-40B4-BE49-F238E27FC236}">
                <a16:creationId xmlns:a16="http://schemas.microsoft.com/office/drawing/2014/main" id="{CDB891DF-28D9-492B-98C9-7B4BDF1A351E}"/>
              </a:ext>
            </a:extLst>
          </p:cNvPr>
          <p:cNvSpPr txBox="1"/>
          <p:nvPr/>
        </p:nvSpPr>
        <p:spPr>
          <a:xfrm flipH="1">
            <a:off x="8759501" y="3967605"/>
            <a:ext cx="576066" cy="369332"/>
          </a:xfrm>
          <a:prstGeom prst="rect">
            <a:avLst/>
          </a:prstGeom>
          <a:noFill/>
        </p:spPr>
        <p:txBody>
          <a:bodyPr wrap="square" rtlCol="0">
            <a:spAutoFit/>
          </a:bodyPr>
          <a:lstStyle/>
          <a:p>
            <a:r>
              <a:rPr lang="en-US" dirty="0"/>
              <a:t>B</a:t>
            </a:r>
          </a:p>
        </p:txBody>
      </p:sp>
    </p:spTree>
    <p:extLst>
      <p:ext uri="{BB962C8B-B14F-4D97-AF65-F5344CB8AC3E}">
        <p14:creationId xmlns:p14="http://schemas.microsoft.com/office/powerpoint/2010/main" val="11237933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9DC7B-DED5-4FDD-A574-4244B197C923}"/>
              </a:ext>
            </a:extLst>
          </p:cNvPr>
          <p:cNvSpPr>
            <a:spLocks noGrp="1"/>
          </p:cNvSpPr>
          <p:nvPr>
            <p:ph type="title"/>
          </p:nvPr>
        </p:nvSpPr>
        <p:spPr/>
        <p:txBody>
          <a:bodyPr/>
          <a:lstStyle/>
          <a:p>
            <a:r>
              <a:rPr lang="en-US" sz="2400" dirty="0"/>
              <a:t>Steps to calculate </a:t>
            </a:r>
            <a:r>
              <a:rPr lang="en-US" sz="2400" dirty="0" err="1"/>
              <a:t>cohen’s</a:t>
            </a:r>
            <a:r>
              <a:rPr lang="en-US" sz="2400" dirty="0"/>
              <a:t> kappa</a:t>
            </a:r>
            <a:r>
              <a:rPr lang="en-US" dirty="0"/>
              <a:t>:</a:t>
            </a:r>
          </a:p>
        </p:txBody>
      </p:sp>
      <p:sp>
        <p:nvSpPr>
          <p:cNvPr id="3" name="Content Placeholder 2">
            <a:extLst>
              <a:ext uri="{FF2B5EF4-FFF2-40B4-BE49-F238E27FC236}">
                <a16:creationId xmlns:a16="http://schemas.microsoft.com/office/drawing/2014/main" id="{B4974ED3-144B-42A7-8609-0ACB1E71CE7E}"/>
              </a:ext>
            </a:extLst>
          </p:cNvPr>
          <p:cNvSpPr>
            <a:spLocks noGrp="1"/>
          </p:cNvSpPr>
          <p:nvPr>
            <p:ph idx="1"/>
          </p:nvPr>
        </p:nvSpPr>
        <p:spPr>
          <a:xfrm>
            <a:off x="308728" y="642918"/>
            <a:ext cx="11691134" cy="5026029"/>
          </a:xfrm>
        </p:spPr>
        <p:txBody>
          <a:bodyPr/>
          <a:lstStyle/>
          <a:p>
            <a:pPr marL="0" indent="0">
              <a:buNone/>
            </a:pPr>
            <a:r>
              <a:rPr lang="en-US" b="1" dirty="0"/>
              <a:t>                                                                       K=( </a:t>
            </a:r>
            <a:r>
              <a:rPr lang="en-US" b="1" i="1" dirty="0"/>
              <a:t>p</a:t>
            </a:r>
            <a:r>
              <a:rPr lang="en-US" b="1" i="1" baseline="-25000" dirty="0"/>
              <a:t>o</a:t>
            </a:r>
            <a:r>
              <a:rPr lang="en-US" b="1" dirty="0"/>
              <a:t>-</a:t>
            </a:r>
            <a:r>
              <a:rPr lang="en-US" b="1" i="1" dirty="0"/>
              <a:t> p</a:t>
            </a:r>
            <a:r>
              <a:rPr lang="en-US" b="1" i="1" baseline="-25000" dirty="0"/>
              <a:t>e</a:t>
            </a:r>
            <a:r>
              <a:rPr lang="en-US" b="1" dirty="0"/>
              <a:t>)/(1-</a:t>
            </a:r>
            <a:r>
              <a:rPr lang="en-US" b="1" i="1" dirty="0"/>
              <a:t> p</a:t>
            </a:r>
            <a:r>
              <a:rPr lang="en-US" b="1" i="1" baseline="-25000" dirty="0"/>
              <a:t>e</a:t>
            </a:r>
            <a:r>
              <a:rPr lang="en-US" b="1" dirty="0"/>
              <a:t>)</a:t>
            </a:r>
          </a:p>
          <a:p>
            <a:pPr marL="0" indent="0">
              <a:buNone/>
            </a:pPr>
            <a:r>
              <a:rPr lang="en-US" dirty="0"/>
              <a:t> </a:t>
            </a:r>
            <a:r>
              <a:rPr lang="en-US" i="1" dirty="0"/>
              <a:t>p</a:t>
            </a:r>
            <a:r>
              <a:rPr lang="en-US" i="1" baseline="-25000" dirty="0"/>
              <a:t>o</a:t>
            </a:r>
            <a:r>
              <a:rPr lang="en-US" dirty="0"/>
              <a:t>= is the relative observed agreement among raters identical to </a:t>
            </a:r>
            <a:r>
              <a:rPr lang="en-US" u="sng" dirty="0"/>
              <a:t>accuracy</a:t>
            </a:r>
          </a:p>
          <a:p>
            <a:pPr marL="0" indent="0">
              <a:buNone/>
            </a:pPr>
            <a:r>
              <a:rPr lang="en-US" i="1" dirty="0"/>
              <a:t>p</a:t>
            </a:r>
            <a:r>
              <a:rPr lang="en-US" i="1" baseline="-25000" dirty="0"/>
              <a:t>e</a:t>
            </a:r>
            <a:r>
              <a:rPr lang="en-US" dirty="0"/>
              <a:t> is the hypothetical probability of chance agreement, using the observed data to calculate the probabilities of each observer randomly seeing each category.</a:t>
            </a:r>
          </a:p>
          <a:p>
            <a:pPr marL="0" indent="0">
              <a:buNone/>
            </a:pPr>
            <a:r>
              <a:rPr lang="en-US" sz="2800" i="1" dirty="0"/>
              <a:t>                                                 </a:t>
            </a:r>
            <a:r>
              <a:rPr lang="en-US" i="1" dirty="0"/>
              <a:t>p</a:t>
            </a:r>
            <a:r>
              <a:rPr lang="en-US" i="1" baseline="-25000" dirty="0"/>
              <a:t>o</a:t>
            </a:r>
            <a:r>
              <a:rPr lang="en-US" sz="2800" i="1" baseline="-25000" dirty="0"/>
              <a:t> = (</a:t>
            </a:r>
            <a:r>
              <a:rPr lang="en-US" sz="2800" i="1" baseline="-25000" dirty="0" err="1"/>
              <a:t>a+d</a:t>
            </a:r>
            <a:r>
              <a:rPr lang="en-US" sz="2800" i="1" baseline="-25000" dirty="0"/>
              <a:t>)/(</a:t>
            </a:r>
            <a:r>
              <a:rPr lang="en-US" sz="2800" i="1" baseline="-25000" dirty="0" err="1"/>
              <a:t>a+b+c+d</a:t>
            </a:r>
            <a:r>
              <a:rPr lang="en-US" sz="2800" i="1" baseline="-25000" dirty="0"/>
              <a:t>)</a:t>
            </a:r>
          </a:p>
          <a:p>
            <a:pPr marL="0" indent="0">
              <a:buNone/>
            </a:pPr>
            <a:r>
              <a:rPr lang="en-US" sz="2800" i="1" baseline="-25000" dirty="0"/>
              <a:t>                                                        </a:t>
            </a:r>
            <a:r>
              <a:rPr lang="en-US" sz="2800" i="1" baseline="-25000" dirty="0" err="1"/>
              <a:t>Pyes</a:t>
            </a:r>
            <a:r>
              <a:rPr lang="en-US" sz="2800" i="1" baseline="-25000" dirty="0"/>
              <a:t>=[(</a:t>
            </a:r>
            <a:r>
              <a:rPr lang="en-US" sz="2800" i="1" baseline="-25000" dirty="0" err="1"/>
              <a:t>a+b</a:t>
            </a:r>
            <a:r>
              <a:rPr lang="en-US" sz="2800" i="1" baseline="-25000" dirty="0"/>
              <a:t>)/(</a:t>
            </a:r>
            <a:r>
              <a:rPr lang="en-US" sz="2800" i="1" baseline="-25000" dirty="0" err="1"/>
              <a:t>a+b+c+d</a:t>
            </a:r>
            <a:r>
              <a:rPr lang="en-US" sz="2800" i="1" baseline="-25000" dirty="0"/>
              <a:t>)] [(</a:t>
            </a:r>
            <a:r>
              <a:rPr lang="en-US" sz="2800" i="1" baseline="-25000" dirty="0" err="1"/>
              <a:t>a+c</a:t>
            </a:r>
            <a:r>
              <a:rPr lang="en-US" sz="2800" i="1" baseline="-25000" dirty="0"/>
              <a:t>)/(</a:t>
            </a:r>
            <a:r>
              <a:rPr lang="en-US" sz="2800" i="1" baseline="-25000" dirty="0" err="1"/>
              <a:t>a+b+c+d</a:t>
            </a:r>
            <a:r>
              <a:rPr lang="en-US" sz="2800" i="1" baseline="-25000" dirty="0"/>
              <a:t>)</a:t>
            </a:r>
          </a:p>
          <a:p>
            <a:pPr marL="0" indent="0">
              <a:buNone/>
            </a:pPr>
            <a:r>
              <a:rPr lang="en-US" sz="2800" i="1" baseline="-25000" dirty="0"/>
              <a:t>                                                     </a:t>
            </a:r>
            <a:r>
              <a:rPr lang="en-US" sz="2800" i="1" baseline="-25000" dirty="0" err="1"/>
              <a:t>Pno</a:t>
            </a:r>
            <a:r>
              <a:rPr lang="en-US" sz="2800" i="1" baseline="-25000" dirty="0"/>
              <a:t>=[(</a:t>
            </a:r>
            <a:r>
              <a:rPr lang="en-US" sz="2800" i="1" baseline="-25000" dirty="0" err="1"/>
              <a:t>c+d</a:t>
            </a:r>
            <a:r>
              <a:rPr lang="en-US" sz="2800" i="1" baseline="-25000" dirty="0"/>
              <a:t>)/(</a:t>
            </a:r>
            <a:r>
              <a:rPr lang="en-US" sz="2800" i="1" baseline="-25000" dirty="0" err="1"/>
              <a:t>a+b+c+d</a:t>
            </a:r>
            <a:r>
              <a:rPr lang="en-US" sz="2800" i="1" baseline="-25000" dirty="0"/>
              <a:t>)] [(</a:t>
            </a:r>
            <a:r>
              <a:rPr lang="en-US" sz="2800" i="1" baseline="-25000" dirty="0" err="1"/>
              <a:t>b+d</a:t>
            </a:r>
            <a:r>
              <a:rPr lang="en-US" sz="2800" i="1" baseline="-25000" dirty="0"/>
              <a:t>)(</a:t>
            </a:r>
            <a:r>
              <a:rPr lang="en-US" sz="2800" i="1" baseline="-25000" dirty="0" err="1"/>
              <a:t>a+b+c+d</a:t>
            </a:r>
            <a:r>
              <a:rPr lang="en-US" sz="2800" i="1" baseline="-25000" dirty="0"/>
              <a:t>)]</a:t>
            </a:r>
          </a:p>
          <a:p>
            <a:pPr marL="0" indent="0">
              <a:buNone/>
            </a:pPr>
            <a:r>
              <a:rPr lang="en-US" i="1" dirty="0"/>
              <a:t>                                                                  p</a:t>
            </a:r>
            <a:r>
              <a:rPr lang="en-US" i="1" baseline="-25000" dirty="0"/>
              <a:t>e </a:t>
            </a:r>
            <a:r>
              <a:rPr lang="en-US" sz="2800" i="1" baseline="-25000" dirty="0"/>
              <a:t>= </a:t>
            </a:r>
            <a:r>
              <a:rPr lang="en-US" sz="2800" i="1" baseline="-25000" dirty="0" err="1"/>
              <a:t>Pyes</a:t>
            </a:r>
            <a:r>
              <a:rPr lang="en-US" sz="2800" i="1" baseline="-25000" dirty="0"/>
              <a:t>+ </a:t>
            </a:r>
            <a:r>
              <a:rPr lang="en-US" sz="2800" i="1" baseline="-25000" dirty="0" err="1"/>
              <a:t>Pno</a:t>
            </a:r>
            <a:endParaRPr lang="en-US" sz="2800" i="1" baseline="-25000" dirty="0"/>
          </a:p>
          <a:p>
            <a:pPr marL="0" indent="0">
              <a:buNone/>
            </a:pPr>
            <a:r>
              <a:rPr lang="en-US" sz="2800" i="1" baseline="-25000" dirty="0"/>
              <a:t>So from example:</a:t>
            </a:r>
          </a:p>
          <a:p>
            <a:pPr marL="0" indent="0">
              <a:buNone/>
            </a:pPr>
            <a:r>
              <a:rPr lang="en-US" sz="2800" i="1" dirty="0"/>
              <a:t>p</a:t>
            </a:r>
            <a:r>
              <a:rPr lang="en-US" sz="2800" i="1" baseline="-25000" dirty="0"/>
              <a:t>o  =(20+15)/50=0.7                 </a:t>
            </a:r>
            <a:r>
              <a:rPr lang="en-US" sz="2800" i="1" baseline="-25000" dirty="0" err="1"/>
              <a:t>Pyes</a:t>
            </a:r>
            <a:r>
              <a:rPr lang="en-US" sz="2800" i="1" baseline="-25000" dirty="0"/>
              <a:t>=(0.5)(0.6)=0.3              </a:t>
            </a:r>
            <a:r>
              <a:rPr lang="en-US" sz="2800" i="1" baseline="-25000" dirty="0" err="1"/>
              <a:t>Pno</a:t>
            </a:r>
            <a:r>
              <a:rPr lang="en-US" sz="2800" i="1" baseline="-25000" dirty="0"/>
              <a:t>=(0.5)(0.4)=0.2          </a:t>
            </a:r>
            <a:r>
              <a:rPr lang="en-US" sz="2800" i="1" dirty="0"/>
              <a:t>p</a:t>
            </a:r>
            <a:r>
              <a:rPr lang="en-US" sz="2800" i="1" baseline="-25000" dirty="0"/>
              <a:t>e= 0.3+0.2=0.5</a:t>
            </a:r>
          </a:p>
          <a:p>
            <a:pPr marL="0" indent="0">
              <a:buNone/>
            </a:pPr>
            <a:endParaRPr lang="en-US" sz="2800" i="1" baseline="-25000" dirty="0"/>
          </a:p>
          <a:p>
            <a:pPr marL="0" indent="0">
              <a:buNone/>
            </a:pPr>
            <a:r>
              <a:rPr lang="en-US" sz="2800" i="1" baseline="-25000" dirty="0"/>
              <a:t>K=(0.7-0.5)/(1-0.5)=0.4 </a:t>
            </a:r>
          </a:p>
        </p:txBody>
      </p:sp>
    </p:spTree>
    <p:extLst>
      <p:ext uri="{BB962C8B-B14F-4D97-AF65-F5344CB8AC3E}">
        <p14:creationId xmlns:p14="http://schemas.microsoft.com/office/powerpoint/2010/main" val="14227946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118BFB-E60A-4431-B852-F19A5871F54E}"/>
              </a:ext>
            </a:extLst>
          </p:cNvPr>
          <p:cNvSpPr>
            <a:spLocks noGrp="1"/>
          </p:cNvSpPr>
          <p:nvPr>
            <p:ph idx="1"/>
          </p:nvPr>
        </p:nvSpPr>
        <p:spPr/>
        <p:txBody>
          <a:bodyPr/>
          <a:lstStyle/>
          <a:p>
            <a:pPr fontAlgn="base"/>
            <a:r>
              <a:rPr lang="en-US" dirty="0"/>
              <a:t>The Kappa statistic varies from 0 to 1, where.</a:t>
            </a:r>
          </a:p>
          <a:p>
            <a:pPr fontAlgn="base"/>
            <a:r>
              <a:rPr lang="en-US" dirty="0"/>
              <a:t>0 = agreement equivalent to chance.</a:t>
            </a:r>
          </a:p>
          <a:p>
            <a:pPr fontAlgn="base"/>
            <a:r>
              <a:rPr lang="en-US" dirty="0"/>
              <a:t>0.1 – 0.20 = slight agreement.</a:t>
            </a:r>
          </a:p>
          <a:p>
            <a:pPr fontAlgn="base"/>
            <a:r>
              <a:rPr lang="en-US" dirty="0"/>
              <a:t>0.21 – 0.40 = fair agreement.</a:t>
            </a:r>
          </a:p>
          <a:p>
            <a:pPr fontAlgn="base"/>
            <a:r>
              <a:rPr lang="en-US" dirty="0"/>
              <a:t>0.41 – 0.60 = moderate agreement.</a:t>
            </a:r>
          </a:p>
          <a:p>
            <a:pPr fontAlgn="base"/>
            <a:r>
              <a:rPr lang="en-US" dirty="0"/>
              <a:t>0.61 – 0.80 = substantial agreement.</a:t>
            </a:r>
          </a:p>
          <a:p>
            <a:pPr fontAlgn="base"/>
            <a:r>
              <a:rPr lang="en-US" dirty="0"/>
              <a:t>0.81 – 0.99 = near perfect agreement</a:t>
            </a:r>
          </a:p>
          <a:p>
            <a:pPr fontAlgn="base"/>
            <a:r>
              <a:rPr lang="en-US" dirty="0"/>
              <a:t>1 = perfect agreement</a:t>
            </a:r>
          </a:p>
          <a:p>
            <a:endParaRPr lang="en-US" dirty="0"/>
          </a:p>
        </p:txBody>
      </p:sp>
    </p:spTree>
    <p:extLst>
      <p:ext uri="{BB962C8B-B14F-4D97-AF65-F5344CB8AC3E}">
        <p14:creationId xmlns:p14="http://schemas.microsoft.com/office/powerpoint/2010/main" val="31240453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2598" y="3032956"/>
            <a:ext cx="8352928" cy="792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0" b="1" dirty="0">
                <a:solidFill>
                  <a:schemeClr val="tx1"/>
                </a:solidFill>
              </a:rPr>
              <a:t>K-Nearest Neighbors</a:t>
            </a:r>
            <a:endParaRPr lang="en-IN" sz="5000" b="1" dirty="0">
              <a:solidFill>
                <a:schemeClr val="tx1"/>
              </a:solidFill>
            </a:endParaRPr>
          </a:p>
        </p:txBody>
      </p:sp>
    </p:spTree>
    <p:extLst>
      <p:ext uri="{BB962C8B-B14F-4D97-AF65-F5344CB8AC3E}">
        <p14:creationId xmlns:p14="http://schemas.microsoft.com/office/powerpoint/2010/main" val="31741693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77E2E-20FE-4C24-A721-0EA7C0AD452A}"/>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905DE698-EA74-43A8-82F9-F08A7772E2A5}"/>
              </a:ext>
            </a:extLst>
          </p:cNvPr>
          <p:cNvSpPr>
            <a:spLocks noGrp="1"/>
          </p:cNvSpPr>
          <p:nvPr>
            <p:ph idx="1"/>
          </p:nvPr>
        </p:nvSpPr>
        <p:spPr/>
        <p:txBody>
          <a:bodyPr>
            <a:normAutofit lnSpcReduction="10000"/>
          </a:bodyPr>
          <a:lstStyle/>
          <a:p>
            <a:pPr marL="0" indent="0">
              <a:buNone/>
            </a:pPr>
            <a:r>
              <a:rPr lang="en-US" dirty="0"/>
              <a:t>we will talk about another widely used machine learning classification technique called K-nearest neighbors (KNN) . Our focus will be primarily on how does the algorithm work and how does the input parameter affect the output/prediction.</a:t>
            </a:r>
          </a:p>
          <a:p>
            <a:pPr marL="0" indent="0">
              <a:buNone/>
            </a:pPr>
            <a:endParaRPr lang="en-US" dirty="0"/>
          </a:p>
          <a:p>
            <a:pPr marL="0" indent="0">
              <a:buNone/>
            </a:pPr>
            <a:r>
              <a:rPr lang="en-US" dirty="0"/>
              <a:t>The KNN algorithm assumes that similar things exist in close proximity. In other words, similar things are near to each other.</a:t>
            </a:r>
          </a:p>
          <a:p>
            <a:pPr marL="0" indent="0">
              <a:buNone/>
            </a:pPr>
            <a:endParaRPr lang="en-US" dirty="0"/>
          </a:p>
          <a:p>
            <a:pPr marL="0" indent="0">
              <a:buNone/>
            </a:pPr>
            <a:r>
              <a:rPr lang="en-US" b="1" dirty="0"/>
              <a:t>When do we use KNN algorithm?</a:t>
            </a:r>
          </a:p>
          <a:p>
            <a:pPr marL="0" indent="0">
              <a:buNone/>
            </a:pPr>
            <a:r>
              <a:rPr lang="en-US" dirty="0"/>
              <a:t>KNN can be used for both classification and regression predictive problems. However, it is more widely used in classification problems in the industry. To evaluate any technique we generally look at 3 important aspects:</a:t>
            </a:r>
          </a:p>
          <a:p>
            <a:pPr marL="0" indent="0">
              <a:buNone/>
            </a:pPr>
            <a:r>
              <a:rPr lang="en-US" dirty="0"/>
              <a:t>       1. Ease to interpret output</a:t>
            </a:r>
          </a:p>
          <a:p>
            <a:pPr marL="0" indent="0">
              <a:buNone/>
            </a:pPr>
            <a:r>
              <a:rPr lang="en-US" dirty="0"/>
              <a:t>       2. Calculation time</a:t>
            </a:r>
          </a:p>
          <a:p>
            <a:pPr marL="0" indent="0">
              <a:buNone/>
            </a:pPr>
            <a:r>
              <a:rPr lang="en-US" dirty="0"/>
              <a:t>       3. Predictive Power</a:t>
            </a:r>
          </a:p>
          <a:p>
            <a:pPr marL="0" indent="0">
              <a:buNone/>
            </a:pPr>
            <a:endParaRPr lang="en-US" dirty="0"/>
          </a:p>
        </p:txBody>
      </p:sp>
    </p:spTree>
    <p:extLst>
      <p:ext uri="{BB962C8B-B14F-4D97-AF65-F5344CB8AC3E}">
        <p14:creationId xmlns:p14="http://schemas.microsoft.com/office/powerpoint/2010/main" val="38981363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iro.medium.com/max/611/1*wW8O-0xVQUFhBGexx2B6hg.png">
            <a:extLst>
              <a:ext uri="{FF2B5EF4-FFF2-40B4-BE49-F238E27FC236}">
                <a16:creationId xmlns:a16="http://schemas.microsoft.com/office/drawing/2014/main" id="{ED7CA57F-CDAD-46EF-811B-91BA4EE955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51190" y="1124744"/>
            <a:ext cx="5819775" cy="38195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85E5D42-B467-47E7-9B81-6B36C9A7C2AF}"/>
              </a:ext>
            </a:extLst>
          </p:cNvPr>
          <p:cNvSpPr/>
          <p:nvPr/>
        </p:nvSpPr>
        <p:spPr>
          <a:xfrm>
            <a:off x="2381" y="1464845"/>
            <a:ext cx="6092825" cy="3139321"/>
          </a:xfrm>
          <a:prstGeom prst="rect">
            <a:avLst/>
          </a:prstGeom>
        </p:spPr>
        <p:txBody>
          <a:bodyPr>
            <a:spAutoFit/>
          </a:bodyPr>
          <a:lstStyle/>
          <a:p>
            <a:r>
              <a:rPr lang="en-US" dirty="0">
                <a:latin typeface="medium-content-serif-font"/>
              </a:rPr>
              <a:t>Notice in the image above that most of the time, similar data points are close to each other.</a:t>
            </a:r>
          </a:p>
          <a:p>
            <a:r>
              <a:rPr lang="en-US" dirty="0"/>
              <a:t>KNN captures the idea of similarity (sometimes called distance, proximity, or closeness) with some mathematics we might have learned in our childhood— calculating the distance between points on a graph.</a:t>
            </a:r>
          </a:p>
          <a:p>
            <a:endParaRPr lang="en-US" dirty="0"/>
          </a:p>
          <a:p>
            <a:r>
              <a:rPr lang="en-US" dirty="0"/>
              <a:t>There are other ways of calculating distance, and one way might be preferable depending on the problem we are solving. However, the straight-line distance (also called the Euclidean distance) is a popular and familiar choice.</a:t>
            </a:r>
          </a:p>
        </p:txBody>
      </p:sp>
    </p:spTree>
    <p:extLst>
      <p:ext uri="{BB962C8B-B14F-4D97-AF65-F5344CB8AC3E}">
        <p14:creationId xmlns:p14="http://schemas.microsoft.com/office/powerpoint/2010/main" val="37323771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raph 2 points">
            <a:extLst>
              <a:ext uri="{FF2B5EF4-FFF2-40B4-BE49-F238E27FC236}">
                <a16:creationId xmlns:a16="http://schemas.microsoft.com/office/drawing/2014/main" id="{7C2FD456-17DA-47A7-9189-43B3AEAF49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728" y="1196752"/>
            <a:ext cx="2143125" cy="1828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C93CC2A-C129-438C-9659-A8164AEA1D95}"/>
              </a:ext>
            </a:extLst>
          </p:cNvPr>
          <p:cNvSpPr/>
          <p:nvPr/>
        </p:nvSpPr>
        <p:spPr>
          <a:xfrm>
            <a:off x="3934966" y="1372488"/>
            <a:ext cx="6092825" cy="1200329"/>
          </a:xfrm>
          <a:prstGeom prst="rect">
            <a:avLst/>
          </a:prstGeom>
        </p:spPr>
        <p:txBody>
          <a:bodyPr>
            <a:spAutoFit/>
          </a:bodyPr>
          <a:lstStyle/>
          <a:p>
            <a:r>
              <a:rPr lang="en-US" dirty="0">
                <a:solidFill>
                  <a:srgbClr val="333333"/>
                </a:solidFill>
                <a:latin typeface="+mj-lt"/>
              </a:rPr>
              <a:t>We can run lines down from </a:t>
            </a:r>
            <a:r>
              <a:rPr lang="en-US" dirty="0">
                <a:solidFill>
                  <a:srgbClr val="A06000"/>
                </a:solidFill>
                <a:latin typeface="+mj-lt"/>
              </a:rPr>
              <a:t>A</a:t>
            </a:r>
            <a:r>
              <a:rPr lang="en-US" dirty="0">
                <a:solidFill>
                  <a:srgbClr val="333333"/>
                </a:solidFill>
                <a:latin typeface="+mj-lt"/>
              </a:rPr>
              <a:t>, and along from </a:t>
            </a:r>
            <a:r>
              <a:rPr lang="en-US" dirty="0">
                <a:solidFill>
                  <a:srgbClr val="A06000"/>
                </a:solidFill>
                <a:latin typeface="+mj-lt"/>
              </a:rPr>
              <a:t>B</a:t>
            </a:r>
            <a:r>
              <a:rPr lang="en-US" dirty="0">
                <a:solidFill>
                  <a:srgbClr val="333333"/>
                </a:solidFill>
                <a:latin typeface="+mj-lt"/>
              </a:rPr>
              <a:t>, to make a </a:t>
            </a:r>
            <a:r>
              <a:rPr lang="en-US" dirty="0">
                <a:latin typeface="+mj-lt"/>
              </a:rPr>
              <a:t>Right-Angled Triangle</a:t>
            </a:r>
            <a:r>
              <a:rPr lang="en-US" dirty="0">
                <a:solidFill>
                  <a:srgbClr val="333333"/>
                </a:solidFill>
                <a:latin typeface="+mj-lt"/>
              </a:rPr>
              <a:t>.</a:t>
            </a:r>
          </a:p>
          <a:p>
            <a:r>
              <a:rPr lang="en-US" dirty="0">
                <a:solidFill>
                  <a:srgbClr val="333333"/>
                </a:solidFill>
                <a:latin typeface="+mj-lt"/>
              </a:rPr>
              <a:t>And with a little help from </a:t>
            </a:r>
            <a:r>
              <a:rPr lang="en-US" dirty="0">
                <a:latin typeface="+mj-lt"/>
              </a:rPr>
              <a:t>Pythagoras</a:t>
            </a:r>
            <a:r>
              <a:rPr lang="en-US" dirty="0">
                <a:solidFill>
                  <a:srgbClr val="333333"/>
                </a:solidFill>
                <a:latin typeface="+mj-lt"/>
              </a:rPr>
              <a:t> we know that:</a:t>
            </a:r>
          </a:p>
          <a:p>
            <a:pPr algn="ctr"/>
            <a:r>
              <a:rPr lang="en-US" dirty="0">
                <a:solidFill>
                  <a:srgbClr val="A06000"/>
                </a:solidFill>
                <a:latin typeface="+mj-lt"/>
              </a:rPr>
              <a:t>a</a:t>
            </a:r>
            <a:r>
              <a:rPr lang="en-US" baseline="30000" dirty="0">
                <a:solidFill>
                  <a:srgbClr val="A06000"/>
                </a:solidFill>
                <a:latin typeface="+mj-lt"/>
              </a:rPr>
              <a:t>2</a:t>
            </a:r>
            <a:r>
              <a:rPr lang="en-US" dirty="0">
                <a:solidFill>
                  <a:srgbClr val="A06000"/>
                </a:solidFill>
                <a:latin typeface="+mj-lt"/>
              </a:rPr>
              <a:t> + b</a:t>
            </a:r>
            <a:r>
              <a:rPr lang="en-US" baseline="30000" dirty="0">
                <a:solidFill>
                  <a:srgbClr val="A06000"/>
                </a:solidFill>
                <a:latin typeface="+mj-lt"/>
              </a:rPr>
              <a:t>2</a:t>
            </a:r>
            <a:r>
              <a:rPr lang="en-US" dirty="0">
                <a:solidFill>
                  <a:srgbClr val="A06000"/>
                </a:solidFill>
                <a:latin typeface="+mj-lt"/>
              </a:rPr>
              <a:t> = c</a:t>
            </a:r>
            <a:r>
              <a:rPr lang="en-US" baseline="30000" dirty="0">
                <a:solidFill>
                  <a:srgbClr val="A06000"/>
                </a:solidFill>
                <a:latin typeface="+mj-lt"/>
              </a:rPr>
              <a:t>2</a:t>
            </a:r>
            <a:endParaRPr lang="en-US" b="0" i="0" dirty="0">
              <a:solidFill>
                <a:srgbClr val="333333"/>
              </a:solidFill>
              <a:effectLst/>
              <a:latin typeface="+mj-lt"/>
            </a:endParaRPr>
          </a:p>
        </p:txBody>
      </p:sp>
      <p:pic>
        <p:nvPicPr>
          <p:cNvPr id="2052" name="Picture 4" descr="graph 2 points">
            <a:extLst>
              <a:ext uri="{FF2B5EF4-FFF2-40B4-BE49-F238E27FC236}">
                <a16:creationId xmlns:a16="http://schemas.microsoft.com/office/drawing/2014/main" id="{7D2803B9-930B-4429-BF1E-623DF82633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728" y="3429000"/>
            <a:ext cx="2400300" cy="1828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DB69B98-DF2D-42C7-9D52-425F9621F807}"/>
              </a:ext>
            </a:extLst>
          </p:cNvPr>
          <p:cNvSpPr/>
          <p:nvPr/>
        </p:nvSpPr>
        <p:spPr>
          <a:xfrm>
            <a:off x="4367014" y="3579386"/>
            <a:ext cx="6092825" cy="1477328"/>
          </a:xfrm>
          <a:prstGeom prst="rect">
            <a:avLst/>
          </a:prstGeom>
        </p:spPr>
        <p:txBody>
          <a:bodyPr>
            <a:spAutoFit/>
          </a:bodyPr>
          <a:lstStyle/>
          <a:p>
            <a:r>
              <a:rPr lang="en-US" dirty="0">
                <a:solidFill>
                  <a:srgbClr val="333333"/>
                </a:solidFill>
                <a:latin typeface="+mj-lt"/>
              </a:rPr>
              <a:t>Now label the</a:t>
            </a:r>
            <a:r>
              <a:rPr lang="en-US" u="sng" dirty="0">
                <a:solidFill>
                  <a:srgbClr val="333333"/>
                </a:solidFill>
                <a:latin typeface="+mj-lt"/>
              </a:rPr>
              <a:t> </a:t>
            </a:r>
            <a:r>
              <a:rPr lang="en-US" dirty="0">
                <a:latin typeface="+mj-lt"/>
              </a:rPr>
              <a:t>coordinates</a:t>
            </a:r>
            <a:r>
              <a:rPr lang="en-US" dirty="0">
                <a:solidFill>
                  <a:srgbClr val="333333"/>
                </a:solidFill>
                <a:latin typeface="+mj-lt"/>
              </a:rPr>
              <a:t> of points A and B.</a:t>
            </a:r>
          </a:p>
          <a:p>
            <a:pPr algn="ctr"/>
            <a:r>
              <a:rPr lang="en-US" dirty="0" err="1">
                <a:solidFill>
                  <a:srgbClr val="A06000"/>
                </a:solidFill>
                <a:latin typeface="+mj-lt"/>
              </a:rPr>
              <a:t>x</a:t>
            </a:r>
            <a:r>
              <a:rPr lang="en-US" baseline="-25000" dirty="0" err="1">
                <a:solidFill>
                  <a:srgbClr val="A06000"/>
                </a:solidFill>
                <a:latin typeface="+mj-lt"/>
              </a:rPr>
              <a:t>A</a:t>
            </a:r>
            <a:r>
              <a:rPr lang="en-US" dirty="0">
                <a:solidFill>
                  <a:srgbClr val="333333"/>
                </a:solidFill>
                <a:latin typeface="+mj-lt"/>
              </a:rPr>
              <a:t> means the x-coordinate of point </a:t>
            </a:r>
            <a:r>
              <a:rPr lang="en-US" dirty="0">
                <a:solidFill>
                  <a:srgbClr val="A06000"/>
                </a:solidFill>
                <a:latin typeface="+mj-lt"/>
              </a:rPr>
              <a:t>A</a:t>
            </a:r>
            <a:br>
              <a:rPr lang="en-US" dirty="0">
                <a:solidFill>
                  <a:srgbClr val="333333"/>
                </a:solidFill>
                <a:latin typeface="+mj-lt"/>
              </a:rPr>
            </a:br>
            <a:r>
              <a:rPr lang="en-US" dirty="0" err="1">
                <a:solidFill>
                  <a:srgbClr val="A06000"/>
                </a:solidFill>
                <a:latin typeface="+mj-lt"/>
              </a:rPr>
              <a:t>y</a:t>
            </a:r>
            <a:r>
              <a:rPr lang="en-US" baseline="-25000" dirty="0" err="1">
                <a:solidFill>
                  <a:srgbClr val="A06000"/>
                </a:solidFill>
                <a:latin typeface="+mj-lt"/>
              </a:rPr>
              <a:t>A</a:t>
            </a:r>
            <a:r>
              <a:rPr lang="en-US" dirty="0">
                <a:solidFill>
                  <a:srgbClr val="333333"/>
                </a:solidFill>
                <a:latin typeface="+mj-lt"/>
              </a:rPr>
              <a:t> means the y-coordinate of point </a:t>
            </a:r>
            <a:r>
              <a:rPr lang="en-US" dirty="0">
                <a:solidFill>
                  <a:srgbClr val="A06000"/>
                </a:solidFill>
                <a:latin typeface="+mj-lt"/>
              </a:rPr>
              <a:t>A</a:t>
            </a:r>
            <a:endParaRPr lang="en-US" dirty="0">
              <a:solidFill>
                <a:srgbClr val="333333"/>
              </a:solidFill>
              <a:latin typeface="+mj-lt"/>
            </a:endParaRPr>
          </a:p>
          <a:p>
            <a:r>
              <a:rPr lang="en-US" dirty="0">
                <a:solidFill>
                  <a:srgbClr val="333333"/>
                </a:solidFill>
                <a:latin typeface="+mj-lt"/>
              </a:rPr>
              <a:t>The horizontal distance </a:t>
            </a:r>
            <a:r>
              <a:rPr lang="en-US" b="1" dirty="0">
                <a:solidFill>
                  <a:srgbClr val="A06000"/>
                </a:solidFill>
                <a:latin typeface="+mj-lt"/>
              </a:rPr>
              <a:t>a</a:t>
            </a:r>
            <a:r>
              <a:rPr lang="en-US" dirty="0">
                <a:solidFill>
                  <a:srgbClr val="333333"/>
                </a:solidFill>
                <a:latin typeface="+mj-lt"/>
              </a:rPr>
              <a:t> is </a:t>
            </a:r>
            <a:r>
              <a:rPr lang="en-US" b="1" dirty="0">
                <a:solidFill>
                  <a:srgbClr val="A06000"/>
                </a:solidFill>
                <a:latin typeface="+mj-lt"/>
              </a:rPr>
              <a:t>(</a:t>
            </a:r>
            <a:r>
              <a:rPr lang="en-US" b="1" dirty="0" err="1">
                <a:solidFill>
                  <a:srgbClr val="A06000"/>
                </a:solidFill>
                <a:latin typeface="+mj-lt"/>
              </a:rPr>
              <a:t>x</a:t>
            </a:r>
            <a:r>
              <a:rPr lang="en-US" b="1" baseline="-25000" dirty="0" err="1">
                <a:solidFill>
                  <a:srgbClr val="A06000"/>
                </a:solidFill>
                <a:latin typeface="+mj-lt"/>
              </a:rPr>
              <a:t>A</a:t>
            </a:r>
            <a:r>
              <a:rPr lang="en-US" b="1" dirty="0">
                <a:solidFill>
                  <a:srgbClr val="A06000"/>
                </a:solidFill>
                <a:latin typeface="+mj-lt"/>
              </a:rPr>
              <a:t> − </a:t>
            </a:r>
            <a:r>
              <a:rPr lang="en-US" b="1" dirty="0" err="1">
                <a:solidFill>
                  <a:srgbClr val="A06000"/>
                </a:solidFill>
                <a:latin typeface="+mj-lt"/>
              </a:rPr>
              <a:t>x</a:t>
            </a:r>
            <a:r>
              <a:rPr lang="en-US" b="1" baseline="-25000" dirty="0" err="1">
                <a:solidFill>
                  <a:srgbClr val="A06000"/>
                </a:solidFill>
                <a:latin typeface="+mj-lt"/>
              </a:rPr>
              <a:t>B</a:t>
            </a:r>
            <a:r>
              <a:rPr lang="en-US" b="1" dirty="0">
                <a:solidFill>
                  <a:srgbClr val="A06000"/>
                </a:solidFill>
                <a:latin typeface="+mj-lt"/>
              </a:rPr>
              <a:t>)</a:t>
            </a:r>
            <a:endParaRPr lang="en-US" dirty="0">
              <a:solidFill>
                <a:srgbClr val="333333"/>
              </a:solidFill>
              <a:latin typeface="+mj-lt"/>
            </a:endParaRPr>
          </a:p>
          <a:p>
            <a:r>
              <a:rPr lang="en-US" dirty="0">
                <a:solidFill>
                  <a:srgbClr val="333333"/>
                </a:solidFill>
                <a:latin typeface="+mj-lt"/>
              </a:rPr>
              <a:t>The vertical distance </a:t>
            </a:r>
            <a:r>
              <a:rPr lang="en-US" b="1" dirty="0">
                <a:solidFill>
                  <a:srgbClr val="A06000"/>
                </a:solidFill>
                <a:latin typeface="+mj-lt"/>
              </a:rPr>
              <a:t>b</a:t>
            </a:r>
            <a:r>
              <a:rPr lang="en-US" dirty="0">
                <a:solidFill>
                  <a:srgbClr val="333333"/>
                </a:solidFill>
                <a:latin typeface="+mj-lt"/>
              </a:rPr>
              <a:t> is </a:t>
            </a:r>
            <a:r>
              <a:rPr lang="en-US" b="1" dirty="0">
                <a:solidFill>
                  <a:srgbClr val="A06000"/>
                </a:solidFill>
                <a:latin typeface="+mj-lt"/>
              </a:rPr>
              <a:t>(</a:t>
            </a:r>
            <a:r>
              <a:rPr lang="en-US" b="1" dirty="0" err="1">
                <a:solidFill>
                  <a:srgbClr val="A06000"/>
                </a:solidFill>
                <a:latin typeface="+mj-lt"/>
              </a:rPr>
              <a:t>y</a:t>
            </a:r>
            <a:r>
              <a:rPr lang="en-US" b="1" baseline="-25000" dirty="0" err="1">
                <a:solidFill>
                  <a:srgbClr val="A06000"/>
                </a:solidFill>
                <a:latin typeface="+mj-lt"/>
              </a:rPr>
              <a:t>A</a:t>
            </a:r>
            <a:r>
              <a:rPr lang="en-US" b="1" dirty="0">
                <a:solidFill>
                  <a:srgbClr val="A06000"/>
                </a:solidFill>
                <a:latin typeface="+mj-lt"/>
              </a:rPr>
              <a:t> − </a:t>
            </a:r>
            <a:r>
              <a:rPr lang="en-US" b="1" dirty="0" err="1">
                <a:solidFill>
                  <a:srgbClr val="A06000"/>
                </a:solidFill>
                <a:latin typeface="+mj-lt"/>
              </a:rPr>
              <a:t>y</a:t>
            </a:r>
            <a:r>
              <a:rPr lang="en-US" b="1" baseline="-25000" dirty="0" err="1">
                <a:solidFill>
                  <a:srgbClr val="A06000"/>
                </a:solidFill>
                <a:latin typeface="+mj-lt"/>
              </a:rPr>
              <a:t>B</a:t>
            </a:r>
            <a:r>
              <a:rPr lang="en-US" b="1" dirty="0">
                <a:solidFill>
                  <a:srgbClr val="A06000"/>
                </a:solidFill>
                <a:latin typeface="+mj-lt"/>
              </a:rPr>
              <a:t>)</a:t>
            </a:r>
            <a:endParaRPr lang="en-US" b="0" i="0" dirty="0">
              <a:solidFill>
                <a:srgbClr val="333333"/>
              </a:solidFill>
              <a:effectLst/>
              <a:latin typeface="+mj-lt"/>
            </a:endParaRPr>
          </a:p>
        </p:txBody>
      </p:sp>
      <p:sp>
        <p:nvSpPr>
          <p:cNvPr id="6" name="Rectangle 5">
            <a:extLst>
              <a:ext uri="{FF2B5EF4-FFF2-40B4-BE49-F238E27FC236}">
                <a16:creationId xmlns:a16="http://schemas.microsoft.com/office/drawing/2014/main" id="{3DBBFD89-306B-4665-92A7-F861F602CC97}"/>
              </a:ext>
            </a:extLst>
          </p:cNvPr>
          <p:cNvSpPr>
            <a:spLocks noChangeArrowheads="1"/>
          </p:cNvSpPr>
          <p:nvPr/>
        </p:nvSpPr>
        <p:spPr bwMode="auto">
          <a:xfrm>
            <a:off x="793081" y="5268839"/>
            <a:ext cx="14268648"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222"/>
                </a:solidFill>
                <a:effectLst/>
                <a:latin typeface="Verdana" panose="020B0604030504040204" pitchFamily="34" charset="0"/>
              </a:rPr>
              <a:t>Start with:</a:t>
            </a:r>
            <a:r>
              <a:rPr kumimoji="0" lang="en-US" altLang="en-US" sz="1400" b="0" i="0" u="none" strike="noStrike" cap="none" normalizeH="0" baseline="0" dirty="0">
                <a:ln>
                  <a:noFill/>
                </a:ln>
                <a:solidFill>
                  <a:srgbClr val="A06000"/>
                </a:solidFill>
                <a:effectLst/>
                <a:latin typeface="Verdana" panose="020B0604030504040204" pitchFamily="34" charset="0"/>
              </a:rPr>
              <a:t>c</a:t>
            </a:r>
            <a:r>
              <a:rPr kumimoji="0" lang="en-US" altLang="en-US" sz="1400" b="0" i="0" u="none" strike="noStrike" cap="none" normalizeH="0" baseline="30000" dirty="0">
                <a:ln>
                  <a:noFill/>
                </a:ln>
                <a:solidFill>
                  <a:srgbClr val="A06000"/>
                </a:solidFill>
                <a:effectLst/>
                <a:latin typeface="Verdana" panose="020B0604030504040204" pitchFamily="34" charset="0"/>
              </a:rPr>
              <a:t>2</a:t>
            </a:r>
            <a:r>
              <a:rPr kumimoji="0" lang="en-US" altLang="en-US" sz="1400" b="0" i="0" u="none" strike="noStrike" cap="none" normalizeH="0" baseline="0" dirty="0">
                <a:ln>
                  <a:noFill/>
                </a:ln>
                <a:solidFill>
                  <a:srgbClr val="A06000"/>
                </a:solidFill>
                <a:effectLst/>
                <a:latin typeface="Verdana" panose="020B0604030504040204" pitchFamily="34" charset="0"/>
              </a:rPr>
              <a:t> = a</a:t>
            </a:r>
            <a:r>
              <a:rPr kumimoji="0" lang="en-US" altLang="en-US" sz="1400" b="0" i="0" u="none" strike="noStrike" cap="none" normalizeH="0" baseline="30000" dirty="0">
                <a:ln>
                  <a:noFill/>
                </a:ln>
                <a:solidFill>
                  <a:srgbClr val="A06000"/>
                </a:solidFill>
                <a:effectLst/>
                <a:latin typeface="Verdana" panose="020B0604030504040204" pitchFamily="34" charset="0"/>
              </a:rPr>
              <a:t>2</a:t>
            </a:r>
            <a:r>
              <a:rPr kumimoji="0" lang="en-US" altLang="en-US" sz="1400" b="0" i="0" u="none" strike="noStrike" cap="none" normalizeH="0" baseline="0" dirty="0">
                <a:ln>
                  <a:noFill/>
                </a:ln>
                <a:solidFill>
                  <a:srgbClr val="A06000"/>
                </a:solidFill>
                <a:effectLst/>
                <a:latin typeface="Verdana" panose="020B0604030504040204" pitchFamily="34" charset="0"/>
              </a:rPr>
              <a:t> + b</a:t>
            </a:r>
            <a:r>
              <a:rPr kumimoji="0" lang="en-US" altLang="en-US" sz="1400" b="0" i="0" u="none" strike="noStrike" cap="none" normalizeH="0" baseline="30000" dirty="0">
                <a:ln>
                  <a:noFill/>
                </a:ln>
                <a:solidFill>
                  <a:srgbClr val="A06000"/>
                </a:solidFill>
                <a:effectLst/>
                <a:latin typeface="Verdana" panose="020B0604030504040204" pitchFamily="34" charset="0"/>
              </a:rPr>
              <a:t>2</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222"/>
                </a:solidFill>
                <a:effectLst/>
                <a:latin typeface="Verdana" panose="020B0604030504040204" pitchFamily="34" charset="0"/>
              </a:rPr>
              <a:t>Put in the calculations for a and b:</a:t>
            </a:r>
            <a:r>
              <a:rPr kumimoji="0" lang="en-US" altLang="en-US" sz="1400" b="0" i="0" u="none" strike="noStrike" cap="none" normalizeH="0" baseline="0" dirty="0">
                <a:ln>
                  <a:noFill/>
                </a:ln>
                <a:solidFill>
                  <a:srgbClr val="A06000"/>
                </a:solidFill>
                <a:effectLst/>
                <a:latin typeface="Verdana" panose="020B0604030504040204" pitchFamily="34" charset="0"/>
              </a:rPr>
              <a:t>c</a:t>
            </a:r>
            <a:r>
              <a:rPr kumimoji="0" lang="en-US" altLang="en-US" sz="1400" b="0" i="0" u="none" strike="noStrike" cap="none" normalizeH="0" baseline="30000" dirty="0">
                <a:ln>
                  <a:noFill/>
                </a:ln>
                <a:solidFill>
                  <a:srgbClr val="A06000"/>
                </a:solidFill>
                <a:effectLst/>
                <a:latin typeface="Verdana" panose="020B0604030504040204" pitchFamily="34" charset="0"/>
              </a:rPr>
              <a:t>2</a:t>
            </a:r>
            <a:r>
              <a:rPr kumimoji="0" lang="en-US" altLang="en-US" sz="1400" b="0" i="0" u="none" strike="noStrike" cap="none" normalizeH="0" baseline="0" dirty="0">
                <a:ln>
                  <a:noFill/>
                </a:ln>
                <a:solidFill>
                  <a:srgbClr val="A06000"/>
                </a:solidFill>
                <a:effectLst/>
                <a:latin typeface="Verdana" panose="020B0604030504040204" pitchFamily="34" charset="0"/>
              </a:rPr>
              <a:t> = (</a:t>
            </a:r>
            <a:r>
              <a:rPr kumimoji="0" lang="en-US" altLang="en-US" sz="1400" b="0" i="0" u="none" strike="noStrike" cap="none" normalizeH="0" baseline="0" dirty="0" err="1">
                <a:ln>
                  <a:noFill/>
                </a:ln>
                <a:solidFill>
                  <a:srgbClr val="A06000"/>
                </a:solidFill>
                <a:effectLst/>
                <a:latin typeface="Verdana" panose="020B0604030504040204" pitchFamily="34" charset="0"/>
              </a:rPr>
              <a:t>x</a:t>
            </a:r>
            <a:r>
              <a:rPr kumimoji="0" lang="en-US" altLang="en-US" sz="1400" b="0" i="0" u="none" strike="noStrike" cap="none" normalizeH="0" baseline="-30000" dirty="0" err="1">
                <a:ln>
                  <a:noFill/>
                </a:ln>
                <a:solidFill>
                  <a:srgbClr val="A06000"/>
                </a:solidFill>
                <a:effectLst/>
                <a:latin typeface="Verdana" panose="020B0604030504040204" pitchFamily="34" charset="0"/>
              </a:rPr>
              <a:t>A</a:t>
            </a:r>
            <a:r>
              <a:rPr kumimoji="0" lang="en-US" altLang="en-US" sz="1400" b="0" i="0" u="none" strike="noStrike" cap="none" normalizeH="0" baseline="0" dirty="0">
                <a:ln>
                  <a:noFill/>
                </a:ln>
                <a:solidFill>
                  <a:srgbClr val="A06000"/>
                </a:solidFill>
                <a:effectLst/>
                <a:latin typeface="Verdana" panose="020B0604030504040204" pitchFamily="34" charset="0"/>
              </a:rPr>
              <a:t> − </a:t>
            </a:r>
            <a:r>
              <a:rPr kumimoji="0" lang="en-US" altLang="en-US" sz="1400" b="0" i="0" u="none" strike="noStrike" cap="none" normalizeH="0" baseline="0" dirty="0" err="1">
                <a:ln>
                  <a:noFill/>
                </a:ln>
                <a:solidFill>
                  <a:srgbClr val="A06000"/>
                </a:solidFill>
                <a:effectLst/>
                <a:latin typeface="Verdana" panose="020B0604030504040204" pitchFamily="34" charset="0"/>
              </a:rPr>
              <a:t>x</a:t>
            </a:r>
            <a:r>
              <a:rPr kumimoji="0" lang="en-US" altLang="en-US" sz="1400" b="0" i="0" u="none" strike="noStrike" cap="none" normalizeH="0" baseline="-30000" dirty="0" err="1">
                <a:ln>
                  <a:noFill/>
                </a:ln>
                <a:solidFill>
                  <a:srgbClr val="A06000"/>
                </a:solidFill>
                <a:effectLst/>
                <a:latin typeface="Verdana" panose="020B0604030504040204" pitchFamily="34" charset="0"/>
              </a:rPr>
              <a:t>B</a:t>
            </a:r>
            <a:r>
              <a:rPr kumimoji="0" lang="en-US" altLang="en-US" sz="1400" b="0" i="0" u="none" strike="noStrike" cap="none" normalizeH="0" baseline="0" dirty="0">
                <a:ln>
                  <a:noFill/>
                </a:ln>
                <a:solidFill>
                  <a:srgbClr val="A06000"/>
                </a:solidFill>
                <a:effectLst/>
                <a:latin typeface="Verdana" panose="020B0604030504040204" pitchFamily="34" charset="0"/>
              </a:rPr>
              <a:t>)</a:t>
            </a:r>
            <a:r>
              <a:rPr kumimoji="0" lang="en-US" altLang="en-US" sz="1400" b="0" i="0" u="none" strike="noStrike" cap="none" normalizeH="0" baseline="30000" dirty="0">
                <a:ln>
                  <a:noFill/>
                </a:ln>
                <a:solidFill>
                  <a:srgbClr val="A06000"/>
                </a:solidFill>
                <a:effectLst/>
                <a:latin typeface="Verdana" panose="020B0604030504040204" pitchFamily="34" charset="0"/>
              </a:rPr>
              <a:t>2</a:t>
            </a:r>
            <a:r>
              <a:rPr kumimoji="0" lang="en-US" altLang="en-US" sz="1400" b="0" i="0" u="none" strike="noStrike" cap="none" normalizeH="0" baseline="0" dirty="0">
                <a:ln>
                  <a:noFill/>
                </a:ln>
                <a:solidFill>
                  <a:srgbClr val="A06000"/>
                </a:solidFill>
                <a:effectLst/>
                <a:latin typeface="Verdana" panose="020B0604030504040204" pitchFamily="34" charset="0"/>
              </a:rPr>
              <a:t> + (</a:t>
            </a:r>
            <a:r>
              <a:rPr kumimoji="0" lang="en-US" altLang="en-US" sz="1400" b="0" i="0" u="none" strike="noStrike" cap="none" normalizeH="0" baseline="0" dirty="0" err="1">
                <a:ln>
                  <a:noFill/>
                </a:ln>
                <a:solidFill>
                  <a:srgbClr val="A06000"/>
                </a:solidFill>
                <a:effectLst/>
                <a:latin typeface="Verdana" panose="020B0604030504040204" pitchFamily="34" charset="0"/>
              </a:rPr>
              <a:t>y</a:t>
            </a:r>
            <a:r>
              <a:rPr kumimoji="0" lang="en-US" altLang="en-US" sz="1400" b="0" i="0" u="none" strike="noStrike" cap="none" normalizeH="0" baseline="-30000" dirty="0" err="1">
                <a:ln>
                  <a:noFill/>
                </a:ln>
                <a:solidFill>
                  <a:srgbClr val="A06000"/>
                </a:solidFill>
                <a:effectLst/>
                <a:latin typeface="Verdana" panose="020B0604030504040204" pitchFamily="34" charset="0"/>
              </a:rPr>
              <a:t>A</a:t>
            </a:r>
            <a:r>
              <a:rPr kumimoji="0" lang="en-US" altLang="en-US" sz="1400" b="0" i="0" u="none" strike="noStrike" cap="none" normalizeH="0" baseline="0" dirty="0">
                <a:ln>
                  <a:noFill/>
                </a:ln>
                <a:solidFill>
                  <a:srgbClr val="A06000"/>
                </a:solidFill>
                <a:effectLst/>
                <a:latin typeface="Verdana" panose="020B0604030504040204" pitchFamily="34" charset="0"/>
              </a:rPr>
              <a:t> − </a:t>
            </a:r>
            <a:r>
              <a:rPr kumimoji="0" lang="en-US" altLang="en-US" sz="1400" b="0" i="0" u="none" strike="noStrike" cap="none" normalizeH="0" baseline="0" dirty="0" err="1">
                <a:ln>
                  <a:noFill/>
                </a:ln>
                <a:solidFill>
                  <a:srgbClr val="A06000"/>
                </a:solidFill>
                <a:effectLst/>
                <a:latin typeface="Verdana" panose="020B0604030504040204" pitchFamily="34" charset="0"/>
              </a:rPr>
              <a:t>y</a:t>
            </a:r>
            <a:r>
              <a:rPr kumimoji="0" lang="en-US" altLang="en-US" sz="1400" b="0" i="0" u="none" strike="noStrike" cap="none" normalizeH="0" baseline="-30000" dirty="0" err="1">
                <a:ln>
                  <a:noFill/>
                </a:ln>
                <a:solidFill>
                  <a:srgbClr val="A06000"/>
                </a:solidFill>
                <a:effectLst/>
                <a:latin typeface="Verdana" panose="020B0604030504040204" pitchFamily="34" charset="0"/>
              </a:rPr>
              <a:t>B</a:t>
            </a:r>
            <a:r>
              <a:rPr kumimoji="0" lang="en-US" altLang="en-US" sz="1400" b="0" i="0" u="none" strike="noStrike" cap="none" normalizeH="0" baseline="0" dirty="0">
                <a:ln>
                  <a:noFill/>
                </a:ln>
                <a:solidFill>
                  <a:srgbClr val="A06000"/>
                </a:solidFill>
                <a:effectLst/>
                <a:latin typeface="Verdana" panose="020B0604030504040204" pitchFamily="34" charset="0"/>
              </a:rPr>
              <a:t>)</a:t>
            </a:r>
            <a:r>
              <a:rPr kumimoji="0" lang="en-US" altLang="en-US" sz="1400" b="0" i="0" u="none" strike="noStrike" cap="none" normalizeH="0" baseline="30000" dirty="0">
                <a:ln>
                  <a:noFill/>
                </a:ln>
                <a:solidFill>
                  <a:srgbClr val="A06000"/>
                </a:solidFill>
                <a:effectLst/>
                <a:latin typeface="Verdana" panose="020B0604030504040204" pitchFamily="34" charset="0"/>
              </a:rPr>
              <a:t>2</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222"/>
                </a:solidFill>
                <a:effectLst/>
                <a:latin typeface="Verdana" panose="020B0604030504040204" pitchFamily="34" charset="0"/>
              </a:rPr>
              <a:t>Square root of both sides:</a:t>
            </a:r>
            <a:r>
              <a:rPr kumimoji="0" lang="en-US" altLang="en-US" sz="1400" b="0" i="0" u="none" strike="noStrike" cap="none" normalizeH="0" baseline="0" dirty="0">
                <a:ln>
                  <a:noFill/>
                </a:ln>
                <a:solidFill>
                  <a:srgbClr val="0044CC"/>
                </a:solidFill>
                <a:effectLst/>
                <a:latin typeface="Verdana" panose="020B0604030504040204" pitchFamily="34" charset="0"/>
              </a:rPr>
              <a:t>  </a:t>
            </a:r>
            <a:r>
              <a:rPr kumimoji="0" lang="en-US" altLang="en-US" sz="1800" b="0" i="0" u="none" strike="noStrike" cap="none" normalizeH="0" baseline="0" dirty="0">
                <a:ln>
                  <a:noFill/>
                </a:ln>
                <a:solidFill>
                  <a:srgbClr val="0044CC"/>
                </a:solidFill>
                <a:effectLst/>
                <a:latin typeface="Verdana" panose="020B060403050404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4" name="Picture 6" descr="c = square root of [(xA-xB)^2+(yA-yB)^2]">
            <a:extLst>
              <a:ext uri="{FF2B5EF4-FFF2-40B4-BE49-F238E27FC236}">
                <a16:creationId xmlns:a16="http://schemas.microsoft.com/office/drawing/2014/main" id="{97716A1E-ED88-4029-97A2-A397285524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1026" y="5749833"/>
            <a:ext cx="253365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62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601F-ABB8-4765-B5A1-123CADFB03B5}"/>
              </a:ext>
            </a:extLst>
          </p:cNvPr>
          <p:cNvSpPr>
            <a:spLocks noGrp="1"/>
          </p:cNvSpPr>
          <p:nvPr>
            <p:ph type="title"/>
          </p:nvPr>
        </p:nvSpPr>
        <p:spPr/>
        <p:txBody>
          <a:bodyPr/>
          <a:lstStyle/>
          <a:p>
            <a:r>
              <a:rPr lang="en-US" dirty="0"/>
              <a:t>How Does The Decision Tree Algorithm Work:</a:t>
            </a:r>
          </a:p>
        </p:txBody>
      </p:sp>
      <p:sp>
        <p:nvSpPr>
          <p:cNvPr id="3" name="Content Placeholder 2">
            <a:extLst>
              <a:ext uri="{FF2B5EF4-FFF2-40B4-BE49-F238E27FC236}">
                <a16:creationId xmlns:a16="http://schemas.microsoft.com/office/drawing/2014/main" id="{2E593FE3-4A9E-4D6B-B4FD-48D93AD5AA08}"/>
              </a:ext>
            </a:extLst>
          </p:cNvPr>
          <p:cNvSpPr>
            <a:spLocks noGrp="1"/>
          </p:cNvSpPr>
          <p:nvPr>
            <p:ph idx="1"/>
          </p:nvPr>
        </p:nvSpPr>
        <p:spPr>
          <a:xfrm>
            <a:off x="-9461" y="548680"/>
            <a:ext cx="11999863" cy="5976664"/>
          </a:xfrm>
        </p:spPr>
        <p:txBody>
          <a:bodyPr/>
          <a:lstStyle/>
          <a:p>
            <a:r>
              <a:rPr lang="en-US" dirty="0"/>
              <a:t>The basic idea behind any decision tree algorithm is as follows:</a:t>
            </a:r>
          </a:p>
          <a:p>
            <a:r>
              <a:rPr lang="en-US" dirty="0"/>
              <a:t>Select the best attribute using Attribute Selection Measures(ASM) to split the records.</a:t>
            </a:r>
          </a:p>
          <a:p>
            <a:r>
              <a:rPr lang="en-US" dirty="0"/>
              <a:t>Make that attribute a decision node and breaks the dataset into smaller subsets.</a:t>
            </a:r>
          </a:p>
          <a:p>
            <a:r>
              <a:rPr lang="en-US" dirty="0"/>
              <a:t>Starts tree building by repeating this process recursively for each child until one of the condition will match:</a:t>
            </a:r>
          </a:p>
          <a:p>
            <a:pPr lvl="1">
              <a:buFont typeface="Wingdings" panose="05000000000000000000" pitchFamily="2" charset="2"/>
              <a:buChar char="Ø"/>
            </a:pPr>
            <a:r>
              <a:rPr lang="en-US" dirty="0"/>
              <a:t>All the tuples belong to the same attribute value.</a:t>
            </a:r>
          </a:p>
          <a:p>
            <a:pPr lvl="1">
              <a:buFont typeface="Wingdings" panose="05000000000000000000" pitchFamily="2" charset="2"/>
              <a:buChar char="Ø"/>
            </a:pPr>
            <a:r>
              <a:rPr lang="en-US" dirty="0"/>
              <a:t>There are no more remaining attributes.</a:t>
            </a:r>
          </a:p>
          <a:p>
            <a:pPr lvl="1">
              <a:buFont typeface="Wingdings" panose="05000000000000000000" pitchFamily="2" charset="2"/>
              <a:buChar char="Ø"/>
            </a:pPr>
            <a:r>
              <a:rPr lang="en-US" dirty="0"/>
              <a:t>There are no more instances.</a:t>
            </a:r>
          </a:p>
          <a:p>
            <a:pPr marL="0" indent="0">
              <a:buNone/>
            </a:pPr>
            <a:endParaRPr lang="en-US" dirty="0"/>
          </a:p>
        </p:txBody>
      </p:sp>
      <p:pic>
        <p:nvPicPr>
          <p:cNvPr id="2050" name="Picture 2" descr="https://res.cloudinary.com/dyd911kmh/image/upload/f_auto,q_auto:best/v1545934190/2_btay8n.png">
            <a:extLst>
              <a:ext uri="{FF2B5EF4-FFF2-40B4-BE49-F238E27FC236}">
                <a16:creationId xmlns:a16="http://schemas.microsoft.com/office/drawing/2014/main" id="{45ED0612-48C5-4280-B654-90BA65A655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2393" y="3140968"/>
            <a:ext cx="6905625"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5431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23CEF-A69C-4A96-91AD-BC2759DE919C}"/>
              </a:ext>
            </a:extLst>
          </p:cNvPr>
          <p:cNvSpPr>
            <a:spLocks noGrp="1"/>
          </p:cNvSpPr>
          <p:nvPr>
            <p:ph type="title"/>
          </p:nvPr>
        </p:nvSpPr>
        <p:spPr/>
        <p:txBody>
          <a:bodyPr/>
          <a:lstStyle/>
          <a:p>
            <a:r>
              <a:rPr lang="en-US" dirty="0"/>
              <a:t>Steps To Follow KNN:</a:t>
            </a:r>
          </a:p>
        </p:txBody>
      </p:sp>
      <p:sp>
        <p:nvSpPr>
          <p:cNvPr id="3" name="Content Placeholder 2">
            <a:extLst>
              <a:ext uri="{FF2B5EF4-FFF2-40B4-BE49-F238E27FC236}">
                <a16:creationId xmlns:a16="http://schemas.microsoft.com/office/drawing/2014/main" id="{A417D860-08D4-41A0-A328-7C1C5447D1AF}"/>
              </a:ext>
            </a:extLst>
          </p:cNvPr>
          <p:cNvSpPr>
            <a:spLocks noGrp="1"/>
          </p:cNvSpPr>
          <p:nvPr>
            <p:ph idx="1"/>
          </p:nvPr>
        </p:nvSpPr>
        <p:spPr/>
        <p:txBody>
          <a:bodyPr/>
          <a:lstStyle/>
          <a:p>
            <a:pPr marL="0" indent="0">
              <a:buNone/>
            </a:pPr>
            <a:r>
              <a:rPr lang="en-US" b="1" u="sng" dirty="0"/>
              <a:t>The KNN Algorithm</a:t>
            </a:r>
          </a:p>
          <a:p>
            <a:r>
              <a:rPr lang="en-US" dirty="0"/>
              <a:t>Load the data</a:t>
            </a:r>
          </a:p>
          <a:p>
            <a:r>
              <a:rPr lang="en-US" dirty="0"/>
              <a:t>Initialize K to your chosen number of neighbors</a:t>
            </a:r>
          </a:p>
          <a:p>
            <a:r>
              <a:rPr lang="en-US" dirty="0"/>
              <a:t> For each example in the data</a:t>
            </a:r>
          </a:p>
          <a:p>
            <a:pPr marL="685800" lvl="1">
              <a:buFont typeface="Wingdings" panose="05000000000000000000" pitchFamily="2" charset="2"/>
              <a:buChar char="§"/>
            </a:pPr>
            <a:r>
              <a:rPr lang="en-US" dirty="0"/>
              <a:t> Calculate the distance between the query example and the current example from the data.</a:t>
            </a:r>
          </a:p>
          <a:p>
            <a:pPr marL="685800" lvl="1">
              <a:buFont typeface="Wingdings" panose="05000000000000000000" pitchFamily="2" charset="2"/>
              <a:buChar char="§"/>
            </a:pPr>
            <a:r>
              <a:rPr lang="en-US" dirty="0"/>
              <a:t> Add the distance and the index of the example to an ordered collection</a:t>
            </a:r>
          </a:p>
          <a:p>
            <a:r>
              <a:rPr lang="en-US" dirty="0"/>
              <a:t> Sort the ordered collection of distances and indices from smallest to largest (in ascending order) by the distances</a:t>
            </a:r>
          </a:p>
          <a:p>
            <a:r>
              <a:rPr lang="en-US" dirty="0"/>
              <a:t> Pick the first K entries from the sorted collection</a:t>
            </a:r>
          </a:p>
          <a:p>
            <a:r>
              <a:rPr lang="en-US" dirty="0"/>
              <a:t> Get the labels of the selected K entries</a:t>
            </a:r>
          </a:p>
          <a:p>
            <a:r>
              <a:rPr lang="en-US" dirty="0"/>
              <a:t> If regression, return the mean of the K labels</a:t>
            </a:r>
          </a:p>
          <a:p>
            <a:r>
              <a:rPr lang="en-US" dirty="0"/>
              <a:t> If classification, return the mode or take majority votes of the K labels</a:t>
            </a:r>
          </a:p>
          <a:p>
            <a:endParaRPr lang="en-US" dirty="0"/>
          </a:p>
        </p:txBody>
      </p:sp>
    </p:spTree>
    <p:extLst>
      <p:ext uri="{BB962C8B-B14F-4D97-AF65-F5344CB8AC3E}">
        <p14:creationId xmlns:p14="http://schemas.microsoft.com/office/powerpoint/2010/main" val="27041148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6BAC6-46A2-4A4E-97D8-B301FA8B5A65}"/>
              </a:ext>
            </a:extLst>
          </p:cNvPr>
          <p:cNvSpPr>
            <a:spLocks noGrp="1"/>
          </p:cNvSpPr>
          <p:nvPr>
            <p:ph type="title"/>
          </p:nvPr>
        </p:nvSpPr>
        <p:spPr>
          <a:xfrm>
            <a:off x="288785" y="62517"/>
            <a:ext cx="8378189" cy="580401"/>
          </a:xfrm>
        </p:spPr>
        <p:txBody>
          <a:bodyPr/>
          <a:lstStyle/>
          <a:p>
            <a:r>
              <a:rPr lang="en-US" dirty="0"/>
              <a:t>Example:</a:t>
            </a:r>
          </a:p>
        </p:txBody>
      </p:sp>
      <p:sp>
        <p:nvSpPr>
          <p:cNvPr id="3" name="Content Placeholder 2">
            <a:extLst>
              <a:ext uri="{FF2B5EF4-FFF2-40B4-BE49-F238E27FC236}">
                <a16:creationId xmlns:a16="http://schemas.microsoft.com/office/drawing/2014/main" id="{4037EE93-74E3-418D-AF69-454B55D3FF70}"/>
              </a:ext>
            </a:extLst>
          </p:cNvPr>
          <p:cNvSpPr>
            <a:spLocks noGrp="1"/>
          </p:cNvSpPr>
          <p:nvPr>
            <p:ph idx="1"/>
          </p:nvPr>
        </p:nvSpPr>
        <p:spPr>
          <a:xfrm>
            <a:off x="-28804" y="550226"/>
            <a:ext cx="12100674" cy="6047126"/>
          </a:xfrm>
        </p:spPr>
        <p:txBody>
          <a:bodyPr/>
          <a:lstStyle/>
          <a:p>
            <a:pPr marL="0" indent="0">
              <a:buNone/>
            </a:pPr>
            <a:r>
              <a:rPr lang="en-US" dirty="0"/>
              <a:t>Step 1:</a:t>
            </a:r>
          </a:p>
          <a:p>
            <a:pPr marL="0" indent="0">
              <a:buNone/>
            </a:pPr>
            <a:r>
              <a:rPr lang="en-US" dirty="0"/>
              <a:t>Data:</a:t>
            </a:r>
          </a:p>
          <a:p>
            <a:pPr marL="0" indent="0">
              <a:buNone/>
            </a:pPr>
            <a:r>
              <a:rPr lang="en-US" dirty="0"/>
              <a:t>We have from the people survey and objective testing with two attributes x1=acid durability</a:t>
            </a:r>
          </a:p>
          <a:p>
            <a:pPr marL="0" indent="0">
              <a:buNone/>
            </a:pPr>
            <a:r>
              <a:rPr lang="en-US" dirty="0"/>
              <a:t>X2=strength to classify whether a special paper tissue is good or not.</a:t>
            </a:r>
          </a:p>
          <a:p>
            <a:pPr marL="0" indent="0">
              <a:buNone/>
            </a:pPr>
            <a:r>
              <a:rPr lang="en-US" dirty="0"/>
              <a:t> </a:t>
            </a:r>
          </a:p>
        </p:txBody>
      </p:sp>
      <p:graphicFrame>
        <p:nvGraphicFramePr>
          <p:cNvPr id="4" name="Table 3">
            <a:extLst>
              <a:ext uri="{FF2B5EF4-FFF2-40B4-BE49-F238E27FC236}">
                <a16:creationId xmlns:a16="http://schemas.microsoft.com/office/drawing/2014/main" id="{C1B79808-CDA0-4398-90BD-A48770548152}"/>
              </a:ext>
            </a:extLst>
          </p:cNvPr>
          <p:cNvGraphicFramePr>
            <a:graphicFrameLocks noGrp="1"/>
          </p:cNvGraphicFramePr>
          <p:nvPr>
            <p:extLst>
              <p:ext uri="{D42A27DB-BD31-4B8C-83A1-F6EECF244321}">
                <p14:modId xmlns:p14="http://schemas.microsoft.com/office/powerpoint/2010/main" val="3058498133"/>
              </p:ext>
            </p:extLst>
          </p:nvPr>
        </p:nvGraphicFramePr>
        <p:xfrm>
          <a:off x="1683328" y="2473036"/>
          <a:ext cx="8146335" cy="1883065"/>
        </p:xfrm>
        <a:graphic>
          <a:graphicData uri="http://schemas.openxmlformats.org/drawingml/2006/table">
            <a:tbl>
              <a:tblPr firstRow="1" bandRow="1">
                <a:tableStyleId>{5C22544A-7EE6-4342-B048-85BDC9FD1C3A}</a:tableStyleId>
              </a:tblPr>
              <a:tblGrid>
                <a:gridCol w="2715445">
                  <a:extLst>
                    <a:ext uri="{9D8B030D-6E8A-4147-A177-3AD203B41FA5}">
                      <a16:colId xmlns:a16="http://schemas.microsoft.com/office/drawing/2014/main" val="4111612532"/>
                    </a:ext>
                  </a:extLst>
                </a:gridCol>
                <a:gridCol w="2715445">
                  <a:extLst>
                    <a:ext uri="{9D8B030D-6E8A-4147-A177-3AD203B41FA5}">
                      <a16:colId xmlns:a16="http://schemas.microsoft.com/office/drawing/2014/main" val="1632156587"/>
                    </a:ext>
                  </a:extLst>
                </a:gridCol>
                <a:gridCol w="2715445">
                  <a:extLst>
                    <a:ext uri="{9D8B030D-6E8A-4147-A177-3AD203B41FA5}">
                      <a16:colId xmlns:a16="http://schemas.microsoft.com/office/drawing/2014/main" val="3591336567"/>
                    </a:ext>
                  </a:extLst>
                </a:gridCol>
              </a:tblGrid>
              <a:tr h="376613">
                <a:tc>
                  <a:txBody>
                    <a:bodyPr/>
                    <a:lstStyle/>
                    <a:p>
                      <a:r>
                        <a:rPr lang="en-US" dirty="0">
                          <a:solidFill>
                            <a:schemeClr val="tx1"/>
                          </a:solidFill>
                        </a:rPr>
                        <a:t>X1</a:t>
                      </a:r>
                    </a:p>
                  </a:txBody>
                  <a:tcPr/>
                </a:tc>
                <a:tc>
                  <a:txBody>
                    <a:bodyPr/>
                    <a:lstStyle/>
                    <a:p>
                      <a:r>
                        <a:rPr lang="en-US" dirty="0">
                          <a:solidFill>
                            <a:schemeClr val="tx1"/>
                          </a:solidFill>
                        </a:rPr>
                        <a:t>X2</a:t>
                      </a:r>
                    </a:p>
                  </a:txBody>
                  <a:tcPr/>
                </a:tc>
                <a:tc>
                  <a:txBody>
                    <a:bodyPr/>
                    <a:lstStyle/>
                    <a:p>
                      <a:r>
                        <a:rPr lang="en-US" dirty="0">
                          <a:solidFill>
                            <a:schemeClr val="tx1"/>
                          </a:solidFill>
                        </a:rPr>
                        <a:t>Y</a:t>
                      </a:r>
                    </a:p>
                  </a:txBody>
                  <a:tcPr/>
                </a:tc>
                <a:extLst>
                  <a:ext uri="{0D108BD9-81ED-4DB2-BD59-A6C34878D82A}">
                    <a16:rowId xmlns:a16="http://schemas.microsoft.com/office/drawing/2014/main" val="2368380636"/>
                  </a:ext>
                </a:extLst>
              </a:tr>
              <a:tr h="376613">
                <a:tc>
                  <a:txBody>
                    <a:bodyPr/>
                    <a:lstStyle/>
                    <a:p>
                      <a:r>
                        <a:rPr lang="en-US" dirty="0"/>
                        <a:t>7</a:t>
                      </a:r>
                    </a:p>
                  </a:txBody>
                  <a:tcPr/>
                </a:tc>
                <a:tc>
                  <a:txBody>
                    <a:bodyPr/>
                    <a:lstStyle/>
                    <a:p>
                      <a:r>
                        <a:rPr lang="en-US" dirty="0"/>
                        <a:t>7</a:t>
                      </a:r>
                    </a:p>
                  </a:txBody>
                  <a:tcPr/>
                </a:tc>
                <a:tc>
                  <a:txBody>
                    <a:bodyPr/>
                    <a:lstStyle/>
                    <a:p>
                      <a:r>
                        <a:rPr lang="en-US" dirty="0"/>
                        <a:t>Bad</a:t>
                      </a:r>
                    </a:p>
                  </a:txBody>
                  <a:tcPr/>
                </a:tc>
                <a:extLst>
                  <a:ext uri="{0D108BD9-81ED-4DB2-BD59-A6C34878D82A}">
                    <a16:rowId xmlns:a16="http://schemas.microsoft.com/office/drawing/2014/main" val="1131842576"/>
                  </a:ext>
                </a:extLst>
              </a:tr>
              <a:tr h="376613">
                <a:tc>
                  <a:txBody>
                    <a:bodyPr/>
                    <a:lstStyle/>
                    <a:p>
                      <a:r>
                        <a:rPr lang="en-US" dirty="0"/>
                        <a:t>7</a:t>
                      </a:r>
                    </a:p>
                  </a:txBody>
                  <a:tcPr/>
                </a:tc>
                <a:tc>
                  <a:txBody>
                    <a:bodyPr/>
                    <a:lstStyle/>
                    <a:p>
                      <a:r>
                        <a:rPr lang="en-US" dirty="0"/>
                        <a:t>4</a:t>
                      </a:r>
                    </a:p>
                  </a:txBody>
                  <a:tcPr/>
                </a:tc>
                <a:tc>
                  <a:txBody>
                    <a:bodyPr/>
                    <a:lstStyle/>
                    <a:p>
                      <a:r>
                        <a:rPr lang="en-US" dirty="0"/>
                        <a:t>Bad</a:t>
                      </a:r>
                    </a:p>
                  </a:txBody>
                  <a:tcPr/>
                </a:tc>
                <a:extLst>
                  <a:ext uri="{0D108BD9-81ED-4DB2-BD59-A6C34878D82A}">
                    <a16:rowId xmlns:a16="http://schemas.microsoft.com/office/drawing/2014/main" val="1676467666"/>
                  </a:ext>
                </a:extLst>
              </a:tr>
              <a:tr h="376613">
                <a:tc>
                  <a:txBody>
                    <a:bodyPr/>
                    <a:lstStyle/>
                    <a:p>
                      <a:r>
                        <a:rPr lang="en-US" dirty="0"/>
                        <a:t>3</a:t>
                      </a:r>
                    </a:p>
                  </a:txBody>
                  <a:tcPr/>
                </a:tc>
                <a:tc>
                  <a:txBody>
                    <a:bodyPr/>
                    <a:lstStyle/>
                    <a:p>
                      <a:r>
                        <a:rPr lang="en-US" dirty="0"/>
                        <a:t>4</a:t>
                      </a:r>
                    </a:p>
                  </a:txBody>
                  <a:tcPr/>
                </a:tc>
                <a:tc>
                  <a:txBody>
                    <a:bodyPr/>
                    <a:lstStyle/>
                    <a:p>
                      <a:r>
                        <a:rPr lang="en-US" dirty="0"/>
                        <a:t>Good </a:t>
                      </a:r>
                    </a:p>
                  </a:txBody>
                  <a:tcPr/>
                </a:tc>
                <a:extLst>
                  <a:ext uri="{0D108BD9-81ED-4DB2-BD59-A6C34878D82A}">
                    <a16:rowId xmlns:a16="http://schemas.microsoft.com/office/drawing/2014/main" val="4069484404"/>
                  </a:ext>
                </a:extLst>
              </a:tr>
              <a:tr h="376613">
                <a:tc>
                  <a:txBody>
                    <a:bodyPr/>
                    <a:lstStyle/>
                    <a:p>
                      <a:r>
                        <a:rPr lang="en-US" dirty="0"/>
                        <a:t>1</a:t>
                      </a:r>
                    </a:p>
                  </a:txBody>
                  <a:tcPr/>
                </a:tc>
                <a:tc>
                  <a:txBody>
                    <a:bodyPr/>
                    <a:lstStyle/>
                    <a:p>
                      <a:r>
                        <a:rPr lang="en-US" dirty="0"/>
                        <a:t>4</a:t>
                      </a:r>
                    </a:p>
                  </a:txBody>
                  <a:tcPr/>
                </a:tc>
                <a:tc>
                  <a:txBody>
                    <a:bodyPr/>
                    <a:lstStyle/>
                    <a:p>
                      <a:r>
                        <a:rPr lang="en-US" dirty="0"/>
                        <a:t>Good</a:t>
                      </a:r>
                    </a:p>
                  </a:txBody>
                  <a:tcPr/>
                </a:tc>
                <a:extLst>
                  <a:ext uri="{0D108BD9-81ED-4DB2-BD59-A6C34878D82A}">
                    <a16:rowId xmlns:a16="http://schemas.microsoft.com/office/drawing/2014/main" val="3915722376"/>
                  </a:ext>
                </a:extLst>
              </a:tr>
            </a:tbl>
          </a:graphicData>
        </a:graphic>
      </p:graphicFrame>
      <p:sp>
        <p:nvSpPr>
          <p:cNvPr id="5" name="TextBox 4">
            <a:extLst>
              <a:ext uri="{FF2B5EF4-FFF2-40B4-BE49-F238E27FC236}">
                <a16:creationId xmlns:a16="http://schemas.microsoft.com/office/drawing/2014/main" id="{04710073-E2A4-4DD2-B0D6-76F63745853E}"/>
              </a:ext>
            </a:extLst>
          </p:cNvPr>
          <p:cNvSpPr txBox="1"/>
          <p:nvPr/>
        </p:nvSpPr>
        <p:spPr>
          <a:xfrm>
            <a:off x="100159" y="5143500"/>
            <a:ext cx="7723239" cy="656392"/>
          </a:xfrm>
          <a:prstGeom prst="rect">
            <a:avLst/>
          </a:prstGeom>
          <a:noFill/>
        </p:spPr>
        <p:txBody>
          <a:bodyPr wrap="square" rtlCol="0">
            <a:spAutoFit/>
          </a:bodyPr>
          <a:lstStyle/>
          <a:p>
            <a:r>
              <a:rPr lang="en-US" dirty="0">
                <a:solidFill>
                  <a:srgbClr val="FF0000"/>
                </a:solidFill>
              </a:rPr>
              <a:t>Question: </a:t>
            </a:r>
          </a:p>
          <a:p>
            <a:r>
              <a:rPr lang="en-US" dirty="0">
                <a:solidFill>
                  <a:srgbClr val="FF0000"/>
                </a:solidFill>
              </a:rPr>
              <a:t>If new tuple X1=3, and X2=7 what is Y?</a:t>
            </a:r>
          </a:p>
        </p:txBody>
      </p:sp>
    </p:spTree>
    <p:extLst>
      <p:ext uri="{BB962C8B-B14F-4D97-AF65-F5344CB8AC3E}">
        <p14:creationId xmlns:p14="http://schemas.microsoft.com/office/powerpoint/2010/main" val="37260416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4E2CE3-7A5D-45CC-8E53-343CA184CE37}"/>
              </a:ext>
            </a:extLst>
          </p:cNvPr>
          <p:cNvSpPr>
            <a:spLocks noGrp="1"/>
          </p:cNvSpPr>
          <p:nvPr>
            <p:ph idx="1"/>
          </p:nvPr>
        </p:nvSpPr>
        <p:spPr>
          <a:xfrm>
            <a:off x="0" y="116632"/>
            <a:ext cx="11524494" cy="5552315"/>
          </a:xfrm>
        </p:spPr>
        <p:txBody>
          <a:bodyPr/>
          <a:lstStyle/>
          <a:p>
            <a:pPr marL="0" indent="0">
              <a:buNone/>
            </a:pPr>
            <a:r>
              <a:rPr lang="en-US" b="1" dirty="0"/>
              <a:t>Step2</a:t>
            </a:r>
            <a:r>
              <a:rPr lang="en-US" dirty="0"/>
              <a:t>:        Determine K value, assume k=3</a:t>
            </a:r>
          </a:p>
          <a:p>
            <a:pPr marL="0" indent="0">
              <a:buNone/>
            </a:pPr>
            <a:r>
              <a:rPr lang="en-US" b="1" dirty="0"/>
              <a:t>Step3</a:t>
            </a:r>
            <a:r>
              <a:rPr lang="en-US" dirty="0"/>
              <a:t>:       Calculate distance between Query tuple with all training tuple </a:t>
            </a:r>
          </a:p>
          <a:p>
            <a:pPr marL="0" indent="0">
              <a:buNone/>
            </a:pPr>
            <a:endParaRPr lang="en-US" dirty="0"/>
          </a:p>
        </p:txBody>
      </p:sp>
      <p:graphicFrame>
        <p:nvGraphicFramePr>
          <p:cNvPr id="4" name="Table 3">
            <a:extLst>
              <a:ext uri="{FF2B5EF4-FFF2-40B4-BE49-F238E27FC236}">
                <a16:creationId xmlns:a16="http://schemas.microsoft.com/office/drawing/2014/main" id="{9A82A577-80D8-41C2-8915-74C47F3AB1AE}"/>
              </a:ext>
            </a:extLst>
          </p:cNvPr>
          <p:cNvGraphicFramePr>
            <a:graphicFrameLocks noGrp="1"/>
          </p:cNvGraphicFramePr>
          <p:nvPr>
            <p:extLst>
              <p:ext uri="{D42A27DB-BD31-4B8C-83A1-F6EECF244321}">
                <p14:modId xmlns:p14="http://schemas.microsoft.com/office/powerpoint/2010/main" val="2383173808"/>
              </p:ext>
            </p:extLst>
          </p:nvPr>
        </p:nvGraphicFramePr>
        <p:xfrm>
          <a:off x="1714287" y="1337397"/>
          <a:ext cx="8095920" cy="1854200"/>
        </p:xfrm>
        <a:graphic>
          <a:graphicData uri="http://schemas.openxmlformats.org/drawingml/2006/table">
            <a:tbl>
              <a:tblPr firstRow="1" bandRow="1">
                <a:tableStyleId>{5C22544A-7EE6-4342-B048-85BDC9FD1C3A}</a:tableStyleId>
              </a:tblPr>
              <a:tblGrid>
                <a:gridCol w="2677958">
                  <a:extLst>
                    <a:ext uri="{9D8B030D-6E8A-4147-A177-3AD203B41FA5}">
                      <a16:colId xmlns:a16="http://schemas.microsoft.com/office/drawing/2014/main" val="4022413060"/>
                    </a:ext>
                  </a:extLst>
                </a:gridCol>
                <a:gridCol w="2708981">
                  <a:extLst>
                    <a:ext uri="{9D8B030D-6E8A-4147-A177-3AD203B41FA5}">
                      <a16:colId xmlns:a16="http://schemas.microsoft.com/office/drawing/2014/main" val="142162123"/>
                    </a:ext>
                  </a:extLst>
                </a:gridCol>
                <a:gridCol w="2708981">
                  <a:extLst>
                    <a:ext uri="{9D8B030D-6E8A-4147-A177-3AD203B41FA5}">
                      <a16:colId xmlns:a16="http://schemas.microsoft.com/office/drawing/2014/main" val="3257204421"/>
                    </a:ext>
                  </a:extLst>
                </a:gridCol>
              </a:tblGrid>
              <a:tr h="370840">
                <a:tc>
                  <a:txBody>
                    <a:bodyPr/>
                    <a:lstStyle/>
                    <a:p>
                      <a:r>
                        <a:rPr lang="en-US" dirty="0">
                          <a:solidFill>
                            <a:schemeClr val="tx1"/>
                          </a:solidFill>
                        </a:rPr>
                        <a:t>X1</a:t>
                      </a:r>
                    </a:p>
                  </a:txBody>
                  <a:tcPr/>
                </a:tc>
                <a:tc>
                  <a:txBody>
                    <a:bodyPr/>
                    <a:lstStyle/>
                    <a:p>
                      <a:r>
                        <a:rPr lang="en-US" dirty="0">
                          <a:solidFill>
                            <a:schemeClr val="tx1"/>
                          </a:solidFill>
                        </a:rPr>
                        <a:t>X2</a:t>
                      </a:r>
                    </a:p>
                  </a:txBody>
                  <a:tcPr/>
                </a:tc>
                <a:tc>
                  <a:txBody>
                    <a:bodyPr/>
                    <a:lstStyle/>
                    <a:p>
                      <a:r>
                        <a:rPr lang="en-US" dirty="0">
                          <a:solidFill>
                            <a:schemeClr val="tx1"/>
                          </a:solidFill>
                        </a:rPr>
                        <a:t>Distance(Euclidian)</a:t>
                      </a:r>
                    </a:p>
                  </a:txBody>
                  <a:tcPr/>
                </a:tc>
                <a:extLst>
                  <a:ext uri="{0D108BD9-81ED-4DB2-BD59-A6C34878D82A}">
                    <a16:rowId xmlns:a16="http://schemas.microsoft.com/office/drawing/2014/main" val="27892188"/>
                  </a:ext>
                </a:extLst>
              </a:tr>
              <a:tr h="370840">
                <a:tc>
                  <a:txBody>
                    <a:bodyPr/>
                    <a:lstStyle/>
                    <a:p>
                      <a:r>
                        <a:rPr lang="en-US" dirty="0"/>
                        <a:t>7</a:t>
                      </a:r>
                    </a:p>
                  </a:txBody>
                  <a:tcPr/>
                </a:tc>
                <a:tc>
                  <a:txBody>
                    <a:bodyPr/>
                    <a:lstStyle/>
                    <a:p>
                      <a:r>
                        <a:rPr lang="en-US" dirty="0"/>
                        <a:t>7</a:t>
                      </a:r>
                    </a:p>
                  </a:txBody>
                  <a:tcPr/>
                </a:tc>
                <a:tc>
                  <a:txBody>
                    <a:bodyPr/>
                    <a:lstStyle/>
                    <a:p>
                      <a:r>
                        <a:rPr lang="en-US" dirty="0"/>
                        <a:t>(7-3)^2+(7-7)^2=16</a:t>
                      </a:r>
                    </a:p>
                  </a:txBody>
                  <a:tcPr/>
                </a:tc>
                <a:extLst>
                  <a:ext uri="{0D108BD9-81ED-4DB2-BD59-A6C34878D82A}">
                    <a16:rowId xmlns:a16="http://schemas.microsoft.com/office/drawing/2014/main" val="3385427128"/>
                  </a:ext>
                </a:extLst>
              </a:tr>
              <a:tr h="370840">
                <a:tc>
                  <a:txBody>
                    <a:bodyPr/>
                    <a:lstStyle/>
                    <a:p>
                      <a:r>
                        <a:rPr lang="en-US" dirty="0"/>
                        <a:t>7</a:t>
                      </a:r>
                    </a:p>
                  </a:txBody>
                  <a:tcPr/>
                </a:tc>
                <a:tc>
                  <a:txBody>
                    <a:bodyPr/>
                    <a:lstStyle/>
                    <a:p>
                      <a:r>
                        <a:rPr lang="en-US" dirty="0"/>
                        <a:t>4</a:t>
                      </a:r>
                    </a:p>
                  </a:txBody>
                  <a:tcPr/>
                </a:tc>
                <a:tc>
                  <a:txBody>
                    <a:bodyPr/>
                    <a:lstStyle/>
                    <a:p>
                      <a:r>
                        <a:rPr lang="en-US" dirty="0"/>
                        <a:t>(7-3)^2+(4-7)^2=25</a:t>
                      </a:r>
                    </a:p>
                  </a:txBody>
                  <a:tcPr/>
                </a:tc>
                <a:extLst>
                  <a:ext uri="{0D108BD9-81ED-4DB2-BD59-A6C34878D82A}">
                    <a16:rowId xmlns:a16="http://schemas.microsoft.com/office/drawing/2014/main" val="350225101"/>
                  </a:ext>
                </a:extLst>
              </a:tr>
              <a:tr h="370840">
                <a:tc>
                  <a:txBody>
                    <a:bodyPr/>
                    <a:lstStyle/>
                    <a:p>
                      <a:r>
                        <a:rPr lang="en-US" dirty="0"/>
                        <a:t>3</a:t>
                      </a:r>
                    </a:p>
                  </a:txBody>
                  <a:tcPr/>
                </a:tc>
                <a:tc>
                  <a:txBody>
                    <a:bodyPr/>
                    <a:lstStyle/>
                    <a:p>
                      <a:r>
                        <a:rPr lang="en-US" dirty="0"/>
                        <a:t>4</a:t>
                      </a:r>
                    </a:p>
                  </a:txBody>
                  <a:tcPr/>
                </a:tc>
                <a:tc>
                  <a:txBody>
                    <a:bodyPr/>
                    <a:lstStyle/>
                    <a:p>
                      <a:r>
                        <a:rPr lang="en-US" dirty="0"/>
                        <a:t>(3-3)^2+(4-7)^2=9</a:t>
                      </a:r>
                    </a:p>
                  </a:txBody>
                  <a:tcPr/>
                </a:tc>
                <a:extLst>
                  <a:ext uri="{0D108BD9-81ED-4DB2-BD59-A6C34878D82A}">
                    <a16:rowId xmlns:a16="http://schemas.microsoft.com/office/drawing/2014/main" val="2300399365"/>
                  </a:ext>
                </a:extLst>
              </a:tr>
              <a:tr h="370840">
                <a:tc>
                  <a:txBody>
                    <a:bodyPr/>
                    <a:lstStyle/>
                    <a:p>
                      <a:r>
                        <a:rPr lang="en-US" dirty="0"/>
                        <a:t>1</a:t>
                      </a:r>
                    </a:p>
                  </a:txBody>
                  <a:tcPr/>
                </a:tc>
                <a:tc>
                  <a:txBody>
                    <a:bodyPr/>
                    <a:lstStyle/>
                    <a:p>
                      <a:r>
                        <a:rPr lang="en-US" dirty="0"/>
                        <a:t>4</a:t>
                      </a:r>
                    </a:p>
                  </a:txBody>
                  <a:tcPr/>
                </a:tc>
                <a:tc>
                  <a:txBody>
                    <a:bodyPr/>
                    <a:lstStyle/>
                    <a:p>
                      <a:r>
                        <a:rPr lang="en-US" dirty="0"/>
                        <a:t>(1-3)^2+(4-7)^2=13</a:t>
                      </a:r>
                    </a:p>
                  </a:txBody>
                  <a:tcPr/>
                </a:tc>
                <a:extLst>
                  <a:ext uri="{0D108BD9-81ED-4DB2-BD59-A6C34878D82A}">
                    <a16:rowId xmlns:a16="http://schemas.microsoft.com/office/drawing/2014/main" val="2197507154"/>
                  </a:ext>
                </a:extLst>
              </a:tr>
            </a:tbl>
          </a:graphicData>
        </a:graphic>
      </p:graphicFrame>
      <p:sp>
        <p:nvSpPr>
          <p:cNvPr id="5" name="TextBox 4">
            <a:extLst>
              <a:ext uri="{FF2B5EF4-FFF2-40B4-BE49-F238E27FC236}">
                <a16:creationId xmlns:a16="http://schemas.microsoft.com/office/drawing/2014/main" id="{8A801B3B-6E7C-44B4-A6E0-9383BF2A2654}"/>
              </a:ext>
            </a:extLst>
          </p:cNvPr>
          <p:cNvSpPr txBox="1"/>
          <p:nvPr/>
        </p:nvSpPr>
        <p:spPr>
          <a:xfrm flipH="1">
            <a:off x="4006974" y="932114"/>
            <a:ext cx="4373058" cy="369332"/>
          </a:xfrm>
          <a:prstGeom prst="rect">
            <a:avLst/>
          </a:prstGeom>
          <a:noFill/>
        </p:spPr>
        <p:txBody>
          <a:bodyPr wrap="square" rtlCol="0">
            <a:spAutoFit/>
          </a:bodyPr>
          <a:lstStyle/>
          <a:p>
            <a:r>
              <a:rPr lang="en-US" dirty="0"/>
              <a:t>Query tuple (3,7)</a:t>
            </a:r>
          </a:p>
        </p:txBody>
      </p:sp>
      <p:sp>
        <p:nvSpPr>
          <p:cNvPr id="6" name="TextBox 5">
            <a:extLst>
              <a:ext uri="{FF2B5EF4-FFF2-40B4-BE49-F238E27FC236}">
                <a16:creationId xmlns:a16="http://schemas.microsoft.com/office/drawing/2014/main" id="{92121394-ABDE-472F-82FA-EB202C0D1C93}"/>
              </a:ext>
            </a:extLst>
          </p:cNvPr>
          <p:cNvSpPr txBox="1"/>
          <p:nvPr/>
        </p:nvSpPr>
        <p:spPr>
          <a:xfrm>
            <a:off x="0" y="3575666"/>
            <a:ext cx="10009112" cy="400110"/>
          </a:xfrm>
          <a:prstGeom prst="rect">
            <a:avLst/>
          </a:prstGeom>
          <a:noFill/>
        </p:spPr>
        <p:txBody>
          <a:bodyPr wrap="square" rtlCol="0">
            <a:spAutoFit/>
          </a:bodyPr>
          <a:lstStyle/>
          <a:p>
            <a:r>
              <a:rPr lang="en-US" sz="2000" b="1" dirty="0"/>
              <a:t>Step4</a:t>
            </a:r>
            <a:r>
              <a:rPr lang="en-US" sz="2000" dirty="0"/>
              <a:t>: Sort the distance and determine nearest neighbors based on k-</a:t>
            </a:r>
            <a:r>
              <a:rPr lang="en-US" sz="2000" dirty="0" err="1"/>
              <a:t>th</a:t>
            </a:r>
            <a:r>
              <a:rPr lang="en-US" sz="2000" dirty="0"/>
              <a:t> minimum distance</a:t>
            </a:r>
          </a:p>
        </p:txBody>
      </p:sp>
      <p:graphicFrame>
        <p:nvGraphicFramePr>
          <p:cNvPr id="7" name="Table 6">
            <a:extLst>
              <a:ext uri="{FF2B5EF4-FFF2-40B4-BE49-F238E27FC236}">
                <a16:creationId xmlns:a16="http://schemas.microsoft.com/office/drawing/2014/main" id="{882D1E77-5B3B-4207-8B13-E9E62E77528F}"/>
              </a:ext>
            </a:extLst>
          </p:cNvPr>
          <p:cNvGraphicFramePr>
            <a:graphicFrameLocks noGrp="1"/>
          </p:cNvGraphicFramePr>
          <p:nvPr>
            <p:extLst>
              <p:ext uri="{D42A27DB-BD31-4B8C-83A1-F6EECF244321}">
                <p14:modId xmlns:p14="http://schemas.microsoft.com/office/powerpoint/2010/main" val="2319990913"/>
              </p:ext>
            </p:extLst>
          </p:nvPr>
        </p:nvGraphicFramePr>
        <p:xfrm>
          <a:off x="2494806" y="4149080"/>
          <a:ext cx="7800140" cy="2103120"/>
        </p:xfrm>
        <a:graphic>
          <a:graphicData uri="http://schemas.openxmlformats.org/drawingml/2006/table">
            <a:tbl>
              <a:tblPr firstRow="1" bandRow="1">
                <a:tableStyleId>{5C22544A-7EE6-4342-B048-85BDC9FD1C3A}</a:tableStyleId>
              </a:tblPr>
              <a:tblGrid>
                <a:gridCol w="1560028">
                  <a:extLst>
                    <a:ext uri="{9D8B030D-6E8A-4147-A177-3AD203B41FA5}">
                      <a16:colId xmlns:a16="http://schemas.microsoft.com/office/drawing/2014/main" val="512713645"/>
                    </a:ext>
                  </a:extLst>
                </a:gridCol>
                <a:gridCol w="1560028">
                  <a:extLst>
                    <a:ext uri="{9D8B030D-6E8A-4147-A177-3AD203B41FA5}">
                      <a16:colId xmlns:a16="http://schemas.microsoft.com/office/drawing/2014/main" val="3128004448"/>
                    </a:ext>
                  </a:extLst>
                </a:gridCol>
                <a:gridCol w="1560028">
                  <a:extLst>
                    <a:ext uri="{9D8B030D-6E8A-4147-A177-3AD203B41FA5}">
                      <a16:colId xmlns:a16="http://schemas.microsoft.com/office/drawing/2014/main" val="3674716232"/>
                    </a:ext>
                  </a:extLst>
                </a:gridCol>
                <a:gridCol w="1560028">
                  <a:extLst>
                    <a:ext uri="{9D8B030D-6E8A-4147-A177-3AD203B41FA5}">
                      <a16:colId xmlns:a16="http://schemas.microsoft.com/office/drawing/2014/main" val="924943975"/>
                    </a:ext>
                  </a:extLst>
                </a:gridCol>
                <a:gridCol w="1560028">
                  <a:extLst>
                    <a:ext uri="{9D8B030D-6E8A-4147-A177-3AD203B41FA5}">
                      <a16:colId xmlns:a16="http://schemas.microsoft.com/office/drawing/2014/main" val="3096821148"/>
                    </a:ext>
                  </a:extLst>
                </a:gridCol>
              </a:tblGrid>
              <a:tr h="413806">
                <a:tc>
                  <a:txBody>
                    <a:bodyPr/>
                    <a:lstStyle/>
                    <a:p>
                      <a:r>
                        <a:rPr lang="en-US" b="0" dirty="0">
                          <a:solidFill>
                            <a:schemeClr val="tx1"/>
                          </a:solidFill>
                        </a:rPr>
                        <a:t>X1</a:t>
                      </a:r>
                    </a:p>
                  </a:txBody>
                  <a:tcPr/>
                </a:tc>
                <a:tc>
                  <a:txBody>
                    <a:bodyPr/>
                    <a:lstStyle/>
                    <a:p>
                      <a:r>
                        <a:rPr lang="en-US" dirty="0">
                          <a:solidFill>
                            <a:schemeClr val="tx1"/>
                          </a:solidFill>
                        </a:rPr>
                        <a:t>X2</a:t>
                      </a:r>
                    </a:p>
                  </a:txBody>
                  <a:tcPr/>
                </a:tc>
                <a:tc>
                  <a:txBody>
                    <a:bodyPr/>
                    <a:lstStyle/>
                    <a:p>
                      <a:r>
                        <a:rPr lang="en-US" dirty="0">
                          <a:solidFill>
                            <a:schemeClr val="tx1"/>
                          </a:solidFill>
                        </a:rPr>
                        <a:t>Distance(in square)</a:t>
                      </a:r>
                    </a:p>
                  </a:txBody>
                  <a:tcPr/>
                </a:tc>
                <a:tc>
                  <a:txBody>
                    <a:bodyPr/>
                    <a:lstStyle/>
                    <a:p>
                      <a:r>
                        <a:rPr lang="en-US" dirty="0">
                          <a:solidFill>
                            <a:schemeClr val="tx1"/>
                          </a:solidFill>
                        </a:rPr>
                        <a:t>Rank</a:t>
                      </a:r>
                    </a:p>
                  </a:txBody>
                  <a:tcPr/>
                </a:tc>
                <a:tc>
                  <a:txBody>
                    <a:bodyPr/>
                    <a:lstStyle/>
                    <a:p>
                      <a:r>
                        <a:rPr lang="en-US" dirty="0">
                          <a:solidFill>
                            <a:schemeClr val="tx1"/>
                          </a:solidFill>
                        </a:rPr>
                        <a:t>Is it including k&lt;=3 </a:t>
                      </a:r>
                    </a:p>
                  </a:txBody>
                  <a:tcPr/>
                </a:tc>
                <a:extLst>
                  <a:ext uri="{0D108BD9-81ED-4DB2-BD59-A6C34878D82A}">
                    <a16:rowId xmlns:a16="http://schemas.microsoft.com/office/drawing/2014/main" val="2617385089"/>
                  </a:ext>
                </a:extLst>
              </a:tr>
              <a:tr h="236461">
                <a:tc>
                  <a:txBody>
                    <a:bodyPr/>
                    <a:lstStyle/>
                    <a:p>
                      <a:r>
                        <a:rPr lang="en-US" dirty="0"/>
                        <a:t>7</a:t>
                      </a:r>
                    </a:p>
                  </a:txBody>
                  <a:tcPr/>
                </a:tc>
                <a:tc>
                  <a:txBody>
                    <a:bodyPr/>
                    <a:lstStyle/>
                    <a:p>
                      <a:r>
                        <a:rPr lang="en-US" dirty="0"/>
                        <a:t>7</a:t>
                      </a:r>
                    </a:p>
                  </a:txBody>
                  <a:tcPr/>
                </a:tc>
                <a:tc>
                  <a:txBody>
                    <a:bodyPr/>
                    <a:lstStyle/>
                    <a:p>
                      <a:r>
                        <a:rPr lang="en-US" dirty="0"/>
                        <a:t>16</a:t>
                      </a:r>
                    </a:p>
                  </a:txBody>
                  <a:tcPr/>
                </a:tc>
                <a:tc>
                  <a:txBody>
                    <a:bodyPr/>
                    <a:lstStyle/>
                    <a:p>
                      <a:r>
                        <a:rPr lang="en-US" dirty="0"/>
                        <a:t>3</a:t>
                      </a:r>
                    </a:p>
                  </a:txBody>
                  <a:tcPr/>
                </a:tc>
                <a:tc>
                  <a:txBody>
                    <a:bodyPr/>
                    <a:lstStyle/>
                    <a:p>
                      <a:r>
                        <a:rPr lang="en-US" dirty="0"/>
                        <a:t>Yes</a:t>
                      </a:r>
                    </a:p>
                  </a:txBody>
                  <a:tcPr/>
                </a:tc>
                <a:extLst>
                  <a:ext uri="{0D108BD9-81ED-4DB2-BD59-A6C34878D82A}">
                    <a16:rowId xmlns:a16="http://schemas.microsoft.com/office/drawing/2014/main" val="2596974240"/>
                  </a:ext>
                </a:extLst>
              </a:tr>
              <a:tr h="236461">
                <a:tc>
                  <a:txBody>
                    <a:bodyPr/>
                    <a:lstStyle/>
                    <a:p>
                      <a:r>
                        <a:rPr lang="en-US" dirty="0"/>
                        <a:t>7</a:t>
                      </a:r>
                    </a:p>
                  </a:txBody>
                  <a:tcPr/>
                </a:tc>
                <a:tc>
                  <a:txBody>
                    <a:bodyPr/>
                    <a:lstStyle/>
                    <a:p>
                      <a:r>
                        <a:rPr lang="en-US" dirty="0"/>
                        <a:t>4</a:t>
                      </a:r>
                    </a:p>
                  </a:txBody>
                  <a:tcPr/>
                </a:tc>
                <a:tc>
                  <a:txBody>
                    <a:bodyPr/>
                    <a:lstStyle/>
                    <a:p>
                      <a:r>
                        <a:rPr lang="en-US" dirty="0"/>
                        <a:t>25</a:t>
                      </a:r>
                    </a:p>
                  </a:txBody>
                  <a:tcPr/>
                </a:tc>
                <a:tc>
                  <a:txBody>
                    <a:bodyPr/>
                    <a:lstStyle/>
                    <a:p>
                      <a:r>
                        <a:rPr lang="en-US" dirty="0"/>
                        <a:t>4</a:t>
                      </a:r>
                    </a:p>
                  </a:txBody>
                  <a:tcPr/>
                </a:tc>
                <a:tc>
                  <a:txBody>
                    <a:bodyPr/>
                    <a:lstStyle/>
                    <a:p>
                      <a:r>
                        <a:rPr lang="en-US" dirty="0"/>
                        <a:t>No</a:t>
                      </a:r>
                    </a:p>
                  </a:txBody>
                  <a:tcPr/>
                </a:tc>
                <a:extLst>
                  <a:ext uri="{0D108BD9-81ED-4DB2-BD59-A6C34878D82A}">
                    <a16:rowId xmlns:a16="http://schemas.microsoft.com/office/drawing/2014/main" val="2205851700"/>
                  </a:ext>
                </a:extLst>
              </a:tr>
              <a:tr h="236461">
                <a:tc>
                  <a:txBody>
                    <a:bodyPr/>
                    <a:lstStyle/>
                    <a:p>
                      <a:r>
                        <a:rPr lang="en-US" dirty="0"/>
                        <a:t>3</a:t>
                      </a:r>
                    </a:p>
                  </a:txBody>
                  <a:tcPr/>
                </a:tc>
                <a:tc>
                  <a:txBody>
                    <a:bodyPr/>
                    <a:lstStyle/>
                    <a:p>
                      <a:r>
                        <a:rPr lang="en-US" dirty="0"/>
                        <a:t>4</a:t>
                      </a:r>
                    </a:p>
                  </a:txBody>
                  <a:tcPr/>
                </a:tc>
                <a:tc>
                  <a:txBody>
                    <a:bodyPr/>
                    <a:lstStyle/>
                    <a:p>
                      <a:r>
                        <a:rPr lang="en-US" dirty="0"/>
                        <a:t>9</a:t>
                      </a:r>
                    </a:p>
                  </a:txBody>
                  <a:tcPr/>
                </a:tc>
                <a:tc>
                  <a:txBody>
                    <a:bodyPr/>
                    <a:lstStyle/>
                    <a:p>
                      <a:r>
                        <a:rPr lang="en-US" dirty="0"/>
                        <a:t>1</a:t>
                      </a:r>
                    </a:p>
                  </a:txBody>
                  <a:tcPr/>
                </a:tc>
                <a:tc>
                  <a:txBody>
                    <a:bodyPr/>
                    <a:lstStyle/>
                    <a:p>
                      <a:r>
                        <a:rPr lang="en-US" dirty="0"/>
                        <a:t>Yes</a:t>
                      </a:r>
                    </a:p>
                  </a:txBody>
                  <a:tcPr/>
                </a:tc>
                <a:extLst>
                  <a:ext uri="{0D108BD9-81ED-4DB2-BD59-A6C34878D82A}">
                    <a16:rowId xmlns:a16="http://schemas.microsoft.com/office/drawing/2014/main" val="4166923820"/>
                  </a:ext>
                </a:extLst>
              </a:tr>
              <a:tr h="236461">
                <a:tc>
                  <a:txBody>
                    <a:bodyPr/>
                    <a:lstStyle/>
                    <a:p>
                      <a:r>
                        <a:rPr lang="en-US" dirty="0"/>
                        <a:t>1</a:t>
                      </a:r>
                    </a:p>
                  </a:txBody>
                  <a:tcPr/>
                </a:tc>
                <a:tc>
                  <a:txBody>
                    <a:bodyPr/>
                    <a:lstStyle/>
                    <a:p>
                      <a:r>
                        <a:rPr lang="en-US" dirty="0"/>
                        <a:t>4</a:t>
                      </a:r>
                    </a:p>
                  </a:txBody>
                  <a:tcPr/>
                </a:tc>
                <a:tc>
                  <a:txBody>
                    <a:bodyPr/>
                    <a:lstStyle/>
                    <a:p>
                      <a:r>
                        <a:rPr lang="en-US" dirty="0"/>
                        <a:t>13</a:t>
                      </a:r>
                    </a:p>
                  </a:txBody>
                  <a:tcPr/>
                </a:tc>
                <a:tc>
                  <a:txBody>
                    <a:bodyPr/>
                    <a:lstStyle/>
                    <a:p>
                      <a:r>
                        <a:rPr lang="en-US" dirty="0"/>
                        <a:t>2</a:t>
                      </a:r>
                    </a:p>
                  </a:txBody>
                  <a:tcPr/>
                </a:tc>
                <a:tc>
                  <a:txBody>
                    <a:bodyPr/>
                    <a:lstStyle/>
                    <a:p>
                      <a:r>
                        <a:rPr lang="en-US" dirty="0"/>
                        <a:t>Yes</a:t>
                      </a:r>
                    </a:p>
                  </a:txBody>
                  <a:tcPr/>
                </a:tc>
                <a:extLst>
                  <a:ext uri="{0D108BD9-81ED-4DB2-BD59-A6C34878D82A}">
                    <a16:rowId xmlns:a16="http://schemas.microsoft.com/office/drawing/2014/main" val="4291409368"/>
                  </a:ext>
                </a:extLst>
              </a:tr>
            </a:tbl>
          </a:graphicData>
        </a:graphic>
      </p:graphicFrame>
    </p:spTree>
    <p:extLst>
      <p:ext uri="{BB962C8B-B14F-4D97-AF65-F5344CB8AC3E}">
        <p14:creationId xmlns:p14="http://schemas.microsoft.com/office/powerpoint/2010/main" val="34610117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8196C8-B8D3-4873-9B88-277CE310CAB5}"/>
              </a:ext>
            </a:extLst>
          </p:cNvPr>
          <p:cNvSpPr>
            <a:spLocks noGrp="1"/>
          </p:cNvSpPr>
          <p:nvPr>
            <p:ph idx="1"/>
          </p:nvPr>
        </p:nvSpPr>
        <p:spPr>
          <a:xfrm>
            <a:off x="-1" y="476672"/>
            <a:ext cx="12190413" cy="6120680"/>
          </a:xfrm>
        </p:spPr>
        <p:txBody>
          <a:bodyPr/>
          <a:lstStyle/>
          <a:p>
            <a:pPr marL="0" indent="0">
              <a:buNone/>
            </a:pPr>
            <a:r>
              <a:rPr lang="en-US" b="1" dirty="0"/>
              <a:t>Step5</a:t>
            </a:r>
            <a:r>
              <a:rPr lang="en-US" dirty="0"/>
              <a:t>: Gather the Y category of training data examples</a:t>
            </a:r>
          </a:p>
          <a:p>
            <a:pPr marL="0" indent="0">
              <a:buNone/>
            </a:pPr>
            <a:endParaRPr lang="en-US" dirty="0"/>
          </a:p>
        </p:txBody>
      </p:sp>
      <p:graphicFrame>
        <p:nvGraphicFramePr>
          <p:cNvPr id="4" name="Table 3">
            <a:extLst>
              <a:ext uri="{FF2B5EF4-FFF2-40B4-BE49-F238E27FC236}">
                <a16:creationId xmlns:a16="http://schemas.microsoft.com/office/drawing/2014/main" id="{80CEA0AC-C6B7-4EC1-9F36-49C4F79FC8D3}"/>
              </a:ext>
            </a:extLst>
          </p:cNvPr>
          <p:cNvGraphicFramePr>
            <a:graphicFrameLocks noGrp="1"/>
          </p:cNvGraphicFramePr>
          <p:nvPr>
            <p:extLst>
              <p:ext uri="{D42A27DB-BD31-4B8C-83A1-F6EECF244321}">
                <p14:modId xmlns:p14="http://schemas.microsoft.com/office/powerpoint/2010/main" val="2536892210"/>
              </p:ext>
            </p:extLst>
          </p:nvPr>
        </p:nvGraphicFramePr>
        <p:xfrm>
          <a:off x="1486694" y="1196752"/>
          <a:ext cx="8126940" cy="2123440"/>
        </p:xfrm>
        <a:graphic>
          <a:graphicData uri="http://schemas.openxmlformats.org/drawingml/2006/table">
            <a:tbl>
              <a:tblPr firstRow="1" bandRow="1">
                <a:tableStyleId>{5C22544A-7EE6-4342-B048-85BDC9FD1C3A}</a:tableStyleId>
              </a:tblPr>
              <a:tblGrid>
                <a:gridCol w="1354490">
                  <a:extLst>
                    <a:ext uri="{9D8B030D-6E8A-4147-A177-3AD203B41FA5}">
                      <a16:colId xmlns:a16="http://schemas.microsoft.com/office/drawing/2014/main" val="304275753"/>
                    </a:ext>
                  </a:extLst>
                </a:gridCol>
                <a:gridCol w="1354490">
                  <a:extLst>
                    <a:ext uri="{9D8B030D-6E8A-4147-A177-3AD203B41FA5}">
                      <a16:colId xmlns:a16="http://schemas.microsoft.com/office/drawing/2014/main" val="1960513068"/>
                    </a:ext>
                  </a:extLst>
                </a:gridCol>
                <a:gridCol w="1354490">
                  <a:extLst>
                    <a:ext uri="{9D8B030D-6E8A-4147-A177-3AD203B41FA5}">
                      <a16:colId xmlns:a16="http://schemas.microsoft.com/office/drawing/2014/main" val="1624505247"/>
                    </a:ext>
                  </a:extLst>
                </a:gridCol>
                <a:gridCol w="1354490">
                  <a:extLst>
                    <a:ext uri="{9D8B030D-6E8A-4147-A177-3AD203B41FA5}">
                      <a16:colId xmlns:a16="http://schemas.microsoft.com/office/drawing/2014/main" val="4032172415"/>
                    </a:ext>
                  </a:extLst>
                </a:gridCol>
                <a:gridCol w="1354490">
                  <a:extLst>
                    <a:ext uri="{9D8B030D-6E8A-4147-A177-3AD203B41FA5}">
                      <a16:colId xmlns:a16="http://schemas.microsoft.com/office/drawing/2014/main" val="247920565"/>
                    </a:ext>
                  </a:extLst>
                </a:gridCol>
                <a:gridCol w="1354490">
                  <a:extLst>
                    <a:ext uri="{9D8B030D-6E8A-4147-A177-3AD203B41FA5}">
                      <a16:colId xmlns:a16="http://schemas.microsoft.com/office/drawing/2014/main" val="4124239188"/>
                    </a:ext>
                  </a:extLst>
                </a:gridCol>
              </a:tblGrid>
              <a:tr h="370840">
                <a:tc>
                  <a:txBody>
                    <a:bodyPr/>
                    <a:lstStyle/>
                    <a:p>
                      <a:r>
                        <a:rPr lang="en-US" dirty="0">
                          <a:solidFill>
                            <a:schemeClr val="tx1"/>
                          </a:solidFill>
                        </a:rPr>
                        <a:t>X1</a:t>
                      </a:r>
                    </a:p>
                  </a:txBody>
                  <a:tcPr/>
                </a:tc>
                <a:tc>
                  <a:txBody>
                    <a:bodyPr/>
                    <a:lstStyle/>
                    <a:p>
                      <a:r>
                        <a:rPr lang="en-US" dirty="0">
                          <a:solidFill>
                            <a:schemeClr val="tx1"/>
                          </a:solidFill>
                        </a:rPr>
                        <a:t>X2</a:t>
                      </a:r>
                    </a:p>
                  </a:txBody>
                  <a:tcPr/>
                </a:tc>
                <a:tc>
                  <a:txBody>
                    <a:bodyPr/>
                    <a:lstStyle/>
                    <a:p>
                      <a:r>
                        <a:rPr lang="en-US" dirty="0">
                          <a:solidFill>
                            <a:schemeClr val="tx1"/>
                          </a:solidFill>
                        </a:rPr>
                        <a:t>Distance</a:t>
                      </a:r>
                    </a:p>
                  </a:txBody>
                  <a:tcPr/>
                </a:tc>
                <a:tc>
                  <a:txBody>
                    <a:bodyPr/>
                    <a:lstStyle/>
                    <a:p>
                      <a:r>
                        <a:rPr lang="en-US" dirty="0">
                          <a:solidFill>
                            <a:schemeClr val="tx1"/>
                          </a:solidFill>
                        </a:rPr>
                        <a:t>Rank</a:t>
                      </a:r>
                    </a:p>
                  </a:txBody>
                  <a:tcPr/>
                </a:tc>
                <a:tc>
                  <a:txBody>
                    <a:bodyPr/>
                    <a:lstStyle/>
                    <a:p>
                      <a:r>
                        <a:rPr lang="en-US" dirty="0">
                          <a:solidFill>
                            <a:schemeClr val="tx1"/>
                          </a:solidFill>
                        </a:rPr>
                        <a:t>Is it includes k&lt;=3</a:t>
                      </a:r>
                    </a:p>
                  </a:txBody>
                  <a:tcPr/>
                </a:tc>
                <a:tc>
                  <a:txBody>
                    <a:bodyPr/>
                    <a:lstStyle/>
                    <a:p>
                      <a:r>
                        <a:rPr lang="en-US" dirty="0">
                          <a:solidFill>
                            <a:schemeClr val="tx1"/>
                          </a:solidFill>
                        </a:rPr>
                        <a:t>Y</a:t>
                      </a:r>
                    </a:p>
                  </a:txBody>
                  <a:tcPr/>
                </a:tc>
                <a:extLst>
                  <a:ext uri="{0D108BD9-81ED-4DB2-BD59-A6C34878D82A}">
                    <a16:rowId xmlns:a16="http://schemas.microsoft.com/office/drawing/2014/main" val="3615275882"/>
                  </a:ext>
                </a:extLst>
              </a:tr>
              <a:tr h="370840">
                <a:tc>
                  <a:txBody>
                    <a:bodyPr/>
                    <a:lstStyle/>
                    <a:p>
                      <a:r>
                        <a:rPr lang="en-US" dirty="0"/>
                        <a:t>7</a:t>
                      </a:r>
                    </a:p>
                  </a:txBody>
                  <a:tcPr/>
                </a:tc>
                <a:tc>
                  <a:txBody>
                    <a:bodyPr/>
                    <a:lstStyle/>
                    <a:p>
                      <a:r>
                        <a:rPr lang="en-US" dirty="0"/>
                        <a:t>7</a:t>
                      </a:r>
                    </a:p>
                  </a:txBody>
                  <a:tcPr/>
                </a:tc>
                <a:tc>
                  <a:txBody>
                    <a:bodyPr/>
                    <a:lstStyle/>
                    <a:p>
                      <a:r>
                        <a:rPr lang="en-US" dirty="0"/>
                        <a:t>16</a:t>
                      </a:r>
                    </a:p>
                  </a:txBody>
                  <a:tcPr/>
                </a:tc>
                <a:tc>
                  <a:txBody>
                    <a:bodyPr/>
                    <a:lstStyle/>
                    <a:p>
                      <a:r>
                        <a:rPr lang="en-US" dirty="0"/>
                        <a:t>3</a:t>
                      </a:r>
                    </a:p>
                  </a:txBody>
                  <a:tcPr/>
                </a:tc>
                <a:tc>
                  <a:txBody>
                    <a:bodyPr/>
                    <a:lstStyle/>
                    <a:p>
                      <a:r>
                        <a:rPr lang="en-US" dirty="0"/>
                        <a:t>Yes</a:t>
                      </a:r>
                    </a:p>
                  </a:txBody>
                  <a:tcPr/>
                </a:tc>
                <a:tc>
                  <a:txBody>
                    <a:bodyPr/>
                    <a:lstStyle/>
                    <a:p>
                      <a:r>
                        <a:rPr lang="en-US" dirty="0"/>
                        <a:t>Bad</a:t>
                      </a:r>
                    </a:p>
                  </a:txBody>
                  <a:tcPr/>
                </a:tc>
                <a:extLst>
                  <a:ext uri="{0D108BD9-81ED-4DB2-BD59-A6C34878D82A}">
                    <a16:rowId xmlns:a16="http://schemas.microsoft.com/office/drawing/2014/main" val="482261253"/>
                  </a:ext>
                </a:extLst>
              </a:tr>
              <a:tr h="370840">
                <a:tc>
                  <a:txBody>
                    <a:bodyPr/>
                    <a:lstStyle/>
                    <a:p>
                      <a:r>
                        <a:rPr lang="en-US" dirty="0"/>
                        <a:t>7</a:t>
                      </a:r>
                    </a:p>
                  </a:txBody>
                  <a:tcPr/>
                </a:tc>
                <a:tc>
                  <a:txBody>
                    <a:bodyPr/>
                    <a:lstStyle/>
                    <a:p>
                      <a:r>
                        <a:rPr lang="en-US" dirty="0"/>
                        <a:t>4</a:t>
                      </a:r>
                    </a:p>
                  </a:txBody>
                  <a:tcPr/>
                </a:tc>
                <a:tc>
                  <a:txBody>
                    <a:bodyPr/>
                    <a:lstStyle/>
                    <a:p>
                      <a:r>
                        <a:rPr lang="en-US" dirty="0"/>
                        <a:t>25</a:t>
                      </a:r>
                    </a:p>
                  </a:txBody>
                  <a:tcPr/>
                </a:tc>
                <a:tc>
                  <a:txBody>
                    <a:bodyPr/>
                    <a:lstStyle/>
                    <a:p>
                      <a:r>
                        <a:rPr lang="en-US" dirty="0"/>
                        <a:t>4</a:t>
                      </a:r>
                    </a:p>
                  </a:txBody>
                  <a:tcPr/>
                </a:tc>
                <a:tc>
                  <a:txBody>
                    <a:bodyPr/>
                    <a:lstStyle/>
                    <a:p>
                      <a:r>
                        <a:rPr lang="en-US" dirty="0"/>
                        <a:t>No</a:t>
                      </a:r>
                    </a:p>
                  </a:txBody>
                  <a:tcPr/>
                </a:tc>
                <a:tc>
                  <a:txBody>
                    <a:bodyPr/>
                    <a:lstStyle/>
                    <a:p>
                      <a:r>
                        <a:rPr lang="en-US" dirty="0"/>
                        <a:t>---------</a:t>
                      </a:r>
                    </a:p>
                  </a:txBody>
                  <a:tcPr/>
                </a:tc>
                <a:extLst>
                  <a:ext uri="{0D108BD9-81ED-4DB2-BD59-A6C34878D82A}">
                    <a16:rowId xmlns:a16="http://schemas.microsoft.com/office/drawing/2014/main" val="2886167832"/>
                  </a:ext>
                </a:extLst>
              </a:tr>
              <a:tr h="370840">
                <a:tc>
                  <a:txBody>
                    <a:bodyPr/>
                    <a:lstStyle/>
                    <a:p>
                      <a:r>
                        <a:rPr lang="en-US" dirty="0"/>
                        <a:t>3</a:t>
                      </a:r>
                    </a:p>
                  </a:txBody>
                  <a:tcPr/>
                </a:tc>
                <a:tc>
                  <a:txBody>
                    <a:bodyPr/>
                    <a:lstStyle/>
                    <a:p>
                      <a:r>
                        <a:rPr lang="en-US" dirty="0"/>
                        <a:t>4</a:t>
                      </a:r>
                    </a:p>
                  </a:txBody>
                  <a:tcPr/>
                </a:tc>
                <a:tc>
                  <a:txBody>
                    <a:bodyPr/>
                    <a:lstStyle/>
                    <a:p>
                      <a:r>
                        <a:rPr lang="en-US" dirty="0"/>
                        <a:t>9</a:t>
                      </a:r>
                    </a:p>
                  </a:txBody>
                  <a:tcPr/>
                </a:tc>
                <a:tc>
                  <a:txBody>
                    <a:bodyPr/>
                    <a:lstStyle/>
                    <a:p>
                      <a:r>
                        <a:rPr lang="en-US" dirty="0"/>
                        <a:t>1</a:t>
                      </a:r>
                    </a:p>
                  </a:txBody>
                  <a:tcPr/>
                </a:tc>
                <a:tc>
                  <a:txBody>
                    <a:bodyPr/>
                    <a:lstStyle/>
                    <a:p>
                      <a:r>
                        <a:rPr lang="en-US" dirty="0"/>
                        <a:t>Yes</a:t>
                      </a:r>
                    </a:p>
                  </a:txBody>
                  <a:tcPr/>
                </a:tc>
                <a:tc>
                  <a:txBody>
                    <a:bodyPr/>
                    <a:lstStyle/>
                    <a:p>
                      <a:r>
                        <a:rPr lang="en-US" dirty="0"/>
                        <a:t>Good</a:t>
                      </a:r>
                    </a:p>
                  </a:txBody>
                  <a:tcPr/>
                </a:tc>
                <a:extLst>
                  <a:ext uri="{0D108BD9-81ED-4DB2-BD59-A6C34878D82A}">
                    <a16:rowId xmlns:a16="http://schemas.microsoft.com/office/drawing/2014/main" val="532966914"/>
                  </a:ext>
                </a:extLst>
              </a:tr>
              <a:tr h="370840">
                <a:tc>
                  <a:txBody>
                    <a:bodyPr/>
                    <a:lstStyle/>
                    <a:p>
                      <a:r>
                        <a:rPr lang="en-US" dirty="0"/>
                        <a:t>1</a:t>
                      </a:r>
                    </a:p>
                  </a:txBody>
                  <a:tcPr/>
                </a:tc>
                <a:tc>
                  <a:txBody>
                    <a:bodyPr/>
                    <a:lstStyle/>
                    <a:p>
                      <a:r>
                        <a:rPr lang="en-US" dirty="0"/>
                        <a:t>4</a:t>
                      </a:r>
                    </a:p>
                  </a:txBody>
                  <a:tcPr/>
                </a:tc>
                <a:tc>
                  <a:txBody>
                    <a:bodyPr/>
                    <a:lstStyle/>
                    <a:p>
                      <a:r>
                        <a:rPr lang="en-US" dirty="0"/>
                        <a:t>13</a:t>
                      </a:r>
                    </a:p>
                  </a:txBody>
                  <a:tcPr/>
                </a:tc>
                <a:tc>
                  <a:txBody>
                    <a:bodyPr/>
                    <a:lstStyle/>
                    <a:p>
                      <a:r>
                        <a:rPr lang="en-US" dirty="0"/>
                        <a:t>2</a:t>
                      </a:r>
                    </a:p>
                  </a:txBody>
                  <a:tcPr/>
                </a:tc>
                <a:tc>
                  <a:txBody>
                    <a:bodyPr/>
                    <a:lstStyle/>
                    <a:p>
                      <a:r>
                        <a:rPr lang="en-US" dirty="0"/>
                        <a:t>Yes</a:t>
                      </a:r>
                    </a:p>
                  </a:txBody>
                  <a:tcPr/>
                </a:tc>
                <a:tc>
                  <a:txBody>
                    <a:bodyPr/>
                    <a:lstStyle/>
                    <a:p>
                      <a:r>
                        <a:rPr lang="en-US" dirty="0"/>
                        <a:t>Good</a:t>
                      </a:r>
                    </a:p>
                  </a:txBody>
                  <a:tcPr/>
                </a:tc>
                <a:extLst>
                  <a:ext uri="{0D108BD9-81ED-4DB2-BD59-A6C34878D82A}">
                    <a16:rowId xmlns:a16="http://schemas.microsoft.com/office/drawing/2014/main" val="1857608881"/>
                  </a:ext>
                </a:extLst>
              </a:tr>
            </a:tbl>
          </a:graphicData>
        </a:graphic>
      </p:graphicFrame>
      <p:sp>
        <p:nvSpPr>
          <p:cNvPr id="7" name="TextBox 6">
            <a:extLst>
              <a:ext uri="{FF2B5EF4-FFF2-40B4-BE49-F238E27FC236}">
                <a16:creationId xmlns:a16="http://schemas.microsoft.com/office/drawing/2014/main" id="{0D268732-D49F-402B-99B1-794178D7036F}"/>
              </a:ext>
            </a:extLst>
          </p:cNvPr>
          <p:cNvSpPr txBox="1"/>
          <p:nvPr/>
        </p:nvSpPr>
        <p:spPr>
          <a:xfrm flipH="1">
            <a:off x="982638" y="3670940"/>
            <a:ext cx="9505056" cy="646331"/>
          </a:xfrm>
          <a:prstGeom prst="rect">
            <a:avLst/>
          </a:prstGeom>
          <a:noFill/>
        </p:spPr>
        <p:txBody>
          <a:bodyPr wrap="square" rtlCol="0">
            <a:spAutoFit/>
          </a:bodyPr>
          <a:lstStyle/>
          <a:p>
            <a:r>
              <a:rPr lang="en-US" dirty="0"/>
              <a:t>Row 2, rank is 4</a:t>
            </a:r>
          </a:p>
          <a:p>
            <a:r>
              <a:rPr lang="en-US" dirty="0"/>
              <a:t>That means it is not in nearest neighbors so we will not consider corresponding Y value</a:t>
            </a:r>
          </a:p>
        </p:txBody>
      </p:sp>
      <p:sp>
        <p:nvSpPr>
          <p:cNvPr id="9" name="TextBox 8">
            <a:extLst>
              <a:ext uri="{FF2B5EF4-FFF2-40B4-BE49-F238E27FC236}">
                <a16:creationId xmlns:a16="http://schemas.microsoft.com/office/drawing/2014/main" id="{0F693885-7875-4645-A55E-AC0A5313E494}"/>
              </a:ext>
            </a:extLst>
          </p:cNvPr>
          <p:cNvSpPr txBox="1"/>
          <p:nvPr/>
        </p:nvSpPr>
        <p:spPr>
          <a:xfrm flipH="1">
            <a:off x="118542" y="4653136"/>
            <a:ext cx="10729192" cy="707886"/>
          </a:xfrm>
          <a:prstGeom prst="rect">
            <a:avLst/>
          </a:prstGeom>
          <a:noFill/>
        </p:spPr>
        <p:txBody>
          <a:bodyPr wrap="square" rtlCol="0">
            <a:spAutoFit/>
          </a:bodyPr>
          <a:lstStyle/>
          <a:p>
            <a:r>
              <a:rPr lang="en-US" sz="2000" b="1" dirty="0"/>
              <a:t>Step6: </a:t>
            </a:r>
            <a:r>
              <a:rPr lang="en-US" sz="2000" dirty="0"/>
              <a:t>Use simple majority of nearest neighbors  we have Two Goods and One Bad</a:t>
            </a:r>
          </a:p>
          <a:p>
            <a:r>
              <a:rPr lang="en-US" sz="2000" dirty="0"/>
              <a:t>          Therefore  X1=3,X2=7 will goes into Good category</a:t>
            </a:r>
          </a:p>
        </p:txBody>
      </p:sp>
    </p:spTree>
    <p:extLst>
      <p:ext uri="{BB962C8B-B14F-4D97-AF65-F5344CB8AC3E}">
        <p14:creationId xmlns:p14="http://schemas.microsoft.com/office/powerpoint/2010/main" val="11910300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3A6765-8BF3-4FF1-821D-C5B2A29D8FE3}"/>
              </a:ext>
            </a:extLst>
          </p:cNvPr>
          <p:cNvSpPr>
            <a:spLocks noGrp="1"/>
          </p:cNvSpPr>
          <p:nvPr>
            <p:ph idx="1"/>
          </p:nvPr>
        </p:nvSpPr>
        <p:spPr>
          <a:xfrm>
            <a:off x="0" y="404664"/>
            <a:ext cx="12190413" cy="6120680"/>
          </a:xfrm>
        </p:spPr>
        <p:txBody>
          <a:bodyPr>
            <a:normAutofit/>
          </a:bodyPr>
          <a:lstStyle/>
          <a:p>
            <a:pPr marL="0" indent="0">
              <a:buNone/>
            </a:pPr>
            <a:r>
              <a:rPr lang="en-US" sz="2400" b="1" u="sng" dirty="0"/>
              <a:t>Choosing the right value for K:</a:t>
            </a:r>
          </a:p>
          <a:p>
            <a:r>
              <a:rPr lang="en-US" dirty="0"/>
              <a:t>To select the K that’s right for your data, we run the KNN algorithm several times with different values of K and choose the K that reduces the number of errors we encounter while maintaining the algorithm’s ability to accurately make predictions when it’s given data it hasn’t seen before.</a:t>
            </a:r>
          </a:p>
          <a:p>
            <a:pPr marL="0" indent="0">
              <a:buNone/>
            </a:pPr>
            <a:endParaRPr lang="en-US" dirty="0"/>
          </a:p>
          <a:p>
            <a:pPr marL="0" indent="0">
              <a:buNone/>
            </a:pPr>
            <a:r>
              <a:rPr lang="en-US" b="1" dirty="0"/>
              <a:t>Here are some things to keep in mind</a:t>
            </a:r>
            <a:r>
              <a:rPr lang="en-US" dirty="0"/>
              <a:t>:</a:t>
            </a:r>
          </a:p>
          <a:p>
            <a:r>
              <a:rPr lang="en-US" dirty="0"/>
              <a:t>As we decrease the value of K to 1, our predictions become less stable. If K=1 our query will deal with only one neighbor it leads to overfit the data.</a:t>
            </a:r>
          </a:p>
          <a:p>
            <a:pPr marL="0" indent="0">
              <a:buNone/>
            </a:pPr>
            <a:endParaRPr lang="en-US" dirty="0"/>
          </a:p>
          <a:p>
            <a:r>
              <a:rPr lang="en-US" dirty="0"/>
              <a:t>Inversely, as we increase the value of K, our predictions become more stable due to majority voting / averaging, and thus, more likely to make more accurate predictions (up to a certain point). Eventually, we begin to witness an increasing number of errors. It is at this point we know we have pushed the value of K too far.</a:t>
            </a:r>
          </a:p>
          <a:p>
            <a:pPr marL="0" indent="0">
              <a:buNone/>
            </a:pPr>
            <a:endParaRPr lang="en-US" dirty="0"/>
          </a:p>
          <a:p>
            <a:r>
              <a:rPr lang="en-US" dirty="0"/>
              <a:t>In cases where we are taking a majority vote (e.g. picking the mode in a classification problem) among labels, we usually make K an odd number to have a tiebreaker.</a:t>
            </a:r>
          </a:p>
          <a:p>
            <a:pPr marL="0" indent="0">
              <a:buNone/>
            </a:pPr>
            <a:endParaRPr lang="en-US" dirty="0"/>
          </a:p>
        </p:txBody>
      </p:sp>
    </p:spTree>
    <p:extLst>
      <p:ext uri="{BB962C8B-B14F-4D97-AF65-F5344CB8AC3E}">
        <p14:creationId xmlns:p14="http://schemas.microsoft.com/office/powerpoint/2010/main" val="12094667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142387-38A9-40A0-881C-00FC7E2AFF72}"/>
              </a:ext>
            </a:extLst>
          </p:cNvPr>
          <p:cNvSpPr>
            <a:spLocks noGrp="1"/>
          </p:cNvSpPr>
          <p:nvPr>
            <p:ph idx="1"/>
          </p:nvPr>
        </p:nvSpPr>
        <p:spPr>
          <a:xfrm>
            <a:off x="190549" y="692696"/>
            <a:ext cx="11999863" cy="4976251"/>
          </a:xfrm>
        </p:spPr>
        <p:txBody>
          <a:bodyPr/>
          <a:lstStyle/>
          <a:p>
            <a:pPr marL="0" indent="0">
              <a:buNone/>
            </a:pPr>
            <a:r>
              <a:rPr lang="en-US" sz="2400" b="1" u="sng" dirty="0"/>
              <a:t>Advantages:</a:t>
            </a:r>
          </a:p>
          <a:p>
            <a:r>
              <a:rPr lang="en-US" dirty="0"/>
              <a:t>The algorithm is simple and easy to implement.</a:t>
            </a:r>
          </a:p>
          <a:p>
            <a:r>
              <a:rPr lang="en-US" dirty="0"/>
              <a:t>There’s no need to build a model, tune several parameters, or make additional assumptions.</a:t>
            </a:r>
          </a:p>
          <a:p>
            <a:r>
              <a:rPr lang="en-US" dirty="0"/>
              <a:t>The algorithm is versatile. It can be used for classification, and regression.</a:t>
            </a:r>
          </a:p>
          <a:p>
            <a:pPr marL="0" indent="0">
              <a:buNone/>
            </a:pPr>
            <a:endParaRPr lang="en-US" dirty="0"/>
          </a:p>
          <a:p>
            <a:pPr marL="0" indent="0">
              <a:buNone/>
            </a:pPr>
            <a:r>
              <a:rPr lang="en-US" sz="2400" b="1" u="sng" dirty="0"/>
              <a:t>Disadvantages:</a:t>
            </a:r>
          </a:p>
          <a:p>
            <a:pPr marL="0" indent="0">
              <a:buNone/>
            </a:pPr>
            <a:endParaRPr lang="en-US" sz="2400" b="1" u="sng" dirty="0"/>
          </a:p>
          <a:p>
            <a:r>
              <a:rPr lang="en-US" dirty="0"/>
              <a:t>The algorithm gets significantly slower as the number of examples and/or predictors/independent variables increase.</a:t>
            </a:r>
          </a:p>
          <a:p>
            <a:pPr marL="0" indent="0">
              <a:buNone/>
            </a:pPr>
            <a:endParaRPr lang="en-US" dirty="0"/>
          </a:p>
        </p:txBody>
      </p:sp>
    </p:spTree>
    <p:extLst>
      <p:ext uri="{BB962C8B-B14F-4D97-AF65-F5344CB8AC3E}">
        <p14:creationId xmlns:p14="http://schemas.microsoft.com/office/powerpoint/2010/main" val="6597424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2598" y="3032956"/>
            <a:ext cx="8352928" cy="792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0" b="1" dirty="0">
                <a:solidFill>
                  <a:schemeClr val="tx1"/>
                </a:solidFill>
              </a:rPr>
              <a:t>Ensemble Methods</a:t>
            </a:r>
            <a:endParaRPr lang="en-IN" sz="5000" b="1" dirty="0">
              <a:solidFill>
                <a:schemeClr val="tx1"/>
              </a:solidFill>
            </a:endParaRPr>
          </a:p>
        </p:txBody>
      </p:sp>
    </p:spTree>
    <p:extLst>
      <p:ext uri="{BB962C8B-B14F-4D97-AF65-F5344CB8AC3E}">
        <p14:creationId xmlns:p14="http://schemas.microsoft.com/office/powerpoint/2010/main" val="13265951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54A71-05EF-45DE-93BD-68791FE372B0}"/>
              </a:ext>
            </a:extLst>
          </p:cNvPr>
          <p:cNvSpPr>
            <a:spLocks noGrp="1"/>
          </p:cNvSpPr>
          <p:nvPr>
            <p:ph type="title"/>
          </p:nvPr>
        </p:nvSpPr>
        <p:spPr>
          <a:xfrm>
            <a:off x="308728" y="71414"/>
            <a:ext cx="8358246" cy="571504"/>
          </a:xfrm>
        </p:spPr>
        <p:txBody>
          <a:bodyPr/>
          <a:lstStyle/>
          <a:p>
            <a:r>
              <a:rPr lang="en-US" dirty="0"/>
              <a:t>Ensemble Methods:</a:t>
            </a:r>
          </a:p>
        </p:txBody>
      </p:sp>
      <p:sp>
        <p:nvSpPr>
          <p:cNvPr id="3" name="Content Placeholder 2">
            <a:extLst>
              <a:ext uri="{FF2B5EF4-FFF2-40B4-BE49-F238E27FC236}">
                <a16:creationId xmlns:a16="http://schemas.microsoft.com/office/drawing/2014/main" id="{792829D1-682C-4171-BD0E-93998060CD0A}"/>
              </a:ext>
            </a:extLst>
          </p:cNvPr>
          <p:cNvSpPr>
            <a:spLocks noGrp="1"/>
          </p:cNvSpPr>
          <p:nvPr>
            <p:ph idx="1"/>
          </p:nvPr>
        </p:nvSpPr>
        <p:spPr/>
        <p:txBody>
          <a:bodyPr/>
          <a:lstStyle/>
          <a:p>
            <a:r>
              <a:rPr lang="en-US" dirty="0"/>
              <a:t>Ensemble Methods are used for increasing classification accuracy</a:t>
            </a:r>
          </a:p>
          <a:p>
            <a:r>
              <a:rPr lang="en-US" dirty="0"/>
              <a:t>An ensemble for classification is a composite model, made up of a combination of classifiers. </a:t>
            </a:r>
          </a:p>
          <a:p>
            <a:r>
              <a:rPr lang="en-US" dirty="0"/>
              <a:t>The individual classifiers vote, and a class label prediction is returned by the ensemble based on the collection of votes. </a:t>
            </a:r>
          </a:p>
          <a:p>
            <a:r>
              <a:rPr lang="en-US" dirty="0"/>
              <a:t>Ensembles tend to be more accurate than their component classifiers.</a:t>
            </a:r>
          </a:p>
          <a:p>
            <a:pPr marL="0" indent="0">
              <a:buNone/>
            </a:pPr>
            <a:endParaRPr lang="en-US" dirty="0"/>
          </a:p>
        </p:txBody>
      </p:sp>
      <p:pic>
        <p:nvPicPr>
          <p:cNvPr id="4" name="Picture 2" descr="Image result for The decision boundary of the ensemble is closer to the true boundary. Source: FromSeni and Elder [SE10]. c 2010Morgan &amp; Claypool Publishers; used with permission.">
            <a:extLst>
              <a:ext uri="{FF2B5EF4-FFF2-40B4-BE49-F238E27FC236}">
                <a16:creationId xmlns:a16="http://schemas.microsoft.com/office/drawing/2014/main" id="{D1D0BC44-6291-4DCD-8A14-9CB35F9F53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6854" y="2996952"/>
            <a:ext cx="7272808" cy="3096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8116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2C7714-50CE-4132-B37C-E19AD9B45F9F}"/>
              </a:ext>
            </a:extLst>
          </p:cNvPr>
          <p:cNvSpPr/>
          <p:nvPr/>
        </p:nvSpPr>
        <p:spPr>
          <a:xfrm>
            <a:off x="237085" y="188640"/>
            <a:ext cx="11953328" cy="5878532"/>
          </a:xfrm>
          <a:prstGeom prst="rect">
            <a:avLst/>
          </a:prstGeom>
        </p:spPr>
        <p:txBody>
          <a:bodyPr wrap="square">
            <a:spAutoFit/>
          </a:bodyPr>
          <a:lstStyle/>
          <a:p>
            <a:r>
              <a:rPr lang="en-US" i="1" dirty="0">
                <a:latin typeface="Minion-Italic"/>
              </a:rPr>
              <a:t>Bagging</a:t>
            </a:r>
            <a:r>
              <a:rPr lang="en-US" dirty="0">
                <a:latin typeface="Minion-Regular"/>
              </a:rPr>
              <a:t>, </a:t>
            </a:r>
            <a:r>
              <a:rPr lang="en-US" i="1" dirty="0">
                <a:latin typeface="Minion-Italic"/>
              </a:rPr>
              <a:t>boosting</a:t>
            </a:r>
            <a:r>
              <a:rPr lang="en-US" dirty="0">
                <a:latin typeface="Minion-Regular"/>
              </a:rPr>
              <a:t>, and </a:t>
            </a:r>
            <a:r>
              <a:rPr lang="en-US" i="1" dirty="0">
                <a:latin typeface="Minion-Italic"/>
              </a:rPr>
              <a:t>random forests </a:t>
            </a:r>
            <a:r>
              <a:rPr lang="en-US" dirty="0">
                <a:latin typeface="Minion-Regular"/>
              </a:rPr>
              <a:t>are examples of </a:t>
            </a:r>
            <a:r>
              <a:rPr lang="en-US" b="1" dirty="0">
                <a:latin typeface="Minion-Bold"/>
              </a:rPr>
              <a:t>ensemble methods </a:t>
            </a:r>
            <a:endParaRPr lang="en-US" b="1" dirty="0">
              <a:latin typeface="Minion-Regular"/>
            </a:endParaRPr>
          </a:p>
          <a:p>
            <a:endParaRPr lang="en-US" dirty="0">
              <a:latin typeface="Minion-Regular"/>
            </a:endParaRPr>
          </a:p>
          <a:p>
            <a:pPr marL="285750" indent="-285750">
              <a:buFont typeface="Arial" panose="020B0604020202020204" pitchFamily="34" charset="0"/>
              <a:buChar char="•"/>
            </a:pPr>
            <a:r>
              <a:rPr lang="en-US" sz="2000" dirty="0">
                <a:latin typeface="Minion-Regular"/>
              </a:rPr>
              <a:t>In figure An ensemble combines a series of </a:t>
            </a:r>
            <a:r>
              <a:rPr lang="en-US" sz="2000" i="1" dirty="0">
                <a:latin typeface="Minion-Italic"/>
              </a:rPr>
              <a:t>k </a:t>
            </a:r>
            <a:r>
              <a:rPr lang="en-US" sz="2000" dirty="0">
                <a:latin typeface="Minion-Regular"/>
              </a:rPr>
              <a:t>learned models (or </a:t>
            </a:r>
            <a:r>
              <a:rPr lang="en-US" sz="2000" i="1" dirty="0">
                <a:latin typeface="Minion-Italic"/>
              </a:rPr>
              <a:t>base classifiers</a:t>
            </a:r>
            <a:r>
              <a:rPr lang="en-US" sz="2000" dirty="0">
                <a:latin typeface="Minion-Regular"/>
              </a:rPr>
              <a:t>),</a:t>
            </a:r>
            <a:r>
              <a:rPr lang="en-US" sz="2000" i="1" dirty="0">
                <a:latin typeface="Minion-Italic"/>
              </a:rPr>
              <a:t>M</a:t>
            </a:r>
            <a:r>
              <a:rPr lang="en-US" sz="2000" dirty="0">
                <a:latin typeface="Minion-Regular"/>
              </a:rPr>
              <a:t>1, </a:t>
            </a:r>
            <a:r>
              <a:rPr lang="en-US" sz="2000" i="1" dirty="0">
                <a:latin typeface="Minion-Italic"/>
              </a:rPr>
              <a:t>M</a:t>
            </a:r>
            <a:r>
              <a:rPr lang="en-US" sz="2000" dirty="0">
                <a:latin typeface="Minion-Regular"/>
              </a:rPr>
              <a:t>2, </a:t>
            </a:r>
            <a:r>
              <a:rPr lang="en-US" sz="2000" dirty="0">
                <a:latin typeface="RMTMI"/>
              </a:rPr>
              <a:t>….</a:t>
            </a:r>
            <a:r>
              <a:rPr lang="en-US" sz="2000" dirty="0">
                <a:latin typeface="Minion-Regular"/>
              </a:rPr>
              <a:t>, </a:t>
            </a:r>
            <a:r>
              <a:rPr lang="en-US" sz="2000" i="1" dirty="0">
                <a:latin typeface="Minion-Italic"/>
              </a:rPr>
              <a:t>Mk</a:t>
            </a:r>
            <a:r>
              <a:rPr lang="en-US" sz="2000" dirty="0">
                <a:latin typeface="Minion-Regular"/>
              </a:rPr>
              <a:t>,</a:t>
            </a:r>
          </a:p>
          <a:p>
            <a:pPr marL="285750" indent="-285750">
              <a:buFont typeface="Arial" panose="020B0604020202020204" pitchFamily="34" charset="0"/>
              <a:buChar char="•"/>
            </a:pPr>
            <a:r>
              <a:rPr lang="en-US" sz="2000" dirty="0">
                <a:latin typeface="Minion-Regular"/>
              </a:rPr>
              <a:t>with the aim of creating an improved composite classification model, </a:t>
            </a:r>
            <a:r>
              <a:rPr lang="en-US" sz="2000" i="1" dirty="0">
                <a:latin typeface="Minion-Italic"/>
              </a:rPr>
              <a:t>M</a:t>
            </a:r>
            <a:r>
              <a:rPr lang="en-US" sz="2000" dirty="0">
                <a:latin typeface="Minion-Regular"/>
              </a:rPr>
              <a:t>. </a:t>
            </a:r>
          </a:p>
          <a:p>
            <a:pPr marL="285750" indent="-285750">
              <a:buFont typeface="Arial" panose="020B0604020202020204" pitchFamily="34" charset="0"/>
              <a:buChar char="•"/>
            </a:pPr>
            <a:r>
              <a:rPr lang="en-US" sz="2000" dirty="0">
                <a:latin typeface="Minion-Regular"/>
              </a:rPr>
              <a:t>A given data set, </a:t>
            </a:r>
            <a:r>
              <a:rPr lang="en-US" sz="2000" i="1" dirty="0">
                <a:latin typeface="Minion-Italic"/>
              </a:rPr>
              <a:t>D</a:t>
            </a:r>
            <a:r>
              <a:rPr lang="en-US" sz="2000" dirty="0">
                <a:latin typeface="Minion-Regular"/>
              </a:rPr>
              <a:t>, is used to create </a:t>
            </a:r>
            <a:r>
              <a:rPr lang="en-US" sz="2000" i="1" dirty="0">
                <a:latin typeface="Minion-Italic"/>
              </a:rPr>
              <a:t>k </a:t>
            </a:r>
            <a:r>
              <a:rPr lang="en-US" sz="2000" dirty="0">
                <a:latin typeface="Minion-Regular"/>
              </a:rPr>
              <a:t>training sets, </a:t>
            </a:r>
            <a:r>
              <a:rPr lang="en-US" sz="2000" i="1" dirty="0">
                <a:latin typeface="Minion-Italic"/>
              </a:rPr>
              <a:t>D</a:t>
            </a:r>
            <a:r>
              <a:rPr lang="en-US" sz="2000" dirty="0">
                <a:latin typeface="Minion-Regular"/>
              </a:rPr>
              <a:t>1, </a:t>
            </a:r>
            <a:r>
              <a:rPr lang="en-US" sz="2000" i="1" dirty="0">
                <a:latin typeface="Minion-Italic"/>
              </a:rPr>
              <a:t>D</a:t>
            </a:r>
            <a:r>
              <a:rPr lang="en-US" sz="2000" dirty="0">
                <a:latin typeface="Minion-Regular"/>
              </a:rPr>
              <a:t>2, </a:t>
            </a:r>
            <a:r>
              <a:rPr lang="en-US" sz="2000" dirty="0">
                <a:latin typeface="RMTMI"/>
              </a:rPr>
              <a:t>…. </a:t>
            </a:r>
            <a:r>
              <a:rPr lang="en-US" sz="2000" dirty="0">
                <a:latin typeface="Minion-Regular"/>
              </a:rPr>
              <a:t>, </a:t>
            </a:r>
            <a:r>
              <a:rPr lang="en-US" sz="2000" i="1" dirty="0">
                <a:latin typeface="Minion-Italic"/>
              </a:rPr>
              <a:t>Dk</a:t>
            </a:r>
            <a:r>
              <a:rPr lang="en-US" sz="2000" dirty="0">
                <a:latin typeface="Minion-Regular"/>
              </a:rPr>
              <a:t>, Di(1&lt;=</a:t>
            </a:r>
            <a:r>
              <a:rPr lang="en-US" sz="2000" dirty="0" err="1">
                <a:latin typeface="Minion-Regular"/>
              </a:rPr>
              <a:t>i</a:t>
            </a:r>
            <a:r>
              <a:rPr lang="en-US" sz="2000" dirty="0">
                <a:latin typeface="Minion-Regular"/>
              </a:rPr>
              <a:t>&lt;=k-1)</a:t>
            </a:r>
            <a:r>
              <a:rPr lang="en-US" sz="2000" dirty="0">
                <a:latin typeface="RMTMI"/>
              </a:rPr>
              <a:t> </a:t>
            </a:r>
            <a:r>
              <a:rPr lang="en-US" sz="2000" dirty="0">
                <a:latin typeface="Minion-Regular"/>
              </a:rPr>
              <a:t>is used to generate classifier </a:t>
            </a:r>
            <a:r>
              <a:rPr lang="en-US" sz="2000" i="1" dirty="0">
                <a:latin typeface="Minion-Italic"/>
              </a:rPr>
              <a:t>Mi </a:t>
            </a:r>
            <a:r>
              <a:rPr lang="en-US" sz="2000" dirty="0">
                <a:latin typeface="Minion-Regular"/>
              </a:rPr>
              <a:t>. </a:t>
            </a:r>
          </a:p>
          <a:p>
            <a:pPr marL="285750" indent="-285750">
              <a:buFont typeface="Arial" panose="020B0604020202020204" pitchFamily="34" charset="0"/>
              <a:buChar char="•"/>
            </a:pPr>
            <a:r>
              <a:rPr lang="en-US" sz="2000" dirty="0">
                <a:latin typeface="Minion-Regular"/>
              </a:rPr>
              <a:t>Given a new data tuple to classify, the base classifiers each vote by returning a class prediction. </a:t>
            </a:r>
          </a:p>
          <a:p>
            <a:pPr marL="285750" indent="-285750">
              <a:buFont typeface="Arial" panose="020B0604020202020204" pitchFamily="34" charset="0"/>
              <a:buChar char="•"/>
            </a:pPr>
            <a:r>
              <a:rPr lang="en-US" sz="2000" dirty="0">
                <a:latin typeface="Minion-Regular"/>
              </a:rPr>
              <a:t>The ensemble returns a class prediction based on the votes of the base classifiers.</a:t>
            </a:r>
          </a:p>
          <a:p>
            <a:pPr marL="285750" indent="-285750">
              <a:buFont typeface="Arial" panose="020B0604020202020204" pitchFamily="34" charset="0"/>
              <a:buChar char="•"/>
            </a:pPr>
            <a:r>
              <a:rPr lang="en-US" sz="2000" dirty="0">
                <a:latin typeface="Minion-Regular"/>
              </a:rPr>
              <a:t>An ensemble tends to be more accurate than its base classifiers. </a:t>
            </a:r>
          </a:p>
          <a:p>
            <a:pPr marL="285750" indent="-285750">
              <a:buFont typeface="Arial" panose="020B0604020202020204" pitchFamily="34" charset="0"/>
              <a:buChar char="•"/>
            </a:pPr>
            <a:endParaRPr lang="en-US" sz="2000" dirty="0">
              <a:latin typeface="Minion-Regular"/>
            </a:endParaRPr>
          </a:p>
          <a:p>
            <a:pPr marL="285750" indent="-285750">
              <a:buFont typeface="Arial" panose="020B0604020202020204" pitchFamily="34" charset="0"/>
              <a:buChar char="•"/>
            </a:pPr>
            <a:r>
              <a:rPr lang="en-US" sz="2000" dirty="0">
                <a:latin typeface="Minion-Regular"/>
              </a:rPr>
              <a:t>For example, consider an ensemble that performs majority voting. </a:t>
            </a:r>
          </a:p>
          <a:p>
            <a:pPr marL="285750" indent="-285750">
              <a:buFont typeface="Arial" panose="020B0604020202020204" pitchFamily="34" charset="0"/>
              <a:buChar char="•"/>
            </a:pPr>
            <a:r>
              <a:rPr lang="en-US" sz="2000" dirty="0">
                <a:latin typeface="Minion-Regular"/>
              </a:rPr>
              <a:t>That is, given a tuple </a:t>
            </a:r>
            <a:r>
              <a:rPr lang="en-US" sz="2000" b="1" i="1" dirty="0">
                <a:latin typeface="Times-BoldItalic"/>
              </a:rPr>
              <a:t>X </a:t>
            </a:r>
            <a:r>
              <a:rPr lang="en-US" sz="2000" dirty="0">
                <a:latin typeface="Minion-Regular"/>
              </a:rPr>
              <a:t>to classify, it collects the class label predictions returned from the base classifiers and outputs the class</a:t>
            </a:r>
          </a:p>
          <a:p>
            <a:pPr marL="285750" indent="-285750">
              <a:buFont typeface="Arial" panose="020B0604020202020204" pitchFamily="34" charset="0"/>
              <a:buChar char="•"/>
            </a:pPr>
            <a:r>
              <a:rPr lang="en-US" sz="2000" dirty="0">
                <a:latin typeface="Minion-Regular"/>
              </a:rPr>
              <a:t>in majority. </a:t>
            </a:r>
          </a:p>
          <a:p>
            <a:pPr marL="285750" indent="-285750">
              <a:buFont typeface="Arial" panose="020B0604020202020204" pitchFamily="34" charset="0"/>
              <a:buChar char="•"/>
            </a:pPr>
            <a:r>
              <a:rPr lang="en-US" sz="2000" dirty="0">
                <a:latin typeface="Minion-Regular"/>
              </a:rPr>
              <a:t>The base classifiers may make mistakes, but the ensemble will misclassify </a:t>
            </a:r>
            <a:r>
              <a:rPr lang="en-US" sz="2000" b="1" i="1" dirty="0">
                <a:latin typeface="Times-BoldItalic"/>
              </a:rPr>
              <a:t>X </a:t>
            </a:r>
            <a:r>
              <a:rPr lang="en-US" sz="2000" dirty="0">
                <a:latin typeface="Minion-Regular"/>
              </a:rPr>
              <a:t>only if over half of the base classifiers are in error. Ensembles yield better results when there is significant diversity among the models. </a:t>
            </a:r>
          </a:p>
          <a:p>
            <a:pPr marL="285750" indent="-285750">
              <a:buFont typeface="Arial" panose="020B0604020202020204" pitchFamily="34" charset="0"/>
              <a:buChar char="•"/>
            </a:pPr>
            <a:r>
              <a:rPr lang="en-US" sz="2000" dirty="0">
                <a:latin typeface="Minion-Regular"/>
              </a:rPr>
              <a:t>That is, ideally, there is little correlation among classifiers. </a:t>
            </a:r>
          </a:p>
          <a:p>
            <a:pPr marL="285750" indent="-285750">
              <a:buFont typeface="Arial" panose="020B0604020202020204" pitchFamily="34" charset="0"/>
              <a:buChar char="•"/>
            </a:pPr>
            <a:r>
              <a:rPr lang="en-US" sz="2000" dirty="0">
                <a:latin typeface="Minion-Regular"/>
              </a:rPr>
              <a:t>The classifiers should also perform better than random guessing. Each base classifier can be allocated to a different CPU and so ensemble methods are parallelizable.</a:t>
            </a:r>
            <a:endParaRPr lang="en-US" sz="2000" dirty="0"/>
          </a:p>
        </p:txBody>
      </p:sp>
    </p:spTree>
    <p:extLst>
      <p:ext uri="{BB962C8B-B14F-4D97-AF65-F5344CB8AC3E}">
        <p14:creationId xmlns:p14="http://schemas.microsoft.com/office/powerpoint/2010/main" val="10582335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The decision boundary of the ensemble is closer to the true boundary. Source: FromSeni and Elder [SE10]. c 2010Morgan &amp; Claypool Publishers; used with permission.">
            <a:extLst>
              <a:ext uri="{FF2B5EF4-FFF2-40B4-BE49-F238E27FC236}">
                <a16:creationId xmlns:a16="http://schemas.microsoft.com/office/drawing/2014/main" id="{62863BC5-0DAA-4DF5-853A-3CF0870043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0710" y="908720"/>
            <a:ext cx="7736180" cy="367240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FF262F0-EBD3-4E72-AEAF-B96CEC8B5655}"/>
              </a:ext>
            </a:extLst>
          </p:cNvPr>
          <p:cNvSpPr/>
          <p:nvPr/>
        </p:nvSpPr>
        <p:spPr>
          <a:xfrm>
            <a:off x="1630710" y="4735664"/>
            <a:ext cx="9145016" cy="1200329"/>
          </a:xfrm>
          <a:prstGeom prst="rect">
            <a:avLst/>
          </a:prstGeom>
        </p:spPr>
        <p:txBody>
          <a:bodyPr wrap="square">
            <a:spAutoFit/>
          </a:bodyPr>
          <a:lstStyle/>
          <a:p>
            <a:r>
              <a:rPr lang="en-US" dirty="0">
                <a:latin typeface="Minion-Regular"/>
              </a:rPr>
              <a:t>Decision boundary by (a) a single decision tree and (b) an ensemble of decision trees for a</a:t>
            </a:r>
          </a:p>
          <a:p>
            <a:r>
              <a:rPr lang="en-US" dirty="0">
                <a:latin typeface="Minion-Regular"/>
              </a:rPr>
              <a:t>linearly separable problem (i.e., where the actual decision boundary is a straight line). The</a:t>
            </a:r>
          </a:p>
          <a:p>
            <a:r>
              <a:rPr lang="en-US" dirty="0">
                <a:latin typeface="Minion-Regular"/>
              </a:rPr>
              <a:t>decision tree struggles with approximating a linear boundary. The decision boundary of the</a:t>
            </a:r>
          </a:p>
          <a:p>
            <a:r>
              <a:rPr lang="en-US" dirty="0">
                <a:latin typeface="Minion-Regular"/>
              </a:rPr>
              <a:t>ensemble is closer to the true boundary</a:t>
            </a:r>
            <a:endParaRPr lang="en-US" dirty="0"/>
          </a:p>
        </p:txBody>
      </p:sp>
    </p:spTree>
    <p:extLst>
      <p:ext uri="{BB962C8B-B14F-4D97-AF65-F5344CB8AC3E}">
        <p14:creationId xmlns:p14="http://schemas.microsoft.com/office/powerpoint/2010/main" val="97060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6230-4052-4436-AEE1-7AE378FF36AF}"/>
              </a:ext>
            </a:extLst>
          </p:cNvPr>
          <p:cNvSpPr>
            <a:spLocks noGrp="1"/>
          </p:cNvSpPr>
          <p:nvPr>
            <p:ph type="title"/>
          </p:nvPr>
        </p:nvSpPr>
        <p:spPr/>
        <p:txBody>
          <a:bodyPr/>
          <a:lstStyle/>
          <a:p>
            <a:r>
              <a:rPr lang="en-US" dirty="0"/>
              <a:t>Attribute Selection Measure:</a:t>
            </a:r>
          </a:p>
        </p:txBody>
      </p:sp>
      <p:sp>
        <p:nvSpPr>
          <p:cNvPr id="3" name="Content Placeholder 2">
            <a:extLst>
              <a:ext uri="{FF2B5EF4-FFF2-40B4-BE49-F238E27FC236}">
                <a16:creationId xmlns:a16="http://schemas.microsoft.com/office/drawing/2014/main" id="{2E832578-C74B-474A-9CE5-7DE8E2A9B39F}"/>
              </a:ext>
            </a:extLst>
          </p:cNvPr>
          <p:cNvSpPr>
            <a:spLocks noGrp="1"/>
          </p:cNvSpPr>
          <p:nvPr>
            <p:ph idx="1"/>
          </p:nvPr>
        </p:nvSpPr>
        <p:spPr>
          <a:xfrm>
            <a:off x="0" y="548680"/>
            <a:ext cx="11524494" cy="5120267"/>
          </a:xfrm>
        </p:spPr>
        <p:txBody>
          <a:bodyPr>
            <a:normAutofit lnSpcReduction="10000"/>
          </a:bodyPr>
          <a:lstStyle/>
          <a:p>
            <a:r>
              <a:rPr lang="en-US" sz="1800" dirty="0"/>
              <a:t>Attribute selection measure is a heuristic for selecting the splitting criterion that partition data into the best possible manner. </a:t>
            </a:r>
          </a:p>
          <a:p>
            <a:r>
              <a:rPr lang="en-US" sz="1800" dirty="0"/>
              <a:t>It is also known as splitting rules because it helps us to determine breakpoints for tuples on a given node. </a:t>
            </a:r>
          </a:p>
          <a:p>
            <a:r>
              <a:rPr lang="en-US" sz="1800" dirty="0"/>
              <a:t>ASM provides a rank to each feature(or attribute) by explaining the given dataset.</a:t>
            </a:r>
          </a:p>
          <a:p>
            <a:r>
              <a:rPr lang="en-US" sz="1800" dirty="0"/>
              <a:t> Best score attribute will be selected as a splitting attribute. Most popular selection measures are Information Gain, and Gini Index</a:t>
            </a:r>
          </a:p>
          <a:p>
            <a:pPr marL="0" indent="0">
              <a:buNone/>
            </a:pPr>
            <a:endParaRPr lang="en-US" sz="1800" dirty="0"/>
          </a:p>
          <a:p>
            <a:pPr marL="0" indent="0">
              <a:buNone/>
            </a:pPr>
            <a:r>
              <a:rPr lang="en-US" b="1" u="sng" dirty="0"/>
              <a:t>Information Gain:</a:t>
            </a:r>
          </a:p>
          <a:p>
            <a:r>
              <a:rPr lang="en-US" sz="1800" dirty="0"/>
              <a:t>Shannon invented the concept of entropy, which measures the impurity of the input set. </a:t>
            </a:r>
          </a:p>
          <a:p>
            <a:r>
              <a:rPr lang="en-US" sz="1800" dirty="0"/>
              <a:t>In physics and mathematics, entropy referred as the randomness or the impurity in the system. </a:t>
            </a:r>
          </a:p>
          <a:p>
            <a:r>
              <a:rPr lang="en-US" sz="1800" dirty="0"/>
              <a:t>In information theory, it refers to the impurity in a group of examples. </a:t>
            </a:r>
          </a:p>
          <a:p>
            <a:r>
              <a:rPr lang="en-US" sz="1800" dirty="0"/>
              <a:t>Information gain is the decrease in entropy. </a:t>
            </a:r>
          </a:p>
          <a:p>
            <a:r>
              <a:rPr lang="en-US" sz="1800" dirty="0"/>
              <a:t>Information gain computes the difference between entropy before split and average entropy after split of the dataset based on given attribute values. </a:t>
            </a:r>
          </a:p>
          <a:p>
            <a:r>
              <a:rPr lang="en-US" sz="1800" dirty="0"/>
              <a:t>ID3 (Iterative </a:t>
            </a:r>
            <a:r>
              <a:rPr lang="en-US" sz="1800" dirty="0" err="1"/>
              <a:t>Dichotomiser</a:t>
            </a:r>
            <a:r>
              <a:rPr lang="en-US" sz="1800" dirty="0"/>
              <a:t>) decision tree algorithm uses information gain.</a:t>
            </a:r>
          </a:p>
          <a:p>
            <a:pPr marL="0" indent="0">
              <a:buNone/>
            </a:pPr>
            <a:br>
              <a:rPr lang="en-US" sz="1800" dirty="0"/>
            </a:br>
            <a:endParaRPr lang="en-US" sz="1800" b="1" u="sng" dirty="0"/>
          </a:p>
        </p:txBody>
      </p:sp>
    </p:spTree>
    <p:extLst>
      <p:ext uri="{BB962C8B-B14F-4D97-AF65-F5344CB8AC3E}">
        <p14:creationId xmlns:p14="http://schemas.microsoft.com/office/powerpoint/2010/main" val="22429009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6B15F-9BE0-4906-AE4E-E1C75576E52A}"/>
              </a:ext>
            </a:extLst>
          </p:cNvPr>
          <p:cNvSpPr>
            <a:spLocks noGrp="1"/>
          </p:cNvSpPr>
          <p:nvPr>
            <p:ph type="title"/>
          </p:nvPr>
        </p:nvSpPr>
        <p:spPr/>
        <p:txBody>
          <a:bodyPr/>
          <a:lstStyle/>
          <a:p>
            <a:r>
              <a:rPr lang="en-US" dirty="0"/>
              <a:t>Bootstrap:</a:t>
            </a:r>
          </a:p>
        </p:txBody>
      </p:sp>
      <p:sp>
        <p:nvSpPr>
          <p:cNvPr id="3" name="Content Placeholder 2">
            <a:extLst>
              <a:ext uri="{FF2B5EF4-FFF2-40B4-BE49-F238E27FC236}">
                <a16:creationId xmlns:a16="http://schemas.microsoft.com/office/drawing/2014/main" id="{C80C7D25-011E-47B7-85EC-2EC502F6322B}"/>
              </a:ext>
            </a:extLst>
          </p:cNvPr>
          <p:cNvSpPr>
            <a:spLocks noGrp="1"/>
          </p:cNvSpPr>
          <p:nvPr>
            <p:ph idx="1"/>
          </p:nvPr>
        </p:nvSpPr>
        <p:spPr>
          <a:xfrm>
            <a:off x="-1" y="642918"/>
            <a:ext cx="12190413" cy="6026442"/>
          </a:xfrm>
        </p:spPr>
        <p:txBody>
          <a:bodyPr>
            <a:normAutofit/>
          </a:bodyPr>
          <a:lstStyle/>
          <a:p>
            <a:r>
              <a:rPr lang="en-US" dirty="0"/>
              <a:t>The </a:t>
            </a:r>
            <a:r>
              <a:rPr lang="en-US" b="1" dirty="0"/>
              <a:t>bootstrap method </a:t>
            </a:r>
            <a:r>
              <a:rPr lang="en-US" dirty="0"/>
              <a:t>samples the given training tuples </a:t>
            </a:r>
            <a:r>
              <a:rPr lang="en-US" b="1" dirty="0"/>
              <a:t>uniformly </a:t>
            </a:r>
            <a:r>
              <a:rPr lang="en-US" b="1" i="1" dirty="0"/>
              <a:t>with replacement</a:t>
            </a:r>
            <a:r>
              <a:rPr lang="en-US" dirty="0"/>
              <a:t>. </a:t>
            </a:r>
          </a:p>
          <a:p>
            <a:r>
              <a:rPr lang="en-US" dirty="0"/>
              <a:t>That is, each time a tuple is selected, it is equally likely to be selected again and re-added to the training set. </a:t>
            </a:r>
          </a:p>
          <a:p>
            <a:r>
              <a:rPr lang="en-US" dirty="0"/>
              <a:t>For instance, imagine a machine that randomly selects tuples for our training set. </a:t>
            </a:r>
          </a:p>
          <a:p>
            <a:r>
              <a:rPr lang="en-US" dirty="0"/>
              <a:t>In </a:t>
            </a:r>
            <a:r>
              <a:rPr lang="en-US" i="1" dirty="0"/>
              <a:t>sampling with replacement</a:t>
            </a:r>
            <a:r>
              <a:rPr lang="en-US" dirty="0"/>
              <a:t>, the machine is allowed to select the same tuple more than once.</a:t>
            </a:r>
          </a:p>
          <a:p>
            <a:r>
              <a:rPr lang="en-US" dirty="0"/>
              <a:t>There are several bootstrap methods. A commonly used one is the </a:t>
            </a:r>
            <a:r>
              <a:rPr lang="en-US" b="1" dirty="0"/>
              <a:t>.632 bootstrap</a:t>
            </a:r>
            <a:r>
              <a:rPr lang="en-US" dirty="0"/>
              <a:t>, which works as follows. </a:t>
            </a:r>
          </a:p>
          <a:p>
            <a:r>
              <a:rPr lang="en-US" dirty="0"/>
              <a:t>Suppose we are given a data set of </a:t>
            </a:r>
            <a:r>
              <a:rPr lang="en-US" i="1" dirty="0"/>
              <a:t>d </a:t>
            </a:r>
            <a:r>
              <a:rPr lang="en-US" dirty="0"/>
              <a:t>tuples. The data set is sampled </a:t>
            </a:r>
            <a:r>
              <a:rPr lang="en-US" i="1" dirty="0"/>
              <a:t>d </a:t>
            </a:r>
            <a:r>
              <a:rPr lang="en-US" dirty="0"/>
              <a:t>times, with replacement, resulting in a </a:t>
            </a:r>
            <a:r>
              <a:rPr lang="en-US" i="1" dirty="0"/>
              <a:t>bootstrap sample </a:t>
            </a:r>
            <a:r>
              <a:rPr lang="en-US" dirty="0"/>
              <a:t>or training set of </a:t>
            </a:r>
            <a:r>
              <a:rPr lang="en-US" i="1" dirty="0"/>
              <a:t>d </a:t>
            </a:r>
            <a:r>
              <a:rPr lang="en-US" dirty="0"/>
              <a:t>samples. </a:t>
            </a:r>
          </a:p>
          <a:p>
            <a:r>
              <a:rPr lang="en-US" dirty="0"/>
              <a:t>It is very likely that some of the original data tuples will occur more than once in this sample. </a:t>
            </a:r>
          </a:p>
          <a:p>
            <a:r>
              <a:rPr lang="en-US" dirty="0"/>
              <a:t>The data tuples that did not make it into the training set end up forming the test set. </a:t>
            </a:r>
          </a:p>
          <a:p>
            <a:r>
              <a:rPr lang="en-US" dirty="0"/>
              <a:t>Suppose we were to try this out several times. As it turns out, on average, 63.2% of the original data tuples will end up in the bootstrap sample, and the remaining 36.8% will form the test set (hence, the name, .632 bootstrap).</a:t>
            </a:r>
          </a:p>
        </p:txBody>
      </p:sp>
    </p:spTree>
    <p:extLst>
      <p:ext uri="{BB962C8B-B14F-4D97-AF65-F5344CB8AC3E}">
        <p14:creationId xmlns:p14="http://schemas.microsoft.com/office/powerpoint/2010/main" val="32578368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miro.medium.com/max/1260/1*lWnm3eJVe3uo95OcSg5jUA@2x.png">
            <a:extLst>
              <a:ext uri="{FF2B5EF4-FFF2-40B4-BE49-F238E27FC236}">
                <a16:creationId xmlns:a16="http://schemas.microsoft.com/office/drawing/2014/main" id="{024156B8-FC99-4138-99CE-388109F74D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6574" y="188640"/>
            <a:ext cx="9653008" cy="343812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05ED92F-F12A-49AD-BFC8-E60352F60750}"/>
                  </a:ext>
                </a:extLst>
              </p:cNvPr>
              <p:cNvSpPr/>
              <p:nvPr/>
            </p:nvSpPr>
            <p:spPr>
              <a:xfrm>
                <a:off x="406574" y="3437634"/>
                <a:ext cx="10873208" cy="2554545"/>
              </a:xfrm>
              <a:prstGeom prst="rect">
                <a:avLst/>
              </a:prstGeom>
            </p:spPr>
            <p:txBody>
              <a:bodyPr wrap="square">
                <a:spAutoFit/>
              </a:bodyPr>
              <a:lstStyle/>
              <a:p>
                <a:r>
                  <a:rPr lang="en-US" sz="2000" b="1" i="1" u="sng" dirty="0">
                    <a:effectLst>
                      <a:outerShdw blurRad="38100" dist="38100" dir="2700000" algn="tl">
                        <a:srgbClr val="000000">
                          <a:alpha val="43137"/>
                        </a:srgbClr>
                      </a:outerShdw>
                    </a:effectLst>
                  </a:rPr>
                  <a:t>“Where does the figure, 63.2%, come from?” </a:t>
                </a:r>
              </a:p>
              <a:p>
                <a:pPr marL="342900" indent="-342900">
                  <a:buFont typeface="Arial" panose="020B0604020202020204" pitchFamily="34" charset="0"/>
                  <a:buChar char="•"/>
                </a:pPr>
                <a:r>
                  <a:rPr lang="en-US" sz="2000" dirty="0"/>
                  <a:t>Each tuple has a probability </a:t>
                </a:r>
                <a:r>
                  <a:rPr lang="en-US" sz="2000" i="1" dirty="0"/>
                  <a:t> </a:t>
                </a:r>
                <a:r>
                  <a:rPr lang="en-US" sz="2000" dirty="0"/>
                  <a:t>of being selected       =   1/d</a:t>
                </a:r>
              </a:p>
              <a:p>
                <a:pPr marL="342900" indent="-342900">
                  <a:buFont typeface="Arial" panose="020B0604020202020204" pitchFamily="34" charset="0"/>
                  <a:buChar char="•"/>
                </a:pPr>
                <a:r>
                  <a:rPr lang="en-US" sz="2000" dirty="0"/>
                  <a:t> so the probability of not being chosen is                 =   (1-(1/</a:t>
                </a:r>
                <a:r>
                  <a:rPr lang="en-US" sz="2000" i="1" dirty="0"/>
                  <a:t>d))</a:t>
                </a:r>
                <a:r>
                  <a:rPr lang="en-US" sz="2000" dirty="0"/>
                  <a:t>. </a:t>
                </a:r>
              </a:p>
              <a:p>
                <a:pPr marL="342900" indent="-342900">
                  <a:buFont typeface="Arial" panose="020B0604020202020204" pitchFamily="34" charset="0"/>
                  <a:buChar char="•"/>
                </a:pPr>
                <a:r>
                  <a:rPr lang="en-US" sz="2000" dirty="0"/>
                  <a:t>We have to select </a:t>
                </a:r>
                <a:r>
                  <a:rPr lang="en-US" sz="2000" i="1" dirty="0"/>
                  <a:t>d </a:t>
                </a:r>
                <a:r>
                  <a:rPr lang="en-US" sz="2000" dirty="0"/>
                  <a:t>times, so the probability that a tuple </a:t>
                </a:r>
              </a:p>
              <a:p>
                <a:r>
                  <a:rPr lang="en-US" sz="2000" dirty="0"/>
                  <a:t>                                                                 will not be chosen during this whole time is        =(1-(1/</a:t>
                </a:r>
                <a:r>
                  <a:rPr lang="en-US" sz="2000" i="1" dirty="0"/>
                  <a:t>d))^d</a:t>
                </a:r>
                <a:r>
                  <a:rPr lang="en-US" sz="2000" dirty="0"/>
                  <a:t>. </a:t>
                </a:r>
              </a:p>
              <a:p>
                <a:pPr marL="342900" indent="-342900">
                  <a:buFont typeface="Arial" panose="020B0604020202020204" pitchFamily="34" charset="0"/>
                  <a:buChar char="•"/>
                </a:pPr>
                <a:r>
                  <a:rPr lang="en-US" sz="2000" dirty="0"/>
                  <a:t>If </a:t>
                </a:r>
                <a:r>
                  <a:rPr lang="en-US" sz="2000" i="1" dirty="0"/>
                  <a:t>d </a:t>
                </a:r>
                <a:r>
                  <a:rPr lang="en-US" sz="2000" dirty="0"/>
                  <a:t>is large, the probability approaches </a:t>
                </a:r>
                <a14:m>
                  <m:oMath xmlns:m="http://schemas.openxmlformats.org/officeDocument/2006/math">
                    <m:sSup>
                      <m:sSupPr>
                        <m:ctrlPr>
                          <a:rPr lang="en-US" sz="2000" i="1">
                            <a:latin typeface="Cambria Math" panose="02040503050406030204" pitchFamily="18" charset="0"/>
                          </a:rPr>
                        </m:ctrlPr>
                      </m:sSupPr>
                      <m:e>
                        <m:r>
                          <a:rPr lang="en-US" sz="2000" b="0" i="1" smtClean="0">
                            <a:latin typeface="Cambria Math" panose="02040503050406030204" pitchFamily="18" charset="0"/>
                          </a:rPr>
                          <m:t>                </m:t>
                        </m:r>
                        <m:r>
                          <a:rPr lang="en-US" sz="2000" i="1">
                            <a:latin typeface="Cambria Math" panose="02040503050406030204" pitchFamily="18" charset="0"/>
                          </a:rPr>
                          <m:t>𝑒</m:t>
                        </m:r>
                      </m:e>
                      <m:sup>
                        <m:r>
                          <a:rPr lang="en-US" sz="2000" i="1">
                            <a:latin typeface="Cambria Math" panose="02040503050406030204" pitchFamily="18" charset="0"/>
                          </a:rPr>
                          <m:t>−1</m:t>
                        </m:r>
                      </m:sup>
                    </m:sSup>
                  </m:oMath>
                </a14:m>
                <a:r>
                  <a:rPr lang="en-US" sz="2000" dirty="0"/>
                  <a:t> = 0.368.</a:t>
                </a:r>
              </a:p>
              <a:p>
                <a:pPr marL="342900" indent="-342900">
                  <a:buFont typeface="Arial" panose="020B0604020202020204" pitchFamily="34" charset="0"/>
                  <a:buChar char="•"/>
                </a:pPr>
                <a:r>
                  <a:rPr lang="en-US" sz="2000" dirty="0"/>
                  <a:t> Thus, 36.8% of tuples   will not be selected for training and thereby end up in the test set, and the remaining 63.2% will form the training set.</a:t>
                </a:r>
              </a:p>
            </p:txBody>
          </p:sp>
        </mc:Choice>
        <mc:Fallback xmlns="">
          <p:sp>
            <p:nvSpPr>
              <p:cNvPr id="4" name="Rectangle 3">
                <a:extLst>
                  <a:ext uri="{FF2B5EF4-FFF2-40B4-BE49-F238E27FC236}">
                    <a16:creationId xmlns:a16="http://schemas.microsoft.com/office/drawing/2014/main" id="{605ED92F-F12A-49AD-BFC8-E60352F60750}"/>
                  </a:ext>
                </a:extLst>
              </p:cNvPr>
              <p:cNvSpPr>
                <a:spLocks noRot="1" noChangeAspect="1" noMove="1" noResize="1" noEditPoints="1" noAdjustHandles="1" noChangeArrowheads="1" noChangeShapeType="1" noTextEdit="1"/>
              </p:cNvSpPr>
              <p:nvPr/>
            </p:nvSpPr>
            <p:spPr>
              <a:xfrm>
                <a:off x="406574" y="3437634"/>
                <a:ext cx="10873208" cy="2554545"/>
              </a:xfrm>
              <a:prstGeom prst="rect">
                <a:avLst/>
              </a:prstGeom>
              <a:blipFill>
                <a:blip r:embed="rId3"/>
                <a:stretch>
                  <a:fillRect l="-673" t="-1432" b="-3341"/>
                </a:stretch>
              </a:blipFill>
            </p:spPr>
            <p:txBody>
              <a:bodyPr/>
              <a:lstStyle/>
              <a:p>
                <a:r>
                  <a:rPr lang="en-US">
                    <a:noFill/>
                  </a:rPr>
                  <a:t> </a:t>
                </a:r>
              </a:p>
            </p:txBody>
          </p:sp>
        </mc:Fallback>
      </mc:AlternateContent>
    </p:spTree>
    <p:extLst>
      <p:ext uri="{BB962C8B-B14F-4D97-AF65-F5344CB8AC3E}">
        <p14:creationId xmlns:p14="http://schemas.microsoft.com/office/powerpoint/2010/main" val="14727542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A625D-E257-4A81-B0C6-1513D098288C}"/>
              </a:ext>
            </a:extLst>
          </p:cNvPr>
          <p:cNvSpPr>
            <a:spLocks noGrp="1"/>
          </p:cNvSpPr>
          <p:nvPr>
            <p:ph type="title"/>
          </p:nvPr>
        </p:nvSpPr>
        <p:spPr/>
        <p:txBody>
          <a:bodyPr/>
          <a:lstStyle/>
          <a:p>
            <a:r>
              <a:rPr lang="en-US" dirty="0"/>
              <a:t>Bagging:</a:t>
            </a:r>
          </a:p>
        </p:txBody>
      </p:sp>
      <p:sp>
        <p:nvSpPr>
          <p:cNvPr id="3" name="Content Placeholder 2">
            <a:extLst>
              <a:ext uri="{FF2B5EF4-FFF2-40B4-BE49-F238E27FC236}">
                <a16:creationId xmlns:a16="http://schemas.microsoft.com/office/drawing/2014/main" id="{33ABD727-41BB-4E0D-AF11-2CBFAC191CB7}"/>
              </a:ext>
            </a:extLst>
          </p:cNvPr>
          <p:cNvSpPr>
            <a:spLocks noGrp="1"/>
          </p:cNvSpPr>
          <p:nvPr>
            <p:ph idx="1"/>
          </p:nvPr>
        </p:nvSpPr>
        <p:spPr>
          <a:xfrm>
            <a:off x="-1" y="642918"/>
            <a:ext cx="12190413" cy="5954434"/>
          </a:xfrm>
        </p:spPr>
        <p:txBody>
          <a:bodyPr>
            <a:normAutofit fontScale="92500" lnSpcReduction="20000"/>
          </a:bodyPr>
          <a:lstStyle/>
          <a:p>
            <a:r>
              <a:rPr lang="en-US" dirty="0"/>
              <a:t>We now take an intuitive look at how bagging works as a method of increasing accuracy.</a:t>
            </a:r>
          </a:p>
          <a:p>
            <a:r>
              <a:rPr lang="en-US" dirty="0"/>
              <a:t>Suppose that you are a patient and would like to have a diagnosis made based on your symptoms. </a:t>
            </a:r>
          </a:p>
          <a:p>
            <a:r>
              <a:rPr lang="en-US" dirty="0"/>
              <a:t>Instead of asking one doctor, you may choose to ask several.</a:t>
            </a:r>
          </a:p>
          <a:p>
            <a:r>
              <a:rPr lang="en-US" dirty="0"/>
              <a:t> If a certain diagnosis occurs more than any other, you may choose this as the final or best diagnosis.</a:t>
            </a:r>
          </a:p>
          <a:p>
            <a:r>
              <a:rPr lang="en-US" dirty="0"/>
              <a:t>That is, the final diagnosis is made based on a majority vote, where each doctor gets an equal vote. </a:t>
            </a:r>
          </a:p>
          <a:p>
            <a:r>
              <a:rPr lang="en-US" dirty="0"/>
              <a:t>Now replace each doctor by a classifier, and you have the basic idea behind bagging. </a:t>
            </a:r>
          </a:p>
          <a:p>
            <a:r>
              <a:rPr lang="en-US" dirty="0"/>
              <a:t>Intuitively, a majority vote made by a large group of doctors may be more reliable than a majority vote made </a:t>
            </a:r>
          </a:p>
          <a:p>
            <a:pPr marL="0" indent="0">
              <a:buNone/>
            </a:pPr>
            <a:r>
              <a:rPr lang="en-US" dirty="0"/>
              <a:t>        by a small group.</a:t>
            </a:r>
          </a:p>
          <a:p>
            <a:pPr marL="0" indent="0">
              <a:buNone/>
            </a:pPr>
            <a:endParaRPr lang="en-US" dirty="0"/>
          </a:p>
          <a:p>
            <a:r>
              <a:rPr lang="en-US" dirty="0"/>
              <a:t>Given a set, </a:t>
            </a:r>
            <a:r>
              <a:rPr lang="en-US" i="1" dirty="0"/>
              <a:t>D</a:t>
            </a:r>
            <a:r>
              <a:rPr lang="en-US" dirty="0"/>
              <a:t>, of </a:t>
            </a:r>
            <a:r>
              <a:rPr lang="en-US" i="1" dirty="0"/>
              <a:t>d </a:t>
            </a:r>
            <a:r>
              <a:rPr lang="en-US" dirty="0"/>
              <a:t>tuples, </a:t>
            </a:r>
            <a:r>
              <a:rPr lang="en-US" b="1" dirty="0"/>
              <a:t>bagging </a:t>
            </a:r>
            <a:r>
              <a:rPr lang="en-US" dirty="0"/>
              <a:t>works as follows. </a:t>
            </a:r>
          </a:p>
          <a:p>
            <a:pPr marL="0" indent="0">
              <a:buNone/>
            </a:pPr>
            <a:r>
              <a:rPr lang="en-US" dirty="0"/>
              <a:t>       For iteration </a:t>
            </a:r>
            <a:r>
              <a:rPr lang="en-US" i="1" dirty="0" err="1"/>
              <a:t>i</a:t>
            </a:r>
            <a:r>
              <a:rPr lang="en-US" i="1" dirty="0"/>
              <a:t> (</a:t>
            </a:r>
            <a:r>
              <a:rPr lang="en-US" i="1" dirty="0" err="1"/>
              <a:t>i</a:t>
            </a:r>
            <a:r>
              <a:rPr lang="en-US" i="1" dirty="0"/>
              <a:t>= </a:t>
            </a:r>
            <a:r>
              <a:rPr lang="en-US" dirty="0"/>
              <a:t> 1, 2, ….. , </a:t>
            </a:r>
            <a:r>
              <a:rPr lang="en-US" i="1" dirty="0"/>
              <a:t>k) </a:t>
            </a:r>
            <a:r>
              <a:rPr lang="en-US" dirty="0"/>
              <a:t>a training set, </a:t>
            </a:r>
            <a:r>
              <a:rPr lang="en-US" i="1" dirty="0"/>
              <a:t>Di </a:t>
            </a:r>
            <a:r>
              <a:rPr lang="en-US" dirty="0"/>
              <a:t>, of </a:t>
            </a:r>
            <a:r>
              <a:rPr lang="en-US" i="1" dirty="0"/>
              <a:t>d </a:t>
            </a:r>
            <a:r>
              <a:rPr lang="en-US" dirty="0"/>
              <a:t>tuples is </a:t>
            </a:r>
            <a:r>
              <a:rPr lang="en-US" b="1" dirty="0"/>
              <a:t>sampled with replacement </a:t>
            </a:r>
            <a:r>
              <a:rPr lang="en-US" dirty="0"/>
              <a:t>from the original set of</a:t>
            </a:r>
          </a:p>
          <a:p>
            <a:pPr marL="0" indent="0">
              <a:buNone/>
            </a:pPr>
            <a:r>
              <a:rPr lang="en-US" dirty="0"/>
              <a:t>       tuples, </a:t>
            </a:r>
            <a:r>
              <a:rPr lang="en-US" i="1" dirty="0"/>
              <a:t>D</a:t>
            </a:r>
            <a:r>
              <a:rPr lang="en-US" dirty="0"/>
              <a:t>. Note that the term </a:t>
            </a:r>
            <a:r>
              <a:rPr lang="en-US" b="1" i="1" dirty="0"/>
              <a:t>bagging </a:t>
            </a:r>
            <a:r>
              <a:rPr lang="en-US" b="1" dirty="0"/>
              <a:t>stands for </a:t>
            </a:r>
            <a:r>
              <a:rPr lang="en-US" b="1" i="1" dirty="0"/>
              <a:t>bootstrap aggregation</a:t>
            </a:r>
            <a:r>
              <a:rPr lang="en-US" dirty="0"/>
              <a:t>. </a:t>
            </a:r>
          </a:p>
          <a:p>
            <a:pPr marL="0" indent="0">
              <a:buNone/>
            </a:pPr>
            <a:r>
              <a:rPr lang="en-US" dirty="0"/>
              <a:t>        Each training set is a bootstrap sample, </a:t>
            </a:r>
          </a:p>
          <a:p>
            <a:r>
              <a:rPr lang="en-US" dirty="0"/>
              <a:t>Because sampling with replacement is used, some of the original tuples of </a:t>
            </a:r>
            <a:r>
              <a:rPr lang="en-US" i="1" dirty="0"/>
              <a:t>D </a:t>
            </a:r>
            <a:r>
              <a:rPr lang="en-US" dirty="0"/>
              <a:t>may not be included in </a:t>
            </a:r>
            <a:r>
              <a:rPr lang="en-US" i="1" dirty="0"/>
              <a:t>Di </a:t>
            </a:r>
            <a:r>
              <a:rPr lang="en-US" dirty="0"/>
              <a:t>, whereas others  may occur more than once. A classifier model, </a:t>
            </a:r>
            <a:r>
              <a:rPr lang="en-US" i="1" dirty="0"/>
              <a:t>Mi </a:t>
            </a:r>
            <a:r>
              <a:rPr lang="en-US" dirty="0"/>
              <a:t>, is learned for each training set, </a:t>
            </a:r>
            <a:r>
              <a:rPr lang="en-US" i="1" dirty="0"/>
              <a:t>Di </a:t>
            </a:r>
            <a:r>
              <a:rPr lang="en-US" dirty="0"/>
              <a:t>.</a:t>
            </a:r>
          </a:p>
          <a:p>
            <a:r>
              <a:rPr lang="en-US" dirty="0"/>
              <a:t>To classify an unknown tuple, </a:t>
            </a:r>
            <a:r>
              <a:rPr lang="en-US" b="1" i="1" dirty="0"/>
              <a:t>X</a:t>
            </a:r>
            <a:r>
              <a:rPr lang="en-US" dirty="0"/>
              <a:t>, each classifier, </a:t>
            </a:r>
            <a:r>
              <a:rPr lang="en-US" i="1" dirty="0"/>
              <a:t>Mi </a:t>
            </a:r>
            <a:r>
              <a:rPr lang="en-US" dirty="0"/>
              <a:t>, returns its class prediction, which counts as one vote. </a:t>
            </a:r>
          </a:p>
          <a:p>
            <a:r>
              <a:rPr lang="en-US" dirty="0"/>
              <a:t>The bagged classifier, </a:t>
            </a:r>
            <a:r>
              <a:rPr lang="en-US" i="1" dirty="0"/>
              <a:t>M</a:t>
            </a:r>
            <a:r>
              <a:rPr lang="en-US" dirty="0"/>
              <a:t>, counts the votes and assigns the class with the most votes to </a:t>
            </a:r>
            <a:r>
              <a:rPr lang="en-US" b="1" i="1" dirty="0"/>
              <a:t>X</a:t>
            </a:r>
            <a:r>
              <a:rPr lang="en-US" dirty="0"/>
              <a:t>.</a:t>
            </a:r>
          </a:p>
          <a:p>
            <a:r>
              <a:rPr lang="en-US" dirty="0"/>
              <a:t> Bagging can be applied to the prediction of continuous values by taking the average value of each prediction for a given test tuple. The</a:t>
            </a:r>
          </a:p>
        </p:txBody>
      </p:sp>
    </p:spTree>
    <p:extLst>
      <p:ext uri="{BB962C8B-B14F-4D97-AF65-F5344CB8AC3E}">
        <p14:creationId xmlns:p14="http://schemas.microsoft.com/office/powerpoint/2010/main" val="7925483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https://miro.medium.com/max/1815/1*zAMhmZ78a6V9W878zfk5eA@2x.png">
            <a:extLst>
              <a:ext uri="{FF2B5EF4-FFF2-40B4-BE49-F238E27FC236}">
                <a16:creationId xmlns:a16="http://schemas.microsoft.com/office/drawing/2014/main" id="{6ECFA6FA-5750-45F5-90F3-421EA6916D77}"/>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6" name="Picture 6" descr="https://miro.medium.com/max/1815/1*zAMhmZ78a6V9W878zfk5eA@2x.png">
            <a:extLst>
              <a:ext uri="{FF2B5EF4-FFF2-40B4-BE49-F238E27FC236}">
                <a16:creationId xmlns:a16="http://schemas.microsoft.com/office/drawing/2014/main" id="{F14F2009-B5CC-4AF8-9210-C0E10D686F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28" y="-220489"/>
            <a:ext cx="12190413" cy="451358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96E4FD4-FDF2-449C-A126-C779CDC3E1D0}"/>
              </a:ext>
            </a:extLst>
          </p:cNvPr>
          <p:cNvSpPr txBox="1"/>
          <p:nvPr/>
        </p:nvSpPr>
        <p:spPr>
          <a:xfrm>
            <a:off x="694606" y="4581128"/>
            <a:ext cx="10369152" cy="923330"/>
          </a:xfrm>
          <a:prstGeom prst="rect">
            <a:avLst/>
          </a:prstGeom>
          <a:noFill/>
        </p:spPr>
        <p:txBody>
          <a:bodyPr wrap="square" rtlCol="0">
            <a:spAutoFit/>
          </a:bodyPr>
          <a:lstStyle/>
          <a:p>
            <a:r>
              <a:rPr lang="en-US"/>
              <a:t>Finally, we can mention that one of the big advantages of bagging is that </a:t>
            </a:r>
            <a:r>
              <a:rPr lang="en-US" b="1"/>
              <a:t>it can be parallelised</a:t>
            </a:r>
            <a:r>
              <a:rPr lang="en-US"/>
              <a:t>. As the different models are fitted independently from each others, intensive parallelisation techniques can be used if required.</a:t>
            </a:r>
            <a:endParaRPr lang="en-US" dirty="0"/>
          </a:p>
        </p:txBody>
      </p:sp>
    </p:spTree>
    <p:extLst>
      <p:ext uri="{BB962C8B-B14F-4D97-AF65-F5344CB8AC3E}">
        <p14:creationId xmlns:p14="http://schemas.microsoft.com/office/powerpoint/2010/main" val="9628473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8676-C6CC-4646-BB70-CDF667251C27}"/>
              </a:ext>
            </a:extLst>
          </p:cNvPr>
          <p:cNvSpPr>
            <a:spLocks noGrp="1"/>
          </p:cNvSpPr>
          <p:nvPr>
            <p:ph type="title"/>
          </p:nvPr>
        </p:nvSpPr>
        <p:spPr/>
        <p:txBody>
          <a:bodyPr/>
          <a:lstStyle/>
          <a:p>
            <a:r>
              <a:rPr lang="en-US" dirty="0"/>
              <a:t>Boosting:</a:t>
            </a:r>
          </a:p>
        </p:txBody>
      </p:sp>
      <p:sp>
        <p:nvSpPr>
          <p:cNvPr id="3" name="Content Placeholder 2">
            <a:extLst>
              <a:ext uri="{FF2B5EF4-FFF2-40B4-BE49-F238E27FC236}">
                <a16:creationId xmlns:a16="http://schemas.microsoft.com/office/drawing/2014/main" id="{216044E2-3F3C-4AB4-B9F6-5855D42DF9F1}"/>
              </a:ext>
            </a:extLst>
          </p:cNvPr>
          <p:cNvSpPr>
            <a:spLocks noGrp="1"/>
          </p:cNvSpPr>
          <p:nvPr>
            <p:ph idx="1"/>
          </p:nvPr>
        </p:nvSpPr>
        <p:spPr>
          <a:xfrm>
            <a:off x="0" y="764704"/>
            <a:ext cx="11881686" cy="5904656"/>
          </a:xfrm>
        </p:spPr>
        <p:txBody>
          <a:bodyPr/>
          <a:lstStyle/>
          <a:p>
            <a:pPr>
              <a:defRPr/>
            </a:pPr>
            <a:r>
              <a:rPr lang="en-US" dirty="0"/>
              <a:t>The term ‘Boosting’ refers to a family of algorithms which converts weak learner to strong learners.</a:t>
            </a:r>
          </a:p>
          <a:p>
            <a:pPr>
              <a:defRPr/>
            </a:pPr>
            <a:r>
              <a:rPr lang="en-US" dirty="0"/>
              <a:t>Let’s understand this definition in detail by solving a problem of spam email identification:</a:t>
            </a:r>
          </a:p>
          <a:p>
            <a:pPr>
              <a:defRPr/>
            </a:pPr>
            <a:r>
              <a:rPr lang="en-US" dirty="0"/>
              <a:t>How would you classify an email as SPAM or not? Like everyone else, our initial approach would be to identify ‘spam’ and ‘not spam’ emails using following criteria. If:</a:t>
            </a:r>
          </a:p>
          <a:p>
            <a:pPr lvl="1">
              <a:defRPr/>
            </a:pPr>
            <a:r>
              <a:rPr lang="en-US" dirty="0"/>
              <a:t>Email has only one image file (promotional image), It’s a SPAM</a:t>
            </a:r>
          </a:p>
          <a:p>
            <a:pPr lvl="1">
              <a:defRPr/>
            </a:pPr>
            <a:r>
              <a:rPr lang="en-US" dirty="0"/>
              <a:t>Email has only link(s), It’s a SPAM</a:t>
            </a:r>
          </a:p>
          <a:p>
            <a:pPr lvl="1">
              <a:defRPr/>
            </a:pPr>
            <a:r>
              <a:rPr lang="en-US" dirty="0"/>
              <a:t>Email body consist of sentence like “You won a prize money of $ </a:t>
            </a:r>
            <a:r>
              <a:rPr lang="en-US" dirty="0" err="1"/>
              <a:t>xxxxxx</a:t>
            </a:r>
            <a:r>
              <a:rPr lang="en-US" dirty="0"/>
              <a:t>”, It’s a SPAM</a:t>
            </a:r>
          </a:p>
          <a:p>
            <a:pPr lvl="1">
              <a:defRPr/>
            </a:pPr>
            <a:r>
              <a:rPr lang="en-US" dirty="0"/>
              <a:t>Email from our official domain “</a:t>
            </a:r>
            <a:r>
              <a:rPr lang="en-US" dirty="0">
                <a:solidFill>
                  <a:srgbClr val="0070C0"/>
                </a:solidFill>
              </a:rPr>
              <a:t>metu.edu.tr</a:t>
            </a:r>
            <a:r>
              <a:rPr lang="en-US" dirty="0"/>
              <a:t>” , Not a SPAM</a:t>
            </a:r>
          </a:p>
          <a:p>
            <a:pPr lvl="1">
              <a:defRPr/>
            </a:pPr>
            <a:r>
              <a:rPr lang="en-US" dirty="0"/>
              <a:t>Email from known source, Not a SPAM</a:t>
            </a:r>
          </a:p>
          <a:p>
            <a:pPr>
              <a:defRPr/>
            </a:pPr>
            <a:r>
              <a:rPr lang="en-US" dirty="0"/>
              <a:t>Above, we’ve defined multiple rules to classify an email into ‘spam’ or ‘not spam’. But, do you think these rules individually are strong enough to successfully classify an email? No.</a:t>
            </a:r>
          </a:p>
          <a:p>
            <a:pPr>
              <a:defRPr/>
            </a:pPr>
            <a:r>
              <a:rPr lang="en-US" dirty="0"/>
              <a:t>Individually, these rules are not powerful enough to classify an email into ‘spam’ or ‘not spam’. Therefore, these rules are called as </a:t>
            </a:r>
            <a:r>
              <a:rPr lang="en-US" b="1" dirty="0"/>
              <a:t>weak learner</a:t>
            </a:r>
            <a:r>
              <a:rPr lang="en-US" dirty="0"/>
              <a:t>.</a:t>
            </a:r>
          </a:p>
          <a:p>
            <a:pPr>
              <a:defRPr/>
            </a:pPr>
            <a:endParaRPr lang="en-US" dirty="0"/>
          </a:p>
          <a:p>
            <a:pPr>
              <a:defRPr/>
            </a:pPr>
            <a:endParaRPr lang="en-US" dirty="0"/>
          </a:p>
          <a:p>
            <a:pPr marL="0" indent="0">
              <a:buNone/>
            </a:pPr>
            <a:endParaRPr lang="en-US" dirty="0"/>
          </a:p>
        </p:txBody>
      </p:sp>
    </p:spTree>
    <p:extLst>
      <p:ext uri="{BB962C8B-B14F-4D97-AF65-F5344CB8AC3E}">
        <p14:creationId xmlns:p14="http://schemas.microsoft.com/office/powerpoint/2010/main" val="29120011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276F29-C63F-4871-BF80-2D7E176D1623}"/>
              </a:ext>
            </a:extLst>
          </p:cNvPr>
          <p:cNvSpPr>
            <a:spLocks noGrp="1"/>
          </p:cNvSpPr>
          <p:nvPr>
            <p:ph idx="1"/>
          </p:nvPr>
        </p:nvSpPr>
        <p:spPr>
          <a:xfrm>
            <a:off x="-1" y="620688"/>
            <a:ext cx="12190413" cy="5904656"/>
          </a:xfrm>
        </p:spPr>
        <p:txBody>
          <a:bodyPr>
            <a:normAutofit/>
          </a:bodyPr>
          <a:lstStyle/>
          <a:p>
            <a:pPr algn="l"/>
            <a:r>
              <a:rPr lang="en-US" altLang="en-US" dirty="0"/>
              <a:t>To convert weak learner to strong learner, we’ll combine the prediction of each weak learner using methods like:</a:t>
            </a:r>
            <a:br>
              <a:rPr lang="en-US" altLang="en-US" dirty="0"/>
            </a:br>
            <a:r>
              <a:rPr lang="en-US" altLang="en-US" dirty="0"/>
              <a:t>•   Using average/ weighted average</a:t>
            </a:r>
            <a:br>
              <a:rPr lang="en-US" altLang="en-US" dirty="0"/>
            </a:br>
            <a:r>
              <a:rPr lang="en-US" altLang="en-US" dirty="0"/>
              <a:t>•   Considering prediction has higher vote</a:t>
            </a:r>
          </a:p>
          <a:p>
            <a:r>
              <a:rPr lang="en-US" altLang="en-US" dirty="0"/>
              <a:t>For example:  Above, we have defined 5 weak learners. Out of these 5, 3 are voted as ‘SPAM’ and 2 are voted as ‘Not a SPAM’. In this case, by default, we’ll consider an email as SPAM because we have higher(3) vote for ‘SPAM’.</a:t>
            </a:r>
          </a:p>
          <a:p>
            <a:pPr marL="0" indent="0">
              <a:buNone/>
            </a:pPr>
            <a:r>
              <a:rPr lang="en-US" altLang="en-US" b="1" u="sng" dirty="0"/>
              <a:t>How Boosting Algorithms works?</a:t>
            </a:r>
          </a:p>
          <a:p>
            <a:pPr>
              <a:defRPr/>
            </a:pPr>
            <a:r>
              <a:rPr lang="en-US" dirty="0"/>
              <a:t>To find weak rule, we apply base learning algorithms with a different distribution. Each time base learning algorithm is applied, it generates a new weak prediction rule. This is an iterative process. After many iterations, the boosting algorithm combines these weak rules into a single strong prediction rule.</a:t>
            </a:r>
          </a:p>
          <a:p>
            <a:pPr>
              <a:defRPr/>
            </a:pPr>
            <a:r>
              <a:rPr lang="en-US" dirty="0"/>
              <a:t>For choosing the right distribution, here are the following steps:</a:t>
            </a:r>
          </a:p>
          <a:p>
            <a:pPr marL="457200" lvl="1" indent="0">
              <a:buNone/>
              <a:defRPr/>
            </a:pPr>
            <a:r>
              <a:rPr lang="en-US" b="1" i="1" u="sng" dirty="0"/>
              <a:t>Step 1:</a:t>
            </a:r>
            <a:r>
              <a:rPr lang="en-US" b="1" dirty="0"/>
              <a:t> </a:t>
            </a:r>
            <a:r>
              <a:rPr lang="en-US" dirty="0"/>
              <a:t> The base learner takes all the distributions and assign equal weight or attention to each observation.</a:t>
            </a:r>
          </a:p>
          <a:p>
            <a:pPr marL="457200" lvl="1" indent="0">
              <a:buNone/>
              <a:defRPr/>
            </a:pPr>
            <a:r>
              <a:rPr lang="en-US" b="1" i="1" u="sng" dirty="0"/>
              <a:t>Step 2:</a:t>
            </a:r>
            <a:r>
              <a:rPr lang="en-US" b="1" dirty="0"/>
              <a:t> </a:t>
            </a:r>
            <a:r>
              <a:rPr lang="en-US" dirty="0"/>
              <a:t>If there is any prediction error caused by first base learning algorithm, then we pay higher attention to observations having prediction error. Then, we apply the next base learning algorithm.</a:t>
            </a:r>
          </a:p>
          <a:p>
            <a:pPr marL="457200" lvl="1" indent="0">
              <a:buNone/>
              <a:defRPr/>
            </a:pPr>
            <a:r>
              <a:rPr lang="en-US" b="1" i="1" u="sng" dirty="0"/>
              <a:t>Step 3:</a:t>
            </a:r>
            <a:r>
              <a:rPr lang="en-US" dirty="0"/>
              <a:t> Iterate Step 2 till the limit of base learning algorithm is reached or higher accuracy is achieved.</a:t>
            </a:r>
          </a:p>
          <a:p>
            <a:pPr>
              <a:defRPr/>
            </a:pPr>
            <a:r>
              <a:rPr lang="en-US" dirty="0"/>
              <a:t>Finally, it combines the outputs from weak learner and creates a strong learner which eventually improves the prediction power of the model. Boosting pays higher focus on examples which are misclassiﬁed or have higher errors by preceding weak rules.</a:t>
            </a:r>
          </a:p>
          <a:p>
            <a:pPr marL="0" indent="0">
              <a:buNone/>
            </a:pPr>
            <a:endParaRPr lang="en-US" altLang="en-US" b="1" u="sng" dirty="0"/>
          </a:p>
          <a:p>
            <a:pPr marL="0" indent="0">
              <a:buNone/>
            </a:pPr>
            <a:endParaRPr lang="en-US" dirty="0"/>
          </a:p>
        </p:txBody>
      </p:sp>
    </p:spTree>
    <p:extLst>
      <p:ext uri="{BB962C8B-B14F-4D97-AF65-F5344CB8AC3E}">
        <p14:creationId xmlns:p14="http://schemas.microsoft.com/office/powerpoint/2010/main" val="29390127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13AA-B404-4D11-BAD1-CEE6609BD797}"/>
              </a:ext>
            </a:extLst>
          </p:cNvPr>
          <p:cNvSpPr>
            <a:spLocks noGrp="1"/>
          </p:cNvSpPr>
          <p:nvPr>
            <p:ph type="title"/>
          </p:nvPr>
        </p:nvSpPr>
        <p:spPr/>
        <p:txBody>
          <a:bodyPr/>
          <a:lstStyle/>
          <a:p>
            <a:r>
              <a:rPr lang="en-US" dirty="0"/>
              <a:t>AdaBoost(Adaptive Boosting):</a:t>
            </a:r>
          </a:p>
        </p:txBody>
      </p:sp>
      <p:pic>
        <p:nvPicPr>
          <p:cNvPr id="4" name="Picture 2" descr="bigd">
            <a:extLst>
              <a:ext uri="{FF2B5EF4-FFF2-40B4-BE49-F238E27FC236}">
                <a16:creationId xmlns:a16="http://schemas.microsoft.com/office/drawing/2014/main" id="{66DC9E0E-F501-4A7F-AF8A-4E9353166A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2678" y="764704"/>
            <a:ext cx="8712968" cy="3689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33A0F9B8-E66F-454B-A7E4-7B67F546A171}"/>
              </a:ext>
            </a:extLst>
          </p:cNvPr>
          <p:cNvSpPr/>
          <p:nvPr/>
        </p:nvSpPr>
        <p:spPr>
          <a:xfrm>
            <a:off x="838622" y="4864786"/>
            <a:ext cx="10801200" cy="1200329"/>
          </a:xfrm>
          <a:prstGeom prst="rect">
            <a:avLst/>
          </a:prstGeom>
        </p:spPr>
        <p:txBody>
          <a:bodyPr wrap="square">
            <a:spAutoFit/>
          </a:bodyPr>
          <a:lstStyle/>
          <a:p>
            <a:r>
              <a:rPr lang="en-US" b="1" i="1" u="sng" dirty="0"/>
              <a:t>Box 1:</a:t>
            </a:r>
            <a:r>
              <a:rPr lang="en-US" dirty="0"/>
              <a:t> You can see that we have assigned equal weights to each data point and applied a decision stump to classify them as + (plus) or – (minus). The decision stump (D1) has generated vertical line at left side to classify the data points. We see that, this vertical line has incorrectly predicted three + (plus) as – (minus). In such case, we’ll assign higher weights to these three + (plus) and apply another decision stump.</a:t>
            </a:r>
          </a:p>
        </p:txBody>
      </p:sp>
    </p:spTree>
    <p:extLst>
      <p:ext uri="{BB962C8B-B14F-4D97-AF65-F5344CB8AC3E}">
        <p14:creationId xmlns:p14="http://schemas.microsoft.com/office/powerpoint/2010/main" val="17454573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B5F2A6-583F-456B-8EA1-A1566425D894}"/>
              </a:ext>
            </a:extLst>
          </p:cNvPr>
          <p:cNvSpPr>
            <a:spLocks noGrp="1"/>
          </p:cNvSpPr>
          <p:nvPr>
            <p:ph idx="1"/>
          </p:nvPr>
        </p:nvSpPr>
        <p:spPr>
          <a:xfrm>
            <a:off x="0" y="764704"/>
            <a:ext cx="9335566" cy="5760640"/>
          </a:xfrm>
        </p:spPr>
        <p:txBody>
          <a:bodyPr/>
          <a:lstStyle/>
          <a:p>
            <a:pPr marL="0" indent="0">
              <a:buNone/>
            </a:pPr>
            <a:r>
              <a:rPr lang="en-US" altLang="en-US" b="1" i="1" u="sng" dirty="0"/>
              <a:t>Box 2</a:t>
            </a:r>
            <a:r>
              <a:rPr lang="en-US" altLang="en-US" i="1" u="sng" dirty="0"/>
              <a:t>:</a:t>
            </a:r>
            <a:r>
              <a:rPr lang="en-US" altLang="en-US" dirty="0"/>
              <a:t> Here, you can see that the size of three incorrectly predicted + (plus) is bigger as compared to rest of the data points. In this case, the second decision stump (D2) will try to predict them correctly. Now, a vertical line (D2) at right side of this box has classified three misclassified + (plus) correctly. But again, it has caused misclassification errors. This time with three -(minus). Again, we will assign higher weight to three – (minus) and apply another decision stump.</a:t>
            </a:r>
          </a:p>
          <a:p>
            <a:pPr marL="0" indent="0">
              <a:buNone/>
            </a:pPr>
            <a:endParaRPr lang="en-US" altLang="en-US" dirty="0"/>
          </a:p>
          <a:p>
            <a:pPr marL="0" indent="0">
              <a:buNone/>
            </a:pPr>
            <a:r>
              <a:rPr lang="en-US" altLang="en-US" b="1" i="1" u="sng" dirty="0"/>
              <a:t>Box 3:</a:t>
            </a:r>
            <a:r>
              <a:rPr lang="en-US" altLang="en-US" dirty="0"/>
              <a:t> Here, three – (minus) are given higher weights. A decision stump (D3) is applied to predict these misclassified observation correctly. This time a horizontal line is generated to classify + (plus) and – (minus) based on higher weight of misclassified observation.</a:t>
            </a:r>
          </a:p>
          <a:p>
            <a:pPr marL="0" indent="0">
              <a:buNone/>
            </a:pPr>
            <a:endParaRPr lang="en-US" dirty="0"/>
          </a:p>
          <a:p>
            <a:pPr marL="0" indent="0">
              <a:buNone/>
            </a:pPr>
            <a:r>
              <a:rPr lang="en-US" altLang="en-US" b="1" i="1" u="sng" dirty="0"/>
              <a:t>Box 4</a:t>
            </a:r>
            <a:r>
              <a:rPr lang="en-US" altLang="en-US" i="1" u="sng" dirty="0"/>
              <a:t>:</a:t>
            </a:r>
            <a:r>
              <a:rPr lang="en-US" altLang="en-US" dirty="0"/>
              <a:t> Here, we have combined D1, D2 and D3 to form a strong prediction having complex rule as compared to individual weak learner. You can see that this algorithm has classified these observation quite well as compared to any of individual weak learner.</a:t>
            </a:r>
          </a:p>
          <a:p>
            <a:pPr marL="0" indent="0">
              <a:buNone/>
            </a:pPr>
            <a:endParaRPr lang="en-US" dirty="0"/>
          </a:p>
        </p:txBody>
      </p:sp>
      <p:pic>
        <p:nvPicPr>
          <p:cNvPr id="4" name="Picture 2" descr="dd2">
            <a:extLst>
              <a:ext uri="{FF2B5EF4-FFF2-40B4-BE49-F238E27FC236}">
                <a16:creationId xmlns:a16="http://schemas.microsoft.com/office/drawing/2014/main" id="{F3D142AD-81AA-443E-8C25-B91CC1F1C5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9279" y="941264"/>
            <a:ext cx="24003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dd3">
            <a:extLst>
              <a:ext uri="{FF2B5EF4-FFF2-40B4-BE49-F238E27FC236}">
                <a16:creationId xmlns:a16="http://schemas.microsoft.com/office/drawing/2014/main" id="{8009973D-94CE-4EBC-9E0B-4F1D3A3629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6022" y="3068960"/>
            <a:ext cx="2664296"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dd4">
            <a:extLst>
              <a:ext uri="{FF2B5EF4-FFF2-40B4-BE49-F238E27FC236}">
                <a16:creationId xmlns:a16="http://schemas.microsoft.com/office/drawing/2014/main" id="{42650B2D-FC54-43F1-A594-89964FB64F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1163" y="4707656"/>
            <a:ext cx="2594013" cy="181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28301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53D6C-0F19-4689-80A9-D99786D1F7CA}"/>
              </a:ext>
            </a:extLst>
          </p:cNvPr>
          <p:cNvSpPr>
            <a:spLocks noGrp="1"/>
          </p:cNvSpPr>
          <p:nvPr>
            <p:ph type="title"/>
          </p:nvPr>
        </p:nvSpPr>
        <p:spPr/>
        <p:txBody>
          <a:bodyPr/>
          <a:lstStyle/>
          <a:p>
            <a:r>
              <a:rPr lang="en-US" dirty="0"/>
              <a:t>Math's Behind this </a:t>
            </a:r>
            <a:r>
              <a:rPr lang="en-US" dirty="0" err="1"/>
              <a:t>Algo</a:t>
            </a:r>
            <a:r>
              <a:rPr lang="en-US" dirty="0"/>
              <a:t>:</a:t>
            </a:r>
          </a:p>
        </p:txBody>
      </p:sp>
      <p:sp>
        <p:nvSpPr>
          <p:cNvPr id="3" name="Content Placeholder 2">
            <a:extLst>
              <a:ext uri="{FF2B5EF4-FFF2-40B4-BE49-F238E27FC236}">
                <a16:creationId xmlns:a16="http://schemas.microsoft.com/office/drawing/2014/main" id="{0B3A976B-5719-4989-A2E8-EA2B44DAA954}"/>
              </a:ext>
            </a:extLst>
          </p:cNvPr>
          <p:cNvSpPr>
            <a:spLocks noGrp="1"/>
          </p:cNvSpPr>
          <p:nvPr>
            <p:ph idx="1"/>
          </p:nvPr>
        </p:nvSpPr>
        <p:spPr>
          <a:xfrm>
            <a:off x="118542" y="836712"/>
            <a:ext cx="11405952" cy="4832235"/>
          </a:xfrm>
        </p:spPr>
        <p:txBody>
          <a:bodyPr/>
          <a:lstStyle/>
          <a:p>
            <a:pPr>
              <a:defRPr/>
            </a:pPr>
            <a:r>
              <a:rPr lang="en-US" dirty="0"/>
              <a:t>How do we assign weight to observations?</a:t>
            </a:r>
          </a:p>
          <a:p>
            <a:pPr>
              <a:defRPr/>
            </a:pPr>
            <a:r>
              <a:rPr lang="en-US" dirty="0"/>
              <a:t>We always start with a uniform distribution assumption. Lets call it as D</a:t>
            </a:r>
            <a:r>
              <a:rPr lang="en-US" baseline="-25000" dirty="0"/>
              <a:t>1</a:t>
            </a:r>
            <a:r>
              <a:rPr lang="en-US" dirty="0"/>
              <a:t> which is 1/n for all n observations.</a:t>
            </a:r>
          </a:p>
          <a:p>
            <a:pPr>
              <a:defRPr/>
            </a:pPr>
            <a:r>
              <a:rPr lang="en-US" dirty="0"/>
              <a:t>Step 1 . We assume an alpha(t)</a:t>
            </a:r>
          </a:p>
          <a:p>
            <a:pPr>
              <a:defRPr/>
            </a:pPr>
            <a:r>
              <a:rPr lang="en-US" dirty="0"/>
              <a:t>Step 2: Get a weak classifier h(t)</a:t>
            </a:r>
          </a:p>
          <a:p>
            <a:pPr>
              <a:defRPr/>
            </a:pPr>
            <a:r>
              <a:rPr lang="en-US" dirty="0"/>
              <a:t>Step 3: Update the population distribution for the next step</a:t>
            </a:r>
          </a:p>
          <a:p>
            <a:pPr>
              <a:defRPr/>
            </a:pPr>
            <a:endParaRPr lang="en-US" dirty="0"/>
          </a:p>
          <a:p>
            <a:pPr marL="0" indent="0">
              <a:buNone/>
              <a:defRPr/>
            </a:pPr>
            <a:r>
              <a:rPr lang="en-US" dirty="0"/>
              <a:t>where</a:t>
            </a:r>
          </a:p>
          <a:p>
            <a:pPr marL="0" indent="0">
              <a:buNone/>
            </a:pPr>
            <a:endParaRPr lang="en-US" dirty="0"/>
          </a:p>
        </p:txBody>
      </p:sp>
      <p:pic>
        <p:nvPicPr>
          <p:cNvPr id="4" name="Picture 2" descr="formula1">
            <a:extLst>
              <a:ext uri="{FF2B5EF4-FFF2-40B4-BE49-F238E27FC236}">
                <a16:creationId xmlns:a16="http://schemas.microsoft.com/office/drawing/2014/main" id="{AB4283C5-B78F-4A7A-8B9F-9D94119093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6854" y="2990850"/>
            <a:ext cx="418147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formula2">
            <a:extLst>
              <a:ext uri="{FF2B5EF4-FFF2-40B4-BE49-F238E27FC236}">
                <a16:creationId xmlns:a16="http://schemas.microsoft.com/office/drawing/2014/main" id="{D7220B56-D9A7-45E7-94DE-CD3E515836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2878" y="4053673"/>
            <a:ext cx="40576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0C484A36-BA09-45D4-8055-A413742AE15A}"/>
              </a:ext>
            </a:extLst>
          </p:cNvPr>
          <p:cNvSpPr/>
          <p:nvPr/>
        </p:nvSpPr>
        <p:spPr>
          <a:xfrm>
            <a:off x="308728" y="5013176"/>
            <a:ext cx="2749984" cy="369332"/>
          </a:xfrm>
          <a:prstGeom prst="rect">
            <a:avLst/>
          </a:prstGeom>
        </p:spPr>
        <p:txBody>
          <a:bodyPr wrap="none">
            <a:spAutoFit/>
          </a:bodyPr>
          <a:lstStyle/>
          <a:p>
            <a:r>
              <a:rPr lang="en-US" altLang="en-US" dirty="0"/>
              <a:t>Output the final hypothesis</a:t>
            </a:r>
          </a:p>
        </p:txBody>
      </p:sp>
      <p:pic>
        <p:nvPicPr>
          <p:cNvPr id="7" name="Picture 3">
            <a:extLst>
              <a:ext uri="{FF2B5EF4-FFF2-40B4-BE49-F238E27FC236}">
                <a16:creationId xmlns:a16="http://schemas.microsoft.com/office/drawing/2014/main" id="{B598F05A-84A6-464C-AAD5-3C85ADAF872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20678" y="5299972"/>
            <a:ext cx="370205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61162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840D6-D37A-44AF-848C-5E61C0F8D4E3}"/>
              </a:ext>
            </a:extLst>
          </p:cNvPr>
          <p:cNvSpPr>
            <a:spLocks noGrp="1"/>
          </p:cNvSpPr>
          <p:nvPr>
            <p:ph type="title"/>
          </p:nvPr>
        </p:nvSpPr>
        <p:spPr/>
        <p:txBody>
          <a:bodyPr/>
          <a:lstStyle/>
          <a:p>
            <a:r>
              <a:rPr lang="en-US" dirty="0"/>
              <a:t>Gradient Boosting:</a:t>
            </a:r>
          </a:p>
        </p:txBody>
      </p:sp>
      <p:sp>
        <p:nvSpPr>
          <p:cNvPr id="3" name="Content Placeholder 2">
            <a:extLst>
              <a:ext uri="{FF2B5EF4-FFF2-40B4-BE49-F238E27FC236}">
                <a16:creationId xmlns:a16="http://schemas.microsoft.com/office/drawing/2014/main" id="{3319AD04-D2FC-45CF-A659-EE9248B7719C}"/>
              </a:ext>
            </a:extLst>
          </p:cNvPr>
          <p:cNvSpPr>
            <a:spLocks noGrp="1"/>
          </p:cNvSpPr>
          <p:nvPr>
            <p:ph idx="1"/>
          </p:nvPr>
        </p:nvSpPr>
        <p:spPr>
          <a:xfrm>
            <a:off x="553122" y="1142984"/>
            <a:ext cx="11374732" cy="5454368"/>
          </a:xfrm>
        </p:spPr>
        <p:txBody>
          <a:bodyPr>
            <a:normAutofit/>
          </a:bodyPr>
          <a:lstStyle/>
          <a:p>
            <a:r>
              <a:rPr lang="en-US" altLang="en-US" dirty="0"/>
              <a:t>In gradient boosting, it trains many models sequentially. Each new model gradually minimizes the loss function (y = ax + b + e, e needs special attention as it is an error term) of the whole system using Gradient Descent method. The learning procedure consecutively fit new models to provide a more accurate estimate of the response variable.</a:t>
            </a:r>
          </a:p>
          <a:p>
            <a:r>
              <a:rPr lang="en-US" altLang="en-US" dirty="0"/>
              <a:t>The principle idea behind this algorithm is to construct new base learners which can be maximally correlated with negative gradient of the loss function, associated with the whole ensemble. </a:t>
            </a:r>
          </a:p>
          <a:p>
            <a:pPr>
              <a:defRPr/>
            </a:pPr>
            <a:r>
              <a:rPr lang="en-US" dirty="0"/>
              <a:t>Assume, you are given a previous model M to improve on. Currently you observe that the model has an accuracy of 80% (any metric). How do you go further about it?</a:t>
            </a:r>
          </a:p>
          <a:p>
            <a:pPr>
              <a:defRPr/>
            </a:pPr>
            <a:r>
              <a:rPr lang="en-US" dirty="0"/>
              <a:t>One simple way is to build an entirely different model using new set of input variables and trying better ensemble learners. On the contrary, I have a much simpler way to suggest. It goes like this:</a:t>
            </a:r>
          </a:p>
          <a:p>
            <a:pPr marL="0" indent="0" algn="ctr">
              <a:buNone/>
              <a:defRPr/>
            </a:pPr>
            <a:r>
              <a:rPr lang="en-US" dirty="0"/>
              <a:t>Y = M(x) + error</a:t>
            </a:r>
          </a:p>
          <a:p>
            <a:pPr>
              <a:defRPr/>
            </a:pPr>
            <a:r>
              <a:rPr lang="en-US" dirty="0"/>
              <a:t>What if I am able to see that error is not a white noise but have same correlation with outcome(Y) value. What if we can develop a model on this error term? Like,</a:t>
            </a:r>
          </a:p>
          <a:p>
            <a:pPr marL="0" indent="0" algn="ctr">
              <a:buNone/>
              <a:defRPr/>
            </a:pPr>
            <a:r>
              <a:rPr lang="en-US" dirty="0"/>
              <a:t>error = G(x) + error2</a:t>
            </a:r>
          </a:p>
          <a:p>
            <a:pPr marL="0" indent="0">
              <a:buNone/>
            </a:pPr>
            <a:endParaRPr lang="en-US" dirty="0"/>
          </a:p>
        </p:txBody>
      </p:sp>
    </p:spTree>
    <p:extLst>
      <p:ext uri="{BB962C8B-B14F-4D97-AF65-F5344CB8AC3E}">
        <p14:creationId xmlns:p14="http://schemas.microsoft.com/office/powerpoint/2010/main" val="3050248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shannon entropy">
            <a:extLst>
              <a:ext uri="{FF2B5EF4-FFF2-40B4-BE49-F238E27FC236}">
                <a16:creationId xmlns:a16="http://schemas.microsoft.com/office/drawing/2014/main" id="{A87E19DB-C7A7-4436-B52E-BC54037AB5F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35366" y="783962"/>
            <a:ext cx="3312368" cy="22757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36C09FC-7B6B-4276-A74C-A90993A5C779}"/>
              </a:ext>
            </a:extLst>
          </p:cNvPr>
          <p:cNvSpPr txBox="1"/>
          <p:nvPr/>
        </p:nvSpPr>
        <p:spPr>
          <a:xfrm>
            <a:off x="8216920" y="379081"/>
            <a:ext cx="2448272" cy="369332"/>
          </a:xfrm>
          <a:prstGeom prst="rect">
            <a:avLst/>
          </a:prstGeom>
          <a:noFill/>
        </p:spPr>
        <p:txBody>
          <a:bodyPr wrap="square" rtlCol="0">
            <a:spAutoFit/>
          </a:bodyPr>
          <a:lstStyle/>
          <a:p>
            <a:r>
              <a:rPr lang="en-US" dirty="0"/>
              <a:t>Shannon Entropy</a:t>
            </a:r>
          </a:p>
        </p:txBody>
      </p:sp>
      <p:sp>
        <p:nvSpPr>
          <p:cNvPr id="6" name="Rectangle 5">
            <a:extLst>
              <a:ext uri="{FF2B5EF4-FFF2-40B4-BE49-F238E27FC236}">
                <a16:creationId xmlns:a16="http://schemas.microsoft.com/office/drawing/2014/main" id="{C0AB8F1F-ABCC-4F45-B949-2E2E2054B0E7}"/>
              </a:ext>
            </a:extLst>
          </p:cNvPr>
          <p:cNvSpPr/>
          <p:nvPr/>
        </p:nvSpPr>
        <p:spPr>
          <a:xfrm>
            <a:off x="2350790" y="382910"/>
            <a:ext cx="2448272" cy="401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More Random ness</a:t>
            </a:r>
          </a:p>
        </p:txBody>
      </p:sp>
      <p:sp>
        <p:nvSpPr>
          <p:cNvPr id="7" name="Arrow: Down 6">
            <a:extLst>
              <a:ext uri="{FF2B5EF4-FFF2-40B4-BE49-F238E27FC236}">
                <a16:creationId xmlns:a16="http://schemas.microsoft.com/office/drawing/2014/main" id="{DB517EC6-80DA-4B74-A11F-992A9B36FE81}"/>
              </a:ext>
            </a:extLst>
          </p:cNvPr>
          <p:cNvSpPr/>
          <p:nvPr/>
        </p:nvSpPr>
        <p:spPr>
          <a:xfrm>
            <a:off x="3358902" y="908720"/>
            <a:ext cx="216024"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9362EFE-56AB-4C36-ACDE-905B0DE4C294}"/>
              </a:ext>
            </a:extLst>
          </p:cNvPr>
          <p:cNvSpPr/>
          <p:nvPr/>
        </p:nvSpPr>
        <p:spPr>
          <a:xfrm>
            <a:off x="2350790" y="1551980"/>
            <a:ext cx="2448272" cy="401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Entropy More</a:t>
            </a:r>
          </a:p>
        </p:txBody>
      </p:sp>
      <p:sp>
        <p:nvSpPr>
          <p:cNvPr id="10" name="Arrow: Down 9">
            <a:extLst>
              <a:ext uri="{FF2B5EF4-FFF2-40B4-BE49-F238E27FC236}">
                <a16:creationId xmlns:a16="http://schemas.microsoft.com/office/drawing/2014/main" id="{A3291FA6-EA46-40D8-B559-0E6F12464135}"/>
              </a:ext>
            </a:extLst>
          </p:cNvPr>
          <p:cNvSpPr/>
          <p:nvPr/>
        </p:nvSpPr>
        <p:spPr>
          <a:xfrm>
            <a:off x="3410737" y="2020228"/>
            <a:ext cx="216024"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5CCEA1F-EF52-4766-B63E-8D18F71468E8}"/>
              </a:ext>
            </a:extLst>
          </p:cNvPr>
          <p:cNvSpPr/>
          <p:nvPr/>
        </p:nvSpPr>
        <p:spPr>
          <a:xfrm>
            <a:off x="2422861" y="2721050"/>
            <a:ext cx="2376201" cy="401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More Impurity</a:t>
            </a:r>
          </a:p>
        </p:txBody>
      </p:sp>
      <p:pic>
        <p:nvPicPr>
          <p:cNvPr id="3076" name="Picture 4" descr="https://res.cloudinary.com/dyd911kmh/image/upload/f_auto,q_auto:best/v1545934190/3_tvqfga.png">
            <a:extLst>
              <a:ext uri="{FF2B5EF4-FFF2-40B4-BE49-F238E27FC236}">
                <a16:creationId xmlns:a16="http://schemas.microsoft.com/office/drawing/2014/main" id="{E54ED718-E7DC-4DA5-A752-E319BE2C39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558" y="3556064"/>
            <a:ext cx="3486150" cy="4667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res.cloudinary.com/dyd911kmh/image/upload/f_auto,q_auto:best/v1545934190/4_vvrzww.png">
            <a:extLst>
              <a:ext uri="{FF2B5EF4-FFF2-40B4-BE49-F238E27FC236}">
                <a16:creationId xmlns:a16="http://schemas.microsoft.com/office/drawing/2014/main" id="{64492D8A-13AF-43AF-A3D3-2782C448C5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1108" y="3505272"/>
            <a:ext cx="4181475" cy="6858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res.cloudinary.com/dyd911kmh/image/upload/f_auto,q_auto:best/v1545934190/5_trlrj8.png">
            <a:extLst>
              <a:ext uri="{FF2B5EF4-FFF2-40B4-BE49-F238E27FC236}">
                <a16:creationId xmlns:a16="http://schemas.microsoft.com/office/drawing/2014/main" id="{AFD40524-3CC0-4B3F-A306-7C87DE74F5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4878" y="3571363"/>
            <a:ext cx="3562350" cy="54292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BA04FA8-7BE1-495F-8C94-8533D79E3127}"/>
              </a:ext>
            </a:extLst>
          </p:cNvPr>
          <p:cNvSpPr txBox="1"/>
          <p:nvPr/>
        </p:nvSpPr>
        <p:spPr>
          <a:xfrm>
            <a:off x="190550" y="4308927"/>
            <a:ext cx="11881320" cy="2308324"/>
          </a:xfrm>
          <a:prstGeom prst="rect">
            <a:avLst/>
          </a:prstGeom>
          <a:noFill/>
        </p:spPr>
        <p:txBody>
          <a:bodyPr wrap="square" rtlCol="0">
            <a:spAutoFit/>
          </a:bodyPr>
          <a:lstStyle/>
          <a:p>
            <a:r>
              <a:rPr lang="en-US" dirty="0"/>
              <a:t>Where,</a:t>
            </a:r>
          </a:p>
          <a:p>
            <a:pPr marL="285750" indent="-285750">
              <a:buFont typeface="Arial" panose="020B0604020202020204" pitchFamily="34" charset="0"/>
              <a:buChar char="•"/>
            </a:pPr>
            <a:r>
              <a:rPr lang="en-US" dirty="0"/>
              <a:t> Pi is the probability that an arbitrary tuple in D belongs to class Ci.</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Info(D) is the average amount of information needed to identify the class label of a tuple in 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t>
            </a:r>
            <a:r>
              <a:rPr lang="en-US" dirty="0" err="1"/>
              <a:t>Dj</a:t>
            </a:r>
            <a:r>
              <a:rPr lang="en-US" dirty="0"/>
              <a:t>|/|D| acts as the weight of the </a:t>
            </a:r>
            <a:r>
              <a:rPr lang="en-US" dirty="0" err="1"/>
              <a:t>jth</a:t>
            </a:r>
            <a:r>
              <a:rPr lang="en-US" dirty="0"/>
              <a:t> partition.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InfoA</a:t>
            </a:r>
            <a:r>
              <a:rPr lang="en-US" dirty="0"/>
              <a:t>(D) is the expected information required to classify a tuple from D based on the partitioning by A.</a:t>
            </a:r>
          </a:p>
        </p:txBody>
      </p:sp>
    </p:spTree>
    <p:extLst>
      <p:ext uri="{BB962C8B-B14F-4D97-AF65-F5344CB8AC3E}">
        <p14:creationId xmlns:p14="http://schemas.microsoft.com/office/powerpoint/2010/main" val="14640645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F7BBEE-0817-4D4D-B578-15C361F8439A}"/>
              </a:ext>
            </a:extLst>
          </p:cNvPr>
          <p:cNvSpPr>
            <a:spLocks noGrp="1"/>
          </p:cNvSpPr>
          <p:nvPr>
            <p:ph idx="1"/>
          </p:nvPr>
        </p:nvSpPr>
        <p:spPr>
          <a:xfrm>
            <a:off x="0" y="620688"/>
            <a:ext cx="12071870" cy="5048259"/>
          </a:xfrm>
        </p:spPr>
        <p:txBody>
          <a:bodyPr/>
          <a:lstStyle/>
          <a:p>
            <a:pPr>
              <a:defRPr/>
            </a:pPr>
            <a:r>
              <a:rPr lang="en-US" dirty="0"/>
              <a:t>Probably, you’ll see error rate will improve to a higher number, say 84%. Let’s take another step and regress against error2.</a:t>
            </a:r>
          </a:p>
          <a:p>
            <a:pPr marL="0" indent="0" algn="ctr">
              <a:buNone/>
              <a:defRPr/>
            </a:pPr>
            <a:r>
              <a:rPr lang="en-US" dirty="0"/>
              <a:t>error2 = H(x) + error3</a:t>
            </a:r>
          </a:p>
          <a:p>
            <a:pPr>
              <a:defRPr/>
            </a:pPr>
            <a:r>
              <a:rPr lang="en-US" dirty="0"/>
              <a:t>Now we combine all these together :</a:t>
            </a:r>
          </a:p>
          <a:p>
            <a:pPr marL="0" indent="0" algn="ctr">
              <a:buNone/>
              <a:defRPr/>
            </a:pPr>
            <a:r>
              <a:rPr lang="es-ES" dirty="0"/>
              <a:t>Y = M(x) + G(x) + H(x) + error3</a:t>
            </a:r>
          </a:p>
          <a:p>
            <a:pPr>
              <a:defRPr/>
            </a:pPr>
            <a:r>
              <a:rPr lang="en-US" dirty="0"/>
              <a:t>This probably will have an accuracy of even more than 84%. What if I can find an optimal weights for each of the three learners,</a:t>
            </a:r>
          </a:p>
          <a:p>
            <a:pPr marL="0" indent="0" algn="ctr">
              <a:buNone/>
              <a:defRPr/>
            </a:pPr>
            <a:r>
              <a:rPr lang="sv-SE" dirty="0"/>
              <a:t>Y = alpha * M(x) + beta * G(x) + gamma * H(x) + error4</a:t>
            </a:r>
            <a:endParaRPr lang="en-US" dirty="0"/>
          </a:p>
          <a:p>
            <a:pPr marL="0" indent="0">
              <a:buNone/>
            </a:pPr>
            <a:endParaRPr lang="en-US" dirty="0"/>
          </a:p>
        </p:txBody>
      </p:sp>
    </p:spTree>
    <p:extLst>
      <p:ext uri="{BB962C8B-B14F-4D97-AF65-F5344CB8AC3E}">
        <p14:creationId xmlns:p14="http://schemas.microsoft.com/office/powerpoint/2010/main" val="37353824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4C0F4-B8BF-4576-BAB6-45CFDE4DFA54}"/>
              </a:ext>
            </a:extLst>
          </p:cNvPr>
          <p:cNvSpPr>
            <a:spLocks noGrp="1"/>
          </p:cNvSpPr>
          <p:nvPr>
            <p:ph type="title"/>
          </p:nvPr>
        </p:nvSpPr>
        <p:spPr/>
        <p:txBody>
          <a:bodyPr/>
          <a:lstStyle/>
          <a:p>
            <a:r>
              <a:rPr lang="en-US" dirty="0"/>
              <a:t>Gradient Descent:</a:t>
            </a:r>
          </a:p>
        </p:txBody>
      </p:sp>
      <p:sp>
        <p:nvSpPr>
          <p:cNvPr id="3" name="Content Placeholder 2">
            <a:extLst>
              <a:ext uri="{FF2B5EF4-FFF2-40B4-BE49-F238E27FC236}">
                <a16:creationId xmlns:a16="http://schemas.microsoft.com/office/drawing/2014/main" id="{C7D19297-6025-4350-8CDB-7C8859A02A90}"/>
              </a:ext>
            </a:extLst>
          </p:cNvPr>
          <p:cNvSpPr>
            <a:spLocks noGrp="1"/>
          </p:cNvSpPr>
          <p:nvPr>
            <p:ph idx="1"/>
          </p:nvPr>
        </p:nvSpPr>
        <p:spPr>
          <a:xfrm>
            <a:off x="0" y="642918"/>
            <a:ext cx="6527254" cy="5954434"/>
          </a:xfrm>
        </p:spPr>
        <p:txBody>
          <a:bodyPr/>
          <a:lstStyle/>
          <a:p>
            <a:pPr marL="0" indent="0">
              <a:buNone/>
            </a:pPr>
            <a:r>
              <a:rPr lang="en-US" dirty="0"/>
              <a:t>Gradient descent is an optimization algorithm used to minimize some function by iteratively moving in the direction of steepest descent as defined by the negative of the gradient. In machine learning, we use gradient descent to update the parameters of our model. Parameters refer to coefficients in Linear Regression and weights in neural networks.</a:t>
            </a:r>
          </a:p>
          <a:p>
            <a:pPr marL="0" indent="0">
              <a:buNone/>
            </a:pPr>
            <a:endParaRPr lang="en-US" dirty="0"/>
          </a:p>
        </p:txBody>
      </p:sp>
      <p:pic>
        <p:nvPicPr>
          <p:cNvPr id="4" name="Picture 3">
            <a:extLst>
              <a:ext uri="{FF2B5EF4-FFF2-40B4-BE49-F238E27FC236}">
                <a16:creationId xmlns:a16="http://schemas.microsoft.com/office/drawing/2014/main" id="{1468BD62-6015-4EEC-A50B-B1A346F4C4A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0710" y="3185783"/>
            <a:ext cx="2709863"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ADB4EF7E-7AD3-4705-9700-03F482C8B46E}"/>
              </a:ext>
            </a:extLst>
          </p:cNvPr>
          <p:cNvSpPr/>
          <p:nvPr/>
        </p:nvSpPr>
        <p:spPr>
          <a:xfrm>
            <a:off x="308728" y="4365104"/>
            <a:ext cx="10827038" cy="1754326"/>
          </a:xfrm>
          <a:prstGeom prst="rect">
            <a:avLst/>
          </a:prstGeom>
        </p:spPr>
        <p:txBody>
          <a:bodyPr wrap="square">
            <a:spAutoFit/>
          </a:bodyPr>
          <a:lstStyle/>
          <a:p>
            <a:r>
              <a:rPr lang="en-US" b="1" dirty="0">
                <a:solidFill>
                  <a:srgbClr val="404040"/>
                </a:solidFill>
                <a:latin typeface="Roboto Slab"/>
              </a:rPr>
              <a:t>Learning rate(p):</a:t>
            </a:r>
          </a:p>
          <a:p>
            <a:r>
              <a:rPr lang="en-US" dirty="0">
                <a:solidFill>
                  <a:srgbClr val="404040"/>
                </a:solidFill>
                <a:latin typeface="+mj-lt"/>
              </a:rPr>
              <a:t>The size of these steps is called the </a:t>
            </a:r>
            <a:r>
              <a:rPr lang="en-US" i="1" dirty="0">
                <a:solidFill>
                  <a:srgbClr val="404040"/>
                </a:solidFill>
                <a:latin typeface="+mj-lt"/>
              </a:rPr>
              <a:t>learning rate</a:t>
            </a:r>
            <a:r>
              <a:rPr lang="en-US" dirty="0">
                <a:solidFill>
                  <a:srgbClr val="404040"/>
                </a:solidFill>
                <a:latin typeface="+mj-lt"/>
              </a:rPr>
              <a:t>. With a high learning rate we can cover more ground each step, but we risk overshooting the lowest point since the slope of the hill is constantly changing. With a very low learning rate, we can confidently move in the direction of the negative gradient since we are recalculating it so frequently. A low learning rate is more precise, but calculating the gradient is time-consuming, so it will take us a very long time to get to the bottom.</a:t>
            </a:r>
            <a:endParaRPr lang="en-US" b="0" i="0" dirty="0">
              <a:solidFill>
                <a:srgbClr val="404040"/>
              </a:solidFill>
              <a:effectLst/>
              <a:latin typeface="+mj-lt"/>
            </a:endParaRPr>
          </a:p>
        </p:txBody>
      </p:sp>
      <p:pic>
        <p:nvPicPr>
          <p:cNvPr id="1026" name="Picture 2" descr="Image result for gradient descent">
            <a:extLst>
              <a:ext uri="{FF2B5EF4-FFF2-40B4-BE49-F238E27FC236}">
                <a16:creationId xmlns:a16="http://schemas.microsoft.com/office/drawing/2014/main" id="{1E5C4010-1C0A-460E-AE21-C590144B05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1230" y="901622"/>
            <a:ext cx="5879183" cy="3247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176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94CAA-4D43-417F-A0F6-7D57E07260A3}"/>
              </a:ext>
            </a:extLst>
          </p:cNvPr>
          <p:cNvSpPr>
            <a:spLocks noGrp="1"/>
          </p:cNvSpPr>
          <p:nvPr>
            <p:ph type="title"/>
          </p:nvPr>
        </p:nvSpPr>
        <p:spPr/>
        <p:txBody>
          <a:bodyPr/>
          <a:lstStyle/>
          <a:p>
            <a:r>
              <a:rPr lang="en-US" altLang="en-US" dirty="0"/>
              <a:t>Bagging vs Boosting</a:t>
            </a:r>
            <a:endParaRPr lang="en-US" dirty="0"/>
          </a:p>
        </p:txBody>
      </p:sp>
      <p:sp>
        <p:nvSpPr>
          <p:cNvPr id="3" name="Content Placeholder 2">
            <a:extLst>
              <a:ext uri="{FF2B5EF4-FFF2-40B4-BE49-F238E27FC236}">
                <a16:creationId xmlns:a16="http://schemas.microsoft.com/office/drawing/2014/main" id="{3F4D7D3D-3463-41C4-B54B-F088151E9798}"/>
              </a:ext>
            </a:extLst>
          </p:cNvPr>
          <p:cNvSpPr>
            <a:spLocks noGrp="1"/>
          </p:cNvSpPr>
          <p:nvPr>
            <p:ph idx="1"/>
          </p:nvPr>
        </p:nvSpPr>
        <p:spPr/>
        <p:txBody>
          <a:bodyPr/>
          <a:lstStyle/>
          <a:p>
            <a:pPr>
              <a:defRPr/>
            </a:pPr>
            <a:r>
              <a:rPr lang="en-US" dirty="0"/>
              <a:t>No clear winner; usually depends on the data </a:t>
            </a:r>
          </a:p>
          <a:p>
            <a:pPr>
              <a:defRPr/>
            </a:pPr>
            <a:r>
              <a:rPr lang="en-US" dirty="0"/>
              <a:t>Bagging is computationally more efficient than boosting (note that bagging can train the M models in parallel, boosting can’t) </a:t>
            </a:r>
          </a:p>
          <a:p>
            <a:pPr>
              <a:defRPr/>
            </a:pPr>
            <a:r>
              <a:rPr lang="en-US" dirty="0"/>
              <a:t>Both reduce variance (and overfitting) by combining different models </a:t>
            </a:r>
          </a:p>
          <a:p>
            <a:pPr>
              <a:defRPr/>
            </a:pPr>
            <a:r>
              <a:rPr lang="en-US" dirty="0"/>
              <a:t>The resulting model has higher stability as compared to the individual ones </a:t>
            </a:r>
          </a:p>
          <a:p>
            <a:pPr>
              <a:defRPr/>
            </a:pPr>
            <a:r>
              <a:rPr lang="en-US" dirty="0"/>
              <a:t>Bagging usually can’t reduce the bias, boosting can (note that in boosting, the training error steadily decreases) </a:t>
            </a:r>
          </a:p>
          <a:p>
            <a:pPr>
              <a:defRPr/>
            </a:pPr>
            <a:r>
              <a:rPr lang="en-US" dirty="0"/>
              <a:t>Bagging usually performs better than boosting if we don’t have a high bias and only want to reduce variance (i.e., if we are overfitting) </a:t>
            </a:r>
          </a:p>
          <a:p>
            <a:pPr marL="0" indent="0">
              <a:buNone/>
            </a:pPr>
            <a:endParaRPr lang="en-US" dirty="0"/>
          </a:p>
        </p:txBody>
      </p:sp>
    </p:spTree>
    <p:extLst>
      <p:ext uri="{BB962C8B-B14F-4D97-AF65-F5344CB8AC3E}">
        <p14:creationId xmlns:p14="http://schemas.microsoft.com/office/powerpoint/2010/main" val="29859208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44ED8-11E7-468A-9EDA-84FCD90C52EB}"/>
              </a:ext>
            </a:extLst>
          </p:cNvPr>
          <p:cNvSpPr>
            <a:spLocks noGrp="1"/>
          </p:cNvSpPr>
          <p:nvPr>
            <p:ph type="title"/>
          </p:nvPr>
        </p:nvSpPr>
        <p:spPr/>
        <p:txBody>
          <a:bodyPr/>
          <a:lstStyle/>
          <a:p>
            <a:r>
              <a:rPr lang="en-US" altLang="en-US" dirty="0" err="1"/>
              <a:t>XGBoosting</a:t>
            </a:r>
            <a:r>
              <a:rPr lang="en-US" altLang="en-US" dirty="0"/>
              <a:t> (Extreme Gradient Boosting)</a:t>
            </a:r>
            <a:endParaRPr lang="en-US" dirty="0"/>
          </a:p>
        </p:txBody>
      </p:sp>
      <p:sp>
        <p:nvSpPr>
          <p:cNvPr id="3" name="Content Placeholder 2">
            <a:extLst>
              <a:ext uri="{FF2B5EF4-FFF2-40B4-BE49-F238E27FC236}">
                <a16:creationId xmlns:a16="http://schemas.microsoft.com/office/drawing/2014/main" id="{8ACD7625-CCDF-4F72-B54A-77E8862347F1}"/>
              </a:ext>
            </a:extLst>
          </p:cNvPr>
          <p:cNvSpPr>
            <a:spLocks noGrp="1"/>
          </p:cNvSpPr>
          <p:nvPr>
            <p:ph idx="1"/>
          </p:nvPr>
        </p:nvSpPr>
        <p:spPr>
          <a:xfrm>
            <a:off x="118542" y="1052736"/>
            <a:ext cx="11881320" cy="5544616"/>
          </a:xfrm>
        </p:spPr>
        <p:txBody>
          <a:bodyPr>
            <a:normAutofit fontScale="92500" lnSpcReduction="10000"/>
          </a:bodyPr>
          <a:lstStyle/>
          <a:p>
            <a:r>
              <a:rPr lang="en-US" altLang="en-US" dirty="0"/>
              <a:t>Ever since its introduction in 2014, </a:t>
            </a:r>
            <a:r>
              <a:rPr lang="en-US" altLang="en-US" dirty="0" err="1"/>
              <a:t>XGBoost</a:t>
            </a:r>
            <a:r>
              <a:rPr lang="en-US" altLang="en-US" dirty="0"/>
              <a:t> has been lauded as the holy grail of machine learning hackathons and competitions. From predicting ad click-through rates to classifying high energy physics events, </a:t>
            </a:r>
            <a:r>
              <a:rPr lang="en-US" altLang="en-US" dirty="0" err="1"/>
              <a:t>XGBoost</a:t>
            </a:r>
            <a:r>
              <a:rPr lang="en-US" altLang="en-US" dirty="0"/>
              <a:t> has proved its mettle in terms of performance – and speed.</a:t>
            </a:r>
          </a:p>
          <a:p>
            <a:r>
              <a:rPr lang="en-US" altLang="en-US" dirty="0"/>
              <a:t>Execution Speed: Generally, </a:t>
            </a:r>
            <a:r>
              <a:rPr lang="en-US" altLang="en-US" dirty="0" err="1"/>
              <a:t>XGBoost</a:t>
            </a:r>
            <a:r>
              <a:rPr lang="en-US" altLang="en-US" dirty="0"/>
              <a:t> is fast. Really fast when compared to other implementations of gradient boosting. But newly introduced </a:t>
            </a:r>
            <a:r>
              <a:rPr lang="en-US" altLang="en-US" dirty="0" err="1"/>
              <a:t>LightGBM</a:t>
            </a:r>
            <a:r>
              <a:rPr lang="en-US" altLang="en-US" dirty="0"/>
              <a:t> is faster than </a:t>
            </a:r>
            <a:r>
              <a:rPr lang="en-US" altLang="en-US" dirty="0" err="1"/>
              <a:t>XGBoosting</a:t>
            </a:r>
            <a:r>
              <a:rPr lang="en-US" altLang="en-US" dirty="0"/>
              <a:t>.</a:t>
            </a:r>
          </a:p>
          <a:p>
            <a:r>
              <a:rPr lang="en-US" altLang="en-US" dirty="0"/>
              <a:t>Model Performance: </a:t>
            </a:r>
            <a:r>
              <a:rPr lang="en-US" altLang="en-US" dirty="0" err="1"/>
              <a:t>XGBoost</a:t>
            </a:r>
            <a:r>
              <a:rPr lang="en-US" altLang="en-US" dirty="0"/>
              <a:t> dominates structured or tabular datasets on classification and regression predictive modeling problems. The evidence is that it is the go-to algorithm for competition winners on the Kaggle competitive data science platform</a:t>
            </a:r>
          </a:p>
          <a:p>
            <a:pPr>
              <a:defRPr/>
            </a:pPr>
            <a:r>
              <a:rPr lang="en-US" dirty="0"/>
              <a:t>The </a:t>
            </a:r>
            <a:r>
              <a:rPr lang="en-US" dirty="0" err="1"/>
              <a:t>XGBoost</a:t>
            </a:r>
            <a:r>
              <a:rPr lang="en-US" dirty="0"/>
              <a:t> library implements the gradient boosting decision tree algorithm.</a:t>
            </a:r>
          </a:p>
          <a:p>
            <a:pPr>
              <a:defRPr/>
            </a:pPr>
            <a:r>
              <a:rPr lang="en-US" dirty="0"/>
              <a:t>This algorithm goes by lots of different names such as gradient boosting, multiple additive regression trees, stochastic gradient boosting or gradient boosting machines.</a:t>
            </a:r>
          </a:p>
          <a:p>
            <a:pPr>
              <a:defRPr/>
            </a:pPr>
            <a:r>
              <a:rPr lang="en-US" dirty="0"/>
              <a:t>Boosting is an </a:t>
            </a:r>
            <a:r>
              <a:rPr lang="en-US" b="1" dirty="0"/>
              <a:t>ensemble technique </a:t>
            </a:r>
            <a:r>
              <a:rPr lang="en-US" dirty="0"/>
              <a:t>where new models are added to correct the errors made by existing models. Models are added sequentially until no further improvements can be made. A popular example is the AdaBoost algorithm that weights data points that are hard to predict.</a:t>
            </a:r>
          </a:p>
          <a:p>
            <a:pPr>
              <a:defRPr/>
            </a:pPr>
            <a:r>
              <a:rPr lang="en-US" dirty="0"/>
              <a:t>Gradient boosting is an approach where new models are created that predict the residuals or errors of prior models and then added together to make the final prediction. It is called gradient boosting because it uses a gradient descent algorithm to minimize the loss when adding new models.</a:t>
            </a:r>
          </a:p>
          <a:p>
            <a:pPr>
              <a:defRPr/>
            </a:pPr>
            <a:r>
              <a:rPr lang="en-US" dirty="0"/>
              <a:t>This approach supports both regression and classification predictive modeling problems.</a:t>
            </a:r>
          </a:p>
          <a:p>
            <a:endParaRPr lang="en-US" dirty="0"/>
          </a:p>
        </p:txBody>
      </p:sp>
    </p:spTree>
    <p:extLst>
      <p:ext uri="{BB962C8B-B14F-4D97-AF65-F5344CB8AC3E}">
        <p14:creationId xmlns:p14="http://schemas.microsoft.com/office/powerpoint/2010/main" val="5500963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F3CFAC-4B35-4EBD-B099-0F73EFB54C64}"/>
              </a:ext>
            </a:extLst>
          </p:cNvPr>
          <p:cNvSpPr>
            <a:spLocks noGrp="1"/>
          </p:cNvSpPr>
          <p:nvPr>
            <p:ph idx="1"/>
          </p:nvPr>
        </p:nvSpPr>
        <p:spPr>
          <a:xfrm>
            <a:off x="-1" y="476672"/>
            <a:ext cx="12190413" cy="5832648"/>
          </a:xfrm>
        </p:spPr>
        <p:txBody>
          <a:bodyPr>
            <a:normAutofit lnSpcReduction="10000"/>
          </a:bodyPr>
          <a:lstStyle/>
          <a:p>
            <a:pPr>
              <a:defRPr/>
            </a:pPr>
            <a:r>
              <a:rPr lang="en-US" dirty="0"/>
              <a:t>Boosting consists of three simple steps:</a:t>
            </a:r>
          </a:p>
          <a:p>
            <a:pPr>
              <a:defRPr/>
            </a:pPr>
            <a:r>
              <a:rPr lang="en-US" dirty="0"/>
              <a:t>An initial model F</a:t>
            </a:r>
            <a:r>
              <a:rPr lang="en-US" baseline="-25000" dirty="0"/>
              <a:t>0</a:t>
            </a:r>
            <a:r>
              <a:rPr lang="en-US" dirty="0"/>
              <a:t> is defined to predict the target variable y. This model will be associated with a residual (y – F</a:t>
            </a:r>
            <a:r>
              <a:rPr lang="en-US" baseline="-25000" dirty="0"/>
              <a:t>0</a:t>
            </a:r>
            <a:r>
              <a:rPr lang="en-US" dirty="0"/>
              <a:t>)</a:t>
            </a:r>
          </a:p>
          <a:p>
            <a:pPr>
              <a:defRPr/>
            </a:pPr>
            <a:r>
              <a:rPr lang="en-US" dirty="0"/>
              <a:t>A new model h</a:t>
            </a:r>
            <a:r>
              <a:rPr lang="en-US" baseline="-25000" dirty="0"/>
              <a:t>1</a:t>
            </a:r>
            <a:r>
              <a:rPr lang="en-US" dirty="0"/>
              <a:t> is fit to the residuals from the previous step</a:t>
            </a:r>
          </a:p>
          <a:p>
            <a:pPr>
              <a:defRPr/>
            </a:pPr>
            <a:r>
              <a:rPr lang="en-US" dirty="0"/>
              <a:t>Now, F</a:t>
            </a:r>
            <a:r>
              <a:rPr lang="en-US" baseline="-25000" dirty="0"/>
              <a:t>0</a:t>
            </a:r>
            <a:r>
              <a:rPr lang="en-US" dirty="0"/>
              <a:t> and h</a:t>
            </a:r>
            <a:r>
              <a:rPr lang="en-US" baseline="-25000" dirty="0"/>
              <a:t>1</a:t>
            </a:r>
            <a:r>
              <a:rPr lang="en-US" dirty="0"/>
              <a:t> are combined to give F</a:t>
            </a:r>
            <a:r>
              <a:rPr lang="en-US" baseline="-25000" dirty="0"/>
              <a:t>1</a:t>
            </a:r>
            <a:r>
              <a:rPr lang="en-US" dirty="0"/>
              <a:t>, the boosted version of F</a:t>
            </a:r>
            <a:r>
              <a:rPr lang="en-US" baseline="-25000" dirty="0"/>
              <a:t>0</a:t>
            </a:r>
            <a:r>
              <a:rPr lang="en-US" dirty="0"/>
              <a:t>. The mean squared error from F</a:t>
            </a:r>
            <a:r>
              <a:rPr lang="en-US" baseline="-25000" dirty="0"/>
              <a:t>1</a:t>
            </a:r>
            <a:r>
              <a:rPr lang="en-US" dirty="0"/>
              <a:t> will be lower than that from F</a:t>
            </a:r>
            <a:r>
              <a:rPr lang="en-US" baseline="-25000" dirty="0"/>
              <a:t>0</a:t>
            </a:r>
            <a:r>
              <a:rPr lang="en-US" dirty="0"/>
              <a:t>:</a:t>
            </a:r>
          </a:p>
          <a:p>
            <a:pPr marL="0" indent="0">
              <a:buNone/>
              <a:defRPr/>
            </a:pPr>
            <a:endParaRPr lang="en-US" dirty="0"/>
          </a:p>
          <a:p>
            <a:pPr>
              <a:defRPr/>
            </a:pPr>
            <a:endParaRPr lang="en-US" dirty="0"/>
          </a:p>
          <a:p>
            <a:pPr>
              <a:defRPr/>
            </a:pPr>
            <a:r>
              <a:rPr lang="en-US" dirty="0"/>
              <a:t>To improve the performance of F</a:t>
            </a:r>
            <a:r>
              <a:rPr lang="en-US" baseline="-25000" dirty="0"/>
              <a:t>1</a:t>
            </a:r>
            <a:r>
              <a:rPr lang="en-US" dirty="0"/>
              <a:t>, we could model after the residuals of F</a:t>
            </a:r>
            <a:r>
              <a:rPr lang="en-US" baseline="-25000" dirty="0"/>
              <a:t>1</a:t>
            </a:r>
            <a:r>
              <a:rPr lang="en-US" dirty="0"/>
              <a:t> and create a new model F</a:t>
            </a:r>
            <a:r>
              <a:rPr lang="en-US" baseline="-25000" dirty="0"/>
              <a:t>2</a:t>
            </a:r>
            <a:r>
              <a:rPr lang="en-US" dirty="0"/>
              <a:t>:</a:t>
            </a:r>
          </a:p>
          <a:p>
            <a:pPr>
              <a:defRPr/>
            </a:pPr>
            <a:endParaRPr lang="en-US" dirty="0"/>
          </a:p>
          <a:p>
            <a:pPr>
              <a:defRPr/>
            </a:pPr>
            <a:endParaRPr lang="en-US" dirty="0"/>
          </a:p>
          <a:p>
            <a:pPr>
              <a:defRPr/>
            </a:pPr>
            <a:r>
              <a:rPr lang="en-US" dirty="0"/>
              <a:t>This can be done for </a:t>
            </a:r>
            <a:r>
              <a:rPr lang="en-US" i="1" dirty="0"/>
              <a:t>‘m’ </a:t>
            </a:r>
            <a:r>
              <a:rPr lang="en-US" dirty="0"/>
              <a:t>iterations, until residuals have been minimized as much as possible:</a:t>
            </a:r>
          </a:p>
          <a:p>
            <a:pPr>
              <a:defRPr/>
            </a:pPr>
            <a:endParaRPr lang="en-US" dirty="0"/>
          </a:p>
          <a:p>
            <a:pPr>
              <a:defRPr/>
            </a:pPr>
            <a:endParaRPr lang="en-US" dirty="0"/>
          </a:p>
          <a:p>
            <a:pPr>
              <a:defRPr/>
            </a:pPr>
            <a:r>
              <a:rPr lang="en-US" dirty="0"/>
              <a:t>Here, the additive learners do not disturb the functions created in the previous steps. Instead, they impart information of their own to bring down the errors.</a:t>
            </a:r>
          </a:p>
          <a:p>
            <a:pPr marL="0" indent="0">
              <a:buNone/>
              <a:defRPr/>
            </a:pPr>
            <a:br>
              <a:rPr lang="en-US" dirty="0"/>
            </a:br>
            <a:endParaRPr lang="en-US" dirty="0"/>
          </a:p>
          <a:p>
            <a:pPr marL="0" indent="0">
              <a:buNone/>
            </a:pPr>
            <a:endParaRPr lang="en-US" dirty="0"/>
          </a:p>
        </p:txBody>
      </p:sp>
      <p:pic>
        <p:nvPicPr>
          <p:cNvPr id="4" name="Picture 2" descr="https://s3-ap-south-1.amazonaws.com/av-blog-media/wp-content/uploads/2018/09/1.png">
            <a:extLst>
              <a:ext uri="{FF2B5EF4-FFF2-40B4-BE49-F238E27FC236}">
                <a16:creationId xmlns:a16="http://schemas.microsoft.com/office/drawing/2014/main" id="{BEA98A25-3A3B-479C-9B76-7A2D71194E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8784" y="2276872"/>
            <a:ext cx="2624137"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https://s3-ap-south-1.amazonaws.com/av-blog-media/wp-content/uploads/2018/09/2.png">
            <a:extLst>
              <a:ext uri="{FF2B5EF4-FFF2-40B4-BE49-F238E27FC236}">
                <a16:creationId xmlns:a16="http://schemas.microsoft.com/office/drawing/2014/main" id="{8290A481-7292-40DA-B67B-43D0C35EE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6146" y="3505353"/>
            <a:ext cx="213677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https://s3-ap-south-1.amazonaws.com/av-blog-media/wp-content/uploads/2018/09/3.png">
            <a:extLst>
              <a:ext uri="{FF2B5EF4-FFF2-40B4-BE49-F238E27FC236}">
                <a16:creationId xmlns:a16="http://schemas.microsoft.com/office/drawing/2014/main" id="{C471FCCE-A28F-487C-ACF0-C6AF46689E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3458" y="4219413"/>
            <a:ext cx="2049463"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55622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AF5D8-CC6E-4ADD-9C6A-B1B7F15DF168}"/>
              </a:ext>
            </a:extLst>
          </p:cNvPr>
          <p:cNvSpPr>
            <a:spLocks noGrp="1"/>
          </p:cNvSpPr>
          <p:nvPr>
            <p:ph type="title"/>
          </p:nvPr>
        </p:nvSpPr>
        <p:spPr/>
        <p:txBody>
          <a:bodyPr/>
          <a:lstStyle/>
          <a:p>
            <a:r>
              <a:rPr lang="en-US" altLang="en-US" dirty="0"/>
              <a:t>Unique features of </a:t>
            </a:r>
            <a:r>
              <a:rPr lang="en-US" altLang="en-US" dirty="0" err="1"/>
              <a:t>XGBoost</a:t>
            </a:r>
            <a:endParaRPr lang="en-US" dirty="0"/>
          </a:p>
        </p:txBody>
      </p:sp>
      <p:sp>
        <p:nvSpPr>
          <p:cNvPr id="3" name="Content Placeholder 2">
            <a:extLst>
              <a:ext uri="{FF2B5EF4-FFF2-40B4-BE49-F238E27FC236}">
                <a16:creationId xmlns:a16="http://schemas.microsoft.com/office/drawing/2014/main" id="{F738AC3D-CB6D-4498-896A-31D918DC706C}"/>
              </a:ext>
            </a:extLst>
          </p:cNvPr>
          <p:cNvSpPr>
            <a:spLocks noGrp="1"/>
          </p:cNvSpPr>
          <p:nvPr>
            <p:ph idx="1"/>
          </p:nvPr>
        </p:nvSpPr>
        <p:spPr>
          <a:xfrm>
            <a:off x="0" y="908720"/>
            <a:ext cx="12071870" cy="4760227"/>
          </a:xfrm>
        </p:spPr>
        <p:txBody>
          <a:bodyPr/>
          <a:lstStyle/>
          <a:p>
            <a:r>
              <a:rPr lang="en-US" altLang="en-US" dirty="0" err="1"/>
              <a:t>XGBoost</a:t>
            </a:r>
            <a:r>
              <a:rPr lang="en-US" altLang="en-US" dirty="0"/>
              <a:t> is a popular implementation of gradient boosting. Let’s discuss some features of </a:t>
            </a:r>
            <a:r>
              <a:rPr lang="en-US" altLang="en-US" dirty="0" err="1"/>
              <a:t>XGBoost</a:t>
            </a:r>
            <a:r>
              <a:rPr lang="en-US" altLang="en-US" dirty="0"/>
              <a:t> that make it so interesting.</a:t>
            </a:r>
          </a:p>
          <a:p>
            <a:r>
              <a:rPr lang="en-US" altLang="en-US" b="1" dirty="0"/>
              <a:t>Regularization: </a:t>
            </a:r>
            <a:r>
              <a:rPr lang="en-US" altLang="en-US" dirty="0" err="1"/>
              <a:t>XGBoost</a:t>
            </a:r>
            <a:r>
              <a:rPr lang="en-US" altLang="en-US" dirty="0"/>
              <a:t> has an option to penalize complex models through both L1 and L2 regularization. Regularization helps in preventing overfitting</a:t>
            </a:r>
          </a:p>
          <a:p>
            <a:r>
              <a:rPr lang="en-US" altLang="en-US" b="1" dirty="0"/>
              <a:t>Handling sparse data: </a:t>
            </a:r>
            <a:r>
              <a:rPr lang="en-US" altLang="en-US" dirty="0"/>
              <a:t>Missing values or data processing steps like one-hot encoding make data sparse. </a:t>
            </a:r>
            <a:r>
              <a:rPr lang="en-US" altLang="en-US" dirty="0" err="1"/>
              <a:t>XGBoost</a:t>
            </a:r>
            <a:r>
              <a:rPr lang="en-US" altLang="en-US" dirty="0"/>
              <a:t> incorporates a sparsity-aware split finding algorithm to handle different types of sparsity patterns in the data</a:t>
            </a:r>
          </a:p>
          <a:p>
            <a:pPr marL="0" indent="0">
              <a:buNone/>
            </a:pPr>
            <a:endParaRPr lang="en-US" dirty="0"/>
          </a:p>
        </p:txBody>
      </p:sp>
    </p:spTree>
    <p:extLst>
      <p:ext uri="{BB962C8B-B14F-4D97-AF65-F5344CB8AC3E}">
        <p14:creationId xmlns:p14="http://schemas.microsoft.com/office/powerpoint/2010/main" val="22519946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2598" y="3032956"/>
            <a:ext cx="8352928" cy="792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0" b="1" dirty="0">
                <a:solidFill>
                  <a:schemeClr val="tx1"/>
                </a:solidFill>
              </a:rPr>
              <a:t>Support Vector Machines</a:t>
            </a:r>
            <a:endParaRPr lang="en-IN" sz="5000" b="1" dirty="0">
              <a:solidFill>
                <a:schemeClr val="tx1"/>
              </a:solidFill>
            </a:endParaRPr>
          </a:p>
        </p:txBody>
      </p:sp>
    </p:spTree>
    <p:extLst>
      <p:ext uri="{BB962C8B-B14F-4D97-AF65-F5344CB8AC3E}">
        <p14:creationId xmlns:p14="http://schemas.microsoft.com/office/powerpoint/2010/main" val="14138333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65FB7-95B0-4329-BBED-2C8D721DAB80}"/>
              </a:ext>
            </a:extLst>
          </p:cNvPr>
          <p:cNvSpPr>
            <a:spLocks noGrp="1"/>
          </p:cNvSpPr>
          <p:nvPr>
            <p:ph type="title"/>
          </p:nvPr>
        </p:nvSpPr>
        <p:spPr/>
        <p:txBody>
          <a:bodyPr/>
          <a:lstStyle/>
          <a:p>
            <a:r>
              <a:rPr lang="en-US" dirty="0"/>
              <a:t>Little Math's: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FBECE8-4B6C-47E5-AE21-B7DFAE27F778}"/>
                  </a:ext>
                </a:extLst>
              </p:cNvPr>
              <p:cNvSpPr>
                <a:spLocks noGrp="1"/>
              </p:cNvSpPr>
              <p:nvPr>
                <p:ph idx="1"/>
              </p:nvPr>
            </p:nvSpPr>
            <p:spPr>
              <a:xfrm>
                <a:off x="793" y="642918"/>
                <a:ext cx="11524494" cy="5026029"/>
              </a:xfrm>
            </p:spPr>
            <p:txBody>
              <a:bodyPr/>
              <a:lstStyle/>
              <a:p>
                <a:pPr marL="0" indent="0">
                  <a:buNone/>
                </a:pPr>
                <a:r>
                  <a:rPr lang="en-US" b="1" u="sng" dirty="0"/>
                  <a:t>Line:</a:t>
                </a:r>
              </a:p>
              <a:p>
                <a:pPr marL="0" indent="0">
                  <a:buNone/>
                </a:pPr>
                <a:r>
                  <a:rPr lang="en-US" dirty="0"/>
                  <a:t>When we talk about 2-Dimensional ,let assume </a:t>
                </a:r>
                <a:r>
                  <a:rPr lang="en-US" dirty="0" err="1"/>
                  <a:t>x,y</a:t>
                </a:r>
                <a:r>
                  <a:rPr lang="en-US" dirty="0"/>
                  <a:t> forms 2D space</a:t>
                </a:r>
                <a:r>
                  <a:rPr lang="en-US" i="1" dirty="0">
                    <a:latin typeface="Cambria Math" panose="02040503050406030204" pitchFamily="18" charset="0"/>
                  </a:rPr>
                  <a:t> </a:t>
                </a:r>
              </a:p>
              <a:p>
                <a:pPr marL="0" indent="0">
                  <a:buNone/>
                </a:pPr>
                <a:r>
                  <a:rPr lang="en-US" b="0" i="1" dirty="0">
                    <a:latin typeface="Cambria Math" panose="02040503050406030204" pitchFamily="18" charset="0"/>
                  </a:rPr>
                  <a:t>Then the line equation is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𝑚𝑥</m:t>
                    </m:r>
                    <m:r>
                      <a:rPr lang="en-US" b="0" i="1" smtClean="0">
                        <a:latin typeface="Cambria Math" panose="02040503050406030204" pitchFamily="18" charset="0"/>
                      </a:rPr>
                      <m:t>+</m:t>
                    </m:r>
                    <m:r>
                      <a:rPr lang="en-US" b="0" i="1" smtClean="0">
                        <a:latin typeface="Cambria Math" panose="02040503050406030204" pitchFamily="18" charset="0"/>
                      </a:rPr>
                      <m:t>𝑐</m:t>
                    </m:r>
                  </m:oMath>
                </a14:m>
                <a:r>
                  <a:rPr lang="en-US" dirty="0"/>
                  <a:t> where m=slope, c=constant</a:t>
                </a:r>
              </a:p>
              <a:p>
                <a:pPr marL="0" indent="0">
                  <a:buNone/>
                </a:pPr>
                <a:r>
                  <a:rPr lang="en-US" dirty="0"/>
                  <a:t>We can write another form of equation ax+by+c=0===&gt; y=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𝑏</m:t>
                        </m:r>
                      </m:num>
                      <m:den>
                        <m:r>
                          <a:rPr lang="en-US" b="0" i="1" smtClean="0">
                            <a:latin typeface="Cambria Math" panose="02040503050406030204" pitchFamily="18" charset="0"/>
                          </a:rPr>
                          <m:t>𝑎</m:t>
                        </m:r>
                      </m:den>
                    </m:f>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𝑐</m:t>
                            </m:r>
                          </m:num>
                          <m:den>
                            <m:r>
                              <a:rPr lang="en-US" b="0" i="1" smtClean="0">
                                <a:latin typeface="Cambria Math" panose="02040503050406030204" pitchFamily="18" charset="0"/>
                              </a:rPr>
                              <m:t>𝑎</m:t>
                            </m:r>
                          </m:den>
                        </m:f>
                      </m:e>
                    </m:d>
                  </m:oMath>
                </a14:m>
                <a:endParaRPr lang="en-US" b="0" dirty="0"/>
              </a:p>
              <a:p>
                <a:pPr marL="0" indent="0">
                  <a:buNone/>
                </a:pPr>
                <a:r>
                  <a:rPr lang="en-US" dirty="0"/>
                  <a:t>Suppose if we take x1,x2 are forms 2D space</a:t>
                </a:r>
              </a:p>
            </p:txBody>
          </p:sp>
        </mc:Choice>
        <mc:Fallback xmlns="">
          <p:sp>
            <p:nvSpPr>
              <p:cNvPr id="3" name="Content Placeholder 2">
                <a:extLst>
                  <a:ext uri="{FF2B5EF4-FFF2-40B4-BE49-F238E27FC236}">
                    <a16:creationId xmlns:a16="http://schemas.microsoft.com/office/drawing/2014/main" id="{27FBECE8-4B6C-47E5-AE21-B7DFAE27F778}"/>
                  </a:ext>
                </a:extLst>
              </p:cNvPr>
              <p:cNvSpPr>
                <a:spLocks noGrp="1" noRot="1" noChangeAspect="1" noMove="1" noResize="1" noEditPoints="1" noAdjustHandles="1" noChangeArrowheads="1" noChangeShapeType="1" noTextEdit="1"/>
              </p:cNvSpPr>
              <p:nvPr>
                <p:ph idx="1"/>
              </p:nvPr>
            </p:nvSpPr>
            <p:spPr>
              <a:xfrm>
                <a:off x="793" y="642918"/>
                <a:ext cx="11524494" cy="5026029"/>
              </a:xfrm>
              <a:blipFill>
                <a:blip r:embed="rId2"/>
                <a:stretch>
                  <a:fillRect l="-529" t="-606"/>
                </a:stretch>
              </a:blipFill>
            </p:spPr>
            <p:txBody>
              <a:bodyPr/>
              <a:lstStyle/>
              <a:p>
                <a:r>
                  <a:rPr lang="en-US">
                    <a:noFill/>
                  </a:rPr>
                  <a:t> </a:t>
                </a:r>
              </a:p>
            </p:txBody>
          </p:sp>
        </mc:Fallback>
      </mc:AlternateContent>
      <p:pic>
        <p:nvPicPr>
          <p:cNvPr id="1026" name="Picture 2" descr="Image result for line with equation">
            <a:extLst>
              <a:ext uri="{FF2B5EF4-FFF2-40B4-BE49-F238E27FC236}">
                <a16:creationId xmlns:a16="http://schemas.microsoft.com/office/drawing/2014/main" id="{A81E43FE-58FC-447C-B8D6-CEC7A427F3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9502" y="476672"/>
            <a:ext cx="200025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621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87B748-2379-437C-A7E6-3128DDFFA766}"/>
              </a:ext>
            </a:extLst>
          </p:cNvPr>
          <p:cNvSpPr txBox="1"/>
          <p:nvPr/>
        </p:nvSpPr>
        <p:spPr>
          <a:xfrm>
            <a:off x="6311230" y="4077072"/>
            <a:ext cx="2664296" cy="400110"/>
          </a:xfrm>
          <a:prstGeom prst="rect">
            <a:avLst/>
          </a:prstGeom>
          <a:noFill/>
        </p:spPr>
        <p:txBody>
          <a:bodyPr wrap="square" rtlCol="0">
            <a:spAutoFit/>
          </a:bodyPr>
          <a:lstStyle/>
          <a:p>
            <a:r>
              <a:rPr lang="en-US" sz="2000" b="1" dirty="0"/>
              <a:t>Omkar N</a:t>
            </a:r>
          </a:p>
        </p:txBody>
      </p:sp>
    </p:spTree>
    <p:extLst>
      <p:ext uri="{BB962C8B-B14F-4D97-AF65-F5344CB8AC3E}">
        <p14:creationId xmlns:p14="http://schemas.microsoft.com/office/powerpoint/2010/main" val="3933428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D64FE4-8BAF-4EB6-93FA-1216C76B9F17}"/>
              </a:ext>
            </a:extLst>
          </p:cNvPr>
          <p:cNvSpPr>
            <a:spLocks noGrp="1"/>
          </p:cNvSpPr>
          <p:nvPr>
            <p:ph idx="1"/>
          </p:nvPr>
        </p:nvSpPr>
        <p:spPr>
          <a:xfrm>
            <a:off x="-1" y="-29497"/>
            <a:ext cx="12190413" cy="6597352"/>
          </a:xfrm>
        </p:spPr>
        <p:txBody>
          <a:bodyPr/>
          <a:lstStyle/>
          <a:p>
            <a:pPr marL="0" indent="0">
              <a:buNone/>
            </a:pPr>
            <a:r>
              <a:rPr lang="en-US" dirty="0"/>
              <a:t>Example: Table1</a:t>
            </a:r>
          </a:p>
          <a:p>
            <a:pPr marL="0" indent="0">
              <a:buNone/>
            </a:pPr>
            <a:endParaRPr lang="en-US" dirty="0"/>
          </a:p>
        </p:txBody>
      </p:sp>
      <p:graphicFrame>
        <p:nvGraphicFramePr>
          <p:cNvPr id="4" name="Table 3">
            <a:extLst>
              <a:ext uri="{FF2B5EF4-FFF2-40B4-BE49-F238E27FC236}">
                <a16:creationId xmlns:a16="http://schemas.microsoft.com/office/drawing/2014/main" id="{25CF8A1D-24AE-4B6C-ADB6-21FA594F92A4}"/>
              </a:ext>
            </a:extLst>
          </p:cNvPr>
          <p:cNvGraphicFramePr>
            <a:graphicFrameLocks noGrp="1"/>
          </p:cNvGraphicFramePr>
          <p:nvPr>
            <p:extLst>
              <p:ext uri="{D42A27DB-BD31-4B8C-83A1-F6EECF244321}">
                <p14:modId xmlns:p14="http://schemas.microsoft.com/office/powerpoint/2010/main" val="2697383385"/>
              </p:ext>
            </p:extLst>
          </p:nvPr>
        </p:nvGraphicFramePr>
        <p:xfrm>
          <a:off x="0" y="464234"/>
          <a:ext cx="11240088" cy="6230290"/>
        </p:xfrm>
        <a:graphic>
          <a:graphicData uri="http://schemas.openxmlformats.org/drawingml/2006/table">
            <a:tbl>
              <a:tblPr firstRow="1" bandRow="1">
                <a:tableStyleId>{073A0DAA-6AF3-43AB-8588-CEC1D06C72B9}</a:tableStyleId>
              </a:tblPr>
              <a:tblGrid>
                <a:gridCol w="1873348">
                  <a:extLst>
                    <a:ext uri="{9D8B030D-6E8A-4147-A177-3AD203B41FA5}">
                      <a16:colId xmlns:a16="http://schemas.microsoft.com/office/drawing/2014/main" val="4163653940"/>
                    </a:ext>
                  </a:extLst>
                </a:gridCol>
                <a:gridCol w="1873348">
                  <a:extLst>
                    <a:ext uri="{9D8B030D-6E8A-4147-A177-3AD203B41FA5}">
                      <a16:colId xmlns:a16="http://schemas.microsoft.com/office/drawing/2014/main" val="3049640709"/>
                    </a:ext>
                  </a:extLst>
                </a:gridCol>
                <a:gridCol w="1873348">
                  <a:extLst>
                    <a:ext uri="{9D8B030D-6E8A-4147-A177-3AD203B41FA5}">
                      <a16:colId xmlns:a16="http://schemas.microsoft.com/office/drawing/2014/main" val="111104465"/>
                    </a:ext>
                  </a:extLst>
                </a:gridCol>
                <a:gridCol w="1873348">
                  <a:extLst>
                    <a:ext uri="{9D8B030D-6E8A-4147-A177-3AD203B41FA5}">
                      <a16:colId xmlns:a16="http://schemas.microsoft.com/office/drawing/2014/main" val="3513392046"/>
                    </a:ext>
                  </a:extLst>
                </a:gridCol>
                <a:gridCol w="1873348">
                  <a:extLst>
                    <a:ext uri="{9D8B030D-6E8A-4147-A177-3AD203B41FA5}">
                      <a16:colId xmlns:a16="http://schemas.microsoft.com/office/drawing/2014/main" val="1146968320"/>
                    </a:ext>
                  </a:extLst>
                </a:gridCol>
                <a:gridCol w="1873348">
                  <a:extLst>
                    <a:ext uri="{9D8B030D-6E8A-4147-A177-3AD203B41FA5}">
                      <a16:colId xmlns:a16="http://schemas.microsoft.com/office/drawing/2014/main" val="1056384408"/>
                    </a:ext>
                  </a:extLst>
                </a:gridCol>
              </a:tblGrid>
              <a:tr h="675098">
                <a:tc>
                  <a:txBody>
                    <a:bodyPr/>
                    <a:lstStyle/>
                    <a:p>
                      <a:r>
                        <a:rPr lang="en-US" dirty="0"/>
                        <a:t>Id</a:t>
                      </a:r>
                    </a:p>
                  </a:txBody>
                  <a:tcPr/>
                </a:tc>
                <a:tc>
                  <a:txBody>
                    <a:bodyPr/>
                    <a:lstStyle/>
                    <a:p>
                      <a:r>
                        <a:rPr lang="en-US" dirty="0"/>
                        <a:t>age</a:t>
                      </a:r>
                    </a:p>
                  </a:txBody>
                  <a:tcPr/>
                </a:tc>
                <a:tc>
                  <a:txBody>
                    <a:bodyPr/>
                    <a:lstStyle/>
                    <a:p>
                      <a:r>
                        <a:rPr lang="en-US" dirty="0"/>
                        <a:t>income</a:t>
                      </a:r>
                    </a:p>
                  </a:txBody>
                  <a:tcPr/>
                </a:tc>
                <a:tc>
                  <a:txBody>
                    <a:bodyPr/>
                    <a:lstStyle/>
                    <a:p>
                      <a:r>
                        <a:rPr lang="en-US" dirty="0"/>
                        <a:t>student</a:t>
                      </a:r>
                    </a:p>
                  </a:txBody>
                  <a:tcPr/>
                </a:tc>
                <a:tc>
                  <a:txBody>
                    <a:bodyPr/>
                    <a:lstStyle/>
                    <a:p>
                      <a:r>
                        <a:rPr lang="en-US" dirty="0" err="1"/>
                        <a:t>Credit_rating</a:t>
                      </a:r>
                      <a:endParaRPr lang="en-US" dirty="0"/>
                    </a:p>
                  </a:txBody>
                  <a:tcPr/>
                </a:tc>
                <a:tc>
                  <a:txBody>
                    <a:bodyPr/>
                    <a:lstStyle/>
                    <a:p>
                      <a:r>
                        <a:rPr lang="en-US" dirty="0"/>
                        <a:t>Class: </a:t>
                      </a:r>
                    </a:p>
                    <a:p>
                      <a:r>
                        <a:rPr lang="en-US" dirty="0"/>
                        <a:t>Buys computer</a:t>
                      </a:r>
                    </a:p>
                  </a:txBody>
                  <a:tcPr/>
                </a:tc>
                <a:extLst>
                  <a:ext uri="{0D108BD9-81ED-4DB2-BD59-A6C34878D82A}">
                    <a16:rowId xmlns:a16="http://schemas.microsoft.com/office/drawing/2014/main" val="3867386832"/>
                  </a:ext>
                </a:extLst>
              </a:tr>
              <a:tr h="366492">
                <a:tc>
                  <a:txBody>
                    <a:bodyPr/>
                    <a:lstStyle/>
                    <a:p>
                      <a:r>
                        <a:rPr lang="en-US" dirty="0"/>
                        <a:t>1</a:t>
                      </a:r>
                    </a:p>
                  </a:txBody>
                  <a:tcPr/>
                </a:tc>
                <a:tc>
                  <a:txBody>
                    <a:bodyPr/>
                    <a:lstStyle/>
                    <a:p>
                      <a:r>
                        <a:rPr lang="en-US" dirty="0"/>
                        <a:t>Youth</a:t>
                      </a:r>
                    </a:p>
                  </a:txBody>
                  <a:tcPr/>
                </a:tc>
                <a:tc>
                  <a:txBody>
                    <a:bodyPr/>
                    <a:lstStyle/>
                    <a:p>
                      <a:r>
                        <a:rPr lang="en-US" dirty="0"/>
                        <a:t>High</a:t>
                      </a:r>
                    </a:p>
                  </a:txBody>
                  <a:tcPr/>
                </a:tc>
                <a:tc>
                  <a:txBody>
                    <a:bodyPr/>
                    <a:lstStyle/>
                    <a:p>
                      <a:r>
                        <a:rPr lang="en-US" dirty="0"/>
                        <a:t>No</a:t>
                      </a:r>
                    </a:p>
                  </a:txBody>
                  <a:tcPr/>
                </a:tc>
                <a:tc>
                  <a:txBody>
                    <a:bodyPr/>
                    <a:lstStyle/>
                    <a:p>
                      <a:r>
                        <a:rPr lang="en-US" dirty="0"/>
                        <a:t>Fair</a:t>
                      </a:r>
                    </a:p>
                  </a:txBody>
                  <a:tcPr/>
                </a:tc>
                <a:tc>
                  <a:txBody>
                    <a:bodyPr/>
                    <a:lstStyle/>
                    <a:p>
                      <a:r>
                        <a:rPr lang="en-US" dirty="0"/>
                        <a:t>No</a:t>
                      </a:r>
                    </a:p>
                  </a:txBody>
                  <a:tcPr/>
                </a:tc>
                <a:extLst>
                  <a:ext uri="{0D108BD9-81ED-4DB2-BD59-A6C34878D82A}">
                    <a16:rowId xmlns:a16="http://schemas.microsoft.com/office/drawing/2014/main" val="2797430408"/>
                  </a:ext>
                </a:extLst>
              </a:tr>
              <a:tr h="366492">
                <a:tc>
                  <a:txBody>
                    <a:bodyPr/>
                    <a:lstStyle/>
                    <a:p>
                      <a:r>
                        <a:rPr lang="en-US" dirty="0"/>
                        <a:t>2</a:t>
                      </a:r>
                    </a:p>
                  </a:txBody>
                  <a:tcPr/>
                </a:tc>
                <a:tc>
                  <a:txBody>
                    <a:bodyPr/>
                    <a:lstStyle/>
                    <a:p>
                      <a:r>
                        <a:rPr lang="en-US" dirty="0"/>
                        <a:t>Youth</a:t>
                      </a:r>
                    </a:p>
                  </a:txBody>
                  <a:tcPr/>
                </a:tc>
                <a:tc>
                  <a:txBody>
                    <a:bodyPr/>
                    <a:lstStyle/>
                    <a:p>
                      <a:r>
                        <a:rPr lang="en-US" dirty="0"/>
                        <a:t>High</a:t>
                      </a:r>
                    </a:p>
                  </a:txBody>
                  <a:tcPr/>
                </a:tc>
                <a:tc>
                  <a:txBody>
                    <a:bodyPr/>
                    <a:lstStyle/>
                    <a:p>
                      <a:r>
                        <a:rPr lang="en-US" dirty="0"/>
                        <a:t>No</a:t>
                      </a:r>
                    </a:p>
                  </a:txBody>
                  <a:tcPr/>
                </a:tc>
                <a:tc>
                  <a:txBody>
                    <a:bodyPr/>
                    <a:lstStyle/>
                    <a:p>
                      <a:r>
                        <a:rPr lang="en-US" dirty="0"/>
                        <a:t>Excellent</a:t>
                      </a:r>
                    </a:p>
                  </a:txBody>
                  <a:tcPr/>
                </a:tc>
                <a:tc>
                  <a:txBody>
                    <a:bodyPr/>
                    <a:lstStyle/>
                    <a:p>
                      <a:r>
                        <a:rPr lang="en-US" dirty="0"/>
                        <a:t>No</a:t>
                      </a:r>
                    </a:p>
                  </a:txBody>
                  <a:tcPr/>
                </a:tc>
                <a:extLst>
                  <a:ext uri="{0D108BD9-81ED-4DB2-BD59-A6C34878D82A}">
                    <a16:rowId xmlns:a16="http://schemas.microsoft.com/office/drawing/2014/main" val="2036392417"/>
                  </a:ext>
                </a:extLst>
              </a:tr>
              <a:tr h="472568">
                <a:tc>
                  <a:txBody>
                    <a:bodyPr/>
                    <a:lstStyle/>
                    <a:p>
                      <a:r>
                        <a:rPr lang="en-US" dirty="0"/>
                        <a:t>3</a:t>
                      </a:r>
                    </a:p>
                  </a:txBody>
                  <a:tcPr/>
                </a:tc>
                <a:tc>
                  <a:txBody>
                    <a:bodyPr/>
                    <a:lstStyle/>
                    <a:p>
                      <a:r>
                        <a:rPr lang="en-US" dirty="0" err="1"/>
                        <a:t>Middle_aged</a:t>
                      </a:r>
                      <a:endParaRPr lang="en-US" dirty="0"/>
                    </a:p>
                  </a:txBody>
                  <a:tcPr/>
                </a:tc>
                <a:tc>
                  <a:txBody>
                    <a:bodyPr/>
                    <a:lstStyle/>
                    <a:p>
                      <a:r>
                        <a:rPr lang="en-US" dirty="0"/>
                        <a:t>High</a:t>
                      </a:r>
                    </a:p>
                  </a:txBody>
                  <a:tcPr/>
                </a:tc>
                <a:tc>
                  <a:txBody>
                    <a:bodyPr/>
                    <a:lstStyle/>
                    <a:p>
                      <a:r>
                        <a:rPr lang="en-US" dirty="0"/>
                        <a:t>No</a:t>
                      </a:r>
                    </a:p>
                  </a:txBody>
                  <a:tcPr/>
                </a:tc>
                <a:tc>
                  <a:txBody>
                    <a:bodyPr/>
                    <a:lstStyle/>
                    <a:p>
                      <a:r>
                        <a:rPr lang="en-US" dirty="0"/>
                        <a:t>Fair</a:t>
                      </a:r>
                    </a:p>
                  </a:txBody>
                  <a:tcPr/>
                </a:tc>
                <a:tc>
                  <a:txBody>
                    <a:bodyPr/>
                    <a:lstStyle/>
                    <a:p>
                      <a:r>
                        <a:rPr lang="en-US" dirty="0"/>
                        <a:t>Yes</a:t>
                      </a:r>
                    </a:p>
                  </a:txBody>
                  <a:tcPr/>
                </a:tc>
                <a:extLst>
                  <a:ext uri="{0D108BD9-81ED-4DB2-BD59-A6C34878D82A}">
                    <a16:rowId xmlns:a16="http://schemas.microsoft.com/office/drawing/2014/main" val="29389083"/>
                  </a:ext>
                </a:extLst>
              </a:tr>
              <a:tr h="366492">
                <a:tc>
                  <a:txBody>
                    <a:bodyPr/>
                    <a:lstStyle/>
                    <a:p>
                      <a:r>
                        <a:rPr lang="en-US" dirty="0"/>
                        <a:t>4</a:t>
                      </a:r>
                    </a:p>
                  </a:txBody>
                  <a:tcPr/>
                </a:tc>
                <a:tc>
                  <a:txBody>
                    <a:bodyPr/>
                    <a:lstStyle/>
                    <a:p>
                      <a:r>
                        <a:rPr lang="en-US" dirty="0"/>
                        <a:t>Senior</a:t>
                      </a:r>
                    </a:p>
                  </a:txBody>
                  <a:tcPr/>
                </a:tc>
                <a:tc>
                  <a:txBody>
                    <a:bodyPr/>
                    <a:lstStyle/>
                    <a:p>
                      <a:r>
                        <a:rPr lang="en-US" dirty="0"/>
                        <a:t>Medium</a:t>
                      </a:r>
                    </a:p>
                  </a:txBody>
                  <a:tcPr/>
                </a:tc>
                <a:tc>
                  <a:txBody>
                    <a:bodyPr/>
                    <a:lstStyle/>
                    <a:p>
                      <a:r>
                        <a:rPr lang="en-US" dirty="0"/>
                        <a:t>No</a:t>
                      </a:r>
                    </a:p>
                  </a:txBody>
                  <a:tcPr/>
                </a:tc>
                <a:tc>
                  <a:txBody>
                    <a:bodyPr/>
                    <a:lstStyle/>
                    <a:p>
                      <a:r>
                        <a:rPr lang="en-US" dirty="0"/>
                        <a:t>Fair</a:t>
                      </a:r>
                    </a:p>
                  </a:txBody>
                  <a:tcPr/>
                </a:tc>
                <a:tc>
                  <a:txBody>
                    <a:bodyPr/>
                    <a:lstStyle/>
                    <a:p>
                      <a:r>
                        <a:rPr lang="en-US" dirty="0"/>
                        <a:t>Yes</a:t>
                      </a:r>
                    </a:p>
                  </a:txBody>
                  <a:tcPr/>
                </a:tc>
                <a:extLst>
                  <a:ext uri="{0D108BD9-81ED-4DB2-BD59-A6C34878D82A}">
                    <a16:rowId xmlns:a16="http://schemas.microsoft.com/office/drawing/2014/main" val="2483741840"/>
                  </a:ext>
                </a:extLst>
              </a:tr>
              <a:tr h="366492">
                <a:tc>
                  <a:txBody>
                    <a:bodyPr/>
                    <a:lstStyle/>
                    <a:p>
                      <a:r>
                        <a:rPr lang="en-US" dirty="0"/>
                        <a:t>5</a:t>
                      </a:r>
                    </a:p>
                  </a:txBody>
                  <a:tcPr/>
                </a:tc>
                <a:tc>
                  <a:txBody>
                    <a:bodyPr/>
                    <a:lstStyle/>
                    <a:p>
                      <a:r>
                        <a:rPr lang="en-US" dirty="0"/>
                        <a:t>Senior</a:t>
                      </a:r>
                    </a:p>
                  </a:txBody>
                  <a:tcPr/>
                </a:tc>
                <a:tc>
                  <a:txBody>
                    <a:bodyPr/>
                    <a:lstStyle/>
                    <a:p>
                      <a:r>
                        <a:rPr lang="en-US" dirty="0"/>
                        <a:t>Low</a:t>
                      </a:r>
                    </a:p>
                  </a:txBody>
                  <a:tcPr/>
                </a:tc>
                <a:tc>
                  <a:txBody>
                    <a:bodyPr/>
                    <a:lstStyle/>
                    <a:p>
                      <a:r>
                        <a:rPr lang="en-US" dirty="0"/>
                        <a:t>Yes</a:t>
                      </a:r>
                    </a:p>
                  </a:txBody>
                  <a:tcPr/>
                </a:tc>
                <a:tc>
                  <a:txBody>
                    <a:bodyPr/>
                    <a:lstStyle/>
                    <a:p>
                      <a:r>
                        <a:rPr lang="en-US" dirty="0"/>
                        <a:t>Fair</a:t>
                      </a:r>
                    </a:p>
                  </a:txBody>
                  <a:tcPr/>
                </a:tc>
                <a:tc>
                  <a:txBody>
                    <a:bodyPr/>
                    <a:lstStyle/>
                    <a:p>
                      <a:r>
                        <a:rPr lang="en-US" dirty="0"/>
                        <a:t>Yes</a:t>
                      </a:r>
                    </a:p>
                  </a:txBody>
                  <a:tcPr/>
                </a:tc>
                <a:extLst>
                  <a:ext uri="{0D108BD9-81ED-4DB2-BD59-A6C34878D82A}">
                    <a16:rowId xmlns:a16="http://schemas.microsoft.com/office/drawing/2014/main" val="907841054"/>
                  </a:ext>
                </a:extLst>
              </a:tr>
              <a:tr h="366492">
                <a:tc>
                  <a:txBody>
                    <a:bodyPr/>
                    <a:lstStyle/>
                    <a:p>
                      <a:r>
                        <a:rPr lang="en-US" dirty="0"/>
                        <a:t>6</a:t>
                      </a:r>
                    </a:p>
                  </a:txBody>
                  <a:tcPr/>
                </a:tc>
                <a:tc>
                  <a:txBody>
                    <a:bodyPr/>
                    <a:lstStyle/>
                    <a:p>
                      <a:r>
                        <a:rPr lang="en-US" dirty="0"/>
                        <a:t>Senior</a:t>
                      </a:r>
                    </a:p>
                  </a:txBody>
                  <a:tcPr/>
                </a:tc>
                <a:tc>
                  <a:txBody>
                    <a:bodyPr/>
                    <a:lstStyle/>
                    <a:p>
                      <a:r>
                        <a:rPr lang="en-US" dirty="0"/>
                        <a:t>Low</a:t>
                      </a:r>
                    </a:p>
                  </a:txBody>
                  <a:tcPr/>
                </a:tc>
                <a:tc>
                  <a:txBody>
                    <a:bodyPr/>
                    <a:lstStyle/>
                    <a:p>
                      <a:r>
                        <a:rPr lang="en-US" dirty="0"/>
                        <a:t>Yes</a:t>
                      </a:r>
                    </a:p>
                  </a:txBody>
                  <a:tcPr/>
                </a:tc>
                <a:tc>
                  <a:txBody>
                    <a:bodyPr/>
                    <a:lstStyle/>
                    <a:p>
                      <a:r>
                        <a:rPr lang="en-US" dirty="0"/>
                        <a:t>Excellent</a:t>
                      </a:r>
                    </a:p>
                  </a:txBody>
                  <a:tcPr/>
                </a:tc>
                <a:tc>
                  <a:txBody>
                    <a:bodyPr/>
                    <a:lstStyle/>
                    <a:p>
                      <a:r>
                        <a:rPr lang="en-US" dirty="0"/>
                        <a:t>No</a:t>
                      </a:r>
                    </a:p>
                  </a:txBody>
                  <a:tcPr/>
                </a:tc>
                <a:extLst>
                  <a:ext uri="{0D108BD9-81ED-4DB2-BD59-A6C34878D82A}">
                    <a16:rowId xmlns:a16="http://schemas.microsoft.com/office/drawing/2014/main" val="3510420489"/>
                  </a:ext>
                </a:extLst>
              </a:tr>
              <a:tr h="472568">
                <a:tc>
                  <a:txBody>
                    <a:bodyPr/>
                    <a:lstStyle/>
                    <a:p>
                      <a:r>
                        <a:rPr lang="en-US" dirty="0"/>
                        <a:t>7</a:t>
                      </a:r>
                    </a:p>
                  </a:txBody>
                  <a:tcPr/>
                </a:tc>
                <a:tc>
                  <a:txBody>
                    <a:bodyPr/>
                    <a:lstStyle/>
                    <a:p>
                      <a:r>
                        <a:rPr lang="en-US" dirty="0" err="1"/>
                        <a:t>Middle_aged</a:t>
                      </a:r>
                      <a:endParaRPr lang="en-US" dirty="0"/>
                    </a:p>
                  </a:txBody>
                  <a:tcPr/>
                </a:tc>
                <a:tc>
                  <a:txBody>
                    <a:bodyPr/>
                    <a:lstStyle/>
                    <a:p>
                      <a:r>
                        <a:rPr lang="en-US" dirty="0"/>
                        <a:t>Low</a:t>
                      </a:r>
                    </a:p>
                  </a:txBody>
                  <a:tcPr/>
                </a:tc>
                <a:tc>
                  <a:txBody>
                    <a:bodyPr/>
                    <a:lstStyle/>
                    <a:p>
                      <a:r>
                        <a:rPr lang="en-US" dirty="0"/>
                        <a:t>Yes</a:t>
                      </a:r>
                    </a:p>
                  </a:txBody>
                  <a:tcPr/>
                </a:tc>
                <a:tc>
                  <a:txBody>
                    <a:bodyPr/>
                    <a:lstStyle/>
                    <a:p>
                      <a:r>
                        <a:rPr lang="en-US" dirty="0"/>
                        <a:t>Excellent</a:t>
                      </a:r>
                    </a:p>
                  </a:txBody>
                  <a:tcPr/>
                </a:tc>
                <a:tc>
                  <a:txBody>
                    <a:bodyPr/>
                    <a:lstStyle/>
                    <a:p>
                      <a:r>
                        <a:rPr lang="en-US" dirty="0"/>
                        <a:t>Yes</a:t>
                      </a:r>
                    </a:p>
                  </a:txBody>
                  <a:tcPr/>
                </a:tc>
                <a:extLst>
                  <a:ext uri="{0D108BD9-81ED-4DB2-BD59-A6C34878D82A}">
                    <a16:rowId xmlns:a16="http://schemas.microsoft.com/office/drawing/2014/main" val="3681371810"/>
                  </a:ext>
                </a:extLst>
              </a:tr>
              <a:tr h="366492">
                <a:tc>
                  <a:txBody>
                    <a:bodyPr/>
                    <a:lstStyle/>
                    <a:p>
                      <a:r>
                        <a:rPr lang="en-US" dirty="0"/>
                        <a:t>8</a:t>
                      </a:r>
                    </a:p>
                  </a:txBody>
                  <a:tcPr/>
                </a:tc>
                <a:tc>
                  <a:txBody>
                    <a:bodyPr/>
                    <a:lstStyle/>
                    <a:p>
                      <a:r>
                        <a:rPr lang="en-US" dirty="0"/>
                        <a:t>Youth</a:t>
                      </a:r>
                    </a:p>
                  </a:txBody>
                  <a:tcPr/>
                </a:tc>
                <a:tc>
                  <a:txBody>
                    <a:bodyPr/>
                    <a:lstStyle/>
                    <a:p>
                      <a:r>
                        <a:rPr lang="en-US" dirty="0"/>
                        <a:t>Medium</a:t>
                      </a:r>
                    </a:p>
                  </a:txBody>
                  <a:tcPr/>
                </a:tc>
                <a:tc>
                  <a:txBody>
                    <a:bodyPr/>
                    <a:lstStyle/>
                    <a:p>
                      <a:r>
                        <a:rPr lang="en-US" dirty="0"/>
                        <a:t>No</a:t>
                      </a:r>
                    </a:p>
                  </a:txBody>
                  <a:tcPr/>
                </a:tc>
                <a:tc>
                  <a:txBody>
                    <a:bodyPr/>
                    <a:lstStyle/>
                    <a:p>
                      <a:r>
                        <a:rPr lang="en-US" dirty="0"/>
                        <a:t>Fair</a:t>
                      </a:r>
                    </a:p>
                  </a:txBody>
                  <a:tcPr/>
                </a:tc>
                <a:tc>
                  <a:txBody>
                    <a:bodyPr/>
                    <a:lstStyle/>
                    <a:p>
                      <a:r>
                        <a:rPr lang="en-US" dirty="0"/>
                        <a:t>No</a:t>
                      </a:r>
                    </a:p>
                  </a:txBody>
                  <a:tcPr/>
                </a:tc>
                <a:extLst>
                  <a:ext uri="{0D108BD9-81ED-4DB2-BD59-A6C34878D82A}">
                    <a16:rowId xmlns:a16="http://schemas.microsoft.com/office/drawing/2014/main" val="315265108"/>
                  </a:ext>
                </a:extLst>
              </a:tr>
              <a:tr h="366492">
                <a:tc>
                  <a:txBody>
                    <a:bodyPr/>
                    <a:lstStyle/>
                    <a:p>
                      <a:r>
                        <a:rPr lang="en-US" dirty="0"/>
                        <a:t>9</a:t>
                      </a:r>
                    </a:p>
                  </a:txBody>
                  <a:tcPr/>
                </a:tc>
                <a:tc>
                  <a:txBody>
                    <a:bodyPr/>
                    <a:lstStyle/>
                    <a:p>
                      <a:r>
                        <a:rPr lang="en-US" dirty="0"/>
                        <a:t>Youth</a:t>
                      </a:r>
                    </a:p>
                  </a:txBody>
                  <a:tcPr/>
                </a:tc>
                <a:tc>
                  <a:txBody>
                    <a:bodyPr/>
                    <a:lstStyle/>
                    <a:p>
                      <a:r>
                        <a:rPr lang="en-US" dirty="0"/>
                        <a:t>Low</a:t>
                      </a:r>
                    </a:p>
                  </a:txBody>
                  <a:tcPr/>
                </a:tc>
                <a:tc>
                  <a:txBody>
                    <a:bodyPr/>
                    <a:lstStyle/>
                    <a:p>
                      <a:r>
                        <a:rPr lang="en-US" dirty="0"/>
                        <a:t>Yes</a:t>
                      </a:r>
                    </a:p>
                  </a:txBody>
                  <a:tcPr/>
                </a:tc>
                <a:tc>
                  <a:txBody>
                    <a:bodyPr/>
                    <a:lstStyle/>
                    <a:p>
                      <a:r>
                        <a:rPr lang="en-US" dirty="0"/>
                        <a:t>Fair</a:t>
                      </a:r>
                    </a:p>
                  </a:txBody>
                  <a:tcPr/>
                </a:tc>
                <a:tc>
                  <a:txBody>
                    <a:bodyPr/>
                    <a:lstStyle/>
                    <a:p>
                      <a:r>
                        <a:rPr lang="en-US" dirty="0"/>
                        <a:t>Yes</a:t>
                      </a:r>
                    </a:p>
                  </a:txBody>
                  <a:tcPr/>
                </a:tc>
                <a:extLst>
                  <a:ext uri="{0D108BD9-81ED-4DB2-BD59-A6C34878D82A}">
                    <a16:rowId xmlns:a16="http://schemas.microsoft.com/office/drawing/2014/main" val="4058530819"/>
                  </a:ext>
                </a:extLst>
              </a:tr>
              <a:tr h="366492">
                <a:tc>
                  <a:txBody>
                    <a:bodyPr/>
                    <a:lstStyle/>
                    <a:p>
                      <a:r>
                        <a:rPr lang="en-US" dirty="0"/>
                        <a:t>10</a:t>
                      </a:r>
                    </a:p>
                  </a:txBody>
                  <a:tcPr/>
                </a:tc>
                <a:tc>
                  <a:txBody>
                    <a:bodyPr/>
                    <a:lstStyle/>
                    <a:p>
                      <a:r>
                        <a:rPr lang="en-US" dirty="0"/>
                        <a:t>Senior</a:t>
                      </a:r>
                    </a:p>
                  </a:txBody>
                  <a:tcPr/>
                </a:tc>
                <a:tc>
                  <a:txBody>
                    <a:bodyPr/>
                    <a:lstStyle/>
                    <a:p>
                      <a:r>
                        <a:rPr lang="en-US" dirty="0"/>
                        <a:t>Medium</a:t>
                      </a:r>
                    </a:p>
                  </a:txBody>
                  <a:tcPr/>
                </a:tc>
                <a:tc>
                  <a:txBody>
                    <a:bodyPr/>
                    <a:lstStyle/>
                    <a:p>
                      <a:r>
                        <a:rPr lang="en-US" dirty="0"/>
                        <a:t>Yes</a:t>
                      </a:r>
                    </a:p>
                  </a:txBody>
                  <a:tcPr/>
                </a:tc>
                <a:tc>
                  <a:txBody>
                    <a:bodyPr/>
                    <a:lstStyle/>
                    <a:p>
                      <a:r>
                        <a:rPr lang="en-US" dirty="0"/>
                        <a:t>Fair</a:t>
                      </a:r>
                    </a:p>
                  </a:txBody>
                  <a:tcPr/>
                </a:tc>
                <a:tc>
                  <a:txBody>
                    <a:bodyPr/>
                    <a:lstStyle/>
                    <a:p>
                      <a:r>
                        <a:rPr lang="en-US" dirty="0"/>
                        <a:t>Yes</a:t>
                      </a:r>
                    </a:p>
                  </a:txBody>
                  <a:tcPr/>
                </a:tc>
                <a:extLst>
                  <a:ext uri="{0D108BD9-81ED-4DB2-BD59-A6C34878D82A}">
                    <a16:rowId xmlns:a16="http://schemas.microsoft.com/office/drawing/2014/main" val="3698557111"/>
                  </a:ext>
                </a:extLst>
              </a:tr>
              <a:tr h="366492">
                <a:tc>
                  <a:txBody>
                    <a:bodyPr/>
                    <a:lstStyle/>
                    <a:p>
                      <a:r>
                        <a:rPr lang="en-US" dirty="0"/>
                        <a:t>11</a:t>
                      </a:r>
                    </a:p>
                  </a:txBody>
                  <a:tcPr/>
                </a:tc>
                <a:tc>
                  <a:txBody>
                    <a:bodyPr/>
                    <a:lstStyle/>
                    <a:p>
                      <a:r>
                        <a:rPr lang="en-US" dirty="0"/>
                        <a:t>Youth</a:t>
                      </a:r>
                    </a:p>
                  </a:txBody>
                  <a:tcPr/>
                </a:tc>
                <a:tc>
                  <a:txBody>
                    <a:bodyPr/>
                    <a:lstStyle/>
                    <a:p>
                      <a:r>
                        <a:rPr lang="en-US" dirty="0"/>
                        <a:t>Medium</a:t>
                      </a:r>
                    </a:p>
                  </a:txBody>
                  <a:tcPr/>
                </a:tc>
                <a:tc>
                  <a:txBody>
                    <a:bodyPr/>
                    <a:lstStyle/>
                    <a:p>
                      <a:r>
                        <a:rPr lang="en-US" dirty="0"/>
                        <a:t>Yes</a:t>
                      </a:r>
                    </a:p>
                  </a:txBody>
                  <a:tcPr/>
                </a:tc>
                <a:tc>
                  <a:txBody>
                    <a:bodyPr/>
                    <a:lstStyle/>
                    <a:p>
                      <a:r>
                        <a:rPr lang="en-US" dirty="0"/>
                        <a:t>Excellent</a:t>
                      </a:r>
                    </a:p>
                  </a:txBody>
                  <a:tcPr/>
                </a:tc>
                <a:tc>
                  <a:txBody>
                    <a:bodyPr/>
                    <a:lstStyle/>
                    <a:p>
                      <a:r>
                        <a:rPr lang="en-US" dirty="0"/>
                        <a:t>Yes</a:t>
                      </a:r>
                    </a:p>
                  </a:txBody>
                  <a:tcPr/>
                </a:tc>
                <a:extLst>
                  <a:ext uri="{0D108BD9-81ED-4DB2-BD59-A6C34878D82A}">
                    <a16:rowId xmlns:a16="http://schemas.microsoft.com/office/drawing/2014/main" val="923891898"/>
                  </a:ext>
                </a:extLst>
              </a:tr>
              <a:tr h="472568">
                <a:tc>
                  <a:txBody>
                    <a:bodyPr/>
                    <a:lstStyle/>
                    <a:p>
                      <a:r>
                        <a:rPr lang="en-US" dirty="0"/>
                        <a:t>12</a:t>
                      </a:r>
                    </a:p>
                  </a:txBody>
                  <a:tcPr/>
                </a:tc>
                <a:tc>
                  <a:txBody>
                    <a:bodyPr/>
                    <a:lstStyle/>
                    <a:p>
                      <a:r>
                        <a:rPr lang="en-US" dirty="0" err="1"/>
                        <a:t>Middle_aged</a:t>
                      </a:r>
                      <a:endParaRPr lang="en-US" dirty="0"/>
                    </a:p>
                  </a:txBody>
                  <a:tcPr/>
                </a:tc>
                <a:tc>
                  <a:txBody>
                    <a:bodyPr/>
                    <a:lstStyle/>
                    <a:p>
                      <a:r>
                        <a:rPr lang="en-US" dirty="0"/>
                        <a:t>Medium</a:t>
                      </a:r>
                    </a:p>
                  </a:txBody>
                  <a:tcPr/>
                </a:tc>
                <a:tc>
                  <a:txBody>
                    <a:bodyPr/>
                    <a:lstStyle/>
                    <a:p>
                      <a:r>
                        <a:rPr lang="en-US" dirty="0"/>
                        <a:t>No</a:t>
                      </a:r>
                    </a:p>
                  </a:txBody>
                  <a:tcPr/>
                </a:tc>
                <a:tc>
                  <a:txBody>
                    <a:bodyPr/>
                    <a:lstStyle/>
                    <a:p>
                      <a:r>
                        <a:rPr lang="en-US" dirty="0"/>
                        <a:t>Excellent</a:t>
                      </a:r>
                    </a:p>
                  </a:txBody>
                  <a:tcPr/>
                </a:tc>
                <a:tc>
                  <a:txBody>
                    <a:bodyPr/>
                    <a:lstStyle/>
                    <a:p>
                      <a:r>
                        <a:rPr lang="en-US" dirty="0"/>
                        <a:t>Yes</a:t>
                      </a:r>
                    </a:p>
                  </a:txBody>
                  <a:tcPr/>
                </a:tc>
                <a:extLst>
                  <a:ext uri="{0D108BD9-81ED-4DB2-BD59-A6C34878D82A}">
                    <a16:rowId xmlns:a16="http://schemas.microsoft.com/office/drawing/2014/main" val="4258686305"/>
                  </a:ext>
                </a:extLst>
              </a:tr>
              <a:tr h="472568">
                <a:tc>
                  <a:txBody>
                    <a:bodyPr/>
                    <a:lstStyle/>
                    <a:p>
                      <a:r>
                        <a:rPr lang="en-US" dirty="0"/>
                        <a:t>13</a:t>
                      </a:r>
                    </a:p>
                  </a:txBody>
                  <a:tcPr/>
                </a:tc>
                <a:tc>
                  <a:txBody>
                    <a:bodyPr/>
                    <a:lstStyle/>
                    <a:p>
                      <a:r>
                        <a:rPr lang="en-US" dirty="0" err="1"/>
                        <a:t>Middle_aged</a:t>
                      </a:r>
                      <a:endParaRPr lang="en-US" dirty="0"/>
                    </a:p>
                  </a:txBody>
                  <a:tcPr/>
                </a:tc>
                <a:tc>
                  <a:txBody>
                    <a:bodyPr/>
                    <a:lstStyle/>
                    <a:p>
                      <a:r>
                        <a:rPr lang="en-US" dirty="0"/>
                        <a:t>High</a:t>
                      </a:r>
                    </a:p>
                  </a:txBody>
                  <a:tcPr/>
                </a:tc>
                <a:tc>
                  <a:txBody>
                    <a:bodyPr/>
                    <a:lstStyle/>
                    <a:p>
                      <a:r>
                        <a:rPr lang="en-US" dirty="0"/>
                        <a:t>Yes</a:t>
                      </a:r>
                    </a:p>
                  </a:txBody>
                  <a:tcPr/>
                </a:tc>
                <a:tc>
                  <a:txBody>
                    <a:bodyPr/>
                    <a:lstStyle/>
                    <a:p>
                      <a:r>
                        <a:rPr lang="en-US" dirty="0"/>
                        <a:t>Fair</a:t>
                      </a:r>
                    </a:p>
                  </a:txBody>
                  <a:tcPr/>
                </a:tc>
                <a:tc>
                  <a:txBody>
                    <a:bodyPr/>
                    <a:lstStyle/>
                    <a:p>
                      <a:r>
                        <a:rPr lang="en-US" dirty="0"/>
                        <a:t>Yes</a:t>
                      </a:r>
                    </a:p>
                  </a:txBody>
                  <a:tcPr/>
                </a:tc>
                <a:extLst>
                  <a:ext uri="{0D108BD9-81ED-4DB2-BD59-A6C34878D82A}">
                    <a16:rowId xmlns:a16="http://schemas.microsoft.com/office/drawing/2014/main" val="431991709"/>
                  </a:ext>
                </a:extLst>
              </a:tr>
              <a:tr h="366492">
                <a:tc>
                  <a:txBody>
                    <a:bodyPr/>
                    <a:lstStyle/>
                    <a:p>
                      <a:r>
                        <a:rPr lang="en-US" dirty="0"/>
                        <a:t>14</a:t>
                      </a:r>
                    </a:p>
                  </a:txBody>
                  <a:tcPr/>
                </a:tc>
                <a:tc>
                  <a:txBody>
                    <a:bodyPr/>
                    <a:lstStyle/>
                    <a:p>
                      <a:r>
                        <a:rPr lang="en-US" dirty="0"/>
                        <a:t>senior</a:t>
                      </a:r>
                    </a:p>
                  </a:txBody>
                  <a:tcPr/>
                </a:tc>
                <a:tc>
                  <a:txBody>
                    <a:bodyPr/>
                    <a:lstStyle/>
                    <a:p>
                      <a:r>
                        <a:rPr lang="en-US" dirty="0"/>
                        <a:t>Medium</a:t>
                      </a:r>
                    </a:p>
                  </a:txBody>
                  <a:tcPr/>
                </a:tc>
                <a:tc>
                  <a:txBody>
                    <a:bodyPr/>
                    <a:lstStyle/>
                    <a:p>
                      <a:r>
                        <a:rPr lang="en-US" dirty="0"/>
                        <a:t>no</a:t>
                      </a:r>
                    </a:p>
                  </a:txBody>
                  <a:tcPr/>
                </a:tc>
                <a:tc>
                  <a:txBody>
                    <a:bodyPr/>
                    <a:lstStyle/>
                    <a:p>
                      <a:r>
                        <a:rPr lang="en-US" dirty="0"/>
                        <a:t>Excellent</a:t>
                      </a:r>
                    </a:p>
                  </a:txBody>
                  <a:tcPr/>
                </a:tc>
                <a:tc>
                  <a:txBody>
                    <a:bodyPr/>
                    <a:lstStyle/>
                    <a:p>
                      <a:r>
                        <a:rPr lang="en-US" dirty="0"/>
                        <a:t>No</a:t>
                      </a:r>
                    </a:p>
                  </a:txBody>
                  <a:tcPr/>
                </a:tc>
                <a:extLst>
                  <a:ext uri="{0D108BD9-81ED-4DB2-BD59-A6C34878D82A}">
                    <a16:rowId xmlns:a16="http://schemas.microsoft.com/office/drawing/2014/main" val="3695014723"/>
                  </a:ext>
                </a:extLst>
              </a:tr>
            </a:tbl>
          </a:graphicData>
        </a:graphic>
      </p:graphicFrame>
    </p:spTree>
    <p:extLst>
      <p:ext uri="{BB962C8B-B14F-4D97-AF65-F5344CB8AC3E}">
        <p14:creationId xmlns:p14="http://schemas.microsoft.com/office/powerpoint/2010/main" val="2654472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B5642D-A97F-431C-84D1-45E21591C96F}"/>
                  </a:ext>
                </a:extLst>
              </p:cNvPr>
              <p:cNvSpPr>
                <a:spLocks noGrp="1"/>
              </p:cNvSpPr>
              <p:nvPr>
                <p:ph idx="1"/>
              </p:nvPr>
            </p:nvSpPr>
            <p:spPr>
              <a:xfrm>
                <a:off x="0" y="0"/>
                <a:ext cx="12503918" cy="6525344"/>
              </a:xfrm>
            </p:spPr>
            <p:txBody>
              <a:bodyPr>
                <a:normAutofit/>
              </a:bodyPr>
              <a:lstStyle/>
              <a:p>
                <a:r>
                  <a:rPr lang="en-US" dirty="0"/>
                  <a:t>The class label </a:t>
                </a:r>
                <a:r>
                  <a:rPr lang="en-US" dirty="0" err="1"/>
                  <a:t>attribute,</a:t>
                </a:r>
                <a:r>
                  <a:rPr lang="en-US" i="1" dirty="0" err="1"/>
                  <a:t>buys</a:t>
                </a:r>
                <a:r>
                  <a:rPr lang="en-US" i="1" dirty="0"/>
                  <a:t> computer</a:t>
                </a:r>
                <a:r>
                  <a:rPr lang="en-US" dirty="0"/>
                  <a:t>, has two distinct values (</a:t>
                </a:r>
                <a:r>
                  <a:rPr lang="en-US" dirty="0" err="1"/>
                  <a:t>namely,y</a:t>
                </a:r>
                <a:r>
                  <a:rPr lang="en-US" i="1" dirty="0" err="1"/>
                  <a:t>es</a:t>
                </a:r>
                <a:r>
                  <a:rPr lang="en-US" i="1" dirty="0"/>
                  <a:t>, not</a:t>
                </a:r>
                <a:r>
                  <a:rPr lang="en-US" dirty="0"/>
                  <a:t>); </a:t>
                </a:r>
              </a:p>
              <a:p>
                <a:r>
                  <a:rPr lang="en-US" dirty="0"/>
                  <a:t>therefore, there are two distinct</a:t>
                </a:r>
              </a:p>
              <a:p>
                <a:r>
                  <a:rPr lang="en-US" dirty="0"/>
                  <a:t>classes (i.e., </a:t>
                </a:r>
                <a:r>
                  <a:rPr lang="en-US" i="1" dirty="0"/>
                  <a:t>m </a:t>
                </a:r>
                <a:r>
                  <a:rPr lang="en-US" dirty="0"/>
                  <a:t>D 2). Let class </a:t>
                </a:r>
                <a:r>
                  <a:rPr lang="en-US" i="1" dirty="0"/>
                  <a:t>C</a:t>
                </a:r>
                <a:r>
                  <a:rPr lang="en-US" dirty="0"/>
                  <a:t>1 correspond to </a:t>
                </a:r>
                <a:r>
                  <a:rPr lang="en-US" i="1" dirty="0"/>
                  <a:t>yes </a:t>
                </a:r>
                <a:r>
                  <a:rPr lang="en-US" dirty="0"/>
                  <a:t>and class </a:t>
                </a:r>
                <a:r>
                  <a:rPr lang="en-US" i="1" dirty="0"/>
                  <a:t>C</a:t>
                </a:r>
                <a:r>
                  <a:rPr lang="en-US" dirty="0"/>
                  <a:t>2 correspond to </a:t>
                </a:r>
                <a:r>
                  <a:rPr lang="en-US" i="1" dirty="0"/>
                  <a:t>no.</a:t>
                </a:r>
              </a:p>
              <a:p>
                <a:r>
                  <a:rPr lang="en-US" dirty="0"/>
                  <a:t>There are nine tuples of class </a:t>
                </a:r>
                <a:r>
                  <a:rPr lang="en-US" i="1" dirty="0"/>
                  <a:t>yes </a:t>
                </a:r>
                <a:r>
                  <a:rPr lang="en-US" dirty="0"/>
                  <a:t>and five tuples of class </a:t>
                </a:r>
                <a:r>
                  <a:rPr lang="en-US" i="1" dirty="0"/>
                  <a:t>no</a:t>
                </a:r>
                <a:r>
                  <a:rPr lang="en-US" dirty="0"/>
                  <a:t>. A (root) node </a:t>
                </a:r>
                <a:r>
                  <a:rPr lang="en-US" i="1" dirty="0"/>
                  <a:t>N </a:t>
                </a:r>
                <a:r>
                  <a:rPr lang="en-US" dirty="0"/>
                  <a:t>is created for the tuples in </a:t>
                </a:r>
                <a:r>
                  <a:rPr lang="en-US" i="1" dirty="0"/>
                  <a:t>D</a:t>
                </a:r>
                <a:r>
                  <a:rPr lang="en-US" dirty="0"/>
                  <a:t>. </a:t>
                </a:r>
              </a:p>
              <a:p>
                <a:r>
                  <a:rPr lang="en-US" dirty="0"/>
                  <a:t>To find the splitting criterion for these tuples, we must compute  the information gain of each attribute.</a:t>
                </a:r>
              </a:p>
              <a:p>
                <a:r>
                  <a:rPr lang="en-US" dirty="0"/>
                  <a:t>The total output attribute information gain is:</a:t>
                </a:r>
              </a:p>
              <a:p>
                <a:pPr marL="0" indent="0">
                  <a:buNone/>
                </a:pPr>
                <a:endParaRPr lang="en-US" dirty="0"/>
              </a:p>
              <a:p>
                <a:pPr marL="0" indent="0">
                  <a:buNone/>
                </a:pPr>
                <a:r>
                  <a:rPr lang="en-US" dirty="0"/>
                  <a:t>                                    </a:t>
                </a:r>
                <a:r>
                  <a:rPr lang="en-US" b="1" dirty="0"/>
                  <a:t>Info(D)=(-9/14)</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𝒍𝒐𝒈</m:t>
                        </m:r>
                      </m:e>
                      <m:sub>
                        <m:r>
                          <a:rPr lang="en-US" b="1" i="1" smtClean="0">
                            <a:latin typeface="Cambria Math" panose="02040503050406030204" pitchFamily="18" charset="0"/>
                          </a:rPr>
                          <m:t>𝟐</m:t>
                        </m:r>
                      </m:sub>
                    </m:sSub>
                    <m:d>
                      <m:dPr>
                        <m:ctrlPr>
                          <a:rPr lang="en-US" b="1" i="1" smtClean="0">
                            <a:latin typeface="Cambria Math" panose="02040503050406030204" pitchFamily="18" charset="0"/>
                          </a:rPr>
                        </m:ctrlPr>
                      </m:dPr>
                      <m:e>
                        <m:f>
                          <m:fPr>
                            <m:ctrlPr>
                              <a:rPr lang="en-US" b="1" i="1" smtClean="0">
                                <a:latin typeface="Cambria Math" panose="02040503050406030204" pitchFamily="18" charset="0"/>
                              </a:rPr>
                            </m:ctrlPr>
                          </m:fPr>
                          <m:num>
                            <m:r>
                              <a:rPr lang="en-US" b="1" i="1" smtClean="0">
                                <a:latin typeface="Cambria Math" panose="02040503050406030204" pitchFamily="18" charset="0"/>
                              </a:rPr>
                              <m:t>𝟗</m:t>
                            </m:r>
                          </m:num>
                          <m:den>
                            <m:r>
                              <a:rPr lang="en-US" b="1" i="1" smtClean="0">
                                <a:latin typeface="Cambria Math" panose="02040503050406030204" pitchFamily="18" charset="0"/>
                              </a:rPr>
                              <m:t>𝟏𝟒</m:t>
                            </m:r>
                          </m:den>
                        </m:f>
                      </m:e>
                    </m:d>
                    <m:r>
                      <a:rPr lang="en-US" b="1" i="1" smtClean="0">
                        <a:latin typeface="Cambria Math" panose="02040503050406030204" pitchFamily="18" charset="0"/>
                      </a:rPr>
                      <m:t>−</m:t>
                    </m:r>
                    <m:d>
                      <m:dPr>
                        <m:ctrlPr>
                          <a:rPr lang="en-US" b="1" i="1" smtClean="0">
                            <a:latin typeface="Cambria Math" panose="02040503050406030204" pitchFamily="18" charset="0"/>
                          </a:rPr>
                        </m:ctrlPr>
                      </m:dPr>
                      <m:e>
                        <m:f>
                          <m:fPr>
                            <m:ctrlPr>
                              <a:rPr lang="en-US" b="1" i="1" smtClean="0">
                                <a:latin typeface="Cambria Math" panose="02040503050406030204" pitchFamily="18" charset="0"/>
                              </a:rPr>
                            </m:ctrlPr>
                          </m:fPr>
                          <m:num>
                            <m:r>
                              <a:rPr lang="en-US" b="1" i="1" smtClean="0">
                                <a:latin typeface="Cambria Math" panose="02040503050406030204" pitchFamily="18" charset="0"/>
                              </a:rPr>
                              <m:t>𝟓</m:t>
                            </m:r>
                          </m:num>
                          <m:den>
                            <m:r>
                              <a:rPr lang="en-US" b="1" i="1" smtClean="0">
                                <a:latin typeface="Cambria Math" panose="02040503050406030204" pitchFamily="18" charset="0"/>
                              </a:rPr>
                              <m:t>𝟏𝟒</m:t>
                            </m:r>
                          </m:den>
                        </m:f>
                      </m:e>
                    </m:d>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𝒍𝒐𝒈</m:t>
                        </m:r>
                      </m:e>
                      <m:sub>
                        <m:r>
                          <a:rPr lang="en-US" b="1" i="1">
                            <a:latin typeface="Cambria Math" panose="02040503050406030204" pitchFamily="18" charset="0"/>
                          </a:rPr>
                          <m:t>𝟐</m:t>
                        </m:r>
                      </m:sub>
                    </m:sSub>
                  </m:oMath>
                </a14:m>
                <a:r>
                  <a:rPr lang="en-US" b="1" dirty="0"/>
                  <a:t>=0.940</a:t>
                </a:r>
              </a:p>
              <a:p>
                <a:pPr marL="0" indent="0">
                  <a:buNone/>
                </a:pPr>
                <a:endParaRPr lang="en-US" dirty="0"/>
              </a:p>
              <a:p>
                <a:r>
                  <a:rPr lang="en-US" dirty="0"/>
                  <a:t>Next, we need to compute the expected information requirement for each attribute.</a:t>
                </a:r>
              </a:p>
              <a:p>
                <a:r>
                  <a:rPr lang="en-US" dirty="0"/>
                  <a:t>Let’s start with the attribute </a:t>
                </a:r>
                <a:r>
                  <a:rPr lang="en-US" i="1" dirty="0"/>
                  <a:t>age</a:t>
                </a:r>
                <a:r>
                  <a:rPr lang="en-US" dirty="0"/>
                  <a:t>. We need to look at the distribution of </a:t>
                </a:r>
                <a:r>
                  <a:rPr lang="en-US" i="1" dirty="0"/>
                  <a:t>yes </a:t>
                </a:r>
                <a:r>
                  <a:rPr lang="en-US" dirty="0"/>
                  <a:t>and </a:t>
                </a:r>
                <a:r>
                  <a:rPr lang="en-US" i="1" dirty="0"/>
                  <a:t>no </a:t>
                </a:r>
                <a:r>
                  <a:rPr lang="en-US" dirty="0"/>
                  <a:t>tuples</a:t>
                </a:r>
              </a:p>
              <a:p>
                <a:r>
                  <a:rPr lang="en-US" dirty="0"/>
                  <a:t>for each category of </a:t>
                </a:r>
                <a:r>
                  <a:rPr lang="en-US" i="1" dirty="0"/>
                  <a:t>age</a:t>
                </a:r>
                <a:r>
                  <a:rPr lang="en-US" dirty="0"/>
                  <a:t>. For the </a:t>
                </a:r>
                <a:r>
                  <a:rPr lang="en-US" i="1" dirty="0"/>
                  <a:t>age </a:t>
                </a:r>
                <a:r>
                  <a:rPr lang="en-US" dirty="0"/>
                  <a:t>category “youth,” there are two </a:t>
                </a:r>
                <a:r>
                  <a:rPr lang="en-US" i="1" dirty="0"/>
                  <a:t>yes </a:t>
                </a:r>
                <a:r>
                  <a:rPr lang="en-US" dirty="0"/>
                  <a:t>tuples and three</a:t>
                </a:r>
              </a:p>
              <a:p>
                <a:pPr marL="0" indent="0">
                  <a:buNone/>
                </a:pPr>
                <a:r>
                  <a:rPr lang="en-US" i="1" dirty="0"/>
                  <a:t>        no </a:t>
                </a:r>
                <a:r>
                  <a:rPr lang="en-US" dirty="0"/>
                  <a:t>tuples. For the category “middle aged,” there are four </a:t>
                </a:r>
                <a:r>
                  <a:rPr lang="en-US" i="1" dirty="0"/>
                  <a:t>yes </a:t>
                </a:r>
                <a:r>
                  <a:rPr lang="en-US" dirty="0"/>
                  <a:t>tuples and zero </a:t>
                </a:r>
                <a:r>
                  <a:rPr lang="en-US" i="1" dirty="0"/>
                  <a:t>no </a:t>
                </a:r>
                <a:r>
                  <a:rPr lang="en-US" dirty="0"/>
                  <a:t>tuples.</a:t>
                </a:r>
              </a:p>
              <a:p>
                <a:r>
                  <a:rPr lang="en-US" dirty="0"/>
                  <a:t>For the category “senior,” there are three </a:t>
                </a:r>
                <a:r>
                  <a:rPr lang="en-US" i="1" dirty="0"/>
                  <a:t>yes </a:t>
                </a:r>
                <a:r>
                  <a:rPr lang="en-US" dirty="0"/>
                  <a:t>tuples and two </a:t>
                </a:r>
                <a:r>
                  <a:rPr lang="en-US" i="1" dirty="0"/>
                  <a:t>no </a:t>
                </a:r>
                <a:r>
                  <a:rPr lang="en-US" dirty="0"/>
                  <a:t>tuples</a:t>
                </a:r>
              </a:p>
              <a:p>
                <a:pPr marL="0" indent="0">
                  <a:buNone/>
                </a:pPr>
                <a:r>
                  <a:rPr lang="en-US" dirty="0"/>
                  <a:t>                    </a:t>
                </a:r>
                <a14:m>
                  <m:oMath xmlns:m="http://schemas.openxmlformats.org/officeDocument/2006/math">
                    <m:r>
                      <m:rPr>
                        <m:sty m:val="p"/>
                      </m:rPr>
                      <a:rPr lang="en-US" b="0" i="0" smtClean="0">
                        <a:latin typeface="Cambria Math" panose="02040503050406030204" pitchFamily="18" charset="0"/>
                      </a:rPr>
                      <m:t>info</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D</m:t>
                        </m:r>
                      </m:e>
                    </m:d>
                    <m:r>
                      <m:rPr>
                        <m:sty m:val="p"/>
                      </m:rPr>
                      <a:rPr lang="en-US" b="0" i="0" smtClean="0">
                        <a:latin typeface="Cambria Math" panose="02040503050406030204" pitchFamily="18" charset="0"/>
                      </a:rPr>
                      <m:t>age</m:t>
                    </m:r>
                    <m:r>
                      <a:rPr lang="en-US" b="0" i="0"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0" smtClean="0">
                                <a:latin typeface="Cambria Math" panose="02040503050406030204" pitchFamily="18" charset="0"/>
                              </a:rPr>
                              <m:t>5</m:t>
                            </m:r>
                          </m:num>
                          <m:den>
                            <m:r>
                              <a:rPr lang="en-US" b="0" i="0" smtClean="0">
                                <a:latin typeface="Cambria Math" panose="02040503050406030204" pitchFamily="18" charset="0"/>
                              </a:rPr>
                              <m:t>14</m:t>
                            </m:r>
                          </m:den>
                        </m:f>
                      </m:e>
                    </m:d>
                    <m:r>
                      <a:rPr lang="en-US" b="0" i="0"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f>
                          <m:fPr>
                            <m:ctrlPr>
                              <a:rPr lang="en-US" i="1">
                                <a:latin typeface="Cambria Math" panose="02040503050406030204" pitchFamily="18" charset="0"/>
                              </a:rPr>
                            </m:ctrlPr>
                          </m:fPr>
                          <m:num>
                            <m:r>
                              <a:rPr lang="en-US" b="0" i="0" smtClean="0">
                                <a:latin typeface="Cambria Math" panose="02040503050406030204" pitchFamily="18" charset="0"/>
                              </a:rPr>
                              <m:t>2</m:t>
                            </m:r>
                          </m:num>
                          <m:den>
                            <m:r>
                              <a:rPr lang="en-US" b="0" i="0" smtClean="0">
                                <a:latin typeface="Cambria Math" panose="02040503050406030204" pitchFamily="18" charset="0"/>
                              </a:rPr>
                              <m:t>5</m:t>
                            </m:r>
                          </m:den>
                        </m:f>
                        <m:r>
                          <a:rPr lang="en-US" i="1">
                            <a:latin typeface="Cambria Math" panose="02040503050406030204" pitchFamily="18" charset="0"/>
                          </a:rPr>
                          <m:t>𝑙𝑜𝑔</m:t>
                        </m:r>
                      </m:e>
                      <m:sub>
                        <m:r>
                          <a:rPr lang="en-US" i="1">
                            <a:latin typeface="Cambria Math" panose="02040503050406030204" pitchFamily="18" charset="0"/>
                          </a:rPr>
                          <m:t>2</m:t>
                        </m:r>
                      </m:sub>
                    </m:sSub>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5</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sSub>
                      <m:sSubPr>
                        <m:ctrlPr>
                          <a:rPr lang="en-US" i="1">
                            <a:latin typeface="Cambria Math" panose="02040503050406030204" pitchFamily="18" charset="0"/>
                          </a:rPr>
                        </m:ctrlPr>
                      </m:sSubPr>
                      <m:e>
                        <m:r>
                          <a:rPr lang="en-US" i="1">
                            <a:latin typeface="Cambria Math" panose="02040503050406030204" pitchFamily="18" charset="0"/>
                          </a:rPr>
                          <m:t>𝑙𝑜𝑔</m:t>
                        </m:r>
                      </m:e>
                      <m:sub>
                        <m:r>
                          <a:rPr lang="en-US" i="1">
                            <a:latin typeface="Cambria Math" panose="02040503050406030204" pitchFamily="18" charset="0"/>
                          </a:rPr>
                          <m:t>2</m:t>
                        </m:r>
                      </m:sub>
                    </m:sSub>
                  </m:oMath>
                </a14:m>
                <a:r>
                  <a:rPr lang="en-US" dirty="0"/>
                  <a:t>(</a:t>
                </a:r>
                <a14:m>
                  <m:oMath xmlns:m="http://schemas.openxmlformats.org/officeDocument/2006/math">
                    <m:f>
                      <m:fPr>
                        <m:ctrlPr>
                          <a:rPr lang="en-US" i="1">
                            <a:latin typeface="Cambria Math" panose="02040503050406030204" pitchFamily="18" charset="0"/>
                          </a:rPr>
                        </m:ctrlPr>
                      </m:fPr>
                      <m:num>
                        <m:r>
                          <a:rPr lang="en-US" b="0" i="0" smtClean="0">
                            <a:latin typeface="Cambria Math" panose="02040503050406030204" pitchFamily="18" charset="0"/>
                          </a:rPr>
                          <m:t>3</m:t>
                        </m:r>
                      </m:num>
                      <m:den>
                        <m:r>
                          <a:rPr lang="en-US" b="0" i="0" smtClean="0">
                            <a:latin typeface="Cambria Math" panose="02040503050406030204" pitchFamily="18" charset="0"/>
                          </a:rPr>
                          <m:t>5</m:t>
                        </m:r>
                      </m:den>
                    </m:f>
                  </m:oMath>
                </a14:m>
                <a:r>
                  <a:rPr lang="en-US" dirty="0"/>
                  <a:t>))  + (</a:t>
                </a:r>
                <a14:m>
                  <m:oMath xmlns:m="http://schemas.openxmlformats.org/officeDocument/2006/math">
                    <m:f>
                      <m:fPr>
                        <m:ctrlPr>
                          <a:rPr lang="en-US" i="1">
                            <a:latin typeface="Cambria Math" panose="02040503050406030204" pitchFamily="18" charset="0"/>
                          </a:rPr>
                        </m:ctrlPr>
                      </m:fPr>
                      <m:num>
                        <m:r>
                          <a:rPr lang="en-US" b="0" i="0" smtClean="0">
                            <a:latin typeface="Cambria Math" panose="02040503050406030204" pitchFamily="18" charset="0"/>
                          </a:rPr>
                          <m:t>4</m:t>
                        </m:r>
                      </m:num>
                      <m:den>
                        <m:r>
                          <a:rPr lang="en-US">
                            <a:latin typeface="Cambria Math" panose="02040503050406030204" pitchFamily="18" charset="0"/>
                          </a:rPr>
                          <m:t>14</m:t>
                        </m:r>
                      </m:den>
                    </m:f>
                  </m:oMath>
                </a14:m>
                <a:r>
                  <a:rPr lang="en-US" dirty="0"/>
                  <a:t>)(- </a:t>
                </a:r>
                <a14:m>
                  <m:oMath xmlns:m="http://schemas.openxmlformats.org/officeDocument/2006/math">
                    <m:f>
                      <m:fPr>
                        <m:ctrlPr>
                          <a:rPr lang="en-US" i="1">
                            <a:latin typeface="Cambria Math" panose="02040503050406030204" pitchFamily="18" charset="0"/>
                          </a:rPr>
                        </m:ctrlPr>
                      </m:fPr>
                      <m:num>
                        <m:r>
                          <a:rPr lang="en-US" b="0" i="0" smtClean="0">
                            <a:latin typeface="Cambria Math" panose="02040503050406030204" pitchFamily="18" charset="0"/>
                          </a:rPr>
                          <m:t>4</m:t>
                        </m:r>
                      </m:num>
                      <m:den>
                        <m:r>
                          <a:rPr lang="en-US">
                            <a:latin typeface="Cambria Math" panose="02040503050406030204" pitchFamily="18" charset="0"/>
                          </a:rPr>
                          <m:t>4</m:t>
                        </m:r>
                      </m:den>
                    </m:f>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𝑙𝑜𝑔</m:t>
                        </m:r>
                      </m:e>
                      <m:sub>
                        <m:r>
                          <a:rPr lang="en-US" i="1">
                            <a:latin typeface="Cambria Math" panose="02040503050406030204" pitchFamily="18" charset="0"/>
                          </a:rPr>
                          <m:t>2</m:t>
                        </m:r>
                      </m:sub>
                    </m:sSub>
                    <m:r>
                      <a:rPr lang="en-US" b="0" i="0" smtClean="0">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4</m:t>
                        </m:r>
                      </m:num>
                      <m:den>
                        <m:r>
                          <a:rPr lang="en-US">
                            <a:latin typeface="Cambria Math" panose="02040503050406030204" pitchFamily="18" charset="0"/>
                          </a:rPr>
                          <m:t>4</m:t>
                        </m:r>
                      </m:den>
                    </m:f>
                  </m:oMath>
                </a14:m>
                <a:r>
                  <a:rPr lang="en-US" dirty="0"/>
                  <a:t>) </a:t>
                </a:r>
              </a:p>
              <a:p>
                <a:pPr marL="0" indent="0">
                  <a:buNone/>
                </a:pPr>
                <a:r>
                  <a:rPr lang="en-US" dirty="0"/>
                  <a:t>                                              + (</a:t>
                </a:r>
                <a14:m>
                  <m:oMath xmlns:m="http://schemas.openxmlformats.org/officeDocument/2006/math">
                    <m:f>
                      <m:fPr>
                        <m:ctrlPr>
                          <a:rPr lang="en-US" i="1">
                            <a:latin typeface="Cambria Math" panose="02040503050406030204" pitchFamily="18" charset="0"/>
                          </a:rPr>
                        </m:ctrlPr>
                      </m:fPr>
                      <m:num>
                        <m:r>
                          <a:rPr lang="en-US">
                            <a:latin typeface="Cambria Math" panose="02040503050406030204" pitchFamily="18" charset="0"/>
                          </a:rPr>
                          <m:t>5</m:t>
                        </m:r>
                      </m:num>
                      <m:den>
                        <m:r>
                          <a:rPr lang="en-US">
                            <a:latin typeface="Cambria Math" panose="02040503050406030204" pitchFamily="18" charset="0"/>
                          </a:rPr>
                          <m:t>14</m:t>
                        </m:r>
                      </m:den>
                    </m:f>
                  </m:oMath>
                </a14:m>
                <a:r>
                  <a:rPr lang="en-US" dirty="0"/>
                  <a:t>)(- </a:t>
                </a:r>
                <a14:m>
                  <m:oMath xmlns:m="http://schemas.openxmlformats.org/officeDocument/2006/math">
                    <m:f>
                      <m:fPr>
                        <m:ctrlPr>
                          <a:rPr lang="en-US" i="1">
                            <a:latin typeface="Cambria Math" panose="02040503050406030204" pitchFamily="18" charset="0"/>
                          </a:rPr>
                        </m:ctrlPr>
                      </m:fPr>
                      <m:num>
                        <m:r>
                          <a:rPr lang="en-US" b="0" i="0" smtClean="0">
                            <a:latin typeface="Cambria Math" panose="02040503050406030204" pitchFamily="18" charset="0"/>
                          </a:rPr>
                          <m:t>3</m:t>
                        </m:r>
                      </m:num>
                      <m:den>
                        <m:r>
                          <a:rPr lang="en-US" b="0" i="0" smtClean="0">
                            <a:latin typeface="Cambria Math" panose="02040503050406030204" pitchFamily="18" charset="0"/>
                          </a:rPr>
                          <m:t>5</m:t>
                        </m:r>
                      </m:den>
                    </m:f>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𝑙𝑜𝑔</m:t>
                        </m:r>
                      </m:e>
                      <m:sub>
                        <m:r>
                          <a:rPr lang="en-US" i="1">
                            <a:latin typeface="Cambria Math" panose="02040503050406030204" pitchFamily="18" charset="0"/>
                          </a:rPr>
                          <m:t>2</m:t>
                        </m:r>
                      </m:sub>
                    </m:sSub>
                  </m:oMath>
                </a14:m>
                <a:r>
                  <a:rPr lang="en-US" dirty="0"/>
                  <a:t> (</a:t>
                </a:r>
                <a14:m>
                  <m:oMath xmlns:m="http://schemas.openxmlformats.org/officeDocument/2006/math">
                    <m:f>
                      <m:fPr>
                        <m:ctrlPr>
                          <a:rPr lang="en-US" i="1">
                            <a:latin typeface="Cambria Math" panose="02040503050406030204" pitchFamily="18" charset="0"/>
                          </a:rPr>
                        </m:ctrlPr>
                      </m:fPr>
                      <m:num>
                        <m:r>
                          <a:rPr lang="en-US" b="0" i="0" smtClean="0">
                            <a:latin typeface="Cambria Math" panose="02040503050406030204" pitchFamily="18" charset="0"/>
                          </a:rPr>
                          <m:t>3</m:t>
                        </m:r>
                      </m:num>
                      <m:den>
                        <m:r>
                          <a:rPr lang="en-US" b="0" i="0" smtClean="0">
                            <a:latin typeface="Cambria Math" panose="02040503050406030204" pitchFamily="18" charset="0"/>
                          </a:rPr>
                          <m:t>5</m:t>
                        </m:r>
                      </m:den>
                    </m:f>
                    <m:r>
                      <a:rPr lang="en-US" b="0" i="1" smtClean="0">
                        <a:latin typeface="Cambria Math" panose="02040503050406030204" pitchFamily="18" charset="0"/>
                      </a:rPr>
                      <m:t>)</m:t>
                    </m:r>
                  </m:oMath>
                </a14:m>
                <a:r>
                  <a:rPr lang="en-US" dirty="0"/>
                  <a:t> - </a:t>
                </a:r>
                <a14:m>
                  <m:oMath xmlns:m="http://schemas.openxmlformats.org/officeDocument/2006/math">
                    <m:f>
                      <m:fPr>
                        <m:ctrlPr>
                          <a:rPr lang="en-US" i="1">
                            <a:latin typeface="Cambria Math" panose="02040503050406030204" pitchFamily="18" charset="0"/>
                          </a:rPr>
                        </m:ctrlPr>
                      </m:fPr>
                      <m:num>
                        <m:r>
                          <a:rPr lang="en-US" b="0" i="0" smtClean="0">
                            <a:latin typeface="Cambria Math" panose="02040503050406030204" pitchFamily="18" charset="0"/>
                          </a:rPr>
                          <m:t>2</m:t>
                        </m:r>
                      </m:num>
                      <m:den>
                        <m:r>
                          <a:rPr lang="en-US" b="0" i="0" smtClean="0">
                            <a:latin typeface="Cambria Math" panose="02040503050406030204" pitchFamily="18" charset="0"/>
                          </a:rPr>
                          <m:t>5</m:t>
                        </m:r>
                      </m:den>
                    </m:f>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𝑙𝑜𝑔</m:t>
                        </m:r>
                      </m:e>
                      <m:sub>
                        <m:r>
                          <a:rPr lang="en-US" i="1">
                            <a:latin typeface="Cambria Math" panose="02040503050406030204" pitchFamily="18" charset="0"/>
                          </a:rPr>
                          <m:t>2</m:t>
                        </m:r>
                      </m:sub>
                    </m:sSub>
                  </m:oMath>
                </a14:m>
                <a:r>
                  <a:rPr lang="en-US" dirty="0"/>
                  <a:t> </a:t>
                </a:r>
                <a14:m>
                  <m:oMath xmlns:m="http://schemas.openxmlformats.org/officeDocument/2006/math">
                    <m:f>
                      <m:fPr>
                        <m:ctrlPr>
                          <a:rPr lang="en-US" i="1">
                            <a:latin typeface="Cambria Math" panose="02040503050406030204" pitchFamily="18" charset="0"/>
                          </a:rPr>
                        </m:ctrlPr>
                      </m:fPr>
                      <m:num>
                        <m:r>
                          <a:rPr lang="en-US" b="0" i="0" smtClean="0">
                            <a:latin typeface="Cambria Math" panose="02040503050406030204" pitchFamily="18" charset="0"/>
                          </a:rPr>
                          <m:t>2</m:t>
                        </m:r>
                      </m:num>
                      <m:den>
                        <m:r>
                          <a:rPr lang="en-US" b="0" i="0" smtClean="0">
                            <a:latin typeface="Cambria Math" panose="02040503050406030204" pitchFamily="18" charset="0"/>
                          </a:rPr>
                          <m:t>5</m:t>
                        </m:r>
                      </m:den>
                    </m:f>
                  </m:oMath>
                </a14:m>
                <a:r>
                  <a:rPr lang="en-US" dirty="0"/>
                  <a:t>  ) =0.694</a:t>
                </a:r>
              </a:p>
            </p:txBody>
          </p:sp>
        </mc:Choice>
        <mc:Fallback xmlns="">
          <p:sp>
            <p:nvSpPr>
              <p:cNvPr id="3" name="Content Placeholder 2">
                <a:extLst>
                  <a:ext uri="{FF2B5EF4-FFF2-40B4-BE49-F238E27FC236}">
                    <a16:creationId xmlns:a16="http://schemas.microsoft.com/office/drawing/2014/main" id="{C2B5642D-A97F-431C-84D1-45E21591C96F}"/>
                  </a:ext>
                </a:extLst>
              </p:cNvPr>
              <p:cNvSpPr>
                <a:spLocks noGrp="1" noRot="1" noChangeAspect="1" noMove="1" noResize="1" noEditPoints="1" noAdjustHandles="1" noChangeArrowheads="1" noChangeShapeType="1" noTextEdit="1"/>
              </p:cNvSpPr>
              <p:nvPr>
                <p:ph idx="1"/>
              </p:nvPr>
            </p:nvSpPr>
            <p:spPr>
              <a:xfrm>
                <a:off x="0" y="0"/>
                <a:ext cx="12503918" cy="6525344"/>
              </a:xfrm>
              <a:blipFill>
                <a:blip r:embed="rId2"/>
                <a:stretch>
                  <a:fillRect l="-439" t="-467"/>
                </a:stretch>
              </a:blipFill>
            </p:spPr>
            <p:txBody>
              <a:bodyPr/>
              <a:lstStyle/>
              <a:p>
                <a:r>
                  <a:rPr lang="en-US">
                    <a:noFill/>
                  </a:rPr>
                  <a:t> </a:t>
                </a:r>
              </a:p>
            </p:txBody>
          </p:sp>
        </mc:Fallback>
      </mc:AlternateContent>
    </p:spTree>
    <p:extLst>
      <p:ext uri="{BB962C8B-B14F-4D97-AF65-F5344CB8AC3E}">
        <p14:creationId xmlns:p14="http://schemas.microsoft.com/office/powerpoint/2010/main" val="4201642024"/>
      </p:ext>
    </p:extLst>
  </p:cSld>
  <p:clrMapOvr>
    <a:masterClrMapping/>
  </p:clrMapOvr>
</p:sld>
</file>

<file path=ppt/theme/theme1.xml><?xml version="1.0" encoding="utf-8"?>
<a:theme xmlns:a="http://schemas.openxmlformats.org/drawingml/2006/main" name="Office Theme">
  <a:themeElements>
    <a:clrScheme name="Proschool theme">
      <a:dk1>
        <a:sysClr val="windowText" lastClr="000000"/>
      </a:dk1>
      <a:lt1>
        <a:sysClr val="window" lastClr="FFFFFF"/>
      </a:lt1>
      <a:dk2>
        <a:srgbClr val="FFFFFF"/>
      </a:dk2>
      <a:lt2>
        <a:srgbClr val="FFFFFF"/>
      </a:lt2>
      <a:accent1>
        <a:srgbClr val="FFC000"/>
      </a:accent1>
      <a:accent2>
        <a:srgbClr val="7F7F7F"/>
      </a:accent2>
      <a:accent3>
        <a:srgbClr val="595959"/>
      </a:accent3>
      <a:accent4>
        <a:srgbClr val="000000"/>
      </a:accent4>
      <a:accent5>
        <a:srgbClr val="FFC000"/>
      </a:accent5>
      <a:accent6>
        <a:srgbClr val="FFC000"/>
      </a:accent6>
      <a:hlink>
        <a:srgbClr val="FFC000"/>
      </a:hlink>
      <a:folHlink>
        <a:srgbClr val="FFC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2766</TotalTime>
  <Words>10236</Words>
  <Application>Microsoft Office PowerPoint</Application>
  <PresentationFormat>Custom</PresentationFormat>
  <Paragraphs>1071</Paragraphs>
  <Slides>78</Slides>
  <Notes>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78</vt:i4>
      </vt:variant>
    </vt:vector>
  </HeadingPairs>
  <TitlesOfParts>
    <vt:vector size="92" baseType="lpstr">
      <vt:lpstr>Arial</vt:lpstr>
      <vt:lpstr>Calibri</vt:lpstr>
      <vt:lpstr>Cambria Math</vt:lpstr>
      <vt:lpstr>medium-content-serif-font</vt:lpstr>
      <vt:lpstr>Minion-Bold</vt:lpstr>
      <vt:lpstr>Minion-Italic</vt:lpstr>
      <vt:lpstr>Minion-Regular</vt:lpstr>
      <vt:lpstr>MTSY</vt:lpstr>
      <vt:lpstr>RMTMI</vt:lpstr>
      <vt:lpstr>Roboto Slab</vt:lpstr>
      <vt:lpstr>Times-BoldItalic</vt:lpstr>
      <vt:lpstr>Verdana</vt:lpstr>
      <vt:lpstr>Wingdings</vt:lpstr>
      <vt:lpstr>Office Theme</vt:lpstr>
      <vt:lpstr>PowerPoint Presentation</vt:lpstr>
      <vt:lpstr>PowerPoint Presentation</vt:lpstr>
      <vt:lpstr>Decision Tree:</vt:lpstr>
      <vt:lpstr>Decision Tree Algorithm:</vt:lpstr>
      <vt:lpstr>How Does The Decision Tree Algorithm Work:</vt:lpstr>
      <vt:lpstr>Attribute Selection Measure:</vt:lpstr>
      <vt:lpstr>PowerPoint Presentation</vt:lpstr>
      <vt:lpstr>PowerPoint Presentation</vt:lpstr>
      <vt:lpstr>PowerPoint Presentation</vt:lpstr>
      <vt:lpstr>PowerPoint Presentation</vt:lpstr>
      <vt:lpstr>Gini Index:</vt:lpstr>
      <vt:lpstr>PowerPoint Presentation</vt:lpstr>
      <vt:lpstr>Decision Tree-Over fitting(Tree Pruning):</vt:lpstr>
      <vt:lpstr>PowerPoint Presentation</vt:lpstr>
      <vt:lpstr>PowerPoint Presentation</vt:lpstr>
      <vt:lpstr>PowerPoint Presentation</vt:lpstr>
      <vt:lpstr>Steps To follow Tree Pruning:</vt:lpstr>
      <vt:lpstr>PowerPoint Presentation</vt:lpstr>
      <vt:lpstr>Naive Bayes':</vt:lpstr>
      <vt:lpstr>Bayes' Theorem:</vt:lpstr>
      <vt:lpstr>PowerPoint Presentation</vt:lpstr>
      <vt:lpstr>Naive Bayes' Classification:</vt:lpstr>
      <vt:lpstr>PowerPoint Presentation</vt:lpstr>
      <vt:lpstr>PowerPoint Presentation</vt:lpstr>
      <vt:lpstr>PowerPoint Presentation</vt:lpstr>
      <vt:lpstr>Laplacian Correction:</vt:lpstr>
      <vt:lpstr>PowerPoint Presentation</vt:lpstr>
      <vt:lpstr>PowerPoint Presentation</vt:lpstr>
      <vt:lpstr>Model Evaluation and Selection:</vt:lpstr>
      <vt:lpstr>Confusion Matrix: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Receiver Operative Characteristics(ROC)</vt:lpstr>
      <vt:lpstr>PowerPoint Presentation</vt:lpstr>
      <vt:lpstr>Example:</vt:lpstr>
      <vt:lpstr>PowerPoint Presentation</vt:lpstr>
      <vt:lpstr>PowerPoint Presentation</vt:lpstr>
      <vt:lpstr>PowerPoint Presentation</vt:lpstr>
      <vt:lpstr>Steps to calculate cohen’s kappa:</vt:lpstr>
      <vt:lpstr>PowerPoint Presentation</vt:lpstr>
      <vt:lpstr>PowerPoint Presentation</vt:lpstr>
      <vt:lpstr>KNN:</vt:lpstr>
      <vt:lpstr>PowerPoint Presentation</vt:lpstr>
      <vt:lpstr>PowerPoint Presentation</vt:lpstr>
      <vt:lpstr>Steps To Follow KNN:</vt:lpstr>
      <vt:lpstr>Example:</vt:lpstr>
      <vt:lpstr>PowerPoint Presentation</vt:lpstr>
      <vt:lpstr>PowerPoint Presentation</vt:lpstr>
      <vt:lpstr>PowerPoint Presentation</vt:lpstr>
      <vt:lpstr>PowerPoint Presentation</vt:lpstr>
      <vt:lpstr>PowerPoint Presentation</vt:lpstr>
      <vt:lpstr>Ensemble Methods:</vt:lpstr>
      <vt:lpstr>PowerPoint Presentation</vt:lpstr>
      <vt:lpstr>PowerPoint Presentation</vt:lpstr>
      <vt:lpstr>Bootstrap:</vt:lpstr>
      <vt:lpstr>PowerPoint Presentation</vt:lpstr>
      <vt:lpstr>Bagging:</vt:lpstr>
      <vt:lpstr>PowerPoint Presentation</vt:lpstr>
      <vt:lpstr>Boosting:</vt:lpstr>
      <vt:lpstr>PowerPoint Presentation</vt:lpstr>
      <vt:lpstr>AdaBoost(Adaptive Boosting):</vt:lpstr>
      <vt:lpstr>PowerPoint Presentation</vt:lpstr>
      <vt:lpstr>Math's Behind this Algo:</vt:lpstr>
      <vt:lpstr>Gradient Boosting:</vt:lpstr>
      <vt:lpstr>PowerPoint Presentation</vt:lpstr>
      <vt:lpstr>Gradient Descent:</vt:lpstr>
      <vt:lpstr>Bagging vs Boosting</vt:lpstr>
      <vt:lpstr>XGBoosting (Extreme Gradient Boosting)</vt:lpstr>
      <vt:lpstr>PowerPoint Presentation</vt:lpstr>
      <vt:lpstr>Unique features of XGBoost</vt:lpstr>
      <vt:lpstr>PowerPoint Presentation</vt:lpstr>
      <vt:lpstr>Little Math's: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OMKAR NALLAGONI</cp:lastModifiedBy>
  <cp:revision>228</cp:revision>
  <dcterms:created xsi:type="dcterms:W3CDTF">2016-10-14T05:47:05Z</dcterms:created>
  <dcterms:modified xsi:type="dcterms:W3CDTF">2023-08-11T03:59:10Z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44f83611-1cb2-4358-a546-322495d752a8</vt:lpwstr>
  </property>
  <property fmtid="{D5CDD505-2E9C-101B-9397-08002B2CF9AE}" pid="3" name="HCLClassification">
    <vt:lpwstr>HCL_Cla5s_Publ1c</vt:lpwstr>
  </property>
  <property fmtid="{D5CDD505-2E9C-101B-9397-08002B2CF9AE}" pid="4" name="HCL_Cla5s_D6">
    <vt:lpwstr>False</vt:lpwstr>
  </property>
</Properties>
</file>