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A747ACB-966C-4959-8371-543BF8285A26}" type="datetimeFigureOut">
              <a:rPr lang="en-IN" smtClean="0"/>
              <a:t>10-06-2023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B6A460D-E129-4B3C-B38B-D7421F48FF0D}" type="slidenum">
              <a:rPr lang="en-IN" smtClean="0"/>
              <a:t>‹#›</a:t>
            </a:fld>
            <a:endParaRPr lang="en-IN"/>
          </a:p>
        </p:txBody>
      </p:sp>
    </p:spTree>
    <p:extLst>
      <p:ext uri="{BB962C8B-B14F-4D97-AF65-F5344CB8AC3E}">
        <p14:creationId xmlns:p14="http://schemas.microsoft.com/office/powerpoint/2010/main" val="13306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47ACB-966C-4959-8371-543BF8285A26}"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A460D-E129-4B3C-B38B-D7421F48FF0D}" type="slidenum">
              <a:rPr lang="en-IN" smtClean="0"/>
              <a:t>‹#›</a:t>
            </a:fld>
            <a:endParaRPr lang="en-IN"/>
          </a:p>
        </p:txBody>
      </p:sp>
    </p:spTree>
    <p:extLst>
      <p:ext uri="{BB962C8B-B14F-4D97-AF65-F5344CB8AC3E}">
        <p14:creationId xmlns:p14="http://schemas.microsoft.com/office/powerpoint/2010/main" val="118019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47ACB-966C-4959-8371-543BF8285A26}"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A460D-E129-4B3C-B38B-D7421F48FF0D}" type="slidenum">
              <a:rPr lang="en-IN" smtClean="0"/>
              <a:t>‹#›</a:t>
            </a:fld>
            <a:endParaRPr lang="en-IN"/>
          </a:p>
        </p:txBody>
      </p:sp>
    </p:spTree>
    <p:extLst>
      <p:ext uri="{BB962C8B-B14F-4D97-AF65-F5344CB8AC3E}">
        <p14:creationId xmlns:p14="http://schemas.microsoft.com/office/powerpoint/2010/main" val="305418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47ACB-966C-4959-8371-543BF8285A26}"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A460D-E129-4B3C-B38B-D7421F48FF0D}" type="slidenum">
              <a:rPr lang="en-IN" smtClean="0"/>
              <a:t>‹#›</a:t>
            </a:fld>
            <a:endParaRPr lang="en-IN"/>
          </a:p>
        </p:txBody>
      </p:sp>
    </p:spTree>
    <p:extLst>
      <p:ext uri="{BB962C8B-B14F-4D97-AF65-F5344CB8AC3E}">
        <p14:creationId xmlns:p14="http://schemas.microsoft.com/office/powerpoint/2010/main" val="222449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47ACB-966C-4959-8371-543BF8285A26}"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A460D-E129-4B3C-B38B-D7421F48FF0D}" type="slidenum">
              <a:rPr lang="en-IN" smtClean="0"/>
              <a:t>‹#›</a:t>
            </a:fld>
            <a:endParaRPr lang="en-IN"/>
          </a:p>
        </p:txBody>
      </p:sp>
    </p:spTree>
    <p:extLst>
      <p:ext uri="{BB962C8B-B14F-4D97-AF65-F5344CB8AC3E}">
        <p14:creationId xmlns:p14="http://schemas.microsoft.com/office/powerpoint/2010/main" val="37028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747ACB-966C-4959-8371-543BF8285A26}"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A460D-E129-4B3C-B38B-D7421F48FF0D}" type="slidenum">
              <a:rPr lang="en-IN" smtClean="0"/>
              <a:t>‹#›</a:t>
            </a:fld>
            <a:endParaRPr lang="en-IN"/>
          </a:p>
        </p:txBody>
      </p:sp>
    </p:spTree>
    <p:extLst>
      <p:ext uri="{BB962C8B-B14F-4D97-AF65-F5344CB8AC3E}">
        <p14:creationId xmlns:p14="http://schemas.microsoft.com/office/powerpoint/2010/main" val="3977336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747ACB-966C-4959-8371-543BF8285A26}" type="datetimeFigureOut">
              <a:rPr lang="en-IN" smtClean="0"/>
              <a:t>10-06-2023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6A460D-E129-4B3C-B38B-D7421F48FF0D}" type="slidenum">
              <a:rPr lang="en-IN" smtClean="0"/>
              <a:t>‹#›</a:t>
            </a:fld>
            <a:endParaRPr lang="en-IN"/>
          </a:p>
        </p:txBody>
      </p:sp>
    </p:spTree>
    <p:extLst>
      <p:ext uri="{BB962C8B-B14F-4D97-AF65-F5344CB8AC3E}">
        <p14:creationId xmlns:p14="http://schemas.microsoft.com/office/powerpoint/2010/main" val="56697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747ACB-966C-4959-8371-543BF8285A26}" type="datetimeFigureOut">
              <a:rPr lang="en-IN" smtClean="0"/>
              <a:t>10-06-2023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A460D-E129-4B3C-B38B-D7421F48FF0D}" type="slidenum">
              <a:rPr lang="en-IN" smtClean="0"/>
              <a:t>‹#›</a:t>
            </a:fld>
            <a:endParaRPr lang="en-IN"/>
          </a:p>
        </p:txBody>
      </p:sp>
    </p:spTree>
    <p:extLst>
      <p:ext uri="{BB962C8B-B14F-4D97-AF65-F5344CB8AC3E}">
        <p14:creationId xmlns:p14="http://schemas.microsoft.com/office/powerpoint/2010/main" val="183024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47ACB-966C-4959-8371-543BF8285A26}" type="datetimeFigureOut">
              <a:rPr lang="en-IN" smtClean="0"/>
              <a:t>10-06-2023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6A460D-E129-4B3C-B38B-D7421F48FF0D}" type="slidenum">
              <a:rPr lang="en-IN" smtClean="0"/>
              <a:t>‹#›</a:t>
            </a:fld>
            <a:endParaRPr lang="en-IN"/>
          </a:p>
        </p:txBody>
      </p:sp>
    </p:spTree>
    <p:extLst>
      <p:ext uri="{BB962C8B-B14F-4D97-AF65-F5344CB8AC3E}">
        <p14:creationId xmlns:p14="http://schemas.microsoft.com/office/powerpoint/2010/main" val="50362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A747ACB-966C-4959-8371-543BF8285A26}"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B6A460D-E129-4B3C-B38B-D7421F48FF0D}" type="slidenum">
              <a:rPr lang="en-IN" smtClean="0"/>
              <a:t>‹#›</a:t>
            </a:fld>
            <a:endParaRPr lang="en-IN"/>
          </a:p>
        </p:txBody>
      </p:sp>
    </p:spTree>
    <p:extLst>
      <p:ext uri="{BB962C8B-B14F-4D97-AF65-F5344CB8AC3E}">
        <p14:creationId xmlns:p14="http://schemas.microsoft.com/office/powerpoint/2010/main" val="311498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A747ACB-966C-4959-8371-543BF8285A26}" type="datetimeFigureOut">
              <a:rPr lang="en-IN" smtClean="0"/>
              <a:t>10-06-2023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B6A460D-E129-4B3C-B38B-D7421F48FF0D}" type="slidenum">
              <a:rPr lang="en-IN" smtClean="0"/>
              <a:t>‹#›</a:t>
            </a:fld>
            <a:endParaRPr lang="en-IN"/>
          </a:p>
        </p:txBody>
      </p:sp>
    </p:spTree>
    <p:extLst>
      <p:ext uri="{BB962C8B-B14F-4D97-AF65-F5344CB8AC3E}">
        <p14:creationId xmlns:p14="http://schemas.microsoft.com/office/powerpoint/2010/main" val="2982238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A747ACB-966C-4959-8371-543BF8285A26}" type="datetimeFigureOut">
              <a:rPr lang="en-IN" smtClean="0"/>
              <a:t>10-06-2023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B6A460D-E129-4B3C-B38B-D7421F48FF0D}" type="slidenum">
              <a:rPr lang="en-IN" smtClean="0"/>
              <a:t>‹#›</a:t>
            </a:fld>
            <a:endParaRPr lang="en-IN"/>
          </a:p>
        </p:txBody>
      </p:sp>
    </p:spTree>
    <p:extLst>
      <p:ext uri="{BB962C8B-B14F-4D97-AF65-F5344CB8AC3E}">
        <p14:creationId xmlns:p14="http://schemas.microsoft.com/office/powerpoint/2010/main" val="2150918735"/>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684212" y="405354"/>
            <a:ext cx="8676604" cy="829558"/>
          </a:xfrm>
        </p:spPr>
        <p:txBody>
          <a:bodyPr>
            <a:normAutofit fontScale="90000"/>
          </a:bodyPr>
          <a:lstStyle/>
          <a:p>
            <a:r>
              <a:rPr lang="en-IN" dirty="0"/>
              <a:t>Angular 14	</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696825"/>
            <a:ext cx="11896627" cy="5052767"/>
          </a:xfrm>
        </p:spPr>
        <p:txBody>
          <a:bodyPr/>
          <a:lstStyle/>
          <a:p>
            <a:r>
              <a:rPr lang="en-US" b="0" i="0" dirty="0">
                <a:solidFill>
                  <a:srgbClr val="D1D5DB"/>
                </a:solidFill>
                <a:effectLst/>
                <a:latin typeface="Söhne"/>
              </a:rPr>
              <a:t>Angular is a popular open-source framework for building web applications. It is developed and maintained by Google. Angular allows developers to create dynamic, single-page applications (SPAs) using HTML, CSS, and TypeScript. It follows the model-view-controller (MVC) architectural pattern, which helps organize and manage the different components of an application. Angular provides a robust set of features for data binding, dependency injection, routing, and testing, making it a powerful tool for building complex and responsive web applications.</a:t>
            </a:r>
            <a:endParaRPr lang="en-IN" dirty="0"/>
          </a:p>
        </p:txBody>
      </p:sp>
    </p:spTree>
    <p:extLst>
      <p:ext uri="{BB962C8B-B14F-4D97-AF65-F5344CB8AC3E}">
        <p14:creationId xmlns:p14="http://schemas.microsoft.com/office/powerpoint/2010/main" val="167262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44544" y="405355"/>
            <a:ext cx="9216272" cy="546752"/>
          </a:xfrm>
        </p:spPr>
        <p:txBody>
          <a:bodyPr>
            <a:noAutofit/>
          </a:bodyPr>
          <a:lstStyle/>
          <a:p>
            <a:r>
              <a:rPr lang="en-IN" sz="4400" dirty="0"/>
              <a:t>Structure Directive</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102937"/>
            <a:ext cx="11896627" cy="5349709"/>
          </a:xfrm>
        </p:spPr>
        <p:txBody>
          <a:bodyPr>
            <a:normAutofit lnSpcReduction="10000"/>
          </a:bodyPr>
          <a:lstStyle/>
          <a:p>
            <a:r>
              <a:rPr lang="en-US" sz="1600" b="0" dirty="0">
                <a:solidFill>
                  <a:srgbClr val="D4D4D4"/>
                </a:solidFill>
                <a:effectLst/>
                <a:latin typeface="Consolas" panose="020B0609020204030204" pitchFamily="49" charset="0"/>
              </a:rPr>
              <a:t> structural directives are a type of directive that allows you to dynamically manipulate the structure of the HTML DOM (Document Object Model) based on certain conditions or iterations. They enable you to add, remove, or repeat elements in the DOM based on the evaluation of an expression or a set of conditions.</a:t>
            </a:r>
          </a:p>
          <a:p>
            <a:r>
              <a:rPr lang="en-US" sz="1600" b="0" dirty="0">
                <a:solidFill>
                  <a:srgbClr val="D4D4D4"/>
                </a:solidFill>
                <a:effectLst/>
                <a:latin typeface="Consolas" panose="020B0609020204030204" pitchFamily="49" charset="0"/>
              </a:rPr>
              <a:t>Structural directives are denoted by an asterisk (*) preceding the directive name in the HTML template. The asterisk is a syntactic sugar that simplifies the usage of structural directives and makes the code more readable.</a:t>
            </a:r>
          </a:p>
          <a:p>
            <a:endParaRPr lang="en-US" sz="1600" b="0" dirty="0">
              <a:solidFill>
                <a:srgbClr val="D4D4D4"/>
              </a:solidFill>
              <a:effectLst/>
              <a:latin typeface="Consolas" panose="020B0609020204030204" pitchFamily="49" charset="0"/>
            </a:endParaRPr>
          </a:p>
          <a:p>
            <a:pPr marL="342900" indent="-342900">
              <a:buAutoNum type="arabicPeriod"/>
            </a:pP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ngIf</a:t>
            </a:r>
            <a:endParaRPr lang="en-US" sz="1600" dirty="0">
              <a:solidFill>
                <a:srgbClr val="D4D4D4"/>
              </a:solidFill>
              <a:latin typeface="Consolas" panose="020B0609020204030204" pitchFamily="49" charset="0"/>
            </a:endParaRPr>
          </a:p>
          <a:p>
            <a:pPr marL="342900" indent="-342900">
              <a:buAutoNum type="arabicPeriod"/>
            </a:pP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ng</a:t>
            </a:r>
            <a:r>
              <a:rPr lang="en-US" sz="1600" dirty="0" err="1">
                <a:solidFill>
                  <a:srgbClr val="D4D4D4"/>
                </a:solidFill>
                <a:latin typeface="Consolas" panose="020B0609020204030204" pitchFamily="49" charset="0"/>
              </a:rPr>
              <a:t>For</a:t>
            </a:r>
            <a:endParaRPr lang="en-US" sz="1600" dirty="0">
              <a:solidFill>
                <a:srgbClr val="D4D4D4"/>
              </a:solidFill>
              <a:latin typeface="Consolas" panose="020B0609020204030204" pitchFamily="49" charset="0"/>
            </a:endParaRPr>
          </a:p>
          <a:p>
            <a:pPr marL="342900" indent="-342900">
              <a:buAutoNum type="arabicPeriod"/>
            </a:pP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ngSwitch</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&lt;div *</a:t>
            </a:r>
            <a:r>
              <a:rPr lang="en-US" sz="1600" b="0" dirty="0" err="1">
                <a:solidFill>
                  <a:srgbClr val="D4D4D4"/>
                </a:solidFill>
                <a:effectLst/>
                <a:latin typeface="Consolas" panose="020B0609020204030204" pitchFamily="49" charset="0"/>
              </a:rPr>
              <a:t>ngIf</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showElement</a:t>
            </a:r>
            <a:r>
              <a:rPr lang="en-US" sz="1600" b="0" dirty="0">
                <a:solidFill>
                  <a:srgbClr val="D4D4D4"/>
                </a:solidFill>
                <a:effectLst/>
                <a:latin typeface="Consolas" panose="020B0609020204030204" pitchFamily="49" charset="0"/>
              </a:rPr>
              <a:t> else my"&gt;This element will be displayed if </a:t>
            </a:r>
            <a:r>
              <a:rPr lang="en-US" sz="1600" b="0" dirty="0" err="1">
                <a:solidFill>
                  <a:srgbClr val="D4D4D4"/>
                </a:solidFill>
                <a:effectLst/>
                <a:latin typeface="Consolas" panose="020B0609020204030204" pitchFamily="49" charset="0"/>
              </a:rPr>
              <a:t>showElement</a:t>
            </a:r>
            <a:r>
              <a:rPr lang="en-US" sz="1600" b="0" dirty="0">
                <a:solidFill>
                  <a:srgbClr val="D4D4D4"/>
                </a:solidFill>
                <a:effectLst/>
                <a:latin typeface="Consolas" panose="020B0609020204030204" pitchFamily="49" charset="0"/>
              </a:rPr>
              <a:t> is true&lt;/div&gt;</a:t>
            </a:r>
          </a:p>
          <a:p>
            <a:r>
              <a:rPr lang="en-US" sz="1100" b="0" dirty="0">
                <a:solidFill>
                  <a:schemeClr val="tx1"/>
                </a:solidFill>
                <a:effectLst/>
                <a:latin typeface="Consolas" panose="020B0609020204030204" pitchFamily="49" charset="0"/>
              </a:rPr>
              <a:t>&lt;ng-template #mynew&gt; &lt;p&gt; Home &lt;/p  &lt;ng-template/&gt;</a:t>
            </a:r>
          </a:p>
          <a:p>
            <a:r>
              <a:rPr lang="en-US" sz="1100" b="0" dirty="0">
                <a:solidFill>
                  <a:schemeClr val="tx1"/>
                </a:solidFill>
                <a:effectLst/>
                <a:latin typeface="Consolas" panose="020B0609020204030204" pitchFamily="49" charset="0"/>
              </a:rPr>
              <a:t>&lt;</a:t>
            </a:r>
            <a:r>
              <a:rPr lang="en-US" sz="1100" b="0" dirty="0" err="1">
                <a:solidFill>
                  <a:schemeClr val="tx1"/>
                </a:solidFill>
                <a:effectLst/>
                <a:latin typeface="Consolas" panose="020B0609020204030204" pitchFamily="49" charset="0"/>
              </a:rPr>
              <a:t>ul</a:t>
            </a:r>
            <a:r>
              <a:rPr lang="en-US" sz="1100" b="0" dirty="0">
                <a:solidFill>
                  <a:schemeClr val="tx1"/>
                </a:solidFill>
                <a:effectLst/>
                <a:latin typeface="Consolas" panose="020B0609020204030204" pitchFamily="49" charset="0"/>
              </a:rPr>
              <a:t>&gt; &lt;li *</a:t>
            </a:r>
            <a:r>
              <a:rPr lang="en-US" sz="1100" b="0" dirty="0" err="1">
                <a:solidFill>
                  <a:schemeClr val="tx1"/>
                </a:solidFill>
                <a:effectLst/>
                <a:latin typeface="Consolas" panose="020B0609020204030204" pitchFamily="49" charset="0"/>
              </a:rPr>
              <a:t>ngFor</a:t>
            </a:r>
            <a:r>
              <a:rPr lang="en-US" sz="1100" b="0" dirty="0">
                <a:solidFill>
                  <a:schemeClr val="tx1"/>
                </a:solidFill>
                <a:effectLst/>
                <a:latin typeface="Consolas" panose="020B0609020204030204" pitchFamily="49" charset="0"/>
              </a:rPr>
              <a:t>="let item of items"&gt;{{ item }}&lt;/li&gt; &lt;/</a:t>
            </a:r>
            <a:r>
              <a:rPr lang="en-US" sz="1100" b="0" dirty="0" err="1">
                <a:solidFill>
                  <a:schemeClr val="tx1"/>
                </a:solidFill>
                <a:effectLst/>
                <a:latin typeface="Consolas" panose="020B0609020204030204" pitchFamily="49" charset="0"/>
              </a:rPr>
              <a:t>ul</a:t>
            </a:r>
            <a:r>
              <a:rPr lang="en-US" sz="1100" b="0" dirty="0">
                <a:solidFill>
                  <a:schemeClr val="tx1"/>
                </a:solidFill>
                <a:effectLst/>
                <a:latin typeface="Consolas" panose="020B0609020204030204" pitchFamily="49" charset="0"/>
              </a:rPr>
              <a:t>&gt;</a:t>
            </a:r>
          </a:p>
          <a:p>
            <a:r>
              <a:rPr lang="en-US" sz="1100" dirty="0">
                <a:solidFill>
                  <a:schemeClr val="tx1"/>
                </a:solidFill>
                <a:latin typeface="Consolas" panose="020B0609020204030204" pitchFamily="49" charset="0"/>
              </a:rPr>
              <a:t>&lt;div [</a:t>
            </a:r>
            <a:r>
              <a:rPr lang="en-US" sz="1100" dirty="0" err="1">
                <a:solidFill>
                  <a:schemeClr val="tx1"/>
                </a:solidFill>
                <a:latin typeface="Consolas" panose="020B0609020204030204" pitchFamily="49" charset="0"/>
              </a:rPr>
              <a:t>ngSwitch</a:t>
            </a:r>
            <a:r>
              <a:rPr lang="en-US" sz="1100" dirty="0">
                <a:solidFill>
                  <a:schemeClr val="tx1"/>
                </a:solidFill>
                <a:latin typeface="Consolas" panose="020B0609020204030204" pitchFamily="49" charset="0"/>
              </a:rPr>
              <a:t>]="condition"&gt;</a:t>
            </a:r>
          </a:p>
          <a:p>
            <a:r>
              <a:rPr lang="en-US" sz="1100" dirty="0">
                <a:solidFill>
                  <a:schemeClr val="tx1"/>
                </a:solidFill>
                <a:latin typeface="Consolas" panose="020B0609020204030204" pitchFamily="49" charset="0"/>
              </a:rPr>
              <a:t>  &lt;p *</a:t>
            </a:r>
            <a:r>
              <a:rPr lang="en-US" sz="1100" dirty="0" err="1">
                <a:solidFill>
                  <a:schemeClr val="tx1"/>
                </a:solidFill>
                <a:latin typeface="Consolas" panose="020B0609020204030204" pitchFamily="49" charset="0"/>
              </a:rPr>
              <a:t>ngSwitchCase</a:t>
            </a:r>
            <a:r>
              <a:rPr lang="en-US" sz="1100" dirty="0">
                <a:solidFill>
                  <a:schemeClr val="tx1"/>
                </a:solidFill>
                <a:latin typeface="Consolas" panose="020B0609020204030204" pitchFamily="49" charset="0"/>
              </a:rPr>
              <a:t>="'A'"&gt;This is case A&lt;/p&gt;</a:t>
            </a:r>
          </a:p>
          <a:p>
            <a:r>
              <a:rPr lang="en-US" sz="1100" dirty="0">
                <a:solidFill>
                  <a:schemeClr val="tx1"/>
                </a:solidFill>
                <a:latin typeface="Consolas" panose="020B0609020204030204" pitchFamily="49" charset="0"/>
              </a:rPr>
              <a:t>  &lt;p *</a:t>
            </a:r>
            <a:r>
              <a:rPr lang="en-US" sz="1100" dirty="0" err="1">
                <a:solidFill>
                  <a:schemeClr val="tx1"/>
                </a:solidFill>
                <a:latin typeface="Consolas" panose="020B0609020204030204" pitchFamily="49" charset="0"/>
              </a:rPr>
              <a:t>ngSwitchCase</a:t>
            </a:r>
            <a:r>
              <a:rPr lang="en-US" sz="1100" dirty="0">
                <a:solidFill>
                  <a:schemeClr val="tx1"/>
                </a:solidFill>
                <a:latin typeface="Consolas" panose="020B0609020204030204" pitchFamily="49" charset="0"/>
              </a:rPr>
              <a:t>="'B'"&gt;This is case B&lt;/p&gt;</a:t>
            </a:r>
          </a:p>
          <a:p>
            <a:r>
              <a:rPr lang="en-US" sz="1100" dirty="0">
                <a:solidFill>
                  <a:schemeClr val="tx1"/>
                </a:solidFill>
                <a:latin typeface="Consolas" panose="020B0609020204030204" pitchFamily="49" charset="0"/>
              </a:rPr>
              <a:t>  &lt;p *</a:t>
            </a:r>
            <a:r>
              <a:rPr lang="en-US" sz="1100" dirty="0" err="1">
                <a:solidFill>
                  <a:schemeClr val="tx1"/>
                </a:solidFill>
                <a:latin typeface="Consolas" panose="020B0609020204030204" pitchFamily="49" charset="0"/>
              </a:rPr>
              <a:t>ngSwitchDefault</a:t>
            </a:r>
            <a:r>
              <a:rPr lang="en-US" sz="1100" dirty="0">
                <a:solidFill>
                  <a:schemeClr val="tx1"/>
                </a:solidFill>
                <a:latin typeface="Consolas" panose="020B0609020204030204" pitchFamily="49" charset="0"/>
              </a:rPr>
              <a:t>&gt;This is the default case&lt;/p&gt;</a:t>
            </a:r>
          </a:p>
          <a:p>
            <a:r>
              <a:rPr lang="en-US" sz="1100" dirty="0">
                <a:solidFill>
                  <a:schemeClr val="tx1"/>
                </a:solidFill>
                <a:latin typeface="Consolas" panose="020B0609020204030204" pitchFamily="49" charset="0"/>
              </a:rPr>
              <a:t>&lt;/div&gt;</a:t>
            </a:r>
          </a:p>
          <a:p>
            <a:endParaRPr lang="en-US" sz="1100" dirty="0">
              <a:solidFill>
                <a:schemeClr val="tx1"/>
              </a:solidFill>
              <a:latin typeface="Consolas" panose="020B0609020204030204" pitchFamily="49" charset="0"/>
            </a:endParaRPr>
          </a:p>
          <a:p>
            <a:endParaRPr lang="en-US" sz="1100" b="0" dirty="0">
              <a:solidFill>
                <a:schemeClr val="tx1"/>
              </a:solidFill>
              <a:effectLst/>
              <a:latin typeface="Consolas" panose="020B0609020204030204" pitchFamily="49" charset="0"/>
            </a:endParaRPr>
          </a:p>
          <a:p>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251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44544" y="405355"/>
            <a:ext cx="9216272" cy="546752"/>
          </a:xfrm>
        </p:spPr>
        <p:txBody>
          <a:bodyPr>
            <a:noAutofit/>
          </a:bodyPr>
          <a:lstStyle/>
          <a:p>
            <a:r>
              <a:rPr lang="en-IN" sz="3200" dirty="0"/>
              <a:t>Template Integration (Parent to Child)</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102937"/>
            <a:ext cx="11896627" cy="5349709"/>
          </a:xfrm>
        </p:spPr>
        <p:txBody>
          <a:bodyPr>
            <a:normAutofit/>
          </a:bodyPr>
          <a:lstStyle/>
          <a:p>
            <a:r>
              <a:rPr lang="en-US" sz="1600" b="0" dirty="0">
                <a:solidFill>
                  <a:schemeClr val="tx1"/>
                </a:solidFill>
                <a:effectLst/>
                <a:highlight>
                  <a:srgbClr val="FFFF00"/>
                </a:highlight>
                <a:latin typeface="Consolas" panose="020B0609020204030204" pitchFamily="49" charset="0"/>
              </a:rPr>
              <a:t>Parent Component</a:t>
            </a:r>
          </a:p>
          <a:p>
            <a:r>
              <a:rPr lang="en-US" sz="1200" b="0" dirty="0">
                <a:solidFill>
                  <a:srgbClr val="D4D4D4"/>
                </a:solidFill>
                <a:effectLst/>
                <a:latin typeface="Consolas" panose="020B0609020204030204" pitchFamily="49" charset="0"/>
              </a:rPr>
              <a:t>	</a:t>
            </a:r>
            <a:r>
              <a:rPr lang="en-IN" sz="1200" b="0" dirty="0">
                <a:solidFill>
                  <a:srgbClr val="D4D4D4"/>
                </a:solidFill>
                <a:effectLst/>
                <a:latin typeface="Consolas" panose="020B0609020204030204" pitchFamily="49" charset="0"/>
              </a:rPr>
              <a:t>name = </a:t>
            </a:r>
            <a:r>
              <a:rPr lang="en-IN" sz="1200" b="0" dirty="0">
                <a:solidFill>
                  <a:srgbClr val="CE9178"/>
                </a:solidFill>
                <a:effectLst/>
                <a:latin typeface="Consolas" panose="020B0609020204030204" pitchFamily="49" charset="0"/>
              </a:rPr>
              <a:t>"RAHUL“</a:t>
            </a:r>
          </a:p>
          <a:p>
            <a:r>
              <a:rPr lang="en-IN" sz="1200" dirty="0">
                <a:solidFill>
                  <a:schemeClr val="tx1"/>
                </a:solidFill>
                <a:latin typeface="Consolas" panose="020B0609020204030204" pitchFamily="49" charset="0"/>
              </a:rPr>
              <a:t>Component(HTML file)</a:t>
            </a:r>
            <a:endParaRPr lang="en-IN" sz="1200" b="0" dirty="0">
              <a:solidFill>
                <a:schemeClr val="tx1"/>
              </a:solidFill>
              <a:effectLst/>
              <a:latin typeface="Consolas" panose="020B0609020204030204" pitchFamily="49" charset="0"/>
            </a:endParaRPr>
          </a:p>
          <a:p>
            <a:r>
              <a:rPr lang="en-US" sz="1600" b="0" dirty="0">
                <a:solidFill>
                  <a:schemeClr val="tx1"/>
                </a:solidFill>
                <a:effectLst/>
                <a:latin typeface="Consolas" panose="020B0609020204030204" pitchFamily="49" charset="0"/>
              </a:rPr>
              <a:t>&lt;app-home [</a:t>
            </a:r>
            <a:r>
              <a:rPr lang="en-US" sz="1600" b="0" dirty="0" err="1">
                <a:solidFill>
                  <a:schemeClr val="tx1"/>
                </a:solidFill>
                <a:effectLst/>
                <a:latin typeface="Consolas" panose="020B0609020204030204" pitchFamily="49" charset="0"/>
              </a:rPr>
              <a:t>parentData</a:t>
            </a:r>
            <a:r>
              <a:rPr lang="en-US" sz="1600" b="0" dirty="0">
                <a:solidFill>
                  <a:schemeClr val="tx1"/>
                </a:solidFill>
                <a:effectLst/>
                <a:latin typeface="Consolas" panose="020B0609020204030204" pitchFamily="49" charset="0"/>
              </a:rPr>
              <a:t>]="name" &gt;&lt;/app-home&gt;</a:t>
            </a:r>
          </a:p>
          <a:p>
            <a:br>
              <a:rPr lang="en-US" sz="900" b="0" dirty="0">
                <a:solidFill>
                  <a:srgbClr val="D4D4D4"/>
                </a:solidFill>
                <a:effectLst/>
                <a:latin typeface="Consolas" panose="020B0609020204030204" pitchFamily="49" charset="0"/>
              </a:rPr>
            </a:br>
            <a:endParaRPr lang="en-US" sz="900" b="0" dirty="0">
              <a:solidFill>
                <a:srgbClr val="D4D4D4"/>
              </a:solidFill>
              <a:effectLst/>
              <a:latin typeface="Consolas" panose="020B0609020204030204" pitchFamily="49" charset="0"/>
            </a:endParaRPr>
          </a:p>
          <a:p>
            <a:r>
              <a:rPr lang="en-IN" sz="1600" b="0" dirty="0">
                <a:solidFill>
                  <a:schemeClr val="tx1"/>
                </a:solidFill>
                <a:effectLst/>
                <a:highlight>
                  <a:srgbClr val="FFFF00"/>
                </a:highlight>
                <a:latin typeface="Consolas" panose="020B0609020204030204" pitchFamily="49" charset="0"/>
              </a:rPr>
              <a:t>Child Component</a:t>
            </a:r>
          </a:p>
          <a:p>
            <a:r>
              <a:rPr lang="en-IN" sz="1050" b="0" dirty="0">
                <a:solidFill>
                  <a:srgbClr val="D4D4D4"/>
                </a:solidFill>
                <a:effectLst/>
                <a:latin typeface="Consolas" panose="020B0609020204030204" pitchFamily="49" charset="0"/>
              </a:rPr>
              <a:t> </a:t>
            </a:r>
            <a:r>
              <a:rPr lang="en-IN" sz="1400" b="0" dirty="0">
                <a:solidFill>
                  <a:schemeClr val="tx1"/>
                </a:solidFill>
                <a:effectLst/>
                <a:latin typeface="Consolas" panose="020B0609020204030204" pitchFamily="49" charset="0"/>
              </a:rPr>
              <a:t>component(</a:t>
            </a:r>
            <a:r>
              <a:rPr lang="en-IN" sz="1400" b="0" dirty="0" err="1">
                <a:solidFill>
                  <a:schemeClr val="tx1"/>
                </a:solidFill>
                <a:effectLst/>
                <a:latin typeface="Consolas" panose="020B0609020204030204" pitchFamily="49" charset="0"/>
              </a:rPr>
              <a:t>ts</a:t>
            </a:r>
            <a:r>
              <a:rPr lang="en-IN" sz="1400" b="0" dirty="0">
                <a:solidFill>
                  <a:schemeClr val="tx1"/>
                </a:solidFill>
                <a:effectLst/>
                <a:latin typeface="Consolas" panose="020B0609020204030204" pitchFamily="49" charset="0"/>
              </a:rPr>
              <a:t> file)</a:t>
            </a:r>
          </a:p>
          <a:p>
            <a:r>
              <a:rPr lang="en-IN" sz="1400" b="0" dirty="0">
                <a:solidFill>
                  <a:schemeClr val="tx1"/>
                </a:solidFill>
                <a:effectLst/>
                <a:latin typeface="Consolas" panose="020B0609020204030204" pitchFamily="49" charset="0"/>
              </a:rPr>
              <a:t>  @Input() public </a:t>
            </a:r>
            <a:r>
              <a:rPr lang="en-IN" sz="1400" b="0" dirty="0" err="1">
                <a:solidFill>
                  <a:schemeClr val="tx1"/>
                </a:solidFill>
                <a:effectLst/>
                <a:latin typeface="Consolas" panose="020B0609020204030204" pitchFamily="49" charset="0"/>
              </a:rPr>
              <a:t>parentData:any</a:t>
            </a:r>
            <a:r>
              <a:rPr lang="en-IN" sz="1400" b="0" dirty="0">
                <a:solidFill>
                  <a:schemeClr val="tx1"/>
                </a:solidFill>
                <a:effectLst/>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b="0" dirty="0">
                <a:solidFill>
                  <a:srgbClr val="D4D4D4"/>
                </a:solidFill>
                <a:effectLst/>
                <a:latin typeface="Consolas" panose="020B0609020204030204" pitchFamily="49" charset="0"/>
              </a:rPr>
              <a:t>Child component Html file</a:t>
            </a:r>
          </a:p>
          <a:p>
            <a:r>
              <a:rPr lang="en-US" sz="1600" b="0" dirty="0">
                <a:solidFill>
                  <a:srgbClr val="D4D4D4"/>
                </a:solidFill>
                <a:effectLst/>
                <a:latin typeface="Consolas" panose="020B0609020204030204" pitchFamily="49" charset="0"/>
              </a:rPr>
              <a:t>&lt;p&gt; {{</a:t>
            </a:r>
            <a:r>
              <a:rPr lang="en-IN" sz="1600" b="0" dirty="0" err="1">
                <a:solidFill>
                  <a:schemeClr val="tx1"/>
                </a:solidFill>
                <a:effectLst/>
                <a:latin typeface="Consolas" panose="020B0609020204030204" pitchFamily="49" charset="0"/>
              </a:rPr>
              <a:t>parentData</a:t>
            </a:r>
            <a:r>
              <a:rPr lang="en-IN" sz="1600" b="0" dirty="0">
                <a:solidFill>
                  <a:schemeClr val="tx1"/>
                </a:solidFill>
                <a:effectLst/>
                <a:latin typeface="Consolas" panose="020B0609020204030204" pitchFamily="49" charset="0"/>
              </a:rPr>
              <a:t> }} &lt;/p&gt;</a:t>
            </a:r>
            <a:r>
              <a:rPr lang="en-US" sz="1600" b="0" dirty="0">
                <a:solidFill>
                  <a:srgbClr val="D4D4D4"/>
                </a:solidFill>
                <a:effectLst/>
                <a:latin typeface="Consolas" panose="020B0609020204030204" pitchFamily="49" charset="0"/>
              </a:rPr>
              <a:t>   (Interpolation</a:t>
            </a: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parentData</a:t>
            </a:r>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25666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44544" y="405355"/>
            <a:ext cx="9216272" cy="546752"/>
          </a:xfrm>
        </p:spPr>
        <p:txBody>
          <a:bodyPr>
            <a:noAutofit/>
          </a:bodyPr>
          <a:lstStyle/>
          <a:p>
            <a:r>
              <a:rPr lang="en-IN" sz="3200" dirty="0"/>
              <a:t>Template Integration (Child to Parent)</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102937"/>
            <a:ext cx="11896627" cy="5349709"/>
          </a:xfrm>
        </p:spPr>
        <p:txBody>
          <a:bodyPr>
            <a:normAutofit/>
          </a:bodyPr>
          <a:lstStyle/>
          <a:p>
            <a:r>
              <a:rPr lang="en-US" sz="1400" b="0" dirty="0">
                <a:solidFill>
                  <a:schemeClr val="tx1"/>
                </a:solidFill>
                <a:effectLst/>
                <a:latin typeface="Consolas" panose="020B0609020204030204" pitchFamily="49" charset="0"/>
              </a:rPr>
              <a:t>import { </a:t>
            </a:r>
            <a:r>
              <a:rPr lang="en-US" sz="1400" b="0" dirty="0" err="1">
                <a:solidFill>
                  <a:schemeClr val="tx1"/>
                </a:solidFill>
                <a:effectLst/>
                <a:latin typeface="Consolas" panose="020B0609020204030204" pitchFamily="49" charset="0"/>
              </a:rPr>
              <a:t>Component,Input</a:t>
            </a:r>
            <a:r>
              <a:rPr lang="en-US" sz="1400" b="0" dirty="0">
                <a:solidFill>
                  <a:schemeClr val="tx1"/>
                </a:solidFill>
                <a:effectLst/>
                <a:latin typeface="Consolas" panose="020B0609020204030204" pitchFamily="49" charset="0"/>
              </a:rPr>
              <a:t>, Output, </a:t>
            </a:r>
            <a:r>
              <a:rPr lang="en-US" sz="1400" b="0" dirty="0" err="1">
                <a:solidFill>
                  <a:schemeClr val="tx1"/>
                </a:solidFill>
                <a:effectLst/>
                <a:latin typeface="Consolas" panose="020B0609020204030204" pitchFamily="49" charset="0"/>
              </a:rPr>
              <a:t>EventEmitter</a:t>
            </a:r>
            <a:r>
              <a:rPr lang="en-US" sz="1400" b="0" dirty="0">
                <a:solidFill>
                  <a:schemeClr val="tx1"/>
                </a:solidFill>
                <a:effectLst/>
                <a:latin typeface="Consolas" panose="020B0609020204030204" pitchFamily="49" charset="0"/>
              </a:rPr>
              <a:t> } from '@angular/core’;</a:t>
            </a:r>
          </a:p>
          <a:p>
            <a:endParaRPr lang="en-US" sz="900" b="0" dirty="0">
              <a:solidFill>
                <a:srgbClr val="D4D4D4"/>
              </a:solidFill>
              <a:effectLst/>
              <a:latin typeface="Consolas" panose="020B0609020204030204" pitchFamily="49" charset="0"/>
            </a:endParaRPr>
          </a:p>
          <a:p>
            <a:r>
              <a:rPr lang="en-IN" sz="1600" b="0" dirty="0">
                <a:solidFill>
                  <a:schemeClr val="tx1"/>
                </a:solidFill>
                <a:effectLst/>
                <a:highlight>
                  <a:srgbClr val="FFFF00"/>
                </a:highlight>
                <a:latin typeface="Consolas" panose="020B0609020204030204" pitchFamily="49" charset="0"/>
              </a:rPr>
              <a:t>Child Component</a:t>
            </a:r>
            <a:endParaRPr lang="en-US" sz="1200" b="0" dirty="0">
              <a:solidFill>
                <a:schemeClr val="tx1"/>
              </a:solidFill>
              <a:effectLst/>
              <a:latin typeface="Consolas" panose="020B0609020204030204" pitchFamily="49" charset="0"/>
            </a:endParaRPr>
          </a:p>
          <a:p>
            <a:r>
              <a:rPr lang="en-US" sz="1200" b="0" dirty="0">
                <a:solidFill>
                  <a:schemeClr val="tx1"/>
                </a:solidFill>
                <a:effectLst/>
                <a:latin typeface="Consolas" panose="020B0609020204030204" pitchFamily="49" charset="0"/>
              </a:rPr>
              <a:t>@Output() public </a:t>
            </a:r>
            <a:r>
              <a:rPr lang="en-US" sz="1200" b="0" dirty="0" err="1">
                <a:solidFill>
                  <a:schemeClr val="tx1"/>
                </a:solidFill>
                <a:effectLst/>
                <a:latin typeface="Consolas" panose="020B0609020204030204" pitchFamily="49" charset="0"/>
              </a:rPr>
              <a:t>childevent</a:t>
            </a:r>
            <a:r>
              <a:rPr lang="en-US" sz="1200" b="0" dirty="0">
                <a:solidFill>
                  <a:schemeClr val="tx1"/>
                </a:solidFill>
                <a:effectLst/>
                <a:latin typeface="Consolas" panose="020B0609020204030204" pitchFamily="49" charset="0"/>
              </a:rPr>
              <a:t> = new </a:t>
            </a:r>
            <a:r>
              <a:rPr lang="en-US" sz="1200" b="0" dirty="0" err="1">
                <a:solidFill>
                  <a:schemeClr val="tx1"/>
                </a:solidFill>
                <a:effectLst/>
                <a:latin typeface="Consolas" panose="020B0609020204030204" pitchFamily="49" charset="0"/>
              </a:rPr>
              <a:t>EventEmitter</a:t>
            </a:r>
            <a:r>
              <a:rPr lang="en-US" sz="1200" b="0" dirty="0">
                <a:solidFill>
                  <a:schemeClr val="tx1"/>
                </a:solidFill>
                <a:effectLst/>
                <a:latin typeface="Consolas" panose="020B0609020204030204" pitchFamily="49" charset="0"/>
              </a:rPr>
              <a:t>()</a:t>
            </a:r>
          </a:p>
          <a:p>
            <a:r>
              <a:rPr lang="en-IN" sz="1200" b="0" dirty="0">
                <a:solidFill>
                  <a:schemeClr val="tx1"/>
                </a:solidFill>
                <a:effectLst/>
                <a:latin typeface="Consolas" panose="020B0609020204030204" pitchFamily="49" charset="0"/>
              </a:rPr>
              <a:t> </a:t>
            </a:r>
            <a:r>
              <a:rPr lang="en-IN" sz="1300" b="0" dirty="0" err="1">
                <a:solidFill>
                  <a:schemeClr val="tx1"/>
                </a:solidFill>
                <a:effectLst/>
                <a:latin typeface="Consolas" panose="020B0609020204030204" pitchFamily="49" charset="0"/>
              </a:rPr>
              <a:t>getchilddata</a:t>
            </a:r>
            <a:r>
              <a:rPr lang="en-IN" sz="1300" b="0" dirty="0">
                <a:solidFill>
                  <a:schemeClr val="tx1"/>
                </a:solidFill>
                <a:effectLst/>
                <a:latin typeface="Consolas" panose="020B0609020204030204" pitchFamily="49" charset="0"/>
              </a:rPr>
              <a:t>(){ </a:t>
            </a:r>
            <a:r>
              <a:rPr lang="en-IN" sz="1300" b="0" dirty="0" err="1">
                <a:solidFill>
                  <a:schemeClr val="tx1"/>
                </a:solidFill>
                <a:effectLst/>
                <a:latin typeface="Consolas" panose="020B0609020204030204" pitchFamily="49" charset="0"/>
              </a:rPr>
              <a:t>this.childevent.emit</a:t>
            </a:r>
            <a:r>
              <a:rPr lang="en-IN" sz="1300" b="0" dirty="0">
                <a:solidFill>
                  <a:schemeClr val="tx1"/>
                </a:solidFill>
                <a:effectLst/>
                <a:latin typeface="Consolas" panose="020B0609020204030204" pitchFamily="49" charset="0"/>
              </a:rPr>
              <a:t>("Sonu Chouhan")  }</a:t>
            </a:r>
            <a:endParaRPr lang="en-US" sz="1600" dirty="0">
              <a:solidFill>
                <a:srgbClr val="D4D4D4"/>
              </a:solidFill>
              <a:latin typeface="Consolas" panose="020B0609020204030204" pitchFamily="49" charset="0"/>
            </a:endParaRPr>
          </a:p>
          <a:p>
            <a:r>
              <a:rPr lang="en-US" sz="1600" b="0" dirty="0">
                <a:solidFill>
                  <a:srgbClr val="D4D4D4"/>
                </a:solidFill>
                <a:effectLst/>
                <a:latin typeface="Consolas" panose="020B0609020204030204" pitchFamily="49" charset="0"/>
              </a:rPr>
              <a:t>Child component Html file</a:t>
            </a:r>
          </a:p>
          <a:p>
            <a:r>
              <a:rPr lang="en-IN" sz="1200" b="0" dirty="0">
                <a:solidFill>
                  <a:schemeClr val="tx1"/>
                </a:solidFill>
                <a:effectLst/>
                <a:latin typeface="Consolas" panose="020B0609020204030204" pitchFamily="49" charset="0"/>
              </a:rPr>
              <a:t>&lt;button (click)="</a:t>
            </a:r>
            <a:r>
              <a:rPr lang="en-IN" sz="1200" b="0" dirty="0" err="1">
                <a:solidFill>
                  <a:schemeClr val="tx1"/>
                </a:solidFill>
                <a:effectLst/>
                <a:latin typeface="Consolas" panose="020B0609020204030204" pitchFamily="49" charset="0"/>
              </a:rPr>
              <a:t>getchilddata</a:t>
            </a:r>
            <a:r>
              <a:rPr lang="en-IN" sz="1200" b="0" dirty="0">
                <a:solidFill>
                  <a:schemeClr val="tx1"/>
                </a:solidFill>
                <a:effectLst/>
                <a:latin typeface="Consolas" panose="020B0609020204030204" pitchFamily="49" charset="0"/>
              </a:rPr>
              <a:t>()"   &gt; Send &lt;/button&gt;</a:t>
            </a:r>
          </a:p>
          <a:p>
            <a:endParaRPr lang="en-US" sz="1600" dirty="0">
              <a:solidFill>
                <a:srgbClr val="D4D4D4"/>
              </a:solidFill>
              <a:latin typeface="Consolas" panose="020B0609020204030204" pitchFamily="49" charset="0"/>
            </a:endParaRPr>
          </a:p>
          <a:p>
            <a:r>
              <a:rPr lang="en-US" sz="1600" b="0" dirty="0">
                <a:solidFill>
                  <a:schemeClr val="tx1"/>
                </a:solidFill>
                <a:effectLst/>
                <a:highlight>
                  <a:srgbClr val="FFFF00"/>
                </a:highlight>
                <a:latin typeface="Consolas" panose="020B0609020204030204" pitchFamily="49" charset="0"/>
              </a:rPr>
              <a:t>Parent Component (html file)</a:t>
            </a:r>
          </a:p>
          <a:p>
            <a:r>
              <a:rPr lang="en-US" sz="1400" b="0" dirty="0">
                <a:solidFill>
                  <a:schemeClr val="tx1"/>
                </a:solidFill>
                <a:effectLst/>
                <a:latin typeface="Consolas" panose="020B0609020204030204" pitchFamily="49" charset="0"/>
              </a:rPr>
              <a:t>&lt;app-home (</a:t>
            </a:r>
            <a:r>
              <a:rPr lang="en-US" sz="1400" b="0" dirty="0" err="1">
                <a:solidFill>
                  <a:schemeClr val="tx1"/>
                </a:solidFill>
                <a:effectLst/>
                <a:latin typeface="Consolas" panose="020B0609020204030204" pitchFamily="49" charset="0"/>
              </a:rPr>
              <a:t>childevent</a:t>
            </a:r>
            <a:r>
              <a:rPr lang="en-US" sz="1400" b="0" dirty="0">
                <a:solidFill>
                  <a:schemeClr val="tx1"/>
                </a:solidFill>
                <a:effectLst/>
                <a:latin typeface="Consolas" panose="020B0609020204030204" pitchFamily="49" charset="0"/>
              </a:rPr>
              <a:t>)="message=$event"  &gt;&lt;/app-home&gt;</a:t>
            </a:r>
          </a:p>
          <a:p>
            <a:r>
              <a:rPr lang="en-IN" sz="1200" b="0" dirty="0">
                <a:solidFill>
                  <a:schemeClr val="tx1"/>
                </a:solidFill>
                <a:effectLst/>
                <a:latin typeface="Consolas" panose="020B0609020204030204" pitchFamily="49" charset="0"/>
              </a:rPr>
              <a:t>&lt;h2&gt; {{ message }} &lt;/h2&gt;</a:t>
            </a:r>
            <a:endParaRPr lang="en-US" sz="1050" b="0" dirty="0">
              <a:solidFill>
                <a:srgbClr val="D4D4D4"/>
              </a:solidFill>
              <a:effectLst/>
              <a:latin typeface="Consolas" panose="020B0609020204030204" pitchFamily="49" charset="0"/>
            </a:endParaRPr>
          </a:p>
          <a:p>
            <a:r>
              <a:rPr lang="en-US" sz="1600" dirty="0" err="1">
                <a:solidFill>
                  <a:schemeClr val="tx1"/>
                </a:solidFill>
                <a:highlight>
                  <a:srgbClr val="FFFF00"/>
                </a:highlight>
                <a:latin typeface="Consolas" panose="020B0609020204030204" pitchFamily="49" charset="0"/>
              </a:rPr>
              <a:t>Compoent</a:t>
            </a:r>
            <a:r>
              <a:rPr lang="en-US" sz="1600" dirty="0">
                <a:solidFill>
                  <a:schemeClr val="tx1"/>
                </a:solidFill>
                <a:highlight>
                  <a:srgbClr val="FFFF00"/>
                </a:highlight>
                <a:latin typeface="Consolas" panose="020B0609020204030204" pitchFamily="49" charset="0"/>
              </a:rPr>
              <a:t> </a:t>
            </a:r>
            <a:r>
              <a:rPr lang="en-US" sz="1600" dirty="0" err="1">
                <a:solidFill>
                  <a:schemeClr val="tx1"/>
                </a:solidFill>
                <a:highlight>
                  <a:srgbClr val="FFFF00"/>
                </a:highlight>
                <a:latin typeface="Consolas" panose="020B0609020204030204" pitchFamily="49" charset="0"/>
              </a:rPr>
              <a:t>ts</a:t>
            </a:r>
            <a:r>
              <a:rPr lang="en-US" sz="1600" dirty="0">
                <a:solidFill>
                  <a:schemeClr val="tx1"/>
                </a:solidFill>
                <a:highlight>
                  <a:srgbClr val="FFFF00"/>
                </a:highlight>
                <a:latin typeface="Consolas" panose="020B0609020204030204" pitchFamily="49" charset="0"/>
              </a:rPr>
              <a:t> file</a:t>
            </a:r>
          </a:p>
          <a:p>
            <a:r>
              <a:rPr lang="en-IN" sz="1600" b="0" dirty="0" err="1">
                <a:solidFill>
                  <a:schemeClr val="tx1"/>
                </a:solidFill>
                <a:effectLst/>
                <a:latin typeface="Consolas" panose="020B0609020204030204" pitchFamily="49" charset="0"/>
              </a:rPr>
              <a:t>Message:any</a:t>
            </a:r>
            <a:r>
              <a:rPr lang="en-IN" sz="1600" b="0" dirty="0">
                <a:solidFill>
                  <a:schemeClr val="tx1"/>
                </a:solidFill>
                <a:effectLst/>
                <a:latin typeface="Consolas" panose="020B0609020204030204" pitchFamily="49" charset="0"/>
              </a:rPr>
              <a:t>;</a:t>
            </a:r>
            <a:endParaRPr lang="en-US" sz="1600" b="0" dirty="0">
              <a:solidFill>
                <a:schemeClr val="tx1"/>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1191290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44544" y="405355"/>
            <a:ext cx="9216272" cy="546752"/>
          </a:xfrm>
        </p:spPr>
        <p:txBody>
          <a:bodyPr>
            <a:noAutofit/>
          </a:bodyPr>
          <a:lstStyle/>
          <a:p>
            <a:r>
              <a:rPr lang="en-IN" sz="3200" dirty="0"/>
              <a:t>Pipe</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102937"/>
            <a:ext cx="11896627" cy="5349709"/>
          </a:xfrm>
        </p:spPr>
        <p:txBody>
          <a:bodyPr>
            <a:normAutofit/>
          </a:bodyPr>
          <a:lstStyle/>
          <a:p>
            <a:r>
              <a:rPr lang="en-US" sz="1600" b="0" dirty="0">
                <a:solidFill>
                  <a:schemeClr val="tx1"/>
                </a:solidFill>
                <a:effectLst/>
                <a:latin typeface="Consolas" panose="020B0609020204030204" pitchFamily="49" charset="0"/>
              </a:rPr>
              <a:t>In Angular, a pipe is a feature that allows you to transform and format data within your HTML templates. Pipes take in a value as input and apply a transformation to produce a modified output. They provide a convenient way to perform common data manipulation tasks such as filtering, sorting, formatting, and more.</a:t>
            </a:r>
          </a:p>
          <a:p>
            <a:r>
              <a:rPr lang="en-US" sz="1600" b="0" dirty="0">
                <a:solidFill>
                  <a:schemeClr val="tx1"/>
                </a:solidFill>
                <a:effectLst/>
                <a:latin typeface="Consolas" panose="020B0609020204030204" pitchFamily="49" charset="0"/>
              </a:rPr>
              <a:t>Pipes are denoted by the | symbol followed by the pipe name in the template. They can be chained together to apply multiple transformations in sequence.</a:t>
            </a:r>
          </a:p>
          <a:p>
            <a:r>
              <a:rPr lang="en-US" sz="1600" b="0" dirty="0">
                <a:solidFill>
                  <a:schemeClr val="tx1"/>
                </a:solidFill>
                <a:effectLst/>
                <a:latin typeface="Consolas" panose="020B0609020204030204" pitchFamily="49" charset="0"/>
              </a:rPr>
              <a:t>&lt;p&gt;The current date is {{ </a:t>
            </a:r>
            <a:r>
              <a:rPr lang="en-US" sz="1600" b="0" dirty="0" err="1">
                <a:solidFill>
                  <a:schemeClr val="tx1"/>
                </a:solidFill>
                <a:effectLst/>
                <a:latin typeface="Consolas" panose="020B0609020204030204" pitchFamily="49" charset="0"/>
              </a:rPr>
              <a:t>currentDate</a:t>
            </a:r>
            <a:r>
              <a:rPr lang="en-US" sz="1600" b="0" dirty="0">
                <a:solidFill>
                  <a:schemeClr val="tx1"/>
                </a:solidFill>
                <a:effectLst/>
                <a:latin typeface="Consolas" panose="020B0609020204030204" pitchFamily="49" charset="0"/>
              </a:rPr>
              <a:t> | date }}&lt;/p&gt;</a:t>
            </a:r>
          </a:p>
          <a:p>
            <a:r>
              <a:rPr lang="en-US" sz="1600" b="0" dirty="0">
                <a:solidFill>
                  <a:schemeClr val="tx1"/>
                </a:solidFill>
                <a:effectLst/>
                <a:latin typeface="Consolas" panose="020B0609020204030204" pitchFamily="49" charset="0"/>
              </a:rPr>
              <a:t>&lt;p&gt;{{ message | uppercase }}&lt;/p&gt;</a:t>
            </a:r>
          </a:p>
          <a:p>
            <a:r>
              <a:rPr lang="en-US" sz="1600" b="0" dirty="0">
                <a:solidFill>
                  <a:schemeClr val="tx1"/>
                </a:solidFill>
                <a:effectLst/>
                <a:latin typeface="Consolas" panose="020B0609020204030204" pitchFamily="49" charset="0"/>
              </a:rPr>
              <a:t>&lt;p&gt;The total cost is {{ </a:t>
            </a:r>
            <a:r>
              <a:rPr lang="en-US" sz="1600" b="0" dirty="0" err="1">
                <a:solidFill>
                  <a:schemeClr val="tx1"/>
                </a:solidFill>
                <a:effectLst/>
                <a:latin typeface="Consolas" panose="020B0609020204030204" pitchFamily="49" charset="0"/>
              </a:rPr>
              <a:t>totalCost</a:t>
            </a:r>
            <a:r>
              <a:rPr lang="en-US" sz="1600" b="0" dirty="0">
                <a:solidFill>
                  <a:schemeClr val="tx1"/>
                </a:solidFill>
                <a:effectLst/>
                <a:latin typeface="Consolas" panose="020B0609020204030204" pitchFamily="49" charset="0"/>
              </a:rPr>
              <a:t> | </a:t>
            </a:r>
            <a:r>
              <a:rPr lang="en-US" sz="1600" b="0" dirty="0" err="1">
                <a:solidFill>
                  <a:schemeClr val="tx1"/>
                </a:solidFill>
                <a:effectLst/>
                <a:latin typeface="Consolas" panose="020B0609020204030204" pitchFamily="49" charset="0"/>
              </a:rPr>
              <a:t>currency:'USD':'symbol</a:t>
            </a:r>
            <a:r>
              <a:rPr lang="en-US" sz="1600" b="0" dirty="0">
                <a:solidFill>
                  <a:schemeClr val="tx1"/>
                </a:solidFill>
                <a:effectLst/>
                <a:latin typeface="Consolas" panose="020B0609020204030204" pitchFamily="49" charset="0"/>
              </a:rPr>
              <a:t>' }}&lt;/p&gt;</a:t>
            </a:r>
          </a:p>
          <a:p>
            <a:r>
              <a:rPr lang="en-US" sz="1600" b="0" dirty="0">
                <a:solidFill>
                  <a:schemeClr val="tx1"/>
                </a:solidFill>
                <a:effectLst/>
                <a:latin typeface="Consolas" panose="020B0609020204030204" pitchFamily="49" charset="0"/>
              </a:rPr>
              <a:t>&lt;p&gt;The value is {{ </a:t>
            </a:r>
            <a:r>
              <a:rPr lang="en-US" sz="1600" b="0" dirty="0" err="1">
                <a:solidFill>
                  <a:schemeClr val="tx1"/>
                </a:solidFill>
                <a:effectLst/>
                <a:latin typeface="Consolas" panose="020B0609020204030204" pitchFamily="49" charset="0"/>
              </a:rPr>
              <a:t>myNumber</a:t>
            </a:r>
            <a:r>
              <a:rPr lang="en-US" sz="1600" b="0" dirty="0">
                <a:solidFill>
                  <a:schemeClr val="tx1"/>
                </a:solidFill>
                <a:effectLst/>
                <a:latin typeface="Consolas" panose="020B0609020204030204" pitchFamily="49" charset="0"/>
              </a:rPr>
              <a:t> | number:'1.2-2' }}&lt;/p&gt;</a:t>
            </a:r>
          </a:p>
          <a:p>
            <a:r>
              <a:rPr lang="en-US" sz="1600" b="0" dirty="0">
                <a:solidFill>
                  <a:schemeClr val="tx1"/>
                </a:solidFill>
                <a:effectLst/>
                <a:latin typeface="Consolas" panose="020B0609020204030204" pitchFamily="49" charset="0"/>
              </a:rPr>
              <a:t>&lt;p&gt;{{ </a:t>
            </a:r>
            <a:r>
              <a:rPr lang="en-US" sz="1600" b="0" dirty="0" err="1">
                <a:solidFill>
                  <a:schemeClr val="tx1"/>
                </a:solidFill>
                <a:effectLst/>
                <a:latin typeface="Consolas" panose="020B0609020204030204" pitchFamily="49" charset="0"/>
              </a:rPr>
              <a:t>myString</a:t>
            </a:r>
            <a:r>
              <a:rPr lang="en-US" sz="1600" b="0" dirty="0">
                <a:solidFill>
                  <a:schemeClr val="tx1"/>
                </a:solidFill>
                <a:effectLst/>
                <a:latin typeface="Consolas" panose="020B0609020204030204" pitchFamily="49" charset="0"/>
              </a:rPr>
              <a:t> | slice:0:5 }}&lt;/p&gt;</a:t>
            </a:r>
          </a:p>
          <a:p>
            <a:endParaRPr lang="en-US" sz="16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480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50829" y="131978"/>
            <a:ext cx="9216272" cy="546752"/>
          </a:xfrm>
        </p:spPr>
        <p:txBody>
          <a:bodyPr>
            <a:noAutofit/>
          </a:bodyPr>
          <a:lstStyle/>
          <a:p>
            <a:r>
              <a:rPr lang="en-IN" sz="3200" dirty="0"/>
              <a:t>Custom Pipe</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a:bodyPr>
          <a:lstStyle/>
          <a:p>
            <a:r>
              <a:rPr lang="en-IN" sz="1200" b="0" dirty="0">
                <a:solidFill>
                  <a:schemeClr val="tx1"/>
                </a:solidFill>
                <a:effectLst/>
                <a:latin typeface="Consolas" panose="020B0609020204030204" pitchFamily="49" charset="0"/>
              </a:rPr>
              <a:t>import { Pipe, </a:t>
            </a:r>
            <a:r>
              <a:rPr lang="en-IN" sz="1200" b="0" dirty="0" err="1">
                <a:solidFill>
                  <a:schemeClr val="tx1"/>
                </a:solidFill>
                <a:effectLst/>
                <a:latin typeface="Consolas" panose="020B0609020204030204" pitchFamily="49" charset="0"/>
              </a:rPr>
              <a:t>PipeTransform</a:t>
            </a:r>
            <a:r>
              <a:rPr lang="en-IN" sz="1200" b="0" dirty="0">
                <a:solidFill>
                  <a:schemeClr val="tx1"/>
                </a:solidFill>
                <a:effectLst/>
                <a:latin typeface="Consolas" panose="020B0609020204030204" pitchFamily="49" charset="0"/>
              </a:rPr>
              <a:t> } from '@angular/core’;</a:t>
            </a:r>
          </a:p>
          <a:p>
            <a:br>
              <a:rPr lang="en-IN" sz="1200" b="0" dirty="0">
                <a:solidFill>
                  <a:schemeClr val="tx1"/>
                </a:solidFill>
                <a:effectLst/>
                <a:latin typeface="Consolas" panose="020B0609020204030204" pitchFamily="49" charset="0"/>
              </a:rPr>
            </a:br>
            <a:r>
              <a:rPr lang="en-IN" sz="1200" b="0" dirty="0">
                <a:solidFill>
                  <a:schemeClr val="tx1"/>
                </a:solidFill>
                <a:effectLst/>
                <a:latin typeface="Consolas" panose="020B0609020204030204" pitchFamily="49" charset="0"/>
              </a:rPr>
              <a:t>@Pipe({ name: 'uppercase’ })</a:t>
            </a:r>
          </a:p>
          <a:p>
            <a:r>
              <a:rPr lang="en-IN" sz="1200" b="0" dirty="0">
                <a:solidFill>
                  <a:schemeClr val="tx1"/>
                </a:solidFill>
                <a:effectLst/>
                <a:latin typeface="Consolas" panose="020B0609020204030204" pitchFamily="49" charset="0"/>
              </a:rPr>
              <a:t>export class </a:t>
            </a:r>
            <a:r>
              <a:rPr lang="en-IN" sz="1200" b="0" dirty="0" err="1">
                <a:solidFill>
                  <a:schemeClr val="tx1"/>
                </a:solidFill>
                <a:effectLst/>
                <a:latin typeface="Consolas" panose="020B0609020204030204" pitchFamily="49" charset="0"/>
              </a:rPr>
              <a:t>UppercasePipe</a:t>
            </a:r>
            <a:r>
              <a:rPr lang="en-IN" sz="1200" b="0" dirty="0">
                <a:solidFill>
                  <a:schemeClr val="tx1"/>
                </a:solidFill>
                <a:effectLst/>
                <a:latin typeface="Consolas" panose="020B0609020204030204" pitchFamily="49" charset="0"/>
              </a:rPr>
              <a:t> implements </a:t>
            </a:r>
            <a:r>
              <a:rPr lang="en-IN" sz="1200" b="0" dirty="0" err="1">
                <a:solidFill>
                  <a:schemeClr val="tx1"/>
                </a:solidFill>
                <a:effectLst/>
                <a:latin typeface="Consolas" panose="020B0609020204030204" pitchFamily="49" charset="0"/>
              </a:rPr>
              <a:t>PipeTransform</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transform(value: string): string {</a:t>
            </a:r>
          </a:p>
          <a:p>
            <a:r>
              <a:rPr lang="en-IN" sz="1200" b="0" dirty="0">
                <a:solidFill>
                  <a:schemeClr val="tx1"/>
                </a:solidFill>
                <a:effectLst/>
                <a:latin typeface="Consolas" panose="020B0609020204030204" pitchFamily="49" charset="0"/>
              </a:rPr>
              <a:t>    return </a:t>
            </a:r>
            <a:r>
              <a:rPr lang="en-IN" sz="1200" b="0" dirty="0" err="1">
                <a:solidFill>
                  <a:schemeClr val="tx1"/>
                </a:solidFill>
                <a:effectLst/>
                <a:latin typeface="Consolas" panose="020B0609020204030204" pitchFamily="49" charset="0"/>
              </a:rPr>
              <a:t>value.toUpperCase</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a:t>
            </a:r>
          </a:p>
          <a:p>
            <a:br>
              <a:rPr lang="en-IN" sz="1200" b="0" dirty="0">
                <a:solidFill>
                  <a:schemeClr val="tx1"/>
                </a:solidFill>
                <a:effectLst/>
                <a:latin typeface="Consolas" panose="020B0609020204030204" pitchFamily="49" charset="0"/>
              </a:rPr>
            </a:br>
            <a:r>
              <a:rPr lang="en-US" sz="1200" dirty="0" err="1">
                <a:solidFill>
                  <a:schemeClr val="tx1"/>
                </a:solidFill>
                <a:latin typeface="Consolas" panose="020B0609020204030204" pitchFamily="49" charset="0"/>
              </a:rPr>
              <a:t>app.module.ts</a:t>
            </a:r>
            <a:endParaRPr lang="en-US" sz="1200" dirty="0">
              <a:solidFill>
                <a:schemeClr val="tx1"/>
              </a:solidFill>
              <a:latin typeface="Consolas" panose="020B0609020204030204" pitchFamily="49" charset="0"/>
            </a:endParaRPr>
          </a:p>
          <a:p>
            <a:r>
              <a:rPr lang="en-US" sz="1200" b="0" dirty="0">
                <a:solidFill>
                  <a:schemeClr val="tx1"/>
                </a:solidFill>
                <a:effectLst/>
                <a:latin typeface="Consolas" panose="020B0609020204030204" pitchFamily="49" charset="0"/>
              </a:rPr>
              <a:t>**************************************</a:t>
            </a:r>
          </a:p>
          <a:p>
            <a:r>
              <a:rPr lang="en-IN" sz="1200" b="0" dirty="0">
                <a:solidFill>
                  <a:schemeClr val="tx1"/>
                </a:solidFill>
                <a:effectLst/>
                <a:latin typeface="Consolas" panose="020B0609020204030204" pitchFamily="49" charset="0"/>
              </a:rPr>
              <a:t>import { </a:t>
            </a:r>
            <a:r>
              <a:rPr lang="en-IN" sz="1200" b="0" dirty="0" err="1">
                <a:solidFill>
                  <a:schemeClr val="tx1"/>
                </a:solidFill>
                <a:effectLst/>
                <a:latin typeface="Consolas" panose="020B0609020204030204" pitchFamily="49" charset="0"/>
              </a:rPr>
              <a:t>NgModule</a:t>
            </a:r>
            <a:r>
              <a:rPr lang="en-IN" sz="1200" b="0" dirty="0">
                <a:solidFill>
                  <a:schemeClr val="tx1"/>
                </a:solidFill>
                <a:effectLst/>
                <a:latin typeface="Consolas" panose="020B0609020204030204" pitchFamily="49" charset="0"/>
              </a:rPr>
              <a:t> } from '@angular/core';</a:t>
            </a:r>
          </a:p>
          <a:p>
            <a:r>
              <a:rPr lang="en-IN" sz="1200" b="0" dirty="0">
                <a:solidFill>
                  <a:schemeClr val="tx1"/>
                </a:solidFill>
                <a:effectLst/>
                <a:latin typeface="Consolas" panose="020B0609020204030204" pitchFamily="49" charset="0"/>
              </a:rPr>
              <a:t>import { </a:t>
            </a:r>
            <a:r>
              <a:rPr lang="en-IN" sz="1200" b="0" dirty="0" err="1">
                <a:solidFill>
                  <a:schemeClr val="tx1"/>
                </a:solidFill>
                <a:effectLst/>
                <a:latin typeface="Consolas" panose="020B0609020204030204" pitchFamily="49" charset="0"/>
              </a:rPr>
              <a:t>UppercasePipe</a:t>
            </a:r>
            <a:r>
              <a:rPr lang="en-IN" sz="1200" b="0" dirty="0">
                <a:solidFill>
                  <a:schemeClr val="tx1"/>
                </a:solidFill>
                <a:effectLst/>
                <a:latin typeface="Consolas" panose="020B0609020204030204" pitchFamily="49" charset="0"/>
              </a:rPr>
              <a:t> } from './</a:t>
            </a:r>
            <a:r>
              <a:rPr lang="en-IN" sz="1200" b="0" dirty="0" err="1">
                <a:solidFill>
                  <a:schemeClr val="tx1"/>
                </a:solidFill>
                <a:effectLst/>
                <a:latin typeface="Consolas" panose="020B0609020204030204" pitchFamily="49" charset="0"/>
              </a:rPr>
              <a:t>uppercase.pipe</a:t>
            </a:r>
            <a:r>
              <a:rPr lang="en-IN" sz="1200" b="0" dirty="0">
                <a:solidFill>
                  <a:schemeClr val="tx1"/>
                </a:solidFill>
                <a:effectLst/>
                <a:latin typeface="Consolas" panose="020B0609020204030204" pitchFamily="49" charset="0"/>
              </a:rPr>
              <a:t>';</a:t>
            </a:r>
          </a:p>
          <a:p>
            <a:r>
              <a:rPr lang="en-IN" sz="1200" b="0" dirty="0">
                <a:solidFill>
                  <a:schemeClr val="tx1"/>
                </a:solidFill>
                <a:effectLst/>
                <a:latin typeface="Consolas" panose="020B0609020204030204" pitchFamily="49" charset="0"/>
              </a:rPr>
              <a:t>@NgModule({</a:t>
            </a:r>
          </a:p>
          <a:p>
            <a:r>
              <a:rPr lang="en-IN" sz="1200" b="0" dirty="0">
                <a:solidFill>
                  <a:schemeClr val="tx1"/>
                </a:solidFill>
                <a:effectLst/>
                <a:latin typeface="Consolas" panose="020B0609020204030204" pitchFamily="49" charset="0"/>
              </a:rPr>
              <a:t>  declarations: [</a:t>
            </a:r>
            <a:r>
              <a:rPr lang="en-IN" sz="1200" b="0" dirty="0" err="1">
                <a:solidFill>
                  <a:schemeClr val="tx1"/>
                </a:solidFill>
                <a:effectLst/>
                <a:latin typeface="Consolas" panose="020B0609020204030204" pitchFamily="49" charset="0"/>
              </a:rPr>
              <a:t>UppercasePipe</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export class </a:t>
            </a:r>
            <a:r>
              <a:rPr lang="en-IN" sz="1200" b="0" dirty="0" err="1">
                <a:solidFill>
                  <a:schemeClr val="tx1"/>
                </a:solidFill>
                <a:effectLst/>
                <a:latin typeface="Consolas" panose="020B0609020204030204" pitchFamily="49" charset="0"/>
              </a:rPr>
              <a:t>AppModule</a:t>
            </a:r>
            <a:r>
              <a:rPr lang="en-IN" sz="1200" b="0" dirty="0">
                <a:solidFill>
                  <a:schemeClr val="tx1"/>
                </a:solidFill>
                <a:effectLst/>
                <a:latin typeface="Consolas" panose="020B0609020204030204" pitchFamily="49" charset="0"/>
              </a:rPr>
              <a:t> { }</a:t>
            </a:r>
          </a:p>
          <a:p>
            <a:r>
              <a:rPr lang="en-IN" sz="1200" b="0" dirty="0">
                <a:solidFill>
                  <a:schemeClr val="tx1"/>
                </a:solidFill>
                <a:effectLst/>
                <a:latin typeface="Consolas" panose="020B0609020204030204" pitchFamily="49" charset="0"/>
              </a:rPr>
              <a:t>&lt;p&gt;{{ 'hello world' | uppercase }}&lt;/p&gt;</a:t>
            </a:r>
          </a:p>
          <a:p>
            <a:endParaRPr lang="en-IN" sz="1200" b="0" dirty="0">
              <a:solidFill>
                <a:schemeClr val="tx1"/>
              </a:solidFill>
              <a:effectLst/>
              <a:latin typeface="Consolas" panose="020B0609020204030204" pitchFamily="49" charset="0"/>
            </a:endParaRPr>
          </a:p>
          <a:p>
            <a:endParaRPr lang="en-IN" sz="1200" b="0" dirty="0">
              <a:solidFill>
                <a:schemeClr val="tx1"/>
              </a:solidFill>
              <a:effectLst/>
              <a:latin typeface="Consolas" panose="020B0609020204030204" pitchFamily="49" charset="0"/>
            </a:endParaRPr>
          </a:p>
          <a:p>
            <a:endParaRPr lang="en-IN" sz="12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025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50829" y="131978"/>
            <a:ext cx="9216272" cy="546752"/>
          </a:xfrm>
        </p:spPr>
        <p:txBody>
          <a:bodyPr>
            <a:noAutofit/>
          </a:bodyPr>
          <a:lstStyle/>
          <a:p>
            <a:r>
              <a:rPr lang="en-IN" sz="3200" dirty="0"/>
              <a:t>Service </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a:bodyPr>
          <a:lstStyle/>
          <a:p>
            <a:r>
              <a:rPr lang="en-US" sz="1200" dirty="0" err="1">
                <a:solidFill>
                  <a:schemeClr val="tx1"/>
                </a:solidFill>
                <a:highlight>
                  <a:srgbClr val="FFFF00"/>
                </a:highlight>
                <a:latin typeface="Consolas" panose="020B0609020204030204" pitchFamily="49" charset="0"/>
              </a:rPr>
              <a:t>e</a:t>
            </a:r>
            <a:r>
              <a:rPr lang="en-US" sz="1200" b="0" dirty="0" err="1">
                <a:solidFill>
                  <a:schemeClr val="tx1"/>
                </a:solidFill>
                <a:effectLst/>
                <a:highlight>
                  <a:srgbClr val="FFFF00"/>
                </a:highlight>
                <a:latin typeface="Consolas" panose="020B0609020204030204" pitchFamily="49" charset="0"/>
              </a:rPr>
              <a:t>xample.service.ts</a:t>
            </a:r>
            <a:endParaRPr lang="en-US" sz="1200" b="0" dirty="0">
              <a:solidFill>
                <a:schemeClr val="tx1"/>
              </a:solidFill>
              <a:effectLst/>
              <a:highlight>
                <a:srgbClr val="FFFF00"/>
              </a:highlight>
              <a:latin typeface="Consolas" panose="020B0609020204030204" pitchFamily="49" charset="0"/>
            </a:endParaRPr>
          </a:p>
          <a:p>
            <a:r>
              <a:rPr lang="en-US" sz="1200" b="0" dirty="0">
                <a:solidFill>
                  <a:schemeClr val="tx1"/>
                </a:solidFill>
                <a:effectLst/>
                <a:latin typeface="Consolas" panose="020B0609020204030204" pitchFamily="49" charset="0"/>
              </a:rPr>
              <a:t>import { Injectable } from '@angular/core';</a:t>
            </a:r>
          </a:p>
          <a:p>
            <a:r>
              <a:rPr lang="en-US" sz="1200" b="0" dirty="0">
                <a:solidFill>
                  <a:schemeClr val="tx1"/>
                </a:solidFill>
                <a:effectLst/>
                <a:latin typeface="Consolas" panose="020B0609020204030204" pitchFamily="49" charset="0"/>
              </a:rPr>
              <a:t>@Injectable()</a:t>
            </a:r>
          </a:p>
          <a:p>
            <a:r>
              <a:rPr lang="en-US" sz="1200" b="0" dirty="0">
                <a:solidFill>
                  <a:schemeClr val="tx1"/>
                </a:solidFill>
                <a:effectLst/>
                <a:latin typeface="Consolas" panose="020B0609020204030204" pitchFamily="49" charset="0"/>
              </a:rPr>
              <a:t>export class </a:t>
            </a:r>
            <a:r>
              <a:rPr lang="en-US" sz="1200" b="0" dirty="0" err="1">
                <a:solidFill>
                  <a:schemeClr val="tx1"/>
                </a:solidFill>
                <a:effectLst/>
                <a:latin typeface="Consolas" panose="020B0609020204030204" pitchFamily="49" charset="0"/>
              </a:rPr>
              <a:t>ExampleService</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getData</a:t>
            </a:r>
            <a:r>
              <a:rPr lang="en-US" sz="1200" b="0" dirty="0">
                <a:solidFill>
                  <a:schemeClr val="tx1"/>
                </a:solidFill>
                <a:effectLst/>
                <a:latin typeface="Consolas" panose="020B0609020204030204" pitchFamily="49" charset="0"/>
              </a:rPr>
              <a:t>(): string { return 'This is the data from the service.’; }  }</a:t>
            </a:r>
          </a:p>
          <a:p>
            <a:endParaRPr lang="en-US" sz="1200" b="0" dirty="0">
              <a:solidFill>
                <a:schemeClr val="tx1"/>
              </a:solidFill>
              <a:effectLst/>
              <a:latin typeface="Consolas" panose="020B0609020204030204" pitchFamily="49" charset="0"/>
            </a:endParaRPr>
          </a:p>
          <a:p>
            <a:r>
              <a:rPr lang="en-IN" sz="1200" b="0" dirty="0">
                <a:solidFill>
                  <a:schemeClr val="tx1"/>
                </a:solidFill>
                <a:effectLst/>
                <a:highlight>
                  <a:srgbClr val="FFFF00"/>
                </a:highlight>
                <a:latin typeface="Consolas" panose="020B0609020204030204" pitchFamily="49" charset="0"/>
              </a:rPr>
              <a:t>Component</a:t>
            </a:r>
          </a:p>
          <a:p>
            <a:r>
              <a:rPr lang="en-IN" sz="1200" b="0" dirty="0">
                <a:solidFill>
                  <a:schemeClr val="tx1"/>
                </a:solidFill>
                <a:effectLst/>
                <a:latin typeface="Consolas" panose="020B0609020204030204" pitchFamily="49" charset="0"/>
              </a:rPr>
              <a:t>import { Component } from '@angular/core';</a:t>
            </a:r>
          </a:p>
          <a:p>
            <a:r>
              <a:rPr lang="en-IN" sz="1200" b="0" dirty="0">
                <a:solidFill>
                  <a:schemeClr val="tx1"/>
                </a:solidFill>
                <a:effectLst/>
                <a:latin typeface="Consolas" panose="020B0609020204030204" pitchFamily="49" charset="0"/>
              </a:rPr>
              <a:t>import { </a:t>
            </a:r>
            <a:r>
              <a:rPr lang="en-IN" sz="1200" b="0" dirty="0" err="1">
                <a:solidFill>
                  <a:schemeClr val="tx1"/>
                </a:solidFill>
                <a:effectLst/>
                <a:latin typeface="Consolas" panose="020B0609020204030204" pitchFamily="49" charset="0"/>
              </a:rPr>
              <a:t>ExampleService</a:t>
            </a:r>
            <a:r>
              <a:rPr lang="en-IN" sz="1200" b="0" dirty="0">
                <a:solidFill>
                  <a:schemeClr val="tx1"/>
                </a:solidFill>
                <a:effectLst/>
                <a:latin typeface="Consolas" panose="020B0609020204030204" pitchFamily="49" charset="0"/>
              </a:rPr>
              <a:t> } from './</a:t>
            </a:r>
            <a:r>
              <a:rPr lang="en-IN" sz="1200" b="0" dirty="0" err="1">
                <a:solidFill>
                  <a:schemeClr val="tx1"/>
                </a:solidFill>
                <a:effectLst/>
                <a:latin typeface="Consolas" panose="020B0609020204030204" pitchFamily="49" charset="0"/>
              </a:rPr>
              <a:t>example.service</a:t>
            </a:r>
            <a:r>
              <a:rPr lang="en-IN" sz="1200" b="0" dirty="0">
                <a:solidFill>
                  <a:schemeClr val="tx1"/>
                </a:solidFill>
                <a:effectLst/>
                <a:latin typeface="Consolas" panose="020B0609020204030204" pitchFamily="49" charset="0"/>
              </a:rPr>
              <a:t>’;</a:t>
            </a:r>
          </a:p>
          <a:p>
            <a:r>
              <a:rPr lang="en-IN" sz="1200" b="0" dirty="0">
                <a:solidFill>
                  <a:schemeClr val="tx1"/>
                </a:solidFill>
                <a:effectLst/>
                <a:latin typeface="Consolas" panose="020B0609020204030204" pitchFamily="49" charset="0"/>
              </a:rPr>
              <a:t>@Component({})</a:t>
            </a:r>
          </a:p>
          <a:p>
            <a:r>
              <a:rPr lang="en-IN" sz="1200" b="0" dirty="0">
                <a:solidFill>
                  <a:schemeClr val="tx1"/>
                </a:solidFill>
                <a:effectLst/>
                <a:latin typeface="Consolas" panose="020B0609020204030204" pitchFamily="49" charset="0"/>
              </a:rPr>
              <a:t>export class </a:t>
            </a:r>
            <a:r>
              <a:rPr lang="en-IN" sz="1200" b="0" dirty="0" err="1">
                <a:solidFill>
                  <a:schemeClr val="tx1"/>
                </a:solidFill>
                <a:effectLst/>
                <a:latin typeface="Consolas" panose="020B0609020204030204" pitchFamily="49" charset="0"/>
              </a:rPr>
              <a:t>MyComponent</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constructor(private </a:t>
            </a:r>
            <a:r>
              <a:rPr lang="en-IN" sz="1200" b="0" dirty="0" err="1">
                <a:solidFill>
                  <a:schemeClr val="tx1"/>
                </a:solidFill>
                <a:effectLst/>
                <a:latin typeface="Consolas" panose="020B0609020204030204" pitchFamily="49" charset="0"/>
              </a:rPr>
              <a:t>exampleService</a:t>
            </a:r>
            <a:r>
              <a:rPr lang="en-IN" sz="1200" b="0" dirty="0">
                <a:solidFill>
                  <a:schemeClr val="tx1"/>
                </a:solidFill>
                <a:effectLst/>
                <a:latin typeface="Consolas" panose="020B0609020204030204" pitchFamily="49" charset="0"/>
              </a:rPr>
              <a:t>: </a:t>
            </a:r>
            <a:r>
              <a:rPr lang="en-IN" sz="1200" b="0" dirty="0" err="1">
                <a:solidFill>
                  <a:schemeClr val="tx1"/>
                </a:solidFill>
                <a:effectLst/>
                <a:latin typeface="Consolas" panose="020B0609020204030204" pitchFamily="49" charset="0"/>
              </a:rPr>
              <a:t>ExampleService</a:t>
            </a:r>
            <a:r>
              <a:rPr lang="en-IN" sz="1200" b="0" dirty="0">
                <a:solidFill>
                  <a:schemeClr val="tx1"/>
                </a:solidFill>
                <a:effectLst/>
                <a:latin typeface="Consolas" panose="020B0609020204030204" pitchFamily="49" charset="0"/>
              </a:rPr>
              <a:t>) {</a:t>
            </a:r>
          </a:p>
          <a:p>
            <a:r>
              <a:rPr lang="en-IN" sz="1200" b="0" dirty="0" err="1">
                <a:solidFill>
                  <a:schemeClr val="tx1"/>
                </a:solidFill>
                <a:effectLst/>
                <a:latin typeface="Consolas" panose="020B0609020204030204" pitchFamily="49" charset="0"/>
              </a:rPr>
              <a:t>const</a:t>
            </a:r>
            <a:r>
              <a:rPr lang="en-IN" sz="1200" b="0" dirty="0">
                <a:solidFill>
                  <a:schemeClr val="tx1"/>
                </a:solidFill>
                <a:effectLst/>
                <a:latin typeface="Consolas" panose="020B0609020204030204" pitchFamily="49" charset="0"/>
              </a:rPr>
              <a:t> data = </a:t>
            </a:r>
            <a:r>
              <a:rPr lang="en-IN" sz="1200" b="0" dirty="0" err="1">
                <a:solidFill>
                  <a:schemeClr val="tx1"/>
                </a:solidFill>
                <a:effectLst/>
                <a:latin typeface="Consolas" panose="020B0609020204030204" pitchFamily="49" charset="0"/>
              </a:rPr>
              <a:t>this.exampleService.getData</a:t>
            </a:r>
            <a:r>
              <a:rPr lang="en-IN" sz="1200" b="0" dirty="0">
                <a:solidFill>
                  <a:schemeClr val="tx1"/>
                </a:solidFill>
                <a:effectLst/>
                <a:latin typeface="Consolas" panose="020B0609020204030204" pitchFamily="49" charset="0"/>
              </a:rPr>
              <a:t>();</a:t>
            </a:r>
          </a:p>
          <a:p>
            <a:r>
              <a:rPr lang="en-IN" sz="1200" b="0" dirty="0">
                <a:solidFill>
                  <a:schemeClr val="tx1"/>
                </a:solidFill>
                <a:effectLst/>
                <a:latin typeface="Consolas" panose="020B0609020204030204" pitchFamily="49" charset="0"/>
              </a:rPr>
              <a:t>    console.log(data);  } }</a:t>
            </a:r>
          </a:p>
          <a:p>
            <a:endParaRPr lang="en-IN" sz="1200" b="0" dirty="0">
              <a:solidFill>
                <a:schemeClr val="tx1"/>
              </a:solidFill>
              <a:effectLst/>
              <a:highlight>
                <a:srgbClr val="FFFF00"/>
              </a:highligh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303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50829" y="131978"/>
            <a:ext cx="9216272" cy="546752"/>
          </a:xfrm>
        </p:spPr>
        <p:txBody>
          <a:bodyPr>
            <a:noAutofit/>
          </a:bodyPr>
          <a:lstStyle/>
          <a:p>
            <a:r>
              <a:rPr lang="en-IN" sz="3200" dirty="0"/>
              <a:t>HTTP and Observable </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a:bodyPr>
          <a:lstStyle/>
          <a:p>
            <a:r>
              <a:rPr lang="en-IN" sz="900" b="1" i="0" dirty="0">
                <a:solidFill>
                  <a:schemeClr val="tx1"/>
                </a:solidFill>
                <a:effectLst/>
                <a:latin typeface="Söhne Mono"/>
              </a:rPr>
              <a:t> </a:t>
            </a:r>
          </a:p>
          <a:p>
            <a:r>
              <a:rPr lang="en-IN" sz="900" b="1" i="0" dirty="0">
                <a:solidFill>
                  <a:schemeClr val="tx1"/>
                </a:solidFill>
                <a:effectLst/>
                <a:latin typeface="Söhne Mono"/>
              </a:rPr>
              <a:t>import { </a:t>
            </a:r>
            <a:r>
              <a:rPr lang="en-IN" sz="900" b="1" i="0" dirty="0" err="1">
                <a:solidFill>
                  <a:schemeClr val="tx1"/>
                </a:solidFill>
                <a:effectLst/>
                <a:latin typeface="Söhne Mono"/>
              </a:rPr>
              <a:t>HttpClient</a:t>
            </a:r>
            <a:r>
              <a:rPr lang="en-IN" sz="900" b="1" i="0" dirty="0">
                <a:solidFill>
                  <a:schemeClr val="tx1"/>
                </a:solidFill>
                <a:effectLst/>
                <a:latin typeface="Söhne Mono"/>
              </a:rPr>
              <a:t> } from '@angular/common/http’;</a:t>
            </a:r>
          </a:p>
          <a:p>
            <a:r>
              <a:rPr lang="en-IN" sz="900" b="1" i="0" dirty="0">
                <a:solidFill>
                  <a:schemeClr val="tx1"/>
                </a:solidFill>
                <a:effectLst/>
                <a:latin typeface="Söhne Mono"/>
              </a:rPr>
              <a:t> import { Observable } from '</a:t>
            </a:r>
            <a:r>
              <a:rPr lang="en-IN" sz="900" b="1" i="0" dirty="0" err="1">
                <a:solidFill>
                  <a:schemeClr val="tx1"/>
                </a:solidFill>
                <a:effectLst/>
                <a:latin typeface="Söhne Mono"/>
              </a:rPr>
              <a:t>rxjs</a:t>
            </a:r>
            <a:r>
              <a:rPr lang="en-IN" sz="900" b="1" i="0" dirty="0">
                <a:solidFill>
                  <a:schemeClr val="tx1"/>
                </a:solidFill>
                <a:effectLst/>
                <a:latin typeface="Söhne Mono"/>
              </a:rPr>
              <a:t>’;</a:t>
            </a:r>
          </a:p>
          <a:p>
            <a:r>
              <a:rPr lang="en-IN" sz="1000" b="0" dirty="0">
                <a:solidFill>
                  <a:schemeClr val="tx1"/>
                </a:solidFill>
                <a:effectLst/>
                <a:latin typeface="Consolas" panose="020B0609020204030204" pitchFamily="49" charset="0"/>
              </a:rPr>
              <a:t>constructor(private http: </a:t>
            </a:r>
            <a:r>
              <a:rPr lang="en-IN" sz="1000" b="0" dirty="0" err="1">
                <a:solidFill>
                  <a:schemeClr val="tx1"/>
                </a:solidFill>
                <a:effectLst/>
                <a:latin typeface="Consolas" panose="020B0609020204030204" pitchFamily="49" charset="0"/>
              </a:rPr>
              <a:t>HttpClient</a:t>
            </a:r>
            <a:r>
              <a:rPr lang="en-IN" sz="1000" b="0" dirty="0">
                <a:solidFill>
                  <a:schemeClr val="tx1"/>
                </a:solidFill>
                <a:effectLst/>
                <a:latin typeface="Consolas" panose="020B0609020204030204" pitchFamily="49" charset="0"/>
              </a:rPr>
              <a:t>) { }</a:t>
            </a:r>
          </a:p>
          <a:p>
            <a:r>
              <a:rPr lang="en-IN" sz="1000" b="0" dirty="0" err="1">
                <a:solidFill>
                  <a:schemeClr val="tx1"/>
                </a:solidFill>
                <a:effectLst/>
                <a:latin typeface="Consolas" panose="020B0609020204030204" pitchFamily="49" charset="0"/>
              </a:rPr>
              <a:t>getItems</a:t>
            </a:r>
            <a:r>
              <a:rPr lang="en-IN" sz="1000" b="0" dirty="0">
                <a:solidFill>
                  <a:schemeClr val="tx1"/>
                </a:solidFill>
                <a:effectLst/>
                <a:latin typeface="Consolas" panose="020B0609020204030204" pitchFamily="49" charset="0"/>
              </a:rPr>
              <a:t>(): Observable&lt;Item[]&gt; {</a:t>
            </a:r>
          </a:p>
          <a:p>
            <a:r>
              <a:rPr lang="en-IN" sz="1000" b="0" dirty="0">
                <a:solidFill>
                  <a:schemeClr val="tx1"/>
                </a:solidFill>
                <a:effectLst/>
                <a:latin typeface="Consolas" panose="020B0609020204030204" pitchFamily="49" charset="0"/>
              </a:rPr>
              <a:t>  return </a:t>
            </a:r>
            <a:r>
              <a:rPr lang="en-IN" sz="1000" b="0" dirty="0" err="1">
                <a:solidFill>
                  <a:schemeClr val="tx1"/>
                </a:solidFill>
                <a:effectLst/>
                <a:latin typeface="Consolas" panose="020B0609020204030204" pitchFamily="49" charset="0"/>
              </a:rPr>
              <a:t>this.http.get</a:t>
            </a:r>
            <a:r>
              <a:rPr lang="en-IN" sz="1000" b="0" dirty="0">
                <a:solidFill>
                  <a:schemeClr val="tx1"/>
                </a:solidFill>
                <a:effectLst/>
                <a:latin typeface="Consolas" panose="020B0609020204030204" pitchFamily="49" charset="0"/>
              </a:rPr>
              <a:t>&lt;Item[]&gt;('/</a:t>
            </a:r>
            <a:r>
              <a:rPr lang="en-IN" sz="1000" b="0" dirty="0" err="1">
                <a:solidFill>
                  <a:schemeClr val="tx1"/>
                </a:solidFill>
                <a:effectLst/>
                <a:latin typeface="Consolas" panose="020B0609020204030204" pitchFamily="49" charset="0"/>
              </a:rPr>
              <a:t>api</a:t>
            </a:r>
            <a:r>
              <a:rPr lang="en-IN" sz="1000" b="0" dirty="0">
                <a:solidFill>
                  <a:schemeClr val="tx1"/>
                </a:solidFill>
                <a:effectLst/>
                <a:latin typeface="Consolas" panose="020B0609020204030204" pitchFamily="49" charset="0"/>
              </a:rPr>
              <a:t>/items');</a:t>
            </a:r>
          </a:p>
          <a:p>
            <a:r>
              <a:rPr lang="en-IN" sz="1000" b="0" dirty="0">
                <a:solidFill>
                  <a:schemeClr val="tx1"/>
                </a:solidFill>
                <a:effectLst/>
                <a:latin typeface="Consolas" panose="020B0609020204030204" pitchFamily="49" charset="0"/>
              </a:rPr>
              <a:t>}</a:t>
            </a:r>
          </a:p>
          <a:p>
            <a:r>
              <a:rPr lang="en-IN" sz="1800" dirty="0">
                <a:solidFill>
                  <a:schemeClr val="tx1"/>
                </a:solidFill>
                <a:highlight>
                  <a:srgbClr val="FFFF00"/>
                </a:highlight>
                <a:latin typeface="Consolas" panose="020B0609020204030204" pitchFamily="49" charset="0"/>
              </a:rPr>
              <a:t>component</a:t>
            </a:r>
            <a:endParaRPr lang="en-IN" sz="1800" b="0" dirty="0">
              <a:solidFill>
                <a:schemeClr val="tx1"/>
              </a:solidFill>
              <a:effectLst/>
              <a:highlight>
                <a:srgbClr val="FFFF00"/>
              </a:highlight>
              <a:latin typeface="Consolas" panose="020B0609020204030204" pitchFamily="49" charset="0"/>
            </a:endParaRPr>
          </a:p>
          <a:p>
            <a:r>
              <a:rPr lang="en-IN" sz="1000" b="0" dirty="0" err="1">
                <a:solidFill>
                  <a:schemeClr val="tx1"/>
                </a:solidFill>
                <a:effectLst/>
                <a:latin typeface="Consolas" panose="020B0609020204030204" pitchFamily="49" charset="0"/>
              </a:rPr>
              <a:t>this.getItems</a:t>
            </a:r>
            <a:r>
              <a:rPr lang="en-IN" sz="1000" b="0" dirty="0">
                <a:solidFill>
                  <a:schemeClr val="tx1"/>
                </a:solidFill>
                <a:effectLst/>
                <a:latin typeface="Consolas" panose="020B0609020204030204" pitchFamily="49" charset="0"/>
              </a:rPr>
              <a:t>().subscribe(</a:t>
            </a:r>
          </a:p>
          <a:p>
            <a:r>
              <a:rPr lang="en-IN" sz="1000" b="0" dirty="0">
                <a:solidFill>
                  <a:schemeClr val="tx1"/>
                </a:solidFill>
                <a:effectLst/>
                <a:latin typeface="Consolas" panose="020B0609020204030204" pitchFamily="49" charset="0"/>
              </a:rPr>
              <a:t>    (items: Item[]) =&gt; {</a:t>
            </a:r>
          </a:p>
          <a:p>
            <a:r>
              <a:rPr lang="en-IN" sz="1000" b="0" dirty="0">
                <a:solidFill>
                  <a:schemeClr val="tx1"/>
                </a:solidFill>
                <a:effectLst/>
                <a:latin typeface="Consolas" panose="020B0609020204030204" pitchFamily="49" charset="0"/>
              </a:rPr>
              <a:t>      // Process the received data</a:t>
            </a:r>
          </a:p>
          <a:p>
            <a:r>
              <a:rPr lang="en-IN" sz="1000" b="0" dirty="0">
                <a:solidFill>
                  <a:schemeClr val="tx1"/>
                </a:solidFill>
                <a:effectLst/>
                <a:latin typeface="Consolas" panose="020B0609020204030204" pitchFamily="49" charset="0"/>
              </a:rPr>
              <a:t>      console.log(items);</a:t>
            </a:r>
          </a:p>
          <a:p>
            <a:r>
              <a:rPr lang="en-IN" sz="1000" b="0" dirty="0">
                <a:solidFill>
                  <a:schemeClr val="tx1"/>
                </a:solidFill>
                <a:effectLst/>
                <a:latin typeface="Consolas" panose="020B0609020204030204" pitchFamily="49" charset="0"/>
              </a:rPr>
              <a:t>    },</a:t>
            </a:r>
          </a:p>
          <a:p>
            <a:r>
              <a:rPr lang="en-IN" sz="1000" b="0" dirty="0">
                <a:solidFill>
                  <a:schemeClr val="tx1"/>
                </a:solidFill>
                <a:effectLst/>
                <a:latin typeface="Consolas" panose="020B0609020204030204" pitchFamily="49" charset="0"/>
              </a:rPr>
              <a:t>    (error) =&gt; {</a:t>
            </a:r>
          </a:p>
          <a:p>
            <a:r>
              <a:rPr lang="en-IN" sz="1000" b="0" dirty="0">
                <a:solidFill>
                  <a:schemeClr val="tx1"/>
                </a:solidFill>
                <a:effectLst/>
                <a:latin typeface="Consolas" panose="020B0609020204030204" pitchFamily="49" charset="0"/>
              </a:rPr>
              <a:t>      // Handle any errors</a:t>
            </a:r>
          </a:p>
          <a:p>
            <a:r>
              <a:rPr lang="en-IN" sz="1000" b="0" dirty="0">
                <a:solidFill>
                  <a:schemeClr val="tx1"/>
                </a:solidFill>
                <a:effectLst/>
                <a:latin typeface="Consolas" panose="020B0609020204030204" pitchFamily="49" charset="0"/>
              </a:rPr>
              <a:t>      </a:t>
            </a:r>
            <a:r>
              <a:rPr lang="en-IN" sz="1000" b="0" dirty="0" err="1">
                <a:solidFill>
                  <a:schemeClr val="tx1"/>
                </a:solidFill>
                <a:effectLst/>
                <a:latin typeface="Consolas" panose="020B0609020204030204" pitchFamily="49" charset="0"/>
              </a:rPr>
              <a:t>console.error</a:t>
            </a:r>
            <a:r>
              <a:rPr lang="en-IN" sz="1000" b="0" dirty="0">
                <a:solidFill>
                  <a:schemeClr val="tx1"/>
                </a:solidFill>
                <a:effectLst/>
                <a:latin typeface="Consolas" panose="020B0609020204030204" pitchFamily="49" charset="0"/>
              </a:rPr>
              <a:t>(error);</a:t>
            </a:r>
          </a:p>
          <a:p>
            <a:r>
              <a:rPr lang="en-IN" sz="1000" b="0" dirty="0">
                <a:solidFill>
                  <a:schemeClr val="tx1"/>
                </a:solidFill>
                <a:effectLst/>
                <a:latin typeface="Consolas" panose="020B0609020204030204" pitchFamily="49" charset="0"/>
              </a:rPr>
              <a:t>    }</a:t>
            </a:r>
          </a:p>
          <a:p>
            <a:r>
              <a:rPr lang="en-IN" sz="1000" b="0" dirty="0">
                <a:solidFill>
                  <a:schemeClr val="tx1"/>
                </a:solidFill>
                <a:effectLst/>
                <a:latin typeface="Consolas" panose="020B0609020204030204" pitchFamily="49" charset="0"/>
              </a:rPr>
              <a:t>  );</a:t>
            </a:r>
          </a:p>
          <a:p>
            <a:endParaRPr lang="en-IN" sz="900" b="1" i="0" dirty="0">
              <a:solidFill>
                <a:schemeClr val="tx1"/>
              </a:solidFill>
              <a:effectLst/>
              <a:latin typeface="Söhne Mono"/>
            </a:endParaRPr>
          </a:p>
          <a:p>
            <a:endParaRPr lang="en-IN" sz="1200" b="1" dirty="0">
              <a:solidFill>
                <a:schemeClr val="tx1"/>
              </a:solidFill>
              <a:effectLst/>
              <a:highlight>
                <a:srgbClr val="FFFF00"/>
              </a:highligh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0152A8D-82D2-F4EB-1AD4-33DE6C1CB5B7}"/>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a:ln>
                  <a:noFill/>
                </a:ln>
                <a:solidFill>
                  <a:srgbClr val="F22C3D"/>
                </a:solidFill>
                <a:effectLst/>
                <a:latin typeface="inherit"/>
              </a:rPr>
              <a:t>constructor</a:t>
            </a:r>
            <a:r>
              <a:rPr kumimoji="0" lang="en-US" altLang="en-US" sz="1000" b="0" i="0" u="none" strike="noStrike" cap="none" normalizeH="0" baseline="0">
                <a:ln>
                  <a:noFill/>
                </a:ln>
                <a:solidFill>
                  <a:srgbClr val="FFFFFF"/>
                </a:solidFill>
                <a:effectLst/>
                <a:latin typeface="inherit"/>
              </a:rPr>
              <a:t>(</a:t>
            </a:r>
            <a:r>
              <a:rPr kumimoji="0" lang="en-US" altLang="en-US" sz="1000" b="0" i="0" u="none" strike="noStrike" cap="none" normalizeH="0" baseline="0">
                <a:ln>
                  <a:noFill/>
                </a:ln>
                <a:solidFill>
                  <a:srgbClr val="2E95D3"/>
                </a:solidFill>
                <a:effectLst/>
                <a:latin typeface="inherit"/>
              </a:rPr>
              <a:t>private</a:t>
            </a:r>
            <a:r>
              <a:rPr kumimoji="0" lang="en-US" altLang="en-US" sz="1000" b="0" i="0" u="none" strike="noStrike" cap="none" normalizeH="0" baseline="0">
                <a:ln>
                  <a:noFill/>
                </a:ln>
                <a:solidFill>
                  <a:srgbClr val="FFFFFF"/>
                </a:solidFill>
                <a:effectLst/>
                <a:latin typeface="inherit"/>
              </a:rPr>
              <a:t> http: HttpClient) { } </a:t>
            </a:r>
            <a:endParaRPr kumimoji="0" lang="en-US" altLang="en-US" sz="1200" b="0" i="0" u="none" strike="noStrike" cap="none" normalizeH="0" baseline="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811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50829" y="131978"/>
            <a:ext cx="9216272" cy="546752"/>
          </a:xfrm>
        </p:spPr>
        <p:txBody>
          <a:bodyPr>
            <a:noAutofit/>
          </a:bodyPr>
          <a:lstStyle/>
          <a:p>
            <a:r>
              <a:rPr lang="en-IN" sz="3200" dirty="0"/>
              <a:t>Router </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a:bodyPr>
          <a:lstStyle/>
          <a:p>
            <a:r>
              <a:rPr lang="en-IN" sz="1200" b="0" dirty="0">
                <a:solidFill>
                  <a:schemeClr val="tx1"/>
                </a:solidFill>
                <a:effectLst/>
                <a:latin typeface="Consolas" panose="020B0609020204030204" pitchFamily="49" charset="0"/>
              </a:rPr>
              <a:t>import { </a:t>
            </a:r>
            <a:r>
              <a:rPr lang="en-IN" sz="1200" b="0" dirty="0" err="1">
                <a:solidFill>
                  <a:schemeClr val="tx1"/>
                </a:solidFill>
                <a:effectLst/>
                <a:latin typeface="Consolas" panose="020B0609020204030204" pitchFamily="49" charset="0"/>
              </a:rPr>
              <a:t>RouterModule</a:t>
            </a:r>
            <a:r>
              <a:rPr lang="en-IN" sz="1200" b="0" dirty="0">
                <a:solidFill>
                  <a:schemeClr val="tx1"/>
                </a:solidFill>
                <a:effectLst/>
                <a:latin typeface="Consolas" panose="020B0609020204030204" pitchFamily="49" charset="0"/>
              </a:rPr>
              <a:t>, Routes } from '@angular/router';</a:t>
            </a:r>
          </a:p>
          <a:p>
            <a:r>
              <a:rPr lang="en-IN" sz="1200" b="0" dirty="0" err="1">
                <a:solidFill>
                  <a:schemeClr val="tx1"/>
                </a:solidFill>
                <a:effectLst/>
                <a:latin typeface="Consolas" panose="020B0609020204030204" pitchFamily="49" charset="0"/>
              </a:rPr>
              <a:t>const</a:t>
            </a:r>
            <a:r>
              <a:rPr lang="en-IN" sz="1200" b="0" dirty="0">
                <a:solidFill>
                  <a:schemeClr val="tx1"/>
                </a:solidFill>
                <a:effectLst/>
                <a:latin typeface="Consolas" panose="020B0609020204030204" pitchFamily="49" charset="0"/>
              </a:rPr>
              <a:t> routes: Routes = [</a:t>
            </a:r>
          </a:p>
          <a:p>
            <a:r>
              <a:rPr lang="en-IN" sz="1200" b="0" dirty="0">
                <a:solidFill>
                  <a:schemeClr val="tx1"/>
                </a:solidFill>
                <a:effectLst/>
                <a:latin typeface="Consolas" panose="020B0609020204030204" pitchFamily="49" charset="0"/>
              </a:rPr>
              <a:t>  { path: '', </a:t>
            </a:r>
            <a:r>
              <a:rPr lang="en-IN" sz="1200" b="0" dirty="0" err="1">
                <a:solidFill>
                  <a:schemeClr val="tx1"/>
                </a:solidFill>
                <a:effectLst/>
                <a:latin typeface="Consolas" panose="020B0609020204030204" pitchFamily="49" charset="0"/>
              </a:rPr>
              <a:t>redirectTo</a:t>
            </a:r>
            <a:r>
              <a:rPr lang="en-IN" sz="1200" b="0" dirty="0">
                <a:solidFill>
                  <a:schemeClr val="tx1"/>
                </a:solidFill>
                <a:effectLst/>
                <a:latin typeface="Consolas" panose="020B0609020204030204" pitchFamily="49" charset="0"/>
              </a:rPr>
              <a:t>: '/home', </a:t>
            </a:r>
            <a:r>
              <a:rPr lang="en-IN" sz="1200" b="0" dirty="0" err="1">
                <a:solidFill>
                  <a:schemeClr val="tx1"/>
                </a:solidFill>
                <a:effectLst/>
                <a:latin typeface="Consolas" panose="020B0609020204030204" pitchFamily="49" charset="0"/>
              </a:rPr>
              <a:t>pathMatch</a:t>
            </a:r>
            <a:r>
              <a:rPr lang="en-IN" sz="1200" b="0" dirty="0">
                <a:solidFill>
                  <a:schemeClr val="tx1"/>
                </a:solidFill>
                <a:effectLst/>
                <a:latin typeface="Consolas" panose="020B0609020204030204" pitchFamily="49" charset="0"/>
              </a:rPr>
              <a:t>: 'full' },</a:t>
            </a:r>
          </a:p>
          <a:p>
            <a:r>
              <a:rPr lang="en-IN" sz="1200" b="0" dirty="0">
                <a:solidFill>
                  <a:schemeClr val="tx1"/>
                </a:solidFill>
                <a:effectLst/>
                <a:latin typeface="Consolas" panose="020B0609020204030204" pitchFamily="49" charset="0"/>
              </a:rPr>
              <a:t>  { path: 'home', component: </a:t>
            </a:r>
            <a:r>
              <a:rPr lang="en-IN" sz="1200" b="0" dirty="0" err="1">
                <a:solidFill>
                  <a:schemeClr val="tx1"/>
                </a:solidFill>
                <a:effectLst/>
                <a:latin typeface="Consolas" panose="020B0609020204030204" pitchFamily="49" charset="0"/>
              </a:rPr>
              <a:t>HomeComponent</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 path: 'about', component: </a:t>
            </a:r>
            <a:r>
              <a:rPr lang="en-IN" sz="1200" b="0" dirty="0" err="1">
                <a:solidFill>
                  <a:schemeClr val="tx1"/>
                </a:solidFill>
                <a:effectLst/>
                <a:latin typeface="Consolas" panose="020B0609020204030204" pitchFamily="49" charset="0"/>
              </a:rPr>
              <a:t>AboutComponent</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 path: 'contact', component: </a:t>
            </a:r>
            <a:r>
              <a:rPr lang="en-IN" sz="1200" b="0" dirty="0" err="1">
                <a:solidFill>
                  <a:schemeClr val="tx1"/>
                </a:solidFill>
                <a:effectLst/>
                <a:latin typeface="Consolas" panose="020B0609020204030204" pitchFamily="49" charset="0"/>
              </a:rPr>
              <a:t>ContactComponent</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 path: '**', component: </a:t>
            </a:r>
            <a:r>
              <a:rPr lang="en-IN" sz="1200" b="0" dirty="0" err="1">
                <a:solidFill>
                  <a:schemeClr val="tx1"/>
                </a:solidFill>
                <a:effectLst/>
                <a:latin typeface="Consolas" panose="020B0609020204030204" pitchFamily="49" charset="0"/>
              </a:rPr>
              <a:t>NotFoundComponent</a:t>
            </a:r>
            <a:r>
              <a:rPr lang="en-IN" sz="1200" b="0" dirty="0">
                <a:solidFill>
                  <a:schemeClr val="tx1"/>
                </a:solidFill>
                <a:effectLst/>
                <a:latin typeface="Consolas" panose="020B0609020204030204" pitchFamily="49" charset="0"/>
              </a:rPr>
              <a:t> } // Handle 404 page not found</a:t>
            </a:r>
          </a:p>
          <a:p>
            <a:r>
              <a:rPr lang="en-IN" sz="1200" b="0" dirty="0">
                <a:solidFill>
                  <a:schemeClr val="tx1"/>
                </a:solidFill>
                <a:effectLst/>
                <a:latin typeface="Consolas" panose="020B0609020204030204" pitchFamily="49" charset="0"/>
              </a:rPr>
              <a:t>];</a:t>
            </a:r>
          </a:p>
          <a:p>
            <a:endParaRPr lang="en-IN" sz="1200" b="0" dirty="0">
              <a:solidFill>
                <a:schemeClr val="tx1"/>
              </a:solidFill>
              <a:effectLst/>
              <a:latin typeface="Consolas" panose="020B0609020204030204" pitchFamily="49" charset="0"/>
            </a:endParaRPr>
          </a:p>
          <a:p>
            <a:r>
              <a:rPr lang="en-IN" sz="1200" b="0" dirty="0">
                <a:solidFill>
                  <a:schemeClr val="tx1"/>
                </a:solidFill>
                <a:effectLst/>
                <a:latin typeface="Consolas" panose="020B0609020204030204" pitchFamily="49" charset="0"/>
              </a:rPr>
              <a:t>@NgModule({</a:t>
            </a:r>
          </a:p>
          <a:p>
            <a:r>
              <a:rPr lang="en-IN" sz="1200" b="0" dirty="0">
                <a:solidFill>
                  <a:schemeClr val="tx1"/>
                </a:solidFill>
                <a:effectLst/>
                <a:latin typeface="Consolas" panose="020B0609020204030204" pitchFamily="49" charset="0"/>
              </a:rPr>
              <a:t>  imports: [</a:t>
            </a:r>
            <a:r>
              <a:rPr lang="en-IN" sz="1200" b="0" dirty="0" err="1">
                <a:solidFill>
                  <a:schemeClr val="tx1"/>
                </a:solidFill>
                <a:effectLst/>
                <a:latin typeface="Consolas" panose="020B0609020204030204" pitchFamily="49" charset="0"/>
              </a:rPr>
              <a:t>RouterModule.forRoot</a:t>
            </a:r>
            <a:r>
              <a:rPr lang="en-IN" sz="1200" b="0" dirty="0">
                <a:solidFill>
                  <a:schemeClr val="tx1"/>
                </a:solidFill>
                <a:effectLst/>
                <a:latin typeface="Consolas" panose="020B0609020204030204" pitchFamily="49" charset="0"/>
              </a:rPr>
              <a:t>(routes)],</a:t>
            </a:r>
          </a:p>
          <a:p>
            <a:r>
              <a:rPr lang="en-IN" sz="1200" b="0" dirty="0">
                <a:solidFill>
                  <a:schemeClr val="tx1"/>
                </a:solidFill>
                <a:effectLst/>
                <a:latin typeface="Consolas" panose="020B0609020204030204" pitchFamily="49" charset="0"/>
              </a:rPr>
              <a:t>  exports: [</a:t>
            </a:r>
            <a:r>
              <a:rPr lang="en-IN" sz="1200" b="0" dirty="0" err="1">
                <a:solidFill>
                  <a:schemeClr val="tx1"/>
                </a:solidFill>
                <a:effectLst/>
                <a:latin typeface="Consolas" panose="020B0609020204030204" pitchFamily="49" charset="0"/>
              </a:rPr>
              <a:t>RouterModule</a:t>
            </a:r>
            <a:r>
              <a:rPr lang="en-IN" sz="1200" b="0" dirty="0">
                <a:solidFill>
                  <a:schemeClr val="tx1"/>
                </a:solidFill>
                <a:effectLst/>
                <a:latin typeface="Consolas" panose="020B0609020204030204" pitchFamily="49" charset="0"/>
              </a:rPr>
              <a:t>]</a:t>
            </a:r>
          </a:p>
          <a:p>
            <a:r>
              <a:rPr lang="en-IN" sz="1200" b="0" dirty="0">
                <a:solidFill>
                  <a:schemeClr val="tx1"/>
                </a:solidFill>
                <a:effectLst/>
                <a:latin typeface="Consolas" panose="020B0609020204030204" pitchFamily="49" charset="0"/>
              </a:rPr>
              <a:t>})</a:t>
            </a:r>
          </a:p>
          <a:p>
            <a:r>
              <a:rPr lang="en-IN" sz="1200" b="0" dirty="0">
                <a:solidFill>
                  <a:schemeClr val="tx1"/>
                </a:solidFill>
                <a:effectLst/>
                <a:latin typeface="Consolas" panose="020B0609020204030204" pitchFamily="49" charset="0"/>
              </a:rPr>
              <a:t>export class </a:t>
            </a:r>
            <a:r>
              <a:rPr lang="en-IN" sz="1200" b="0" dirty="0" err="1">
                <a:solidFill>
                  <a:schemeClr val="tx1"/>
                </a:solidFill>
                <a:effectLst/>
                <a:latin typeface="Consolas" panose="020B0609020204030204" pitchFamily="49" charset="0"/>
              </a:rPr>
              <a:t>AppRoutingModule</a:t>
            </a:r>
            <a:r>
              <a:rPr lang="en-IN" sz="1200" b="0" dirty="0">
                <a:solidFill>
                  <a:schemeClr val="tx1"/>
                </a:solidFill>
                <a:effectLst/>
                <a:latin typeface="Consolas" panose="020B0609020204030204" pitchFamily="49" charset="0"/>
              </a:rPr>
              <a:t> { }</a:t>
            </a:r>
          </a:p>
          <a:p>
            <a:r>
              <a:rPr lang="en-IN" sz="1200" b="0" dirty="0">
                <a:solidFill>
                  <a:schemeClr val="tx1"/>
                </a:solidFill>
                <a:effectLst/>
                <a:highlight>
                  <a:srgbClr val="FFFF00"/>
                </a:highlight>
                <a:latin typeface="Consolas" panose="020B0609020204030204" pitchFamily="49" charset="0"/>
              </a:rPr>
              <a:t>App component html</a:t>
            </a:r>
          </a:p>
          <a:p>
            <a:r>
              <a:rPr lang="en-IN" sz="1200" dirty="0">
                <a:solidFill>
                  <a:schemeClr val="tx1"/>
                </a:solidFill>
                <a:latin typeface="Consolas" panose="020B0609020204030204" pitchFamily="49" charset="0"/>
              </a:rPr>
              <a:t>&lt;router-outlet&gt;&lt;/router-outlet&gt;</a:t>
            </a:r>
          </a:p>
          <a:p>
            <a:endParaRPr lang="en-IN" sz="1200" dirty="0">
              <a:solidFill>
                <a:schemeClr val="tx1"/>
              </a:solidFill>
              <a:latin typeface="Consolas" panose="020B0609020204030204" pitchFamily="49" charset="0"/>
            </a:endParaRPr>
          </a:p>
          <a:p>
            <a:endParaRPr lang="en-IN" sz="900" b="0" dirty="0">
              <a:solidFill>
                <a:srgbClr val="D4D4D4"/>
              </a:solidFill>
              <a:effectLst/>
              <a:latin typeface="Consolas" panose="020B0609020204030204" pitchFamily="49" charset="0"/>
            </a:endParaRPr>
          </a:p>
          <a:p>
            <a:endParaRPr lang="en-IN" sz="12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a:ln>
                  <a:noFill/>
                </a:ln>
                <a:solidFill>
                  <a:srgbClr val="FFFFFF"/>
                </a:solidFill>
                <a:effectLst/>
                <a:latin typeface="inherit"/>
              </a:rPr>
              <a:t>&lt;router-outlet&gt;&lt;/router-outlet&gt; </a:t>
            </a:r>
            <a:endParaRPr kumimoji="0" lang="en-US" altLang="en-US" sz="1200" b="0" i="0" u="none" strike="noStrike" cap="none" normalizeH="0" baseline="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792961D-5D79-0222-C291-66378DCF9D84}"/>
              </a:ext>
            </a:extLst>
          </p:cNvPr>
          <p:cNvSpPr>
            <a:spLocks noChangeArrowheads="1"/>
          </p:cNvSpPr>
          <p:nvPr/>
        </p:nvSpPr>
        <p:spPr bwMode="auto">
          <a:xfrm>
            <a:off x="152400" y="15240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a:ln>
                  <a:noFill/>
                </a:ln>
                <a:solidFill>
                  <a:srgbClr val="FFFFFF"/>
                </a:solidFill>
                <a:effectLst/>
                <a:latin typeface="inherit"/>
              </a:rPr>
              <a:t>&lt;router-outlet&gt;&lt;/router-outlet&gt; </a:t>
            </a:r>
            <a:endParaRPr kumimoji="0" lang="en-US" altLang="en-US" sz="1200" b="0" i="0" u="none" strike="noStrike" cap="none" normalizeH="0" baseline="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743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50829" y="131978"/>
            <a:ext cx="9216272" cy="546752"/>
          </a:xfrm>
        </p:spPr>
        <p:txBody>
          <a:bodyPr>
            <a:noAutofit/>
          </a:bodyPr>
          <a:lstStyle/>
          <a:p>
            <a:r>
              <a:rPr lang="en-IN" sz="3200" dirty="0"/>
              <a:t>Navbar Router </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a:bodyPr>
          <a:lstStyle/>
          <a:p>
            <a:r>
              <a:rPr lang="en-US" sz="1200" b="0" dirty="0">
                <a:solidFill>
                  <a:schemeClr val="tx1"/>
                </a:solidFill>
                <a:effectLst/>
                <a:highlight>
                  <a:srgbClr val="FFFF00"/>
                </a:highlight>
                <a:latin typeface="Consolas" panose="020B0609020204030204" pitchFamily="49" charset="0"/>
              </a:rPr>
              <a:t>Compoennt.html</a:t>
            </a:r>
          </a:p>
          <a:p>
            <a:r>
              <a:rPr lang="en-US" sz="1200" b="0" dirty="0">
                <a:solidFill>
                  <a:schemeClr val="tx1"/>
                </a:solidFill>
                <a:effectLst/>
                <a:latin typeface="Consolas" panose="020B0609020204030204" pitchFamily="49" charset="0"/>
              </a:rPr>
              <a:t>&lt;a </a:t>
            </a:r>
            <a:r>
              <a:rPr lang="en-US" sz="1200" b="0" dirty="0" err="1">
                <a:solidFill>
                  <a:schemeClr val="tx1"/>
                </a:solidFill>
                <a:effectLst/>
                <a:latin typeface="Consolas" panose="020B0609020204030204" pitchFamily="49" charset="0"/>
              </a:rPr>
              <a:t>routerLink</a:t>
            </a:r>
            <a:r>
              <a:rPr lang="en-US" sz="1200" b="0" dirty="0">
                <a:solidFill>
                  <a:schemeClr val="tx1"/>
                </a:solidFill>
                <a:effectLst/>
                <a:latin typeface="Consolas" panose="020B0609020204030204" pitchFamily="49" charset="0"/>
              </a:rPr>
              <a:t>="/home"&gt;Home&lt;/a&gt;</a:t>
            </a:r>
          </a:p>
          <a:p>
            <a:r>
              <a:rPr lang="en-US" sz="1200" b="0" dirty="0">
                <a:solidFill>
                  <a:schemeClr val="tx1"/>
                </a:solidFill>
                <a:effectLst/>
                <a:latin typeface="Consolas" panose="020B0609020204030204" pitchFamily="49" charset="0"/>
              </a:rPr>
              <a:t>&lt;a </a:t>
            </a:r>
            <a:r>
              <a:rPr lang="en-US" sz="1200" b="0" dirty="0" err="1">
                <a:solidFill>
                  <a:schemeClr val="tx1"/>
                </a:solidFill>
                <a:effectLst/>
                <a:latin typeface="Consolas" panose="020B0609020204030204" pitchFamily="49" charset="0"/>
              </a:rPr>
              <a:t>routerLink</a:t>
            </a:r>
            <a:r>
              <a:rPr lang="en-US" sz="1200" b="0" dirty="0">
                <a:solidFill>
                  <a:schemeClr val="tx1"/>
                </a:solidFill>
                <a:effectLst/>
                <a:latin typeface="Consolas" panose="020B0609020204030204" pitchFamily="49" charset="0"/>
              </a:rPr>
              <a:t>="/about"&gt;About&lt;/a&gt;</a:t>
            </a:r>
          </a:p>
          <a:p>
            <a:r>
              <a:rPr lang="en-US" sz="1200" b="0" dirty="0">
                <a:solidFill>
                  <a:schemeClr val="tx1"/>
                </a:solidFill>
                <a:effectLst/>
                <a:latin typeface="Consolas" panose="020B0609020204030204" pitchFamily="49" charset="0"/>
              </a:rPr>
              <a:t>&lt;a </a:t>
            </a:r>
            <a:r>
              <a:rPr lang="en-US" sz="1200" b="0" dirty="0" err="1">
                <a:solidFill>
                  <a:schemeClr val="tx1"/>
                </a:solidFill>
                <a:effectLst/>
                <a:latin typeface="Consolas" panose="020B0609020204030204" pitchFamily="49" charset="0"/>
              </a:rPr>
              <a:t>routerLink</a:t>
            </a:r>
            <a:r>
              <a:rPr lang="en-US" sz="1200" b="0" dirty="0">
                <a:solidFill>
                  <a:schemeClr val="tx1"/>
                </a:solidFill>
                <a:effectLst/>
                <a:latin typeface="Consolas" panose="020B0609020204030204" pitchFamily="49" charset="0"/>
              </a:rPr>
              <a:t>="/contact"&gt;Contact&lt;/a&gt;</a:t>
            </a:r>
          </a:p>
          <a:p>
            <a:endParaRPr lang="en-IN" sz="1200" b="0" dirty="0">
              <a:solidFill>
                <a:schemeClr val="tx1"/>
              </a:solidFill>
              <a:effectLst/>
              <a:latin typeface="Consolas" panose="020B0609020204030204" pitchFamily="49" charset="0"/>
            </a:endParaRPr>
          </a:p>
          <a:p>
            <a:r>
              <a:rPr lang="en-IN" sz="1200" dirty="0" err="1">
                <a:solidFill>
                  <a:schemeClr val="tx1"/>
                </a:solidFill>
                <a:highlight>
                  <a:srgbClr val="FFFF00"/>
                </a:highlight>
                <a:latin typeface="Consolas" panose="020B0609020204030204" pitchFamily="49" charset="0"/>
              </a:rPr>
              <a:t>Component.ts</a:t>
            </a:r>
            <a:endParaRPr lang="en-IN" sz="1200" b="0" dirty="0">
              <a:solidFill>
                <a:schemeClr val="tx1"/>
              </a:solidFill>
              <a:effectLst/>
              <a:highlight>
                <a:srgbClr val="FFFF00"/>
              </a:highlight>
              <a:latin typeface="Consolas" panose="020B0609020204030204" pitchFamily="49" charset="0"/>
            </a:endParaRPr>
          </a:p>
          <a:p>
            <a:r>
              <a:rPr lang="en-IN" sz="1200" b="0" dirty="0">
                <a:solidFill>
                  <a:schemeClr val="tx1"/>
                </a:solidFill>
                <a:effectLst/>
                <a:latin typeface="Consolas" panose="020B0609020204030204" pitchFamily="49" charset="0"/>
              </a:rPr>
              <a:t>import { Router } from '@angular/router';</a:t>
            </a:r>
          </a:p>
          <a:p>
            <a:r>
              <a:rPr lang="en-IN" sz="1200" b="0" dirty="0">
                <a:solidFill>
                  <a:schemeClr val="tx1"/>
                </a:solidFill>
                <a:effectLst/>
                <a:latin typeface="Consolas" panose="020B0609020204030204" pitchFamily="49" charset="0"/>
              </a:rPr>
              <a:t>constructor(private router: Router) { }</a:t>
            </a:r>
          </a:p>
          <a:p>
            <a:r>
              <a:rPr lang="en-IN" sz="1200" b="0" dirty="0" err="1">
                <a:solidFill>
                  <a:schemeClr val="tx1"/>
                </a:solidFill>
                <a:effectLst/>
                <a:latin typeface="Consolas" panose="020B0609020204030204" pitchFamily="49" charset="0"/>
              </a:rPr>
              <a:t>navigateToAbout</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a:t>
            </a:r>
            <a:r>
              <a:rPr lang="en-IN" sz="1200" b="0" dirty="0" err="1">
                <a:solidFill>
                  <a:schemeClr val="tx1"/>
                </a:solidFill>
                <a:effectLst/>
                <a:latin typeface="Consolas" panose="020B0609020204030204" pitchFamily="49" charset="0"/>
              </a:rPr>
              <a:t>this.router.navigate</a:t>
            </a:r>
            <a:r>
              <a:rPr lang="en-IN" sz="1200" b="0" dirty="0">
                <a:solidFill>
                  <a:schemeClr val="tx1"/>
                </a:solidFill>
                <a:effectLst/>
                <a:latin typeface="Consolas" panose="020B0609020204030204" pitchFamily="49" charset="0"/>
              </a:rPr>
              <a:t>(['/about']);</a:t>
            </a:r>
          </a:p>
          <a:p>
            <a:r>
              <a:rPr lang="en-IN" sz="1200" b="0" dirty="0">
                <a:solidFill>
                  <a:schemeClr val="tx1"/>
                </a:solidFill>
                <a:effectLst/>
                <a:latin typeface="Consolas" panose="020B0609020204030204" pitchFamily="49" charset="0"/>
              </a:rPr>
              <a:t>}</a:t>
            </a:r>
          </a:p>
          <a:p>
            <a:endParaRPr lang="en-IN" sz="12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a:ln>
                  <a:noFill/>
                </a:ln>
                <a:solidFill>
                  <a:srgbClr val="FFFFFF"/>
                </a:solidFill>
                <a:effectLst/>
                <a:latin typeface="inherit"/>
              </a:rPr>
              <a:t>&lt;router-outlet&gt;&lt;/router-outlet&gt; </a:t>
            </a:r>
            <a:endParaRPr kumimoji="0" lang="en-US" altLang="en-US" sz="1200" b="0" i="0" u="none" strike="noStrike" cap="none" normalizeH="0" baseline="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792961D-5D79-0222-C291-66378DCF9D84}"/>
              </a:ext>
            </a:extLst>
          </p:cNvPr>
          <p:cNvSpPr>
            <a:spLocks noChangeArrowheads="1"/>
          </p:cNvSpPr>
          <p:nvPr/>
        </p:nvSpPr>
        <p:spPr bwMode="auto">
          <a:xfrm>
            <a:off x="152400" y="15240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589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50829" y="131978"/>
            <a:ext cx="9216272" cy="546752"/>
          </a:xfrm>
        </p:spPr>
        <p:txBody>
          <a:bodyPr>
            <a:noAutofit/>
          </a:bodyPr>
          <a:lstStyle/>
          <a:p>
            <a:r>
              <a:rPr lang="en-IN" sz="3200" dirty="0"/>
              <a:t>Redirect  Router </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a:bodyPr>
          <a:lstStyle/>
          <a:p>
            <a:r>
              <a:rPr lang="en-US" sz="1200" b="0" dirty="0">
                <a:solidFill>
                  <a:schemeClr val="tx1"/>
                </a:solidFill>
                <a:effectLst/>
                <a:latin typeface="Consolas" panose="020B0609020204030204" pitchFamily="49" charset="0"/>
              </a:rPr>
              <a:t>import { </a:t>
            </a:r>
            <a:r>
              <a:rPr lang="en-US" sz="1200" b="0" dirty="0" err="1">
                <a:solidFill>
                  <a:schemeClr val="tx1"/>
                </a:solidFill>
                <a:effectLst/>
                <a:latin typeface="Consolas" panose="020B0609020204030204" pitchFamily="49" charset="0"/>
              </a:rPr>
              <a:t>NgModule</a:t>
            </a:r>
            <a:r>
              <a:rPr lang="en-US" sz="1200" b="0" dirty="0">
                <a:solidFill>
                  <a:schemeClr val="tx1"/>
                </a:solidFill>
                <a:effectLst/>
                <a:latin typeface="Consolas" panose="020B0609020204030204" pitchFamily="49" charset="0"/>
              </a:rPr>
              <a:t> } from '@angular/core';</a:t>
            </a:r>
          </a:p>
          <a:p>
            <a:r>
              <a:rPr lang="en-US" sz="1200" b="0" dirty="0">
                <a:solidFill>
                  <a:schemeClr val="tx1"/>
                </a:solidFill>
                <a:effectLst/>
                <a:latin typeface="Consolas" panose="020B0609020204030204" pitchFamily="49" charset="0"/>
              </a:rPr>
              <a:t>import { Routes, </a:t>
            </a:r>
            <a:r>
              <a:rPr lang="en-US" sz="1200" b="0" dirty="0" err="1">
                <a:solidFill>
                  <a:schemeClr val="tx1"/>
                </a:solidFill>
                <a:effectLst/>
                <a:latin typeface="Consolas" panose="020B0609020204030204" pitchFamily="49" charset="0"/>
              </a:rPr>
              <a:t>RouterModule</a:t>
            </a:r>
            <a:r>
              <a:rPr lang="en-US" sz="1200" b="0" dirty="0">
                <a:solidFill>
                  <a:schemeClr val="tx1"/>
                </a:solidFill>
                <a:effectLst/>
                <a:latin typeface="Consolas" panose="020B0609020204030204" pitchFamily="49" charset="0"/>
              </a:rPr>
              <a:t>, Route } from '@angular/router';</a:t>
            </a:r>
          </a:p>
          <a:p>
            <a:r>
              <a:rPr lang="en-IN" sz="1200" b="0" dirty="0" err="1">
                <a:solidFill>
                  <a:schemeClr val="tx1"/>
                </a:solidFill>
                <a:effectLst/>
                <a:latin typeface="Consolas" panose="020B0609020204030204" pitchFamily="49" charset="0"/>
              </a:rPr>
              <a:t>const</a:t>
            </a:r>
            <a:r>
              <a:rPr lang="en-IN" sz="1200" b="0" dirty="0">
                <a:solidFill>
                  <a:schemeClr val="tx1"/>
                </a:solidFill>
                <a:effectLst/>
                <a:latin typeface="Consolas" panose="020B0609020204030204" pitchFamily="49" charset="0"/>
              </a:rPr>
              <a:t> routes: Routes = [</a:t>
            </a:r>
          </a:p>
          <a:p>
            <a:r>
              <a:rPr lang="en-IN" sz="1200" b="0" dirty="0">
                <a:solidFill>
                  <a:schemeClr val="tx1"/>
                </a:solidFill>
                <a:effectLst/>
                <a:latin typeface="Consolas" panose="020B0609020204030204" pitchFamily="49" charset="0"/>
              </a:rPr>
              <a:t>  { path: '', </a:t>
            </a:r>
            <a:r>
              <a:rPr lang="en-IN" sz="1200" b="0" dirty="0" err="1">
                <a:solidFill>
                  <a:schemeClr val="tx1"/>
                </a:solidFill>
                <a:effectLst/>
                <a:latin typeface="Consolas" panose="020B0609020204030204" pitchFamily="49" charset="0"/>
              </a:rPr>
              <a:t>redirectTo</a:t>
            </a:r>
            <a:r>
              <a:rPr lang="en-IN" sz="1200" b="0" dirty="0">
                <a:solidFill>
                  <a:schemeClr val="tx1"/>
                </a:solidFill>
                <a:effectLst/>
                <a:latin typeface="Consolas" panose="020B0609020204030204" pitchFamily="49" charset="0"/>
              </a:rPr>
              <a:t>: '/home', </a:t>
            </a:r>
            <a:r>
              <a:rPr lang="en-IN" sz="1200" b="0" dirty="0" err="1">
                <a:solidFill>
                  <a:schemeClr val="tx1"/>
                </a:solidFill>
                <a:effectLst/>
                <a:latin typeface="Consolas" panose="020B0609020204030204" pitchFamily="49" charset="0"/>
              </a:rPr>
              <a:t>pathMatch</a:t>
            </a:r>
            <a:r>
              <a:rPr lang="en-IN" sz="1200" b="0" dirty="0">
                <a:solidFill>
                  <a:schemeClr val="tx1"/>
                </a:solidFill>
                <a:effectLst/>
                <a:latin typeface="Consolas" panose="020B0609020204030204" pitchFamily="49" charset="0"/>
              </a:rPr>
              <a:t>: 'full' },</a:t>
            </a:r>
          </a:p>
          <a:p>
            <a:r>
              <a:rPr lang="en-IN" sz="1200" b="0" dirty="0">
                <a:solidFill>
                  <a:schemeClr val="tx1"/>
                </a:solidFill>
                <a:effectLst/>
                <a:latin typeface="Consolas" panose="020B0609020204030204" pitchFamily="49" charset="0"/>
              </a:rPr>
              <a:t>  { path: 'home', component: </a:t>
            </a:r>
            <a:r>
              <a:rPr lang="en-IN" sz="1200" b="0" dirty="0" err="1">
                <a:solidFill>
                  <a:schemeClr val="tx1"/>
                </a:solidFill>
                <a:effectLst/>
                <a:latin typeface="Consolas" panose="020B0609020204030204" pitchFamily="49" charset="0"/>
              </a:rPr>
              <a:t>HomeComponent</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 path: 'about', component: </a:t>
            </a:r>
            <a:r>
              <a:rPr lang="en-IN" sz="1200" b="0" dirty="0" err="1">
                <a:solidFill>
                  <a:schemeClr val="tx1"/>
                </a:solidFill>
                <a:effectLst/>
                <a:latin typeface="Consolas" panose="020B0609020204030204" pitchFamily="49" charset="0"/>
              </a:rPr>
              <a:t>AboutComponent</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 path: 'contact', component: </a:t>
            </a:r>
            <a:r>
              <a:rPr lang="en-IN" sz="1200" b="0" dirty="0" err="1">
                <a:solidFill>
                  <a:schemeClr val="tx1"/>
                </a:solidFill>
                <a:effectLst/>
                <a:latin typeface="Consolas" panose="020B0609020204030204" pitchFamily="49" charset="0"/>
              </a:rPr>
              <a:t>ContactComponent</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 path: '404', component: </a:t>
            </a:r>
            <a:r>
              <a:rPr lang="en-IN" sz="1200" b="0" dirty="0" err="1">
                <a:solidFill>
                  <a:schemeClr val="tx1"/>
                </a:solidFill>
                <a:effectLst/>
                <a:latin typeface="Consolas" panose="020B0609020204030204" pitchFamily="49" charset="0"/>
              </a:rPr>
              <a:t>NotFoundComponent</a:t>
            </a:r>
            <a:r>
              <a:rPr lang="en-IN" sz="1200" b="0" dirty="0">
                <a:solidFill>
                  <a:schemeClr val="tx1"/>
                </a:solidFill>
                <a:effectLst/>
                <a:latin typeface="Consolas" panose="020B0609020204030204" pitchFamily="49" charset="0"/>
              </a:rPr>
              <a:t> },</a:t>
            </a:r>
          </a:p>
          <a:p>
            <a:r>
              <a:rPr lang="en-IN" sz="1200" b="0" dirty="0">
                <a:solidFill>
                  <a:schemeClr val="tx1"/>
                </a:solidFill>
                <a:effectLst/>
                <a:latin typeface="Consolas" panose="020B0609020204030204" pitchFamily="49" charset="0"/>
              </a:rPr>
              <a:t>  { path: '**', </a:t>
            </a:r>
            <a:r>
              <a:rPr lang="en-IN" sz="1200" b="0" dirty="0" err="1">
                <a:solidFill>
                  <a:schemeClr val="tx1"/>
                </a:solidFill>
                <a:effectLst/>
                <a:latin typeface="Consolas" panose="020B0609020204030204" pitchFamily="49" charset="0"/>
              </a:rPr>
              <a:t>redirectTo</a:t>
            </a:r>
            <a:r>
              <a:rPr lang="en-IN" sz="1200" b="0" dirty="0">
                <a:solidFill>
                  <a:schemeClr val="tx1"/>
                </a:solidFill>
                <a:effectLst/>
                <a:latin typeface="Consolas" panose="020B0609020204030204" pitchFamily="49" charset="0"/>
              </a:rPr>
              <a:t>: '/404' } // Wildcard route to handle unknown routes</a:t>
            </a:r>
          </a:p>
          <a:p>
            <a:r>
              <a:rPr lang="en-IN" sz="1200" b="0" dirty="0">
                <a:solidFill>
                  <a:schemeClr val="tx1"/>
                </a:solidFill>
                <a:effectLst/>
                <a:latin typeface="Consolas" panose="020B0609020204030204" pitchFamily="49" charset="0"/>
              </a:rPr>
              <a:t>];</a:t>
            </a:r>
          </a:p>
          <a:p>
            <a:endParaRPr lang="en-IN" sz="1200" b="0" dirty="0">
              <a:solidFill>
                <a:schemeClr val="tx1"/>
              </a:solidFill>
              <a:effectLst/>
              <a:latin typeface="Consolas" panose="020B0609020204030204" pitchFamily="49" charset="0"/>
            </a:endParaRPr>
          </a:p>
          <a:p>
            <a:r>
              <a:rPr lang="en-US" sz="1200" b="0" dirty="0">
                <a:solidFill>
                  <a:schemeClr val="tx1"/>
                </a:solidFill>
                <a:effectLst/>
                <a:latin typeface="Consolas" panose="020B0609020204030204" pitchFamily="49" charset="0"/>
              </a:rPr>
              <a:t>&lt;a </a:t>
            </a:r>
            <a:r>
              <a:rPr lang="en-US" sz="1200" b="0" dirty="0" err="1">
                <a:solidFill>
                  <a:schemeClr val="tx1"/>
                </a:solidFill>
                <a:effectLst/>
                <a:latin typeface="Consolas" panose="020B0609020204030204" pitchFamily="49" charset="0"/>
              </a:rPr>
              <a:t>routerLink</a:t>
            </a:r>
            <a:r>
              <a:rPr lang="en-US" sz="1200" b="0" dirty="0">
                <a:solidFill>
                  <a:schemeClr val="tx1"/>
                </a:solidFill>
                <a:effectLst/>
                <a:latin typeface="Consolas" panose="020B0609020204030204" pitchFamily="49" charset="0"/>
              </a:rPr>
              <a:t>="/home"&gt;Home&lt;/a&gt;</a:t>
            </a:r>
          </a:p>
          <a:p>
            <a:r>
              <a:rPr lang="en-US" sz="1200" b="0" dirty="0">
                <a:solidFill>
                  <a:schemeClr val="tx1"/>
                </a:solidFill>
                <a:effectLst/>
                <a:latin typeface="Consolas" panose="020B0609020204030204" pitchFamily="49" charset="0"/>
              </a:rPr>
              <a:t>&lt;a </a:t>
            </a:r>
            <a:r>
              <a:rPr lang="en-US" sz="1200" b="0" dirty="0" err="1">
                <a:solidFill>
                  <a:schemeClr val="tx1"/>
                </a:solidFill>
                <a:effectLst/>
                <a:latin typeface="Consolas" panose="020B0609020204030204" pitchFamily="49" charset="0"/>
              </a:rPr>
              <a:t>routerLink</a:t>
            </a:r>
            <a:r>
              <a:rPr lang="en-US" sz="1200" b="0" dirty="0">
                <a:solidFill>
                  <a:schemeClr val="tx1"/>
                </a:solidFill>
                <a:effectLst/>
                <a:latin typeface="Consolas" panose="020B0609020204030204" pitchFamily="49" charset="0"/>
              </a:rPr>
              <a:t>="/about"&gt;About&lt;/a&gt;</a:t>
            </a:r>
          </a:p>
          <a:p>
            <a:r>
              <a:rPr lang="en-US" sz="1200" b="0" dirty="0">
                <a:solidFill>
                  <a:schemeClr val="tx1"/>
                </a:solidFill>
                <a:effectLst/>
                <a:latin typeface="Consolas" panose="020B0609020204030204" pitchFamily="49" charset="0"/>
              </a:rPr>
              <a:t>&lt;a </a:t>
            </a:r>
            <a:r>
              <a:rPr lang="en-US" sz="1200" b="0" dirty="0" err="1">
                <a:solidFill>
                  <a:schemeClr val="tx1"/>
                </a:solidFill>
                <a:effectLst/>
                <a:latin typeface="Consolas" panose="020B0609020204030204" pitchFamily="49" charset="0"/>
              </a:rPr>
              <a:t>routerLink</a:t>
            </a:r>
            <a:r>
              <a:rPr lang="en-US" sz="1200" b="0" dirty="0">
                <a:solidFill>
                  <a:schemeClr val="tx1"/>
                </a:solidFill>
                <a:effectLst/>
                <a:latin typeface="Consolas" panose="020B0609020204030204" pitchFamily="49" charset="0"/>
              </a:rPr>
              <a:t>="/contact"&gt;Contact&lt;/a&gt;</a:t>
            </a:r>
          </a:p>
          <a:p>
            <a:r>
              <a:rPr lang="en-US" sz="1200" b="0" dirty="0">
                <a:solidFill>
                  <a:schemeClr val="tx1"/>
                </a:solidFill>
                <a:effectLst/>
                <a:latin typeface="Consolas" panose="020B0609020204030204" pitchFamily="49" charset="0"/>
              </a:rPr>
              <a:t>&lt;a </a:t>
            </a:r>
            <a:r>
              <a:rPr lang="en-US" sz="1200" b="0" dirty="0" err="1">
                <a:solidFill>
                  <a:schemeClr val="tx1"/>
                </a:solidFill>
                <a:effectLst/>
                <a:latin typeface="Consolas" panose="020B0609020204030204" pitchFamily="49" charset="0"/>
              </a:rPr>
              <a:t>routerLink</a:t>
            </a:r>
            <a:r>
              <a:rPr lang="en-US" sz="1200" b="0" dirty="0">
                <a:solidFill>
                  <a:schemeClr val="tx1"/>
                </a:solidFill>
                <a:effectLst/>
                <a:latin typeface="Consolas" panose="020B0609020204030204" pitchFamily="49" charset="0"/>
              </a:rPr>
              <a:t>="/unknown"&gt;Unknown Route&lt;/a&gt;</a:t>
            </a:r>
          </a:p>
          <a:p>
            <a:endParaRPr lang="en-IN" sz="12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a:ln>
                  <a:noFill/>
                </a:ln>
                <a:solidFill>
                  <a:srgbClr val="FFFFFF"/>
                </a:solidFill>
                <a:effectLst/>
                <a:latin typeface="inherit"/>
              </a:rPr>
              <a:t>&lt;router-outlet&gt;&lt;/router-outlet&gt; </a:t>
            </a:r>
            <a:endParaRPr kumimoji="0" lang="en-US" altLang="en-US" sz="1200" b="0" i="0" u="none" strike="noStrike" cap="none" normalizeH="0" baseline="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792961D-5D79-0222-C291-66378DCF9D84}"/>
              </a:ext>
            </a:extLst>
          </p:cNvPr>
          <p:cNvSpPr>
            <a:spLocks noChangeArrowheads="1"/>
          </p:cNvSpPr>
          <p:nvPr/>
        </p:nvSpPr>
        <p:spPr bwMode="auto">
          <a:xfrm>
            <a:off x="152400" y="15240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340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684212" y="405355"/>
            <a:ext cx="8676604" cy="697582"/>
          </a:xfrm>
        </p:spPr>
        <p:txBody>
          <a:bodyPr>
            <a:noAutofit/>
          </a:bodyPr>
          <a:lstStyle/>
          <a:p>
            <a:r>
              <a:rPr lang="en-IN" sz="5400" dirty="0"/>
              <a:t>Component</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696826"/>
            <a:ext cx="11896627" cy="4755820"/>
          </a:xfrm>
        </p:spPr>
        <p:txBody>
          <a:bodyPr>
            <a:normAutofit/>
          </a:bodyPr>
          <a:lstStyle/>
          <a:p>
            <a:r>
              <a:rPr lang="en-US" sz="2400" b="0" i="0" dirty="0">
                <a:solidFill>
                  <a:srgbClr val="D1D5DB"/>
                </a:solidFill>
                <a:effectLst/>
                <a:latin typeface="Söhne"/>
              </a:rPr>
              <a:t>Components contain information about a template (HTML markup), logic (behavior and functionality), and styling (visual presentation). They promote modularity, code reusability, and separation of concerns in application development.</a:t>
            </a:r>
          </a:p>
          <a:p>
            <a:endParaRPr lang="en-US" sz="2400" dirty="0">
              <a:solidFill>
                <a:srgbClr val="D1D5DB"/>
              </a:solidFill>
              <a:latin typeface="Söhne"/>
            </a:endParaRPr>
          </a:p>
          <a:p>
            <a:pPr algn="l"/>
            <a:r>
              <a:rPr lang="en-US" sz="2000" b="0" i="0" dirty="0">
                <a:solidFill>
                  <a:srgbClr val="D1D5DB"/>
                </a:solidFill>
                <a:effectLst/>
                <a:latin typeface="Söhne"/>
              </a:rPr>
              <a:t>To generate a component in Angular, you can use the Angular CLI (Command Line Interface) tool, which simplifies the process. Here are the steps to generate a component:</a:t>
            </a:r>
          </a:p>
          <a:p>
            <a:pPr algn="l">
              <a:buFont typeface="+mj-lt"/>
              <a:buAutoNum type="arabicPeriod"/>
            </a:pPr>
            <a:r>
              <a:rPr lang="en-US" sz="2000" b="0" i="0" dirty="0">
                <a:solidFill>
                  <a:srgbClr val="D1D5DB"/>
                </a:solidFill>
                <a:effectLst/>
                <a:latin typeface="Söhne"/>
              </a:rPr>
              <a:t>Open your command-line interface (e.g., Terminal, Command Prompt).</a:t>
            </a:r>
          </a:p>
          <a:p>
            <a:pPr algn="l">
              <a:buFont typeface="+mj-lt"/>
              <a:buAutoNum type="arabicPeriod"/>
            </a:pPr>
            <a:r>
              <a:rPr lang="en-US" sz="2000" b="0" i="0" dirty="0">
                <a:solidFill>
                  <a:srgbClr val="D1D5DB"/>
                </a:solidFill>
                <a:effectLst/>
                <a:latin typeface="Söhne"/>
              </a:rPr>
              <a:t>Navigate to the root directory of your Angular project.</a:t>
            </a:r>
          </a:p>
          <a:p>
            <a:pPr algn="l">
              <a:buFont typeface="+mj-lt"/>
              <a:buAutoNum type="arabicPeriod"/>
            </a:pPr>
            <a:r>
              <a:rPr lang="en-US" sz="2000" b="0" i="0" dirty="0">
                <a:solidFill>
                  <a:srgbClr val="D1D5DB"/>
                </a:solidFill>
                <a:effectLst/>
                <a:latin typeface="Söhne"/>
              </a:rPr>
              <a:t>Use the following command to generate a new component:</a:t>
            </a:r>
          </a:p>
          <a:p>
            <a:r>
              <a:rPr lang="en-US" sz="2000" dirty="0">
                <a:solidFill>
                  <a:srgbClr val="D1D5DB"/>
                </a:solidFill>
                <a:latin typeface="Söhne"/>
              </a:rPr>
              <a:t>ng g –c </a:t>
            </a:r>
            <a:r>
              <a:rPr lang="en-US" sz="2000" dirty="0" err="1">
                <a:solidFill>
                  <a:srgbClr val="D1D5DB"/>
                </a:solidFill>
                <a:latin typeface="Söhne"/>
              </a:rPr>
              <a:t>component_name</a:t>
            </a:r>
            <a:endParaRPr lang="en-IN" sz="2000" dirty="0"/>
          </a:p>
        </p:txBody>
      </p:sp>
    </p:spTree>
    <p:extLst>
      <p:ext uri="{BB962C8B-B14F-4D97-AF65-F5344CB8AC3E}">
        <p14:creationId xmlns:p14="http://schemas.microsoft.com/office/powerpoint/2010/main" val="4119585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50829" y="131978"/>
            <a:ext cx="9216272" cy="546752"/>
          </a:xfrm>
        </p:spPr>
        <p:txBody>
          <a:bodyPr>
            <a:noAutofit/>
          </a:bodyPr>
          <a:lstStyle/>
          <a:p>
            <a:r>
              <a:rPr lang="en-IN" sz="3200" dirty="0"/>
              <a:t>Router Param and Param Map</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fontScale="47500" lnSpcReduction="20000"/>
          </a:bodyPr>
          <a:lstStyle/>
          <a:p>
            <a:r>
              <a:rPr lang="en-US" b="0" dirty="0">
                <a:solidFill>
                  <a:schemeClr val="tx1"/>
                </a:solidFill>
                <a:effectLst/>
                <a:latin typeface="Consolas" panose="020B0609020204030204" pitchFamily="49" charset="0"/>
              </a:rPr>
              <a:t>import { </a:t>
            </a:r>
            <a:r>
              <a:rPr lang="en-US" b="0" dirty="0" err="1">
                <a:solidFill>
                  <a:schemeClr val="tx1"/>
                </a:solidFill>
                <a:effectLst/>
                <a:latin typeface="Consolas" panose="020B0609020204030204" pitchFamily="49" charset="0"/>
              </a:rPr>
              <a:t>ActivatedRoute</a:t>
            </a:r>
            <a:r>
              <a:rPr lang="en-US" b="0" dirty="0">
                <a:solidFill>
                  <a:schemeClr val="tx1"/>
                </a:solidFill>
                <a:effectLst/>
                <a:latin typeface="Consolas" panose="020B0609020204030204" pitchFamily="49" charset="0"/>
              </a:rPr>
              <a:t> } from '@angular/router’;</a:t>
            </a:r>
            <a:endParaRPr lang="en-US" dirty="0">
              <a:solidFill>
                <a:schemeClr val="tx1"/>
              </a:solidFill>
              <a:latin typeface="Consolas" panose="020B0609020204030204" pitchFamily="49" charset="0"/>
            </a:endParaRPr>
          </a:p>
          <a:p>
            <a:r>
              <a:rPr lang="en-IN" b="0" dirty="0">
                <a:solidFill>
                  <a:schemeClr val="tx1"/>
                </a:solidFill>
                <a:effectLst/>
                <a:latin typeface="Consolas" panose="020B0609020204030204" pitchFamily="49" charset="0"/>
              </a:rPr>
              <a:t>import { </a:t>
            </a:r>
            <a:r>
              <a:rPr lang="en-IN" b="0" dirty="0" err="1">
                <a:solidFill>
                  <a:schemeClr val="tx1"/>
                </a:solidFill>
                <a:effectLst/>
                <a:latin typeface="Consolas" panose="020B0609020204030204" pitchFamily="49" charset="0"/>
              </a:rPr>
              <a:t>ActivatedRoute</a:t>
            </a:r>
            <a:r>
              <a:rPr lang="en-IN" b="0" dirty="0">
                <a:solidFill>
                  <a:schemeClr val="tx1"/>
                </a:solidFill>
                <a:effectLst/>
                <a:latin typeface="Consolas" panose="020B0609020204030204" pitchFamily="49" charset="0"/>
              </a:rPr>
              <a:t> } from '@angular/router’;</a:t>
            </a:r>
          </a:p>
          <a:p>
            <a:r>
              <a:rPr lang="en-IN" b="0" dirty="0">
                <a:solidFill>
                  <a:schemeClr val="tx1"/>
                </a:solidFill>
                <a:effectLst/>
                <a:latin typeface="Consolas" panose="020B0609020204030204" pitchFamily="49" charset="0"/>
              </a:rPr>
              <a:t>constructor(private route: </a:t>
            </a:r>
            <a:r>
              <a:rPr lang="en-IN" b="0" dirty="0" err="1">
                <a:solidFill>
                  <a:schemeClr val="tx1"/>
                </a:solidFill>
                <a:effectLst/>
                <a:latin typeface="Consolas" panose="020B0609020204030204" pitchFamily="49" charset="0"/>
              </a:rPr>
              <a:t>ActivatedRoute</a:t>
            </a:r>
            <a:r>
              <a:rPr lang="en-IN" b="0" dirty="0">
                <a:solidFill>
                  <a:schemeClr val="tx1"/>
                </a:solidFill>
                <a:effectLst/>
                <a:latin typeface="Consolas" panose="020B0609020204030204" pitchFamily="49" charset="0"/>
              </a:rPr>
              <a:t>) { }</a:t>
            </a:r>
          </a:p>
          <a:p>
            <a:endParaRPr lang="en-IN" b="0" dirty="0">
              <a:solidFill>
                <a:schemeClr val="tx1"/>
              </a:solidFill>
              <a:effectLst/>
              <a:latin typeface="Consolas" panose="020B0609020204030204" pitchFamily="49" charset="0"/>
            </a:endParaRPr>
          </a:p>
          <a:p>
            <a:r>
              <a:rPr lang="en-IN" b="0" dirty="0" err="1">
                <a:solidFill>
                  <a:schemeClr val="tx1"/>
                </a:solidFill>
                <a:effectLst/>
                <a:latin typeface="Consolas" panose="020B0609020204030204" pitchFamily="49" charset="0"/>
              </a:rPr>
              <a:t>ngOnInit</a:t>
            </a:r>
            <a:r>
              <a:rPr lang="en-IN" b="0" dirty="0">
                <a:solidFill>
                  <a:schemeClr val="tx1"/>
                </a:solidFill>
                <a:effectLst/>
                <a:latin typeface="Consolas" panose="020B0609020204030204" pitchFamily="49" charset="0"/>
              </a:rPr>
              <a:t>() {</a:t>
            </a:r>
          </a:p>
          <a:p>
            <a:r>
              <a:rPr lang="en-IN" b="0" dirty="0">
                <a:solidFill>
                  <a:schemeClr val="tx1"/>
                </a:solidFill>
                <a:effectLst/>
                <a:latin typeface="Consolas" panose="020B0609020204030204" pitchFamily="49" charset="0"/>
              </a:rPr>
              <a:t>    </a:t>
            </a:r>
            <a:r>
              <a:rPr lang="en-IN" b="0" dirty="0" err="1">
                <a:solidFill>
                  <a:schemeClr val="tx1"/>
                </a:solidFill>
                <a:effectLst/>
                <a:latin typeface="Consolas" panose="020B0609020204030204" pitchFamily="49" charset="0"/>
              </a:rPr>
              <a:t>this.route.params.subscribe</a:t>
            </a:r>
            <a:r>
              <a:rPr lang="en-IN" b="0" dirty="0">
                <a:solidFill>
                  <a:schemeClr val="tx1"/>
                </a:solidFill>
                <a:effectLst/>
                <a:latin typeface="Consolas" panose="020B0609020204030204" pitchFamily="49" charset="0"/>
              </a:rPr>
              <a:t>(params =&gt; {</a:t>
            </a:r>
          </a:p>
          <a:p>
            <a:r>
              <a:rPr lang="en-IN" b="0" dirty="0">
                <a:solidFill>
                  <a:schemeClr val="tx1"/>
                </a:solidFill>
                <a:effectLst/>
                <a:latin typeface="Consolas" panose="020B0609020204030204" pitchFamily="49" charset="0"/>
              </a:rPr>
              <a:t>      </a:t>
            </a:r>
            <a:r>
              <a:rPr lang="en-IN" b="0" dirty="0" err="1">
                <a:solidFill>
                  <a:schemeClr val="tx1"/>
                </a:solidFill>
                <a:effectLst/>
                <a:latin typeface="Consolas" panose="020B0609020204030204" pitchFamily="49" charset="0"/>
              </a:rPr>
              <a:t>const</a:t>
            </a:r>
            <a:r>
              <a:rPr lang="en-IN" b="0" dirty="0">
                <a:solidFill>
                  <a:schemeClr val="tx1"/>
                </a:solidFill>
                <a:effectLst/>
                <a:latin typeface="Consolas" panose="020B0609020204030204" pitchFamily="49" charset="0"/>
              </a:rPr>
              <a:t> </a:t>
            </a:r>
            <a:r>
              <a:rPr lang="en-IN" b="0" dirty="0" err="1">
                <a:solidFill>
                  <a:schemeClr val="tx1"/>
                </a:solidFill>
                <a:effectLst/>
                <a:latin typeface="Consolas" panose="020B0609020204030204" pitchFamily="49" charset="0"/>
              </a:rPr>
              <a:t>productId</a:t>
            </a:r>
            <a:r>
              <a:rPr lang="en-IN" b="0" dirty="0">
                <a:solidFill>
                  <a:schemeClr val="tx1"/>
                </a:solidFill>
                <a:effectLst/>
                <a:latin typeface="Consolas" panose="020B0609020204030204" pitchFamily="49" charset="0"/>
              </a:rPr>
              <a:t> = params['id'];</a:t>
            </a:r>
          </a:p>
          <a:p>
            <a:r>
              <a:rPr lang="en-IN" b="0" dirty="0">
                <a:solidFill>
                  <a:schemeClr val="tx1"/>
                </a:solidFill>
                <a:effectLst/>
                <a:latin typeface="Consolas" panose="020B0609020204030204" pitchFamily="49" charset="0"/>
              </a:rPr>
              <a:t>      console.log(</a:t>
            </a:r>
            <a:r>
              <a:rPr lang="en-IN" b="0" dirty="0" err="1">
                <a:solidFill>
                  <a:schemeClr val="tx1"/>
                </a:solidFill>
                <a:effectLst/>
                <a:latin typeface="Consolas" panose="020B0609020204030204" pitchFamily="49" charset="0"/>
              </a:rPr>
              <a:t>productId</a:t>
            </a:r>
            <a:r>
              <a:rPr lang="en-IN" b="0" dirty="0">
                <a:solidFill>
                  <a:schemeClr val="tx1"/>
                </a:solidFill>
                <a:effectLst/>
                <a:latin typeface="Consolas" panose="020B0609020204030204" pitchFamily="49" charset="0"/>
              </a:rPr>
              <a:t>);   }); }</a:t>
            </a:r>
          </a:p>
          <a:p>
            <a:r>
              <a:rPr lang="en-IN" dirty="0">
                <a:solidFill>
                  <a:schemeClr val="tx1"/>
                </a:solidFill>
                <a:latin typeface="Consolas" panose="020B0609020204030204" pitchFamily="49" charset="0"/>
              </a:rPr>
              <a:t>Url: l</a:t>
            </a:r>
            <a:r>
              <a:rPr lang="en-IN" b="0" dirty="0">
                <a:solidFill>
                  <a:schemeClr val="tx1"/>
                </a:solidFill>
                <a:effectLst/>
                <a:latin typeface="Consolas" panose="020B0609020204030204" pitchFamily="49" charset="0"/>
              </a:rPr>
              <a:t>ocalhost:4200/department/1</a:t>
            </a:r>
          </a:p>
          <a:p>
            <a:r>
              <a:rPr lang="en-IN" sz="3000" b="0" dirty="0">
                <a:solidFill>
                  <a:schemeClr val="tx1"/>
                </a:solidFill>
                <a:effectLst/>
                <a:highlight>
                  <a:srgbClr val="FFFF00"/>
                </a:highlight>
                <a:latin typeface="Consolas" panose="020B0609020204030204" pitchFamily="49" charset="0"/>
              </a:rPr>
              <a:t>  </a:t>
            </a:r>
            <a:r>
              <a:rPr lang="en-IN" sz="2800" dirty="0">
                <a:solidFill>
                  <a:schemeClr val="tx1"/>
                </a:solidFill>
                <a:highlight>
                  <a:srgbClr val="FFFF00"/>
                </a:highlight>
              </a:rPr>
              <a:t>Param Map</a:t>
            </a:r>
            <a:endParaRPr lang="en-IN" sz="3000" b="0" dirty="0">
              <a:solidFill>
                <a:schemeClr val="tx1"/>
              </a:solidFill>
              <a:effectLst/>
              <a:highlight>
                <a:srgbClr val="FFFF00"/>
              </a:highlight>
              <a:latin typeface="Consolas" panose="020B0609020204030204" pitchFamily="49" charset="0"/>
            </a:endParaRPr>
          </a:p>
          <a:p>
            <a:r>
              <a:rPr lang="en-IN" sz="3000" b="0" dirty="0" err="1">
                <a:solidFill>
                  <a:schemeClr val="tx1"/>
                </a:solidFill>
                <a:effectLst/>
                <a:latin typeface="Consolas" panose="020B0609020204030204" pitchFamily="49" charset="0"/>
              </a:rPr>
              <a:t>ngOnInit</a:t>
            </a:r>
            <a:r>
              <a:rPr lang="en-IN" sz="3000" b="0" dirty="0">
                <a:solidFill>
                  <a:schemeClr val="tx1"/>
                </a:solidFill>
                <a:effectLst/>
                <a:latin typeface="Consolas" panose="020B0609020204030204" pitchFamily="49" charset="0"/>
              </a:rPr>
              <a:t>() {</a:t>
            </a:r>
          </a:p>
          <a:p>
            <a:r>
              <a:rPr lang="en-IN" sz="3000" b="0" dirty="0">
                <a:solidFill>
                  <a:schemeClr val="tx1"/>
                </a:solidFill>
                <a:effectLst/>
                <a:latin typeface="Consolas" panose="020B0609020204030204" pitchFamily="49" charset="0"/>
              </a:rPr>
              <a:t>  </a:t>
            </a:r>
            <a:r>
              <a:rPr lang="en-IN" sz="3000" b="0" dirty="0" err="1">
                <a:solidFill>
                  <a:schemeClr val="tx1"/>
                </a:solidFill>
                <a:effectLst/>
                <a:latin typeface="Consolas" panose="020B0609020204030204" pitchFamily="49" charset="0"/>
              </a:rPr>
              <a:t>this.route.paramMap.subscribe</a:t>
            </a:r>
            <a:r>
              <a:rPr lang="en-IN" sz="3000" b="0" dirty="0">
                <a:solidFill>
                  <a:schemeClr val="tx1"/>
                </a:solidFill>
                <a:effectLst/>
                <a:latin typeface="Consolas" panose="020B0609020204030204" pitchFamily="49" charset="0"/>
              </a:rPr>
              <a:t>(params =&gt; {</a:t>
            </a:r>
          </a:p>
          <a:p>
            <a:r>
              <a:rPr lang="en-IN" sz="3000" dirty="0">
                <a:solidFill>
                  <a:schemeClr val="tx1"/>
                </a:solidFill>
                <a:latin typeface="Consolas" panose="020B0609020204030204" pitchFamily="49" charset="0"/>
              </a:rPr>
              <a:t>    </a:t>
            </a:r>
            <a:r>
              <a:rPr lang="en-IN" sz="3000" b="0" dirty="0" err="1">
                <a:solidFill>
                  <a:schemeClr val="tx1"/>
                </a:solidFill>
                <a:effectLst/>
                <a:latin typeface="Consolas" panose="020B0609020204030204" pitchFamily="49" charset="0"/>
              </a:rPr>
              <a:t>const</a:t>
            </a:r>
            <a:r>
              <a:rPr lang="en-IN" sz="3000" b="0" dirty="0">
                <a:solidFill>
                  <a:schemeClr val="tx1"/>
                </a:solidFill>
                <a:effectLst/>
                <a:latin typeface="Consolas" panose="020B0609020204030204" pitchFamily="49" charset="0"/>
              </a:rPr>
              <a:t> </a:t>
            </a:r>
            <a:r>
              <a:rPr lang="en-IN" sz="3000" b="0" dirty="0" err="1">
                <a:solidFill>
                  <a:schemeClr val="tx1"/>
                </a:solidFill>
                <a:effectLst/>
                <a:latin typeface="Consolas" panose="020B0609020204030204" pitchFamily="49" charset="0"/>
              </a:rPr>
              <a:t>productId</a:t>
            </a:r>
            <a:r>
              <a:rPr lang="en-IN" sz="3000" b="0" dirty="0">
                <a:solidFill>
                  <a:schemeClr val="tx1"/>
                </a:solidFill>
                <a:effectLst/>
                <a:latin typeface="Consolas" panose="020B0609020204030204" pitchFamily="49" charset="0"/>
              </a:rPr>
              <a:t> = </a:t>
            </a:r>
            <a:r>
              <a:rPr lang="en-IN" sz="3000" b="0" dirty="0" err="1">
                <a:solidFill>
                  <a:schemeClr val="tx1"/>
                </a:solidFill>
                <a:effectLst/>
                <a:latin typeface="Consolas" panose="020B0609020204030204" pitchFamily="49" charset="0"/>
              </a:rPr>
              <a:t>params.get</a:t>
            </a:r>
            <a:r>
              <a:rPr lang="en-IN" sz="3000" b="0" dirty="0">
                <a:solidFill>
                  <a:schemeClr val="tx1"/>
                </a:solidFill>
                <a:effectLst/>
                <a:latin typeface="Consolas" panose="020B0609020204030204" pitchFamily="49" charset="0"/>
              </a:rPr>
              <a:t>('id');</a:t>
            </a:r>
          </a:p>
          <a:p>
            <a:r>
              <a:rPr lang="en-IN" sz="3000" b="0" dirty="0">
                <a:solidFill>
                  <a:schemeClr val="tx1"/>
                </a:solidFill>
                <a:effectLst/>
                <a:latin typeface="Consolas" panose="020B0609020204030204" pitchFamily="49" charset="0"/>
              </a:rPr>
              <a:t>     </a:t>
            </a:r>
            <a:r>
              <a:rPr lang="en-IN" sz="3000" b="0" dirty="0" err="1">
                <a:solidFill>
                  <a:schemeClr val="tx1"/>
                </a:solidFill>
                <a:effectLst/>
                <a:latin typeface="Consolas" panose="020B0609020204030204" pitchFamily="49" charset="0"/>
              </a:rPr>
              <a:t>const</a:t>
            </a:r>
            <a:r>
              <a:rPr lang="en-IN" sz="3000" b="0" dirty="0">
                <a:solidFill>
                  <a:schemeClr val="tx1"/>
                </a:solidFill>
                <a:effectLst/>
                <a:latin typeface="Consolas" panose="020B0609020204030204" pitchFamily="49" charset="0"/>
              </a:rPr>
              <a:t> category = </a:t>
            </a:r>
            <a:r>
              <a:rPr lang="en-IN" sz="3000" b="0" dirty="0" err="1">
                <a:solidFill>
                  <a:schemeClr val="tx1"/>
                </a:solidFill>
                <a:effectLst/>
                <a:latin typeface="Consolas" panose="020B0609020204030204" pitchFamily="49" charset="0"/>
              </a:rPr>
              <a:t>params.get</a:t>
            </a:r>
            <a:r>
              <a:rPr lang="en-IN" sz="3000" b="0" dirty="0">
                <a:solidFill>
                  <a:schemeClr val="tx1"/>
                </a:solidFill>
                <a:effectLst/>
                <a:latin typeface="Consolas" panose="020B0609020204030204" pitchFamily="49" charset="0"/>
              </a:rPr>
              <a:t>('category');</a:t>
            </a:r>
          </a:p>
          <a:p>
            <a:r>
              <a:rPr lang="en-IN" sz="3000" dirty="0">
                <a:solidFill>
                  <a:schemeClr val="tx1"/>
                </a:solidFill>
                <a:latin typeface="Consolas" panose="020B0609020204030204" pitchFamily="49" charset="0"/>
              </a:rPr>
              <a:t>    </a:t>
            </a:r>
            <a:r>
              <a:rPr lang="en-IN" sz="3000" b="0" dirty="0">
                <a:solidFill>
                  <a:schemeClr val="tx1"/>
                </a:solidFill>
                <a:effectLst/>
                <a:latin typeface="Consolas" panose="020B0609020204030204" pitchFamily="49" charset="0"/>
              </a:rPr>
              <a:t>console.log(</a:t>
            </a:r>
            <a:r>
              <a:rPr lang="en-IN" sz="3000" b="0" dirty="0" err="1">
                <a:solidFill>
                  <a:schemeClr val="tx1"/>
                </a:solidFill>
                <a:effectLst/>
                <a:latin typeface="Consolas" panose="020B0609020204030204" pitchFamily="49" charset="0"/>
              </a:rPr>
              <a:t>productId</a:t>
            </a:r>
            <a:r>
              <a:rPr lang="en-IN" sz="3000" b="0" dirty="0">
                <a:solidFill>
                  <a:schemeClr val="tx1"/>
                </a:solidFill>
                <a:effectLst/>
                <a:latin typeface="Consolas" panose="020B0609020204030204" pitchFamily="49" charset="0"/>
              </a:rPr>
              <a:t>);</a:t>
            </a:r>
          </a:p>
          <a:p>
            <a:r>
              <a:rPr lang="en-IN" sz="3000" b="0" dirty="0">
                <a:solidFill>
                  <a:schemeClr val="tx1"/>
                </a:solidFill>
                <a:effectLst/>
                <a:latin typeface="Consolas" panose="020B0609020204030204" pitchFamily="49" charset="0"/>
              </a:rPr>
              <a:t>    console.log(category);</a:t>
            </a:r>
          </a:p>
          <a:p>
            <a:r>
              <a:rPr lang="en-IN" sz="3000" b="0" dirty="0">
                <a:solidFill>
                  <a:schemeClr val="tx1"/>
                </a:solidFill>
                <a:effectLst/>
                <a:latin typeface="Consolas" panose="020B0609020204030204" pitchFamily="49" charset="0"/>
              </a:rPr>
              <a:t>  });</a:t>
            </a:r>
          </a:p>
          <a:p>
            <a:r>
              <a:rPr lang="en-IN" sz="3000" b="0" dirty="0">
                <a:solidFill>
                  <a:schemeClr val="tx1"/>
                </a:solidFill>
                <a:effectLst/>
                <a:latin typeface="Consolas" panose="020B0609020204030204" pitchFamily="49" charset="0"/>
              </a:rPr>
              <a:t>}</a:t>
            </a:r>
          </a:p>
          <a:p>
            <a:endParaRPr lang="en-IN" sz="1200" b="0" dirty="0">
              <a:solidFill>
                <a:schemeClr val="tx1"/>
              </a:solidFill>
              <a:effectLst/>
              <a:latin typeface="Consolas" panose="020B0609020204030204" pitchFamily="49" charset="0"/>
            </a:endParaRPr>
          </a:p>
          <a:p>
            <a:endParaRPr lang="en-US" sz="12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a:ln>
                  <a:noFill/>
                </a:ln>
                <a:solidFill>
                  <a:srgbClr val="FFFFFF"/>
                </a:solidFill>
                <a:effectLst/>
                <a:latin typeface="inherit"/>
              </a:rPr>
              <a:t>&lt;router-outlet&gt;&lt;/router-outlet&gt; </a:t>
            </a:r>
            <a:endParaRPr kumimoji="0" lang="en-US" altLang="en-US" sz="1200" b="0" i="0" u="none" strike="noStrike" cap="none" normalizeH="0" baseline="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792961D-5D79-0222-C291-66378DCF9D84}"/>
              </a:ext>
            </a:extLst>
          </p:cNvPr>
          <p:cNvSpPr>
            <a:spLocks noChangeArrowheads="1"/>
          </p:cNvSpPr>
          <p:nvPr/>
        </p:nvSpPr>
        <p:spPr bwMode="auto">
          <a:xfrm>
            <a:off x="152400" y="15240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549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Optional Route Parameter</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lnSpcReduction="10000"/>
          </a:bodyPr>
          <a:lstStyle/>
          <a:p>
            <a:r>
              <a:rPr lang="en-US" sz="1200" b="0" dirty="0">
                <a:solidFill>
                  <a:schemeClr val="tx1"/>
                </a:solidFill>
                <a:effectLst/>
                <a:highlight>
                  <a:srgbClr val="FFFF00"/>
                </a:highlight>
                <a:latin typeface="Consolas" panose="020B0609020204030204" pitchFamily="49" charset="0"/>
              </a:rPr>
              <a:t>Route file</a:t>
            </a:r>
          </a:p>
          <a:p>
            <a:r>
              <a:rPr lang="en-US" sz="1200" b="0" dirty="0">
                <a:solidFill>
                  <a:schemeClr val="tx1"/>
                </a:solidFill>
                <a:effectLst/>
                <a:latin typeface="Consolas" panose="020B0609020204030204" pitchFamily="49" charset="0"/>
              </a:rPr>
              <a:t>const routes: Routes = [</a:t>
            </a:r>
          </a:p>
          <a:p>
            <a:r>
              <a:rPr lang="en-US" sz="1200" b="0" dirty="0">
                <a:solidFill>
                  <a:schemeClr val="tx1"/>
                </a:solidFill>
                <a:effectLst/>
                <a:latin typeface="Consolas" panose="020B0609020204030204" pitchFamily="49" charset="0"/>
              </a:rPr>
              <a:t>  { path: 'product/:id', component: </a:t>
            </a:r>
            <a:r>
              <a:rPr lang="en-US" sz="1200" b="0" dirty="0" err="1">
                <a:solidFill>
                  <a:schemeClr val="tx1"/>
                </a:solidFill>
                <a:effectLst/>
                <a:latin typeface="Consolas" panose="020B0609020204030204" pitchFamily="49" charset="0"/>
              </a:rPr>
              <a:t>ProductDetailComponent</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 path: 'product/:id/:category?', component: </a:t>
            </a:r>
            <a:r>
              <a:rPr lang="en-US" sz="1200" b="0" dirty="0" err="1">
                <a:solidFill>
                  <a:schemeClr val="tx1"/>
                </a:solidFill>
                <a:effectLst/>
                <a:latin typeface="Consolas" panose="020B0609020204030204" pitchFamily="49" charset="0"/>
              </a:rPr>
              <a:t>ProductDetailComponent</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a:t>
            </a:r>
          </a:p>
          <a:p>
            <a:r>
              <a:rPr lang="en-US" sz="1200" b="0" dirty="0">
                <a:solidFill>
                  <a:schemeClr val="tx1"/>
                </a:solidFill>
                <a:effectLst/>
                <a:highlight>
                  <a:srgbClr val="FFFF00"/>
                </a:highlight>
                <a:latin typeface="Consolas" panose="020B0609020204030204" pitchFamily="49" charset="0"/>
              </a:rPr>
              <a:t>Component</a:t>
            </a:r>
          </a:p>
          <a:p>
            <a:r>
              <a:rPr lang="en-US" sz="1200" b="0" dirty="0">
                <a:solidFill>
                  <a:schemeClr val="tx1"/>
                </a:solidFill>
                <a:effectLst/>
                <a:latin typeface="Consolas" panose="020B0609020204030204" pitchFamily="49" charset="0"/>
              </a:rPr>
              <a:t>import { </a:t>
            </a:r>
            <a:r>
              <a:rPr lang="en-US" sz="1200" b="0" dirty="0" err="1">
                <a:solidFill>
                  <a:schemeClr val="tx1"/>
                </a:solidFill>
                <a:effectLst/>
                <a:latin typeface="Consolas" panose="020B0609020204030204" pitchFamily="49" charset="0"/>
              </a:rPr>
              <a:t>ActivatedRoute</a:t>
            </a:r>
            <a:r>
              <a:rPr lang="en-US" sz="1200" b="0" dirty="0">
                <a:solidFill>
                  <a:schemeClr val="tx1"/>
                </a:solidFill>
                <a:effectLst/>
                <a:latin typeface="Consolas" panose="020B0609020204030204" pitchFamily="49" charset="0"/>
              </a:rPr>
              <a:t> } from '@angular/router';</a:t>
            </a:r>
          </a:p>
          <a:p>
            <a:r>
              <a:rPr lang="en-US" sz="1200" b="0" dirty="0">
                <a:solidFill>
                  <a:schemeClr val="tx1"/>
                </a:solidFill>
                <a:effectLst/>
                <a:latin typeface="Consolas" panose="020B0609020204030204" pitchFamily="49" charset="0"/>
              </a:rPr>
              <a:t>constructor(private route: </a:t>
            </a:r>
            <a:r>
              <a:rPr lang="en-US" sz="1200" b="0" dirty="0" err="1">
                <a:solidFill>
                  <a:schemeClr val="tx1"/>
                </a:solidFill>
                <a:effectLst/>
                <a:latin typeface="Consolas" panose="020B0609020204030204" pitchFamily="49" charset="0"/>
              </a:rPr>
              <a:t>ActivatedRoute</a:t>
            </a:r>
            <a:r>
              <a:rPr lang="en-US" sz="1200" b="0" dirty="0">
                <a:solidFill>
                  <a:schemeClr val="tx1"/>
                </a:solidFill>
                <a:effectLst/>
                <a:latin typeface="Consolas" panose="020B0609020204030204" pitchFamily="49" charset="0"/>
              </a:rPr>
              <a:t>) { }</a:t>
            </a:r>
          </a:p>
          <a:p>
            <a:r>
              <a:rPr lang="en-US" sz="1200" b="0" dirty="0" err="1">
                <a:solidFill>
                  <a:schemeClr val="tx1"/>
                </a:solidFill>
                <a:effectLst/>
                <a:latin typeface="Consolas" panose="020B0609020204030204" pitchFamily="49" charset="0"/>
              </a:rPr>
              <a:t>ngOnInit</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this.route.params.subscribe</a:t>
            </a:r>
            <a:r>
              <a:rPr lang="en-US" sz="1200" b="0" dirty="0">
                <a:solidFill>
                  <a:schemeClr val="tx1"/>
                </a:solidFill>
                <a:effectLst/>
                <a:latin typeface="Consolas" panose="020B0609020204030204" pitchFamily="49" charset="0"/>
              </a:rPr>
              <a:t>(params =&gt; {</a:t>
            </a:r>
          </a:p>
          <a:p>
            <a:r>
              <a:rPr lang="en-US" sz="1200" b="0" dirty="0">
                <a:solidFill>
                  <a:schemeClr val="tx1"/>
                </a:solidFill>
                <a:effectLst/>
                <a:latin typeface="Consolas" panose="020B0609020204030204" pitchFamily="49" charset="0"/>
              </a:rPr>
              <a:t>    const </a:t>
            </a:r>
            <a:r>
              <a:rPr lang="en-US" sz="1200" b="0" dirty="0" err="1">
                <a:solidFill>
                  <a:schemeClr val="tx1"/>
                </a:solidFill>
                <a:effectLst/>
                <a:latin typeface="Consolas" panose="020B0609020204030204" pitchFamily="49" charset="0"/>
              </a:rPr>
              <a:t>productId</a:t>
            </a:r>
            <a:r>
              <a:rPr lang="en-US" sz="1200" b="0" dirty="0">
                <a:solidFill>
                  <a:schemeClr val="tx1"/>
                </a:solidFill>
                <a:effectLst/>
                <a:latin typeface="Consolas" panose="020B0609020204030204" pitchFamily="49" charset="0"/>
              </a:rPr>
              <a:t> = params['id'];</a:t>
            </a:r>
          </a:p>
          <a:p>
            <a:r>
              <a:rPr lang="en-US" sz="1200" b="0" dirty="0">
                <a:solidFill>
                  <a:schemeClr val="tx1"/>
                </a:solidFill>
                <a:effectLst/>
                <a:latin typeface="Consolas" panose="020B0609020204030204" pitchFamily="49" charset="0"/>
              </a:rPr>
              <a:t>    const category = params['category'];</a:t>
            </a:r>
          </a:p>
          <a:p>
            <a:endParaRPr lang="en-US" sz="1200" b="0" dirty="0">
              <a:solidFill>
                <a:schemeClr val="tx1"/>
              </a:solidFill>
              <a:effectLst/>
              <a:latin typeface="Consolas" panose="020B0609020204030204" pitchFamily="49" charset="0"/>
            </a:endParaRPr>
          </a:p>
          <a:p>
            <a:r>
              <a:rPr lang="en-US" sz="1200" b="0" dirty="0">
                <a:solidFill>
                  <a:schemeClr val="tx1"/>
                </a:solidFill>
                <a:effectLst/>
                <a:latin typeface="Consolas" panose="020B0609020204030204" pitchFamily="49" charset="0"/>
              </a:rPr>
              <a:t>    // Use the </a:t>
            </a:r>
            <a:r>
              <a:rPr lang="en-US" sz="1200" b="0" dirty="0" err="1">
                <a:solidFill>
                  <a:schemeClr val="tx1"/>
                </a:solidFill>
                <a:effectLst/>
                <a:latin typeface="Consolas" panose="020B0609020204030204" pitchFamily="49" charset="0"/>
              </a:rPr>
              <a:t>productId</a:t>
            </a:r>
            <a:r>
              <a:rPr lang="en-US" sz="1200" b="0" dirty="0">
                <a:solidFill>
                  <a:schemeClr val="tx1"/>
                </a:solidFill>
                <a:effectLst/>
                <a:latin typeface="Consolas" panose="020B0609020204030204" pitchFamily="49" charset="0"/>
              </a:rPr>
              <a:t> and category as needed</a:t>
            </a:r>
          </a:p>
          <a:p>
            <a:r>
              <a:rPr lang="en-US" sz="1200" b="0" dirty="0">
                <a:solidFill>
                  <a:schemeClr val="tx1"/>
                </a:solidFill>
                <a:effectLst/>
                <a:latin typeface="Consolas" panose="020B0609020204030204" pitchFamily="49" charset="0"/>
              </a:rPr>
              <a:t>    console.log(</a:t>
            </a:r>
            <a:r>
              <a:rPr lang="en-US" sz="1200" b="0" dirty="0" err="1">
                <a:solidFill>
                  <a:schemeClr val="tx1"/>
                </a:solidFill>
                <a:effectLst/>
                <a:latin typeface="Consolas" panose="020B0609020204030204" pitchFamily="49" charset="0"/>
              </a:rPr>
              <a:t>productId</a:t>
            </a:r>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    console.log(category);</a:t>
            </a:r>
          </a:p>
          <a:p>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a:t>
            </a:r>
          </a:p>
          <a:p>
            <a:r>
              <a:rPr lang="en-US" sz="1200" dirty="0">
                <a:solidFill>
                  <a:schemeClr val="tx1"/>
                </a:solidFill>
                <a:latin typeface="Consolas" panose="020B0609020204030204" pitchFamily="49" charset="0"/>
              </a:rPr>
              <a:t>url: localhost:4300/</a:t>
            </a:r>
            <a:r>
              <a:rPr lang="en-US" sz="1200" dirty="0" err="1">
                <a:solidFill>
                  <a:schemeClr val="tx1"/>
                </a:solidFill>
                <a:latin typeface="Consolas" panose="020B0609020204030204" pitchFamily="49" charset="0"/>
              </a:rPr>
              <a:t>deparment</a:t>
            </a:r>
            <a:r>
              <a:rPr lang="en-US" sz="1200" dirty="0">
                <a:solidFill>
                  <a:schemeClr val="tx1"/>
                </a:solidFill>
                <a:latin typeface="Consolas" panose="020B0609020204030204" pitchFamily="49" charset="0"/>
              </a:rPr>
              <a:t>/;id=1</a:t>
            </a:r>
            <a:endParaRPr lang="en-US" sz="1200" b="0" dirty="0">
              <a:solidFill>
                <a:schemeClr val="tx1"/>
              </a:solidFill>
              <a:effectLst/>
              <a:latin typeface="Consolas" panose="020B0609020204030204" pitchFamily="49" charset="0"/>
            </a:endParaRPr>
          </a:p>
          <a:p>
            <a:endParaRPr lang="en-US" sz="12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792961D-5D79-0222-C291-66378DCF9D84}"/>
              </a:ext>
            </a:extLst>
          </p:cNvPr>
          <p:cNvSpPr>
            <a:spLocks noChangeArrowheads="1"/>
          </p:cNvSpPr>
          <p:nvPr/>
        </p:nvSpPr>
        <p:spPr bwMode="auto">
          <a:xfrm>
            <a:off x="152400" y="-286310"/>
            <a:ext cx="76944" cy="877421"/>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7379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Relative Route</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a:bodyPr>
          <a:lstStyle/>
          <a:p>
            <a:r>
              <a:rPr lang="en-US" sz="1200" b="0" dirty="0" err="1">
                <a:solidFill>
                  <a:schemeClr val="tx1"/>
                </a:solidFill>
                <a:effectLst/>
                <a:latin typeface="Consolas" panose="020B0609020204030204" pitchFamily="49" charset="0"/>
              </a:rPr>
              <a:t>navigateToProductDetail</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this.router.navigate</a:t>
            </a:r>
            <a:r>
              <a:rPr lang="en-US" sz="1200" b="0" dirty="0">
                <a:solidFill>
                  <a:schemeClr val="tx1"/>
                </a:solidFill>
                <a:effectLst/>
                <a:latin typeface="Consolas" panose="020B0609020204030204" pitchFamily="49" charset="0"/>
              </a:rPr>
              <a:t>(['product', 123], { </a:t>
            </a:r>
            <a:r>
              <a:rPr lang="en-US" sz="1200" b="0" dirty="0" err="1">
                <a:solidFill>
                  <a:schemeClr val="tx1"/>
                </a:solidFill>
                <a:effectLst/>
                <a:latin typeface="Consolas" panose="020B0609020204030204" pitchFamily="49" charset="0"/>
              </a:rPr>
              <a:t>relativeTo</a:t>
            </a: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this.route</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a:t>
            </a:r>
          </a:p>
          <a:p>
            <a:endParaRPr lang="en-US" sz="12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792961D-5D79-0222-C291-66378DCF9D84}"/>
              </a:ext>
            </a:extLst>
          </p:cNvPr>
          <p:cNvSpPr>
            <a:spLocks noChangeArrowheads="1"/>
          </p:cNvSpPr>
          <p:nvPr/>
        </p:nvSpPr>
        <p:spPr bwMode="auto">
          <a:xfrm>
            <a:off x="152400" y="-286310"/>
            <a:ext cx="76944" cy="877421"/>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33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Child Route</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a:bodyPr>
          <a:lstStyle/>
          <a:p>
            <a:r>
              <a:rPr lang="en-US" sz="1200" b="0" dirty="0">
                <a:solidFill>
                  <a:schemeClr val="tx1"/>
                </a:solidFill>
                <a:effectLst/>
                <a:highlight>
                  <a:srgbClr val="FFFF00"/>
                </a:highlight>
                <a:latin typeface="Consolas" panose="020B0609020204030204" pitchFamily="49" charset="0"/>
              </a:rPr>
              <a:t>Route file</a:t>
            </a:r>
          </a:p>
          <a:p>
            <a:r>
              <a:rPr lang="en-US" sz="1200" b="0" dirty="0">
                <a:solidFill>
                  <a:schemeClr val="tx1"/>
                </a:solidFill>
                <a:effectLst/>
                <a:latin typeface="Consolas" panose="020B0609020204030204" pitchFamily="49" charset="0"/>
              </a:rPr>
              <a:t>import { </a:t>
            </a:r>
            <a:r>
              <a:rPr lang="en-US" sz="1200" b="0" dirty="0" err="1">
                <a:solidFill>
                  <a:schemeClr val="tx1"/>
                </a:solidFill>
                <a:effectLst/>
                <a:latin typeface="Consolas" panose="020B0609020204030204" pitchFamily="49" charset="0"/>
              </a:rPr>
              <a:t>NgModule</a:t>
            </a:r>
            <a:r>
              <a:rPr lang="en-US" sz="1200" b="0" dirty="0">
                <a:solidFill>
                  <a:schemeClr val="tx1"/>
                </a:solidFill>
                <a:effectLst/>
                <a:latin typeface="Consolas" panose="020B0609020204030204" pitchFamily="49" charset="0"/>
              </a:rPr>
              <a:t> } from '@angular/core';</a:t>
            </a:r>
          </a:p>
          <a:p>
            <a:r>
              <a:rPr lang="en-US" sz="1200" b="0" dirty="0">
                <a:solidFill>
                  <a:schemeClr val="tx1"/>
                </a:solidFill>
                <a:effectLst/>
                <a:latin typeface="Consolas" panose="020B0609020204030204" pitchFamily="49" charset="0"/>
              </a:rPr>
              <a:t>import { Routes, </a:t>
            </a:r>
            <a:r>
              <a:rPr lang="en-US" sz="1200" b="0" dirty="0" err="1">
                <a:solidFill>
                  <a:schemeClr val="tx1"/>
                </a:solidFill>
                <a:effectLst/>
                <a:latin typeface="Consolas" panose="020B0609020204030204" pitchFamily="49" charset="0"/>
              </a:rPr>
              <a:t>RouterModule</a:t>
            </a:r>
            <a:r>
              <a:rPr lang="en-US" sz="1200" b="0" dirty="0">
                <a:solidFill>
                  <a:schemeClr val="tx1"/>
                </a:solidFill>
                <a:effectLst/>
                <a:latin typeface="Consolas" panose="020B0609020204030204" pitchFamily="49" charset="0"/>
              </a:rPr>
              <a:t> } from '@angular/router’;</a:t>
            </a:r>
          </a:p>
          <a:p>
            <a:r>
              <a:rPr lang="en-US" sz="1200" b="0" dirty="0">
                <a:solidFill>
                  <a:schemeClr val="tx1"/>
                </a:solidFill>
                <a:effectLst/>
                <a:latin typeface="Consolas" panose="020B0609020204030204" pitchFamily="49" charset="0"/>
              </a:rPr>
              <a:t>const routes: Routes = [</a:t>
            </a:r>
          </a:p>
          <a:p>
            <a:r>
              <a:rPr lang="en-US" sz="1200" b="0" dirty="0">
                <a:solidFill>
                  <a:schemeClr val="tx1"/>
                </a:solidFill>
                <a:effectLst/>
                <a:latin typeface="Consolas" panose="020B0609020204030204" pitchFamily="49" charset="0"/>
              </a:rPr>
              <a:t>  { path: 'products', component: </a:t>
            </a:r>
            <a:r>
              <a:rPr lang="en-US" sz="1200" b="0" dirty="0" err="1">
                <a:solidFill>
                  <a:schemeClr val="tx1"/>
                </a:solidFill>
                <a:effectLst/>
                <a:latin typeface="Consolas" panose="020B0609020204030204" pitchFamily="49" charset="0"/>
              </a:rPr>
              <a:t>ProductsComponent</a:t>
            </a:r>
            <a:r>
              <a:rPr lang="en-US" sz="1200" b="0" dirty="0">
                <a:solidFill>
                  <a:schemeClr val="tx1"/>
                </a:solidFill>
                <a:effectLst/>
                <a:latin typeface="Consolas" panose="020B0609020204030204" pitchFamily="49" charset="0"/>
              </a:rPr>
              <a:t>, children: [</a:t>
            </a:r>
          </a:p>
          <a:p>
            <a:r>
              <a:rPr lang="en-US" sz="1200" b="0" dirty="0">
                <a:solidFill>
                  <a:schemeClr val="tx1"/>
                </a:solidFill>
                <a:effectLst/>
                <a:latin typeface="Consolas" panose="020B0609020204030204" pitchFamily="49" charset="0"/>
              </a:rPr>
              <a:t>    { path: '', </a:t>
            </a:r>
            <a:r>
              <a:rPr lang="en-US" sz="1200" b="0" dirty="0" err="1">
                <a:solidFill>
                  <a:schemeClr val="tx1"/>
                </a:solidFill>
                <a:effectLst/>
                <a:latin typeface="Consolas" panose="020B0609020204030204" pitchFamily="49" charset="0"/>
              </a:rPr>
              <a:t>redirectTo</a:t>
            </a:r>
            <a:r>
              <a:rPr lang="en-US" sz="1200" b="0" dirty="0">
                <a:solidFill>
                  <a:schemeClr val="tx1"/>
                </a:solidFill>
                <a:effectLst/>
                <a:latin typeface="Consolas" panose="020B0609020204030204" pitchFamily="49" charset="0"/>
              </a:rPr>
              <a:t>: 'list', </a:t>
            </a:r>
            <a:r>
              <a:rPr lang="en-US" sz="1200" b="0" dirty="0" err="1">
                <a:solidFill>
                  <a:schemeClr val="tx1"/>
                </a:solidFill>
                <a:effectLst/>
                <a:latin typeface="Consolas" panose="020B0609020204030204" pitchFamily="49" charset="0"/>
              </a:rPr>
              <a:t>pathMatch</a:t>
            </a:r>
            <a:r>
              <a:rPr lang="en-US" sz="1200" b="0" dirty="0">
                <a:solidFill>
                  <a:schemeClr val="tx1"/>
                </a:solidFill>
                <a:effectLst/>
                <a:latin typeface="Consolas" panose="020B0609020204030204" pitchFamily="49" charset="0"/>
              </a:rPr>
              <a:t>: 'full' },</a:t>
            </a:r>
          </a:p>
          <a:p>
            <a:r>
              <a:rPr lang="en-US" sz="1200" b="0" dirty="0">
                <a:solidFill>
                  <a:schemeClr val="tx1"/>
                </a:solidFill>
                <a:effectLst/>
                <a:latin typeface="Consolas" panose="020B0609020204030204" pitchFamily="49" charset="0"/>
              </a:rPr>
              <a:t>    { path: 'list', component: </a:t>
            </a:r>
            <a:r>
              <a:rPr lang="en-US" sz="1200" b="0" dirty="0" err="1">
                <a:solidFill>
                  <a:schemeClr val="tx1"/>
                </a:solidFill>
                <a:effectLst/>
                <a:latin typeface="Consolas" panose="020B0609020204030204" pitchFamily="49" charset="0"/>
              </a:rPr>
              <a:t>ProductListComponent</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 path: 'detail/:id', component: </a:t>
            </a:r>
            <a:r>
              <a:rPr lang="en-US" sz="1200" b="0" dirty="0" err="1">
                <a:solidFill>
                  <a:schemeClr val="tx1"/>
                </a:solidFill>
                <a:effectLst/>
                <a:latin typeface="Consolas" panose="020B0609020204030204" pitchFamily="49" charset="0"/>
              </a:rPr>
              <a:t>ProductDetailComponent</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 path: 'create', component: </a:t>
            </a:r>
            <a:r>
              <a:rPr lang="en-US" sz="1200" b="0" dirty="0" err="1">
                <a:solidFill>
                  <a:schemeClr val="tx1"/>
                </a:solidFill>
                <a:effectLst/>
                <a:latin typeface="Consolas" panose="020B0609020204030204" pitchFamily="49" charset="0"/>
              </a:rPr>
              <a:t>ProductCreateComponent</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 path: 'edit/:id', component: </a:t>
            </a:r>
            <a:r>
              <a:rPr lang="en-US" sz="1200" b="0" dirty="0" err="1">
                <a:solidFill>
                  <a:schemeClr val="tx1"/>
                </a:solidFill>
                <a:effectLst/>
                <a:latin typeface="Consolas" panose="020B0609020204030204" pitchFamily="49" charset="0"/>
              </a:rPr>
              <a:t>ProductEditComponent</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a:t>
            </a:r>
          </a:p>
          <a:p>
            <a:endParaRPr lang="en-US" sz="1200" dirty="0">
              <a:solidFill>
                <a:schemeClr val="tx1"/>
              </a:solidFill>
              <a:latin typeface="Consolas" panose="020B0609020204030204" pitchFamily="49" charset="0"/>
            </a:endParaRPr>
          </a:p>
          <a:p>
            <a:r>
              <a:rPr lang="en-US" sz="1200" b="0" dirty="0">
                <a:solidFill>
                  <a:schemeClr val="tx1"/>
                </a:solidFill>
                <a:effectLst/>
                <a:highlight>
                  <a:srgbClr val="FFFF00"/>
                </a:highlight>
                <a:latin typeface="Consolas" panose="020B0609020204030204" pitchFamily="49" charset="0"/>
              </a:rPr>
              <a:t>Product.html</a:t>
            </a:r>
          </a:p>
          <a:p>
            <a:r>
              <a:rPr lang="en-US" sz="1200" b="0" dirty="0">
                <a:solidFill>
                  <a:schemeClr val="tx1"/>
                </a:solidFill>
                <a:effectLst/>
                <a:latin typeface="Consolas" panose="020B0609020204030204" pitchFamily="49" charset="0"/>
              </a:rPr>
              <a:t>&lt;h2&gt;Products&lt;/h2&gt;</a:t>
            </a:r>
          </a:p>
          <a:p>
            <a:r>
              <a:rPr lang="en-US" sz="1200" b="0" dirty="0">
                <a:solidFill>
                  <a:schemeClr val="tx1"/>
                </a:solidFill>
                <a:effectLst/>
                <a:latin typeface="Consolas" panose="020B0609020204030204" pitchFamily="49" charset="0"/>
              </a:rPr>
              <a:t>&lt;router-outlet&gt;&lt;/router-outlet&gt;</a:t>
            </a:r>
          </a:p>
          <a:p>
            <a:endParaRPr lang="en-US" sz="12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804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Route Guard</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rmAutofit/>
          </a:bodyPr>
          <a:lstStyle/>
          <a:p>
            <a:r>
              <a:rPr lang="en-US" sz="1800" b="0" dirty="0" err="1">
                <a:solidFill>
                  <a:schemeClr val="tx1"/>
                </a:solidFill>
                <a:effectLst/>
                <a:latin typeface="Consolas" panose="020B0609020204030204" pitchFamily="49" charset="0"/>
              </a:rPr>
              <a:t>CanActivate</a:t>
            </a:r>
            <a:r>
              <a:rPr lang="en-US" sz="1800" b="0" dirty="0">
                <a:solidFill>
                  <a:schemeClr val="tx1"/>
                </a:solidFill>
                <a:effectLst/>
                <a:latin typeface="Consolas" panose="020B0609020204030204" pitchFamily="49" charset="0"/>
              </a:rPr>
              <a:t>: This guard determines if a route can be activated or not based on a condition. It is commonly used for implementing authentication checks before allowing access to protected routes.</a:t>
            </a:r>
          </a:p>
          <a:p>
            <a:br>
              <a:rPr lang="en-US" sz="1800" b="0" dirty="0">
                <a:solidFill>
                  <a:schemeClr val="tx1"/>
                </a:solidFill>
                <a:effectLst/>
                <a:latin typeface="Consolas" panose="020B0609020204030204" pitchFamily="49" charset="0"/>
              </a:rPr>
            </a:br>
            <a:r>
              <a:rPr lang="en-US" sz="1800" b="0" dirty="0" err="1">
                <a:solidFill>
                  <a:schemeClr val="tx1"/>
                </a:solidFill>
                <a:effectLst/>
                <a:latin typeface="Consolas" panose="020B0609020204030204" pitchFamily="49" charset="0"/>
              </a:rPr>
              <a:t>CanActivateChild</a:t>
            </a:r>
            <a:r>
              <a:rPr lang="en-US" sz="1800" b="0" dirty="0">
                <a:solidFill>
                  <a:schemeClr val="tx1"/>
                </a:solidFill>
                <a:effectLst/>
                <a:latin typeface="Consolas" panose="020B0609020204030204" pitchFamily="49" charset="0"/>
              </a:rPr>
              <a:t>: Similar to </a:t>
            </a:r>
            <a:r>
              <a:rPr lang="en-US" sz="1800" b="0" dirty="0" err="1">
                <a:solidFill>
                  <a:schemeClr val="tx1"/>
                </a:solidFill>
                <a:effectLst/>
                <a:latin typeface="Consolas" panose="020B0609020204030204" pitchFamily="49" charset="0"/>
              </a:rPr>
              <a:t>CanActivate</a:t>
            </a:r>
            <a:r>
              <a:rPr lang="en-US" sz="1800" b="0" dirty="0">
                <a:solidFill>
                  <a:schemeClr val="tx1"/>
                </a:solidFill>
                <a:effectLst/>
                <a:latin typeface="Consolas" panose="020B0609020204030204" pitchFamily="49" charset="0"/>
              </a:rPr>
              <a:t>, this guard is used to determine if child routes can be activated based on a condition.</a:t>
            </a:r>
          </a:p>
          <a:p>
            <a:br>
              <a:rPr lang="en-US" sz="1800" b="0" dirty="0">
                <a:solidFill>
                  <a:schemeClr val="tx1"/>
                </a:solidFill>
                <a:effectLst/>
                <a:latin typeface="Consolas" panose="020B0609020204030204" pitchFamily="49" charset="0"/>
              </a:rPr>
            </a:br>
            <a:r>
              <a:rPr lang="en-US" sz="1800" b="0" dirty="0" err="1">
                <a:solidFill>
                  <a:schemeClr val="tx1"/>
                </a:solidFill>
                <a:effectLst/>
                <a:latin typeface="Consolas" panose="020B0609020204030204" pitchFamily="49" charset="0"/>
              </a:rPr>
              <a:t>CanDeactivate</a:t>
            </a:r>
            <a:r>
              <a:rPr lang="en-US" sz="1800" b="0" dirty="0">
                <a:solidFill>
                  <a:schemeClr val="tx1"/>
                </a:solidFill>
                <a:effectLst/>
                <a:latin typeface="Consolas" panose="020B0609020204030204" pitchFamily="49" charset="0"/>
              </a:rPr>
              <a:t>: This guard is used to control whether a user can navigate away from a route or not. It is often used to prompt the user for confirmation before leaving a form or discarding unsaved changes.</a:t>
            </a:r>
          </a:p>
          <a:p>
            <a:br>
              <a:rPr lang="en-US" sz="1800" b="0" dirty="0">
                <a:solidFill>
                  <a:schemeClr val="tx1"/>
                </a:solidFill>
                <a:effectLst/>
                <a:latin typeface="Consolas" panose="020B0609020204030204" pitchFamily="49" charset="0"/>
              </a:rPr>
            </a:br>
            <a:r>
              <a:rPr lang="en-US" sz="1800" b="0" dirty="0">
                <a:solidFill>
                  <a:schemeClr val="tx1"/>
                </a:solidFill>
                <a:effectLst/>
                <a:latin typeface="Consolas" panose="020B0609020204030204" pitchFamily="49" charset="0"/>
              </a:rPr>
              <a:t>Resolve: The Resolve guard is used to prefetch data before a route is activated. It allows you to fetch necessary data from a server or perform any other asynchronous operation before the route is rendered.</a:t>
            </a:r>
          </a:p>
          <a:p>
            <a:br>
              <a:rPr lang="en-US" sz="1800" b="0" dirty="0">
                <a:solidFill>
                  <a:schemeClr val="tx1"/>
                </a:solidFill>
                <a:effectLst/>
                <a:latin typeface="Consolas" panose="020B0609020204030204" pitchFamily="49" charset="0"/>
              </a:rPr>
            </a:br>
            <a:r>
              <a:rPr lang="en-US" sz="1800" b="0" dirty="0" err="1">
                <a:solidFill>
                  <a:schemeClr val="tx1"/>
                </a:solidFill>
                <a:effectLst/>
                <a:latin typeface="Consolas" panose="020B0609020204030204" pitchFamily="49" charset="0"/>
              </a:rPr>
              <a:t>CanLoad</a:t>
            </a:r>
            <a:r>
              <a:rPr lang="en-US" sz="1800" b="0" dirty="0">
                <a:solidFill>
                  <a:schemeClr val="tx1"/>
                </a:solidFill>
                <a:effectLst/>
                <a:latin typeface="Consolas" panose="020B0609020204030204" pitchFamily="49" charset="0"/>
              </a:rPr>
              <a:t>: This guard is used to determine if a lazy-loaded module or feature module can be loaded or not. It is commonly used for implementing authorization checks before loading additional modules.</a:t>
            </a:r>
          </a:p>
          <a:p>
            <a:endParaRPr lang="en-US" sz="18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985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Can activate route guard (guard file)</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Autofit/>
          </a:bodyPr>
          <a:lstStyle/>
          <a:p>
            <a:r>
              <a:rPr lang="en-US" sz="800" b="0" dirty="0" err="1">
                <a:solidFill>
                  <a:schemeClr val="tx1"/>
                </a:solidFill>
                <a:effectLst/>
                <a:latin typeface="Consolas" panose="020B0609020204030204" pitchFamily="49" charset="0"/>
              </a:rPr>
              <a:t>Authguard.route.ts</a:t>
            </a:r>
            <a:endParaRPr lang="en-US" sz="800" b="0" dirty="0">
              <a:solidFill>
                <a:schemeClr val="tx1"/>
              </a:solidFill>
              <a:effectLst/>
              <a:latin typeface="Consolas" panose="020B0609020204030204" pitchFamily="49" charset="0"/>
            </a:endParaRPr>
          </a:p>
          <a:p>
            <a:r>
              <a:rPr lang="en-US" sz="800" b="0" dirty="0">
                <a:solidFill>
                  <a:schemeClr val="tx1"/>
                </a:solidFill>
                <a:effectLst/>
                <a:latin typeface="Consolas" panose="020B0609020204030204" pitchFamily="49" charset="0"/>
              </a:rPr>
              <a:t>import { Injectable } from '@angular/core';</a:t>
            </a:r>
          </a:p>
          <a:p>
            <a:r>
              <a:rPr lang="en-US" sz="800" b="0" dirty="0">
                <a:solidFill>
                  <a:schemeClr val="tx1"/>
                </a:solidFill>
                <a:effectLst/>
                <a:latin typeface="Consolas" panose="020B0609020204030204" pitchFamily="49" charset="0"/>
              </a:rPr>
              <a:t>import { </a:t>
            </a:r>
            <a:r>
              <a:rPr lang="en-US" sz="800" b="0" dirty="0" err="1">
                <a:solidFill>
                  <a:schemeClr val="tx1"/>
                </a:solidFill>
                <a:effectLst/>
                <a:latin typeface="Consolas" panose="020B0609020204030204" pitchFamily="49" charset="0"/>
              </a:rPr>
              <a:t>CanActivate</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ActivatedRouteSnapshot</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RouterStateSnapshot</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UrlTree</a:t>
            </a:r>
            <a:r>
              <a:rPr lang="en-US" sz="800" b="0" dirty="0">
                <a:solidFill>
                  <a:schemeClr val="tx1"/>
                </a:solidFill>
                <a:effectLst/>
                <a:latin typeface="Consolas" panose="020B0609020204030204" pitchFamily="49" charset="0"/>
              </a:rPr>
              <a:t>, Router } from '@angular/router';</a:t>
            </a:r>
          </a:p>
          <a:p>
            <a:r>
              <a:rPr lang="en-US" sz="800" b="0" dirty="0">
                <a:solidFill>
                  <a:schemeClr val="tx1"/>
                </a:solidFill>
                <a:effectLst/>
                <a:latin typeface="Consolas" panose="020B0609020204030204" pitchFamily="49" charset="0"/>
              </a:rPr>
              <a:t>import { Observable } from '</a:t>
            </a:r>
            <a:r>
              <a:rPr lang="en-US" sz="800" b="0" dirty="0" err="1">
                <a:solidFill>
                  <a:schemeClr val="tx1"/>
                </a:solidFill>
                <a:effectLst/>
                <a:latin typeface="Consolas" panose="020B0609020204030204" pitchFamily="49" charset="0"/>
              </a:rPr>
              <a:t>rxjs</a:t>
            </a:r>
            <a:r>
              <a:rPr lang="en-US" sz="800" b="0" dirty="0">
                <a:solidFill>
                  <a:schemeClr val="tx1"/>
                </a:solidFill>
                <a:effectLst/>
                <a:latin typeface="Consolas" panose="020B0609020204030204" pitchFamily="49" charset="0"/>
              </a:rPr>
              <a:t>';</a:t>
            </a:r>
          </a:p>
          <a:p>
            <a:endParaRPr lang="en-US" sz="800" b="0" dirty="0">
              <a:solidFill>
                <a:schemeClr val="tx1"/>
              </a:solidFill>
              <a:effectLst/>
              <a:latin typeface="Consolas" panose="020B0609020204030204" pitchFamily="49" charset="0"/>
            </a:endParaRPr>
          </a:p>
          <a:p>
            <a:r>
              <a:rPr lang="en-US" sz="800" b="0" dirty="0">
                <a:solidFill>
                  <a:schemeClr val="tx1"/>
                </a:solidFill>
                <a:effectLst/>
                <a:latin typeface="Consolas" panose="020B0609020204030204" pitchFamily="49" charset="0"/>
              </a:rPr>
              <a:t>@Injectable({</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providedIn</a:t>
            </a:r>
            <a:r>
              <a:rPr lang="en-US" sz="800" b="0" dirty="0">
                <a:solidFill>
                  <a:schemeClr val="tx1"/>
                </a:solidFill>
                <a:effectLst/>
                <a:latin typeface="Consolas" panose="020B0609020204030204" pitchFamily="49" charset="0"/>
              </a:rPr>
              <a:t>: 'root'</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export class </a:t>
            </a:r>
            <a:r>
              <a:rPr lang="en-US" sz="800" b="0" dirty="0" err="1">
                <a:solidFill>
                  <a:schemeClr val="tx1"/>
                </a:solidFill>
                <a:effectLst/>
                <a:latin typeface="Consolas" panose="020B0609020204030204" pitchFamily="49" charset="0"/>
              </a:rPr>
              <a:t>AuthGuard</a:t>
            </a:r>
            <a:r>
              <a:rPr lang="en-US" sz="800" b="0" dirty="0">
                <a:solidFill>
                  <a:schemeClr val="tx1"/>
                </a:solidFill>
                <a:effectLst/>
                <a:latin typeface="Consolas" panose="020B0609020204030204" pitchFamily="49" charset="0"/>
              </a:rPr>
              <a:t> implements </a:t>
            </a:r>
            <a:r>
              <a:rPr lang="en-US" sz="800" b="0" dirty="0" err="1">
                <a:solidFill>
                  <a:schemeClr val="tx1"/>
                </a:solidFill>
                <a:effectLst/>
                <a:latin typeface="Consolas" panose="020B0609020204030204" pitchFamily="49" charset="0"/>
              </a:rPr>
              <a:t>CanActivate</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constructor(private router: Router) {}</a:t>
            </a:r>
          </a:p>
          <a:p>
            <a:endParaRPr lang="en-US" sz="800" b="0" dirty="0">
              <a:solidFill>
                <a:schemeClr val="tx1"/>
              </a:solidFill>
              <a:effectLst/>
              <a:latin typeface="Consolas" panose="020B0609020204030204" pitchFamily="49" charset="0"/>
            </a:endParaRP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canActivate</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    route: </a:t>
            </a:r>
            <a:r>
              <a:rPr lang="en-US" sz="800" b="0" dirty="0" err="1">
                <a:solidFill>
                  <a:schemeClr val="tx1"/>
                </a:solidFill>
                <a:effectLst/>
                <a:latin typeface="Consolas" panose="020B0609020204030204" pitchFamily="49" charset="0"/>
              </a:rPr>
              <a:t>ActivatedRouteSnapshot</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    state: </a:t>
            </a:r>
            <a:r>
              <a:rPr lang="en-US" sz="800" b="0" dirty="0" err="1">
                <a:solidFill>
                  <a:schemeClr val="tx1"/>
                </a:solidFill>
                <a:effectLst/>
                <a:latin typeface="Consolas" panose="020B0609020204030204" pitchFamily="49" charset="0"/>
              </a:rPr>
              <a:t>RouterStateSnapshot</a:t>
            </a:r>
            <a:endParaRPr lang="en-US" sz="800" b="0" dirty="0">
              <a:solidFill>
                <a:schemeClr val="tx1"/>
              </a:solidFill>
              <a:effectLst/>
              <a:latin typeface="Consolas" panose="020B0609020204030204" pitchFamily="49" charset="0"/>
            </a:endParaRPr>
          </a:p>
          <a:p>
            <a:r>
              <a:rPr lang="en-US" sz="800" b="0" dirty="0">
                <a:solidFill>
                  <a:schemeClr val="tx1"/>
                </a:solidFill>
                <a:effectLst/>
                <a:latin typeface="Consolas" panose="020B0609020204030204" pitchFamily="49" charset="0"/>
              </a:rPr>
              <a:t>  ): Observable&lt;</a:t>
            </a:r>
            <a:r>
              <a:rPr lang="en-US" sz="800" b="0" dirty="0" err="1">
                <a:solidFill>
                  <a:schemeClr val="tx1"/>
                </a:solidFill>
                <a:effectLst/>
                <a:latin typeface="Consolas" panose="020B0609020204030204" pitchFamily="49" charset="0"/>
              </a:rPr>
              <a:t>boolean</a:t>
            </a:r>
            <a:r>
              <a:rPr lang="en-US" sz="800" b="0" dirty="0">
                <a:solidFill>
                  <a:schemeClr val="tx1"/>
                </a:solidFill>
                <a:effectLst/>
                <a:latin typeface="Consolas" panose="020B0609020204030204" pitchFamily="49" charset="0"/>
              </a:rPr>
              <a:t> | </a:t>
            </a:r>
            <a:r>
              <a:rPr lang="en-US" sz="800" b="0" dirty="0" err="1">
                <a:solidFill>
                  <a:schemeClr val="tx1"/>
                </a:solidFill>
                <a:effectLst/>
                <a:latin typeface="Consolas" panose="020B0609020204030204" pitchFamily="49" charset="0"/>
              </a:rPr>
              <a:t>UrlTree</a:t>
            </a:r>
            <a:r>
              <a:rPr lang="en-US" sz="800" b="0" dirty="0">
                <a:solidFill>
                  <a:schemeClr val="tx1"/>
                </a:solidFill>
                <a:effectLst/>
                <a:latin typeface="Consolas" panose="020B0609020204030204" pitchFamily="49" charset="0"/>
              </a:rPr>
              <a:t>&gt; | Promise&lt;</a:t>
            </a:r>
            <a:r>
              <a:rPr lang="en-US" sz="800" b="0" dirty="0" err="1">
                <a:solidFill>
                  <a:schemeClr val="tx1"/>
                </a:solidFill>
                <a:effectLst/>
                <a:latin typeface="Consolas" panose="020B0609020204030204" pitchFamily="49" charset="0"/>
              </a:rPr>
              <a:t>boolean</a:t>
            </a:r>
            <a:r>
              <a:rPr lang="en-US" sz="800" b="0" dirty="0">
                <a:solidFill>
                  <a:schemeClr val="tx1"/>
                </a:solidFill>
                <a:effectLst/>
                <a:latin typeface="Consolas" panose="020B0609020204030204" pitchFamily="49" charset="0"/>
              </a:rPr>
              <a:t> | </a:t>
            </a:r>
            <a:r>
              <a:rPr lang="en-US" sz="800" b="0" dirty="0" err="1">
                <a:solidFill>
                  <a:schemeClr val="tx1"/>
                </a:solidFill>
                <a:effectLst/>
                <a:latin typeface="Consolas" panose="020B0609020204030204" pitchFamily="49" charset="0"/>
              </a:rPr>
              <a:t>UrlTree</a:t>
            </a:r>
            <a:r>
              <a:rPr lang="en-US" sz="800" b="0" dirty="0">
                <a:solidFill>
                  <a:schemeClr val="tx1"/>
                </a:solidFill>
                <a:effectLst/>
                <a:latin typeface="Consolas" panose="020B0609020204030204" pitchFamily="49" charset="0"/>
              </a:rPr>
              <a:t>&gt; | </a:t>
            </a:r>
            <a:r>
              <a:rPr lang="en-US" sz="800" b="0" dirty="0" err="1">
                <a:solidFill>
                  <a:schemeClr val="tx1"/>
                </a:solidFill>
                <a:effectLst/>
                <a:latin typeface="Consolas" panose="020B0609020204030204" pitchFamily="49" charset="0"/>
              </a:rPr>
              <a:t>boolean</a:t>
            </a:r>
            <a:r>
              <a:rPr lang="en-US" sz="800" b="0" dirty="0">
                <a:solidFill>
                  <a:schemeClr val="tx1"/>
                </a:solidFill>
                <a:effectLst/>
                <a:latin typeface="Consolas" panose="020B0609020204030204" pitchFamily="49" charset="0"/>
              </a:rPr>
              <a:t> | </a:t>
            </a:r>
            <a:r>
              <a:rPr lang="en-US" sz="800" b="0" dirty="0" err="1">
                <a:solidFill>
                  <a:schemeClr val="tx1"/>
                </a:solidFill>
                <a:effectLst/>
                <a:latin typeface="Consolas" panose="020B0609020204030204" pitchFamily="49" charset="0"/>
              </a:rPr>
              <a:t>UrlTree</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 Check if user is authenticated</a:t>
            </a:r>
          </a:p>
          <a:p>
            <a:r>
              <a:rPr lang="en-US" sz="800" b="0" dirty="0">
                <a:solidFill>
                  <a:schemeClr val="tx1"/>
                </a:solidFill>
                <a:effectLst/>
                <a:latin typeface="Consolas" panose="020B0609020204030204" pitchFamily="49" charset="0"/>
              </a:rPr>
              <a:t>    if (</a:t>
            </a:r>
            <a:r>
              <a:rPr lang="en-US" sz="800" b="0" dirty="0" err="1">
                <a:solidFill>
                  <a:schemeClr val="tx1"/>
                </a:solidFill>
                <a:effectLst/>
                <a:latin typeface="Consolas" panose="020B0609020204030204" pitchFamily="49" charset="0"/>
              </a:rPr>
              <a:t>userIsAuthenticated</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return true; // Allow access to the route</a:t>
            </a:r>
          </a:p>
          <a:p>
            <a:r>
              <a:rPr lang="en-US" sz="800" b="0" dirty="0">
                <a:solidFill>
                  <a:schemeClr val="tx1"/>
                </a:solidFill>
                <a:effectLst/>
                <a:latin typeface="Consolas" panose="020B0609020204030204" pitchFamily="49" charset="0"/>
              </a:rPr>
              <a:t>    } else {</a:t>
            </a:r>
          </a:p>
          <a:p>
            <a:r>
              <a:rPr lang="en-US" sz="800" b="0" dirty="0">
                <a:solidFill>
                  <a:schemeClr val="tx1"/>
                </a:solidFill>
                <a:effectLst/>
                <a:latin typeface="Consolas" panose="020B0609020204030204" pitchFamily="49" charset="0"/>
              </a:rPr>
              <a:t>      // Redirect to login page</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this.router.navigate</a:t>
            </a:r>
            <a:r>
              <a:rPr lang="en-US" sz="800" b="0" dirty="0">
                <a:solidFill>
                  <a:schemeClr val="tx1"/>
                </a:solidFill>
                <a:effectLst/>
                <a:latin typeface="Consolas" panose="020B0609020204030204" pitchFamily="49" charset="0"/>
              </a:rPr>
              <a:t>(['/login']);</a:t>
            </a:r>
          </a:p>
          <a:p>
            <a:r>
              <a:rPr lang="en-US" sz="800" b="0" dirty="0">
                <a:solidFill>
                  <a:schemeClr val="tx1"/>
                </a:solidFill>
                <a:effectLst/>
                <a:latin typeface="Consolas" panose="020B0609020204030204" pitchFamily="49" charset="0"/>
              </a:rPr>
              <a:t>      return false; // Deny access to the route</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a:t>
            </a:r>
          </a:p>
          <a:p>
            <a:endParaRPr lang="en-US" sz="8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9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Can activate route guard (route file)</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Autofit/>
          </a:bodyPr>
          <a:lstStyle/>
          <a:p>
            <a:r>
              <a:rPr lang="en-US" sz="800" b="0" dirty="0">
                <a:solidFill>
                  <a:schemeClr val="tx1"/>
                </a:solidFill>
                <a:effectLst/>
                <a:latin typeface="Consolas" panose="020B0609020204030204" pitchFamily="49" charset="0"/>
              </a:rPr>
              <a:t>import { </a:t>
            </a:r>
            <a:r>
              <a:rPr lang="en-US" sz="800" b="0" dirty="0" err="1">
                <a:solidFill>
                  <a:schemeClr val="tx1"/>
                </a:solidFill>
                <a:effectLst/>
                <a:latin typeface="Consolas" panose="020B0609020204030204" pitchFamily="49" charset="0"/>
              </a:rPr>
              <a:t>NgModule</a:t>
            </a:r>
            <a:r>
              <a:rPr lang="en-US" sz="800" b="0" dirty="0">
                <a:solidFill>
                  <a:schemeClr val="tx1"/>
                </a:solidFill>
                <a:effectLst/>
                <a:latin typeface="Consolas" panose="020B0609020204030204" pitchFamily="49" charset="0"/>
              </a:rPr>
              <a:t> } from '@angular/core';</a:t>
            </a:r>
          </a:p>
          <a:p>
            <a:r>
              <a:rPr lang="en-US" sz="800" b="0" dirty="0">
                <a:solidFill>
                  <a:schemeClr val="tx1"/>
                </a:solidFill>
                <a:effectLst/>
                <a:latin typeface="Consolas" panose="020B0609020204030204" pitchFamily="49" charset="0"/>
              </a:rPr>
              <a:t>import { Routes, </a:t>
            </a:r>
            <a:r>
              <a:rPr lang="en-US" sz="800" b="0" dirty="0" err="1">
                <a:solidFill>
                  <a:schemeClr val="tx1"/>
                </a:solidFill>
                <a:effectLst/>
                <a:latin typeface="Consolas" panose="020B0609020204030204" pitchFamily="49" charset="0"/>
              </a:rPr>
              <a:t>RouterModule</a:t>
            </a:r>
            <a:r>
              <a:rPr lang="en-US" sz="800" b="0" dirty="0">
                <a:solidFill>
                  <a:schemeClr val="tx1"/>
                </a:solidFill>
                <a:effectLst/>
                <a:latin typeface="Consolas" panose="020B0609020204030204" pitchFamily="49" charset="0"/>
              </a:rPr>
              <a:t> } from '@angular/router';</a:t>
            </a:r>
          </a:p>
          <a:p>
            <a:r>
              <a:rPr lang="en-US" sz="800" b="0" dirty="0">
                <a:solidFill>
                  <a:schemeClr val="tx1"/>
                </a:solidFill>
                <a:effectLst/>
                <a:latin typeface="Consolas" panose="020B0609020204030204" pitchFamily="49" charset="0"/>
              </a:rPr>
              <a:t>import { </a:t>
            </a:r>
            <a:r>
              <a:rPr lang="en-US" sz="800" b="0" dirty="0" err="1">
                <a:solidFill>
                  <a:schemeClr val="tx1"/>
                </a:solidFill>
                <a:effectLst/>
                <a:latin typeface="Consolas" panose="020B0609020204030204" pitchFamily="49" charset="0"/>
              </a:rPr>
              <a:t>HomeComponent</a:t>
            </a:r>
            <a:r>
              <a:rPr lang="en-US" sz="800" b="0" dirty="0">
                <a:solidFill>
                  <a:schemeClr val="tx1"/>
                </a:solidFill>
                <a:effectLst/>
                <a:latin typeface="Consolas" panose="020B0609020204030204" pitchFamily="49" charset="0"/>
              </a:rPr>
              <a:t> } from './</a:t>
            </a:r>
            <a:r>
              <a:rPr lang="en-US" sz="800" b="0" dirty="0" err="1">
                <a:solidFill>
                  <a:schemeClr val="tx1"/>
                </a:solidFill>
                <a:effectLst/>
                <a:latin typeface="Consolas" panose="020B0609020204030204" pitchFamily="49" charset="0"/>
              </a:rPr>
              <a:t>home.component</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import { </a:t>
            </a:r>
            <a:r>
              <a:rPr lang="en-US" sz="800" b="0" dirty="0" err="1">
                <a:solidFill>
                  <a:schemeClr val="tx1"/>
                </a:solidFill>
                <a:effectLst/>
                <a:latin typeface="Consolas" panose="020B0609020204030204" pitchFamily="49" charset="0"/>
              </a:rPr>
              <a:t>AuthGuard</a:t>
            </a:r>
            <a:r>
              <a:rPr lang="en-US" sz="800" b="0" dirty="0">
                <a:solidFill>
                  <a:schemeClr val="tx1"/>
                </a:solidFill>
                <a:effectLst/>
                <a:latin typeface="Consolas" panose="020B0609020204030204" pitchFamily="49" charset="0"/>
              </a:rPr>
              <a:t> } from './</a:t>
            </a:r>
            <a:r>
              <a:rPr lang="en-US" sz="800" b="0" dirty="0" err="1">
                <a:solidFill>
                  <a:schemeClr val="tx1"/>
                </a:solidFill>
                <a:effectLst/>
                <a:latin typeface="Consolas" panose="020B0609020204030204" pitchFamily="49" charset="0"/>
              </a:rPr>
              <a:t>auth.guard</a:t>
            </a:r>
            <a:r>
              <a:rPr lang="en-US" sz="800" b="0" dirty="0">
                <a:solidFill>
                  <a:schemeClr val="tx1"/>
                </a:solidFill>
                <a:effectLst/>
                <a:latin typeface="Consolas" panose="020B0609020204030204" pitchFamily="49" charset="0"/>
              </a:rPr>
              <a:t>';</a:t>
            </a:r>
          </a:p>
          <a:p>
            <a:endParaRPr lang="en-US" sz="800" b="0" dirty="0">
              <a:solidFill>
                <a:schemeClr val="tx1"/>
              </a:solidFill>
              <a:effectLst/>
              <a:latin typeface="Consolas" panose="020B0609020204030204" pitchFamily="49" charset="0"/>
            </a:endParaRPr>
          </a:p>
          <a:p>
            <a:r>
              <a:rPr lang="en-US" sz="800" b="0" dirty="0">
                <a:solidFill>
                  <a:schemeClr val="tx1"/>
                </a:solidFill>
                <a:effectLst/>
                <a:latin typeface="Consolas" panose="020B0609020204030204" pitchFamily="49" charset="0"/>
              </a:rPr>
              <a:t>const routes: Routes = [</a:t>
            </a:r>
          </a:p>
          <a:p>
            <a:r>
              <a:rPr lang="en-US" sz="800" b="0" dirty="0">
                <a:solidFill>
                  <a:schemeClr val="tx1"/>
                </a:solidFill>
                <a:effectLst/>
                <a:latin typeface="Consolas" panose="020B0609020204030204" pitchFamily="49" charset="0"/>
              </a:rPr>
              <a:t>  { path: 'home', component: </a:t>
            </a:r>
            <a:r>
              <a:rPr lang="en-US" sz="800" b="0" dirty="0" err="1">
                <a:solidFill>
                  <a:schemeClr val="tx1"/>
                </a:solidFill>
                <a:effectLst/>
                <a:latin typeface="Consolas" panose="020B0609020204030204" pitchFamily="49" charset="0"/>
              </a:rPr>
              <a:t>HomeComponent</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canActivate</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AuthGuard</a:t>
            </a:r>
            <a:r>
              <a:rPr lang="en-US" sz="800" b="0" dirty="0">
                <a:solidFill>
                  <a:schemeClr val="tx1"/>
                </a:solidFill>
                <a:effectLst/>
                <a:latin typeface="Consolas" panose="020B0609020204030204" pitchFamily="49" charset="0"/>
              </a:rPr>
              <a:t>] }];</a:t>
            </a:r>
          </a:p>
          <a:p>
            <a:endParaRPr lang="en-US" sz="800" b="0" dirty="0">
              <a:solidFill>
                <a:schemeClr val="tx1"/>
              </a:solidFill>
              <a:effectLst/>
              <a:latin typeface="Consolas" panose="020B0609020204030204" pitchFamily="49" charset="0"/>
            </a:endParaRPr>
          </a:p>
          <a:p>
            <a:r>
              <a:rPr lang="en-US" sz="800" b="0" dirty="0">
                <a:solidFill>
                  <a:schemeClr val="tx1"/>
                </a:solidFill>
                <a:effectLst/>
                <a:latin typeface="Consolas" panose="020B0609020204030204" pitchFamily="49" charset="0"/>
              </a:rPr>
              <a:t>@NgModule({</a:t>
            </a:r>
          </a:p>
          <a:p>
            <a:r>
              <a:rPr lang="en-US" sz="800" b="0" dirty="0">
                <a:solidFill>
                  <a:schemeClr val="tx1"/>
                </a:solidFill>
                <a:effectLst/>
                <a:latin typeface="Consolas" panose="020B0609020204030204" pitchFamily="49" charset="0"/>
              </a:rPr>
              <a:t>  imports: [</a:t>
            </a:r>
            <a:r>
              <a:rPr lang="en-US" sz="800" b="0" dirty="0" err="1">
                <a:solidFill>
                  <a:schemeClr val="tx1"/>
                </a:solidFill>
                <a:effectLst/>
                <a:latin typeface="Consolas" panose="020B0609020204030204" pitchFamily="49" charset="0"/>
              </a:rPr>
              <a:t>RouterModule.forRoot</a:t>
            </a:r>
            <a:r>
              <a:rPr lang="en-US" sz="800" b="0" dirty="0">
                <a:solidFill>
                  <a:schemeClr val="tx1"/>
                </a:solidFill>
                <a:effectLst/>
                <a:latin typeface="Consolas" panose="020B0609020204030204" pitchFamily="49" charset="0"/>
              </a:rPr>
              <a:t>(routes)],</a:t>
            </a:r>
          </a:p>
          <a:p>
            <a:r>
              <a:rPr lang="en-US" sz="800" b="0" dirty="0">
                <a:solidFill>
                  <a:schemeClr val="tx1"/>
                </a:solidFill>
                <a:effectLst/>
                <a:latin typeface="Consolas" panose="020B0609020204030204" pitchFamily="49" charset="0"/>
              </a:rPr>
              <a:t>  exports: [</a:t>
            </a:r>
            <a:r>
              <a:rPr lang="en-US" sz="800" b="0" dirty="0" err="1">
                <a:solidFill>
                  <a:schemeClr val="tx1"/>
                </a:solidFill>
                <a:effectLst/>
                <a:latin typeface="Consolas" panose="020B0609020204030204" pitchFamily="49" charset="0"/>
              </a:rPr>
              <a:t>RouterModule</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export class </a:t>
            </a:r>
            <a:r>
              <a:rPr lang="en-US" sz="800" b="0" dirty="0" err="1">
                <a:solidFill>
                  <a:schemeClr val="tx1"/>
                </a:solidFill>
                <a:effectLst/>
                <a:latin typeface="Consolas" panose="020B0609020204030204" pitchFamily="49" charset="0"/>
              </a:rPr>
              <a:t>AppRoutingModule</a:t>
            </a:r>
            <a:r>
              <a:rPr lang="en-US" sz="800" b="0" dirty="0">
                <a:solidFill>
                  <a:schemeClr val="tx1"/>
                </a:solidFill>
                <a:effectLst/>
                <a:latin typeface="Consolas" panose="020B0609020204030204" pitchFamily="49" charset="0"/>
              </a:rPr>
              <a:t> { }</a:t>
            </a:r>
          </a:p>
          <a:p>
            <a:endParaRPr lang="en-US" sz="8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2877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Lazy Loading</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Autofit/>
          </a:bodyPr>
          <a:lstStyle/>
          <a:p>
            <a:pPr algn="l"/>
            <a:r>
              <a:rPr lang="en-US" sz="1400" b="0" i="0" dirty="0">
                <a:solidFill>
                  <a:schemeClr val="tx1"/>
                </a:solidFill>
                <a:effectLst/>
                <a:latin typeface="Söhne"/>
              </a:rPr>
              <a:t>Lazy loading is a technique used in web development to defer the loading of certain resources or components until they are actually needed. In the context of Angular, lazy loading refers to the capability of loading modules on-demand rather than loading all modules during the initial application startup.</a:t>
            </a:r>
          </a:p>
          <a:p>
            <a:pPr algn="l"/>
            <a:r>
              <a:rPr lang="en-US" sz="1400" b="0" i="0" dirty="0">
                <a:solidFill>
                  <a:schemeClr val="tx1"/>
                </a:solidFill>
                <a:effectLst/>
                <a:latin typeface="Söhne"/>
              </a:rPr>
              <a:t>By default, Angular loads all modules during the initial app bootstrapping process. However, as the application grows larger and more complex, it can lead to slower initial load times and increased memory usage.</a:t>
            </a:r>
          </a:p>
          <a:p>
            <a:pPr algn="l"/>
            <a:r>
              <a:rPr lang="en-US" sz="1400" b="0" i="0" dirty="0">
                <a:solidFill>
                  <a:schemeClr val="tx1"/>
                </a:solidFill>
                <a:effectLst/>
                <a:latin typeface="Söhne"/>
              </a:rPr>
              <a:t>Lazy loading allows you to split your application into smaller, more manageable chunks called feature modules. These feature modules contain components, services, and other resources specific to a particular feature or section of your application. With lazy loading, these feature modules are only loaded when they are required, typically triggered by the user navigating to a specific route.</a:t>
            </a:r>
          </a:p>
          <a:p>
            <a:pPr algn="l"/>
            <a:r>
              <a:rPr lang="en-US" sz="1400" b="0" i="0" dirty="0">
                <a:solidFill>
                  <a:schemeClr val="tx1"/>
                </a:solidFill>
                <a:effectLst/>
                <a:latin typeface="Söhne"/>
              </a:rPr>
              <a:t>Benefits of lazy loading in Angular include:</a:t>
            </a:r>
          </a:p>
          <a:p>
            <a:pPr algn="l">
              <a:buFont typeface="+mj-lt"/>
              <a:buAutoNum type="arabicPeriod"/>
            </a:pPr>
            <a:r>
              <a:rPr lang="en-US" sz="1400" b="0" i="0" dirty="0">
                <a:solidFill>
                  <a:schemeClr val="tx1"/>
                </a:solidFill>
                <a:effectLst/>
                <a:latin typeface="Söhne"/>
              </a:rPr>
              <a:t>Faster initial loading: Lazy loading helps reduce the initial load time of your application by loading only the necessary modules and resources. This can greatly improve the perceived performance of your application.</a:t>
            </a:r>
          </a:p>
          <a:p>
            <a:pPr algn="l">
              <a:buFont typeface="+mj-lt"/>
              <a:buAutoNum type="arabicPeriod"/>
            </a:pPr>
            <a:r>
              <a:rPr lang="en-US" sz="1400" b="0" i="0" dirty="0">
                <a:solidFill>
                  <a:schemeClr val="tx1"/>
                </a:solidFill>
                <a:effectLst/>
                <a:latin typeface="Söhne"/>
              </a:rPr>
              <a:t>Improved memory usage: By loading modules on-demand, you can reduce the amount of memory consumed by your application at startup. Modules that are not immediately needed are only loaded when necessary, resulting in more efficient memory usage.</a:t>
            </a:r>
          </a:p>
          <a:p>
            <a:pPr algn="l">
              <a:buFont typeface="+mj-lt"/>
              <a:buAutoNum type="arabicPeriod"/>
            </a:pPr>
            <a:r>
              <a:rPr lang="en-US" sz="1400" b="0" i="0" dirty="0">
                <a:solidFill>
                  <a:schemeClr val="tx1"/>
                </a:solidFill>
                <a:effectLst/>
                <a:latin typeface="Söhne"/>
              </a:rPr>
              <a:t>Better code organization: Lazy loading encourages a modular architecture by allowing you to organize your application into separate feature modules. Each module can encapsulate related functionality, making the codebase more maintainable and easier to understand.</a:t>
            </a:r>
          </a:p>
          <a:p>
            <a:r>
              <a:rPr lang="en-US" sz="1400" b="0" dirty="0">
                <a:solidFill>
                  <a:schemeClr val="tx1"/>
                </a:solidFill>
                <a:effectLst/>
                <a:highlight>
                  <a:srgbClr val="FFFF00"/>
                </a:highlight>
                <a:latin typeface="Consolas" panose="020B0609020204030204" pitchFamily="49" charset="0"/>
              </a:rPr>
              <a:t>Command:----- </a:t>
            </a:r>
          </a:p>
          <a:p>
            <a:r>
              <a:rPr lang="en-US" sz="1400" b="0" dirty="0">
                <a:solidFill>
                  <a:schemeClr val="tx1"/>
                </a:solidFill>
                <a:effectLst/>
                <a:highlight>
                  <a:srgbClr val="FFFF00"/>
                </a:highlight>
                <a:latin typeface="Consolas" panose="020B0609020204030204" pitchFamily="49" charset="0"/>
              </a:rPr>
              <a:t>ng generate module customers --route customers --module </a:t>
            </a:r>
            <a:r>
              <a:rPr lang="en-US" sz="1400" b="0" dirty="0" err="1">
                <a:solidFill>
                  <a:schemeClr val="tx1"/>
                </a:solidFill>
                <a:effectLst/>
                <a:highlight>
                  <a:srgbClr val="FFFF00"/>
                </a:highlight>
                <a:latin typeface="Consolas" panose="020B0609020204030204" pitchFamily="49" charset="0"/>
              </a:rPr>
              <a:t>app.module</a:t>
            </a:r>
            <a:endParaRPr lang="en-US" sz="1400" b="0" dirty="0">
              <a:solidFill>
                <a:schemeClr val="tx1"/>
              </a:solidFill>
              <a:effectLst/>
              <a:highlight>
                <a:srgbClr val="FFFF00"/>
              </a:highligh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2992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Interceptor</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Autofit/>
          </a:bodyPr>
          <a:lstStyle/>
          <a:p>
            <a:pPr algn="l"/>
            <a:r>
              <a:rPr lang="en-US" sz="1400" b="0" i="0" dirty="0">
                <a:solidFill>
                  <a:schemeClr val="tx1"/>
                </a:solidFill>
                <a:effectLst/>
                <a:latin typeface="Söhne"/>
              </a:rPr>
              <a:t>In Angular, an interceptor is a class that intercepts HTTP requests or responses, allowing you to modify or handle them before they are sent to the server or received by the client. Interceptors are useful for implementing common functionality such as adding headers, handling authentication, logging, error handling, and more.</a:t>
            </a:r>
          </a:p>
          <a:p>
            <a:pPr algn="l"/>
            <a:r>
              <a:rPr lang="en-US" sz="1400" dirty="0">
                <a:solidFill>
                  <a:schemeClr val="tx1"/>
                </a:solidFill>
                <a:highlight>
                  <a:srgbClr val="FFFF00"/>
                </a:highlight>
                <a:latin typeface="Söhne"/>
              </a:rPr>
              <a:t>Interceptor file</a:t>
            </a:r>
            <a:endParaRPr lang="en-US" sz="1400" b="0" i="0" dirty="0">
              <a:solidFill>
                <a:schemeClr val="tx1"/>
              </a:solidFill>
              <a:effectLst/>
              <a:highlight>
                <a:srgbClr val="FFFF00"/>
              </a:highlight>
              <a:latin typeface="Söhne"/>
            </a:endParaRPr>
          </a:p>
          <a:p>
            <a:pPr algn="l"/>
            <a:r>
              <a:rPr lang="en-US" sz="1000" b="0" dirty="0">
                <a:solidFill>
                  <a:schemeClr val="tx1"/>
                </a:solidFill>
                <a:effectLst/>
                <a:latin typeface="Consolas" panose="020B0609020204030204" pitchFamily="49" charset="0"/>
              </a:rPr>
              <a:t>import { Injectable } from '@angular/core';</a:t>
            </a:r>
          </a:p>
          <a:p>
            <a:pPr algn="l"/>
            <a:r>
              <a:rPr lang="en-US" sz="1000" b="0" dirty="0">
                <a:solidFill>
                  <a:schemeClr val="tx1"/>
                </a:solidFill>
                <a:effectLst/>
                <a:latin typeface="Consolas" panose="020B0609020204030204" pitchFamily="49" charset="0"/>
              </a:rPr>
              <a:t>import { </a:t>
            </a:r>
            <a:r>
              <a:rPr lang="en-US" sz="1000" b="0" dirty="0" err="1">
                <a:solidFill>
                  <a:schemeClr val="tx1"/>
                </a:solidFill>
                <a:effectLst/>
                <a:latin typeface="Consolas" panose="020B0609020204030204" pitchFamily="49" charset="0"/>
              </a:rPr>
              <a:t>HttpInterceptor</a:t>
            </a:r>
            <a:r>
              <a:rPr lang="en-US" sz="1000" b="0" dirty="0">
                <a:solidFill>
                  <a:schemeClr val="tx1"/>
                </a:solidFill>
                <a:effectLst/>
                <a:latin typeface="Consolas" panose="020B0609020204030204" pitchFamily="49" charset="0"/>
              </a:rPr>
              <a:t>, </a:t>
            </a:r>
            <a:r>
              <a:rPr lang="en-US" sz="1000" b="0" dirty="0" err="1">
                <a:solidFill>
                  <a:schemeClr val="tx1"/>
                </a:solidFill>
                <a:effectLst/>
                <a:latin typeface="Consolas" panose="020B0609020204030204" pitchFamily="49" charset="0"/>
              </a:rPr>
              <a:t>HttpRequest</a:t>
            </a:r>
            <a:r>
              <a:rPr lang="en-US" sz="1000" b="0" dirty="0">
                <a:solidFill>
                  <a:schemeClr val="tx1"/>
                </a:solidFill>
                <a:effectLst/>
                <a:latin typeface="Consolas" panose="020B0609020204030204" pitchFamily="49" charset="0"/>
              </a:rPr>
              <a:t>, </a:t>
            </a:r>
            <a:r>
              <a:rPr lang="en-US" sz="1000" b="0" dirty="0" err="1">
                <a:solidFill>
                  <a:schemeClr val="tx1"/>
                </a:solidFill>
                <a:effectLst/>
                <a:latin typeface="Consolas" panose="020B0609020204030204" pitchFamily="49" charset="0"/>
              </a:rPr>
              <a:t>HttpHandler</a:t>
            </a:r>
            <a:r>
              <a:rPr lang="en-US" sz="1000" b="0" dirty="0">
                <a:solidFill>
                  <a:schemeClr val="tx1"/>
                </a:solidFill>
                <a:effectLst/>
                <a:latin typeface="Consolas" panose="020B0609020204030204" pitchFamily="49" charset="0"/>
              </a:rPr>
              <a:t>, </a:t>
            </a:r>
            <a:r>
              <a:rPr lang="en-US" sz="1000" b="0" dirty="0" err="1">
                <a:solidFill>
                  <a:schemeClr val="tx1"/>
                </a:solidFill>
                <a:effectLst/>
                <a:latin typeface="Consolas" panose="020B0609020204030204" pitchFamily="49" charset="0"/>
              </a:rPr>
              <a:t>HttpEvent</a:t>
            </a:r>
            <a:r>
              <a:rPr lang="en-US" sz="1000" b="0" dirty="0">
                <a:solidFill>
                  <a:schemeClr val="tx1"/>
                </a:solidFill>
                <a:effectLst/>
                <a:latin typeface="Consolas" panose="020B0609020204030204" pitchFamily="49" charset="0"/>
              </a:rPr>
              <a:t> } from '@angular/common/http';</a:t>
            </a:r>
          </a:p>
          <a:p>
            <a:pPr algn="l"/>
            <a:r>
              <a:rPr lang="en-US" sz="1000" b="0" dirty="0">
                <a:solidFill>
                  <a:schemeClr val="tx1"/>
                </a:solidFill>
                <a:effectLst/>
                <a:latin typeface="Consolas" panose="020B0609020204030204" pitchFamily="49" charset="0"/>
              </a:rPr>
              <a:t>import { Observable } from '</a:t>
            </a:r>
            <a:r>
              <a:rPr lang="en-US" sz="1000" b="0" dirty="0" err="1">
                <a:solidFill>
                  <a:schemeClr val="tx1"/>
                </a:solidFill>
                <a:effectLst/>
                <a:latin typeface="Consolas" panose="020B0609020204030204" pitchFamily="49" charset="0"/>
              </a:rPr>
              <a:t>rxjs</a:t>
            </a:r>
            <a:r>
              <a:rPr lang="en-US" sz="1000" b="0" dirty="0">
                <a:solidFill>
                  <a:schemeClr val="tx1"/>
                </a:solidFill>
                <a:effectLst/>
                <a:latin typeface="Consolas" panose="020B0609020204030204" pitchFamily="49" charset="0"/>
              </a:rPr>
              <a:t>';</a:t>
            </a:r>
          </a:p>
          <a:p>
            <a:pPr algn="l"/>
            <a:r>
              <a:rPr lang="en-US" sz="1000" b="0" dirty="0">
                <a:solidFill>
                  <a:schemeClr val="tx1"/>
                </a:solidFill>
                <a:effectLst/>
                <a:latin typeface="Consolas" panose="020B0609020204030204" pitchFamily="49" charset="0"/>
              </a:rPr>
              <a:t>@Injectable()</a:t>
            </a:r>
          </a:p>
          <a:p>
            <a:pPr algn="l"/>
            <a:r>
              <a:rPr lang="en-US" sz="1000" b="0" dirty="0">
                <a:solidFill>
                  <a:schemeClr val="tx1"/>
                </a:solidFill>
                <a:effectLst/>
                <a:latin typeface="Consolas" panose="020B0609020204030204" pitchFamily="49" charset="0"/>
              </a:rPr>
              <a:t>export class </a:t>
            </a:r>
            <a:r>
              <a:rPr lang="en-US" sz="1000" b="0" dirty="0" err="1">
                <a:solidFill>
                  <a:schemeClr val="tx1"/>
                </a:solidFill>
                <a:effectLst/>
                <a:latin typeface="Consolas" panose="020B0609020204030204" pitchFamily="49" charset="0"/>
              </a:rPr>
              <a:t>MyInterceptor</a:t>
            </a:r>
            <a:r>
              <a:rPr lang="en-US" sz="1000" b="0" dirty="0">
                <a:solidFill>
                  <a:schemeClr val="tx1"/>
                </a:solidFill>
                <a:effectLst/>
                <a:latin typeface="Consolas" panose="020B0609020204030204" pitchFamily="49" charset="0"/>
              </a:rPr>
              <a:t> implements </a:t>
            </a:r>
            <a:r>
              <a:rPr lang="en-US" sz="1000" b="0" dirty="0" err="1">
                <a:solidFill>
                  <a:schemeClr val="tx1"/>
                </a:solidFill>
                <a:effectLst/>
                <a:latin typeface="Consolas" panose="020B0609020204030204" pitchFamily="49" charset="0"/>
              </a:rPr>
              <a:t>HttpInterceptor</a:t>
            </a:r>
            <a:r>
              <a:rPr lang="en-US" sz="1000" b="0" dirty="0">
                <a:solidFill>
                  <a:schemeClr val="tx1"/>
                </a:solidFill>
                <a:effectLst/>
                <a:latin typeface="Consolas" panose="020B0609020204030204" pitchFamily="49" charset="0"/>
              </a:rPr>
              <a:t> {</a:t>
            </a:r>
          </a:p>
          <a:p>
            <a:pPr algn="l"/>
            <a:r>
              <a:rPr lang="en-US" sz="1000" b="0" dirty="0">
                <a:solidFill>
                  <a:schemeClr val="tx1"/>
                </a:solidFill>
                <a:effectLst/>
                <a:latin typeface="Consolas" panose="020B0609020204030204" pitchFamily="49" charset="0"/>
              </a:rPr>
              <a:t>  intercept(request: </a:t>
            </a:r>
            <a:r>
              <a:rPr lang="en-US" sz="1000" b="0" dirty="0" err="1">
                <a:solidFill>
                  <a:schemeClr val="tx1"/>
                </a:solidFill>
                <a:effectLst/>
                <a:latin typeface="Consolas" panose="020B0609020204030204" pitchFamily="49" charset="0"/>
              </a:rPr>
              <a:t>HttpRequest</a:t>
            </a:r>
            <a:r>
              <a:rPr lang="en-US" sz="1000" b="0" dirty="0">
                <a:solidFill>
                  <a:schemeClr val="tx1"/>
                </a:solidFill>
                <a:effectLst/>
                <a:latin typeface="Consolas" panose="020B0609020204030204" pitchFamily="49" charset="0"/>
              </a:rPr>
              <a:t>&lt;any&gt;, next: </a:t>
            </a:r>
            <a:r>
              <a:rPr lang="en-US" sz="1000" b="0" dirty="0" err="1">
                <a:solidFill>
                  <a:schemeClr val="tx1"/>
                </a:solidFill>
                <a:effectLst/>
                <a:latin typeface="Consolas" panose="020B0609020204030204" pitchFamily="49" charset="0"/>
              </a:rPr>
              <a:t>HttpHandler</a:t>
            </a:r>
            <a:r>
              <a:rPr lang="en-US" sz="1000" b="0" dirty="0">
                <a:solidFill>
                  <a:schemeClr val="tx1"/>
                </a:solidFill>
                <a:effectLst/>
                <a:latin typeface="Consolas" panose="020B0609020204030204" pitchFamily="49" charset="0"/>
              </a:rPr>
              <a:t>): Observable&lt;</a:t>
            </a:r>
            <a:r>
              <a:rPr lang="en-US" sz="1000" b="0" dirty="0" err="1">
                <a:solidFill>
                  <a:schemeClr val="tx1"/>
                </a:solidFill>
                <a:effectLst/>
                <a:latin typeface="Consolas" panose="020B0609020204030204" pitchFamily="49" charset="0"/>
              </a:rPr>
              <a:t>HttpEvent</a:t>
            </a:r>
            <a:r>
              <a:rPr lang="en-US" sz="1000" b="0" dirty="0">
                <a:solidFill>
                  <a:schemeClr val="tx1"/>
                </a:solidFill>
                <a:effectLst/>
                <a:latin typeface="Consolas" panose="020B0609020204030204" pitchFamily="49" charset="0"/>
              </a:rPr>
              <a:t>&lt;any&gt;&gt; {</a:t>
            </a:r>
          </a:p>
          <a:p>
            <a:pPr algn="l"/>
            <a:r>
              <a:rPr lang="en-US" sz="1000" b="0" dirty="0">
                <a:solidFill>
                  <a:schemeClr val="tx1"/>
                </a:solidFill>
                <a:effectLst/>
                <a:latin typeface="Consolas" panose="020B0609020204030204" pitchFamily="49" charset="0"/>
              </a:rPr>
              <a:t>	// Modify the request if needed</a:t>
            </a:r>
          </a:p>
          <a:p>
            <a:pPr algn="l"/>
            <a:r>
              <a:rPr lang="en-US" sz="1000" b="0" dirty="0">
                <a:solidFill>
                  <a:schemeClr val="tx1"/>
                </a:solidFill>
                <a:effectLst/>
                <a:latin typeface="Consolas" panose="020B0609020204030204" pitchFamily="49" charset="0"/>
              </a:rPr>
              <a:t>    const </a:t>
            </a:r>
            <a:r>
              <a:rPr lang="en-US" sz="1000" b="0" dirty="0" err="1">
                <a:solidFill>
                  <a:schemeClr val="tx1"/>
                </a:solidFill>
                <a:effectLst/>
                <a:latin typeface="Consolas" panose="020B0609020204030204" pitchFamily="49" charset="0"/>
              </a:rPr>
              <a:t>modifiedRequest</a:t>
            </a:r>
            <a:r>
              <a:rPr lang="en-US" sz="1000" b="0" dirty="0">
                <a:solidFill>
                  <a:schemeClr val="tx1"/>
                </a:solidFill>
                <a:effectLst/>
                <a:latin typeface="Consolas" panose="020B0609020204030204" pitchFamily="49" charset="0"/>
              </a:rPr>
              <a:t> = </a:t>
            </a:r>
            <a:r>
              <a:rPr lang="en-US" sz="1000" b="0" dirty="0" err="1">
                <a:solidFill>
                  <a:schemeClr val="tx1"/>
                </a:solidFill>
                <a:effectLst/>
                <a:latin typeface="Consolas" panose="020B0609020204030204" pitchFamily="49" charset="0"/>
              </a:rPr>
              <a:t>request.clone</a:t>
            </a:r>
            <a:r>
              <a:rPr lang="en-US" sz="1000" b="0" dirty="0">
                <a:solidFill>
                  <a:schemeClr val="tx1"/>
                </a:solidFill>
                <a:effectLst/>
                <a:latin typeface="Consolas" panose="020B0609020204030204" pitchFamily="49" charset="0"/>
              </a:rPr>
              <a:t>({</a:t>
            </a:r>
          </a:p>
          <a:p>
            <a:pPr algn="l"/>
            <a:r>
              <a:rPr lang="en-US" sz="1000" b="0" dirty="0">
                <a:solidFill>
                  <a:schemeClr val="tx1"/>
                </a:solidFill>
                <a:effectLst/>
                <a:latin typeface="Consolas" panose="020B0609020204030204" pitchFamily="49" charset="0"/>
              </a:rPr>
              <a:t>      headers: </a:t>
            </a:r>
            <a:r>
              <a:rPr lang="en-US" sz="1000" b="0" dirty="0" err="1">
                <a:solidFill>
                  <a:schemeClr val="tx1"/>
                </a:solidFill>
                <a:effectLst/>
                <a:latin typeface="Consolas" panose="020B0609020204030204" pitchFamily="49" charset="0"/>
              </a:rPr>
              <a:t>request.headers.set</a:t>
            </a:r>
            <a:r>
              <a:rPr lang="en-US" sz="1000" b="0" dirty="0">
                <a:solidFill>
                  <a:schemeClr val="tx1"/>
                </a:solidFill>
                <a:effectLst/>
                <a:latin typeface="Consolas" panose="020B0609020204030204" pitchFamily="49" charset="0"/>
              </a:rPr>
              <a:t>('Authorization', 'Bearer token123')</a:t>
            </a:r>
          </a:p>
          <a:p>
            <a:pPr algn="l"/>
            <a:r>
              <a:rPr lang="en-US" sz="1000" b="0" dirty="0">
                <a:solidFill>
                  <a:schemeClr val="tx1"/>
                </a:solidFill>
                <a:effectLst/>
                <a:latin typeface="Consolas" panose="020B0609020204030204" pitchFamily="49" charset="0"/>
              </a:rPr>
              <a:t>    });</a:t>
            </a:r>
          </a:p>
          <a:p>
            <a:pPr algn="l"/>
            <a:r>
              <a:rPr lang="en-US" sz="1000" b="0" dirty="0">
                <a:solidFill>
                  <a:schemeClr val="tx1"/>
                </a:solidFill>
                <a:effectLst/>
                <a:latin typeface="Consolas" panose="020B0609020204030204" pitchFamily="49" charset="0"/>
              </a:rPr>
              <a:t>     return </a:t>
            </a:r>
            <a:r>
              <a:rPr lang="en-US" sz="1000" b="0" dirty="0" err="1">
                <a:solidFill>
                  <a:schemeClr val="tx1"/>
                </a:solidFill>
                <a:effectLst/>
                <a:latin typeface="Consolas" panose="020B0609020204030204" pitchFamily="49" charset="0"/>
              </a:rPr>
              <a:t>next.handle</a:t>
            </a:r>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modifiedRequest</a:t>
            </a:r>
            <a:r>
              <a:rPr lang="en-US" sz="1000" b="0" dirty="0">
                <a:solidFill>
                  <a:schemeClr val="tx1"/>
                </a:solidFill>
                <a:effectLst/>
                <a:latin typeface="Consolas" panose="020B0609020204030204" pitchFamily="49" charset="0"/>
              </a:rPr>
              <a:t>);</a:t>
            </a:r>
          </a:p>
          <a:p>
            <a:pPr algn="l"/>
            <a:r>
              <a:rPr lang="en-US" sz="1000" b="0" dirty="0">
                <a:solidFill>
                  <a:schemeClr val="tx1"/>
                </a:solidFill>
                <a:effectLst/>
                <a:latin typeface="Consolas" panose="020B0609020204030204" pitchFamily="49" charset="0"/>
              </a:rPr>
              <a:t>  }</a:t>
            </a:r>
          </a:p>
          <a:p>
            <a:pPr algn="l"/>
            <a:r>
              <a:rPr lang="en-US" sz="1000" b="0" dirty="0">
                <a:solidFill>
                  <a:schemeClr val="tx1"/>
                </a:solidFill>
                <a:effectLst/>
                <a:latin typeface="Consolas" panose="020B0609020204030204" pitchFamily="49" charset="0"/>
              </a:rPr>
              <a:t>}</a:t>
            </a:r>
          </a:p>
          <a:p>
            <a:pPr algn="l"/>
            <a:r>
              <a:rPr lang="en-US" sz="1400" b="0" dirty="0" err="1">
                <a:solidFill>
                  <a:schemeClr val="tx1"/>
                </a:solidFill>
                <a:effectLst/>
                <a:highlight>
                  <a:srgbClr val="FFFF00"/>
                </a:highlight>
                <a:latin typeface="Consolas" panose="020B0609020204030204" pitchFamily="49" charset="0"/>
              </a:rPr>
              <a:t>App.module.ts</a:t>
            </a:r>
            <a:endParaRPr lang="en-US" sz="1400" b="0" dirty="0">
              <a:solidFill>
                <a:schemeClr val="tx1"/>
              </a:solidFill>
              <a:effectLst/>
              <a:highlight>
                <a:srgbClr val="FFFF00"/>
              </a:highlight>
              <a:latin typeface="Consolas" panose="020B0609020204030204" pitchFamily="49" charset="0"/>
            </a:endParaRPr>
          </a:p>
          <a:p>
            <a:pPr algn="l"/>
            <a:r>
              <a:rPr lang="en-IN" sz="1400" b="0" i="0" dirty="0">
                <a:solidFill>
                  <a:schemeClr val="tx1"/>
                </a:solidFill>
                <a:effectLst/>
                <a:latin typeface="Söhne Mono"/>
              </a:rPr>
              <a:t>@NgModule({ imports: [</a:t>
            </a:r>
            <a:r>
              <a:rPr lang="en-IN" sz="1400" b="0" i="0" dirty="0" err="1">
                <a:solidFill>
                  <a:schemeClr val="tx1"/>
                </a:solidFill>
                <a:effectLst/>
                <a:latin typeface="Söhne Mono"/>
              </a:rPr>
              <a:t>HttpClientModule</a:t>
            </a:r>
            <a:r>
              <a:rPr lang="en-IN" sz="1400" b="0" i="0" dirty="0">
                <a:solidFill>
                  <a:schemeClr val="tx1"/>
                </a:solidFill>
                <a:effectLst/>
                <a:latin typeface="Söhne Mono"/>
              </a:rPr>
              <a:t>], providers: [ { provide: HTTP_INTERCEPTORS, </a:t>
            </a:r>
            <a:r>
              <a:rPr lang="en-IN" sz="1400" b="0" i="0" dirty="0" err="1">
                <a:solidFill>
                  <a:schemeClr val="tx1"/>
                </a:solidFill>
                <a:effectLst/>
                <a:latin typeface="Söhne Mono"/>
              </a:rPr>
              <a:t>useClass</a:t>
            </a:r>
            <a:r>
              <a:rPr lang="en-IN" sz="1400" b="0" i="0" dirty="0">
                <a:solidFill>
                  <a:schemeClr val="tx1"/>
                </a:solidFill>
                <a:effectLst/>
                <a:latin typeface="Söhne Mono"/>
              </a:rPr>
              <a:t>: </a:t>
            </a:r>
            <a:r>
              <a:rPr lang="en-IN" sz="1400" b="0" i="0" dirty="0" err="1">
                <a:solidFill>
                  <a:schemeClr val="tx1"/>
                </a:solidFill>
                <a:effectLst/>
                <a:latin typeface="Söhne Mono"/>
              </a:rPr>
              <a:t>MyInterceptor</a:t>
            </a:r>
            <a:r>
              <a:rPr lang="en-IN" sz="1400" b="0" i="0" dirty="0">
                <a:solidFill>
                  <a:schemeClr val="tx1"/>
                </a:solidFill>
                <a:effectLst/>
                <a:latin typeface="Söhne Mono"/>
              </a:rPr>
              <a:t>, multi: true } ] })</a:t>
            </a:r>
            <a:endParaRPr lang="en-US" sz="1400" b="0" dirty="0">
              <a:solidFill>
                <a:schemeClr val="tx1"/>
              </a:solidFill>
              <a:effectLst/>
              <a:highlight>
                <a:srgbClr val="FFFF00"/>
              </a:highligh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0804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Template Driven Form</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Autofit/>
          </a:bodyPr>
          <a:lstStyle/>
          <a:p>
            <a:pPr algn="l"/>
            <a:r>
              <a:rPr lang="en-US" sz="1400" b="0" dirty="0">
                <a:solidFill>
                  <a:schemeClr val="tx1"/>
                </a:solidFill>
                <a:effectLst/>
                <a:highlight>
                  <a:srgbClr val="FFFF00"/>
                </a:highlight>
                <a:latin typeface="Consolas" panose="020B0609020204030204" pitchFamily="49" charset="0"/>
              </a:rPr>
              <a:t>Html file</a:t>
            </a:r>
          </a:p>
          <a:p>
            <a:r>
              <a:rPr lang="en-IN" sz="1000" b="0" dirty="0">
                <a:solidFill>
                  <a:schemeClr val="tx1"/>
                </a:solidFill>
                <a:effectLst/>
                <a:latin typeface="Consolas" panose="020B0609020204030204" pitchFamily="49" charset="0"/>
              </a:rPr>
              <a:t>&lt;form (</a:t>
            </a:r>
            <a:r>
              <a:rPr lang="en-IN" sz="1000" b="0" dirty="0" err="1">
                <a:solidFill>
                  <a:schemeClr val="tx1"/>
                </a:solidFill>
                <a:effectLst/>
                <a:latin typeface="Consolas" panose="020B0609020204030204" pitchFamily="49" charset="0"/>
              </a:rPr>
              <a:t>ngSubmit</a:t>
            </a:r>
            <a:r>
              <a:rPr lang="en-IN" sz="1000" b="0" dirty="0">
                <a:solidFill>
                  <a:schemeClr val="tx1"/>
                </a:solidFill>
                <a:effectLst/>
                <a:latin typeface="Consolas" panose="020B0609020204030204" pitchFamily="49" charset="0"/>
              </a:rPr>
              <a:t>)="</a:t>
            </a:r>
            <a:r>
              <a:rPr lang="en-IN" sz="1000" b="0" dirty="0" err="1">
                <a:solidFill>
                  <a:schemeClr val="tx1"/>
                </a:solidFill>
                <a:effectLst/>
                <a:latin typeface="Consolas" panose="020B0609020204030204" pitchFamily="49" charset="0"/>
              </a:rPr>
              <a:t>onSubmit</a:t>
            </a:r>
            <a:r>
              <a:rPr lang="en-IN" sz="1000" b="0" dirty="0">
                <a:solidFill>
                  <a:schemeClr val="tx1"/>
                </a:solidFill>
                <a:effectLst/>
                <a:latin typeface="Consolas" panose="020B0609020204030204" pitchFamily="49" charset="0"/>
              </a:rPr>
              <a:t>()"&gt;</a:t>
            </a:r>
          </a:p>
          <a:p>
            <a:r>
              <a:rPr lang="en-IN" sz="1000" b="0" dirty="0">
                <a:solidFill>
                  <a:schemeClr val="tx1"/>
                </a:solidFill>
                <a:effectLst/>
                <a:latin typeface="Consolas" panose="020B0609020204030204" pitchFamily="49" charset="0"/>
              </a:rPr>
              <a:t>    &lt;div&gt;</a:t>
            </a:r>
          </a:p>
          <a:p>
            <a:r>
              <a:rPr lang="en-IN" sz="1000" b="0" dirty="0">
                <a:solidFill>
                  <a:schemeClr val="tx1"/>
                </a:solidFill>
                <a:effectLst/>
                <a:latin typeface="Consolas" panose="020B0609020204030204" pitchFamily="49" charset="0"/>
              </a:rPr>
              <a:t>      &lt;label for="name"&gt;Name:&lt;/label&gt;</a:t>
            </a:r>
          </a:p>
          <a:p>
            <a:r>
              <a:rPr lang="en-IN" sz="1000" b="0" dirty="0">
                <a:solidFill>
                  <a:schemeClr val="tx1"/>
                </a:solidFill>
                <a:effectLst/>
                <a:latin typeface="Consolas" panose="020B0609020204030204" pitchFamily="49" charset="0"/>
              </a:rPr>
              <a:t>      &lt;input type="text" id="name" name="name" [(</a:t>
            </a:r>
            <a:r>
              <a:rPr lang="en-IN" sz="1000" b="0" dirty="0" err="1">
                <a:solidFill>
                  <a:schemeClr val="tx1"/>
                </a:solidFill>
                <a:effectLst/>
                <a:latin typeface="Consolas" panose="020B0609020204030204" pitchFamily="49" charset="0"/>
              </a:rPr>
              <a:t>ngModel</a:t>
            </a:r>
            <a:r>
              <a:rPr lang="en-IN" sz="1000" b="0" dirty="0">
                <a:solidFill>
                  <a:schemeClr val="tx1"/>
                </a:solidFill>
                <a:effectLst/>
                <a:latin typeface="Consolas" panose="020B0609020204030204" pitchFamily="49" charset="0"/>
              </a:rPr>
              <a:t>)]="formData.name" required&gt;</a:t>
            </a:r>
          </a:p>
          <a:p>
            <a:r>
              <a:rPr lang="en-IN" sz="1000" b="0" dirty="0">
                <a:solidFill>
                  <a:schemeClr val="tx1"/>
                </a:solidFill>
                <a:effectLst/>
                <a:latin typeface="Consolas" panose="020B0609020204030204" pitchFamily="49" charset="0"/>
              </a:rPr>
              <a:t>    &lt;/div&gt;</a:t>
            </a:r>
          </a:p>
          <a:p>
            <a:r>
              <a:rPr lang="en-IN" sz="1000" b="0" dirty="0">
                <a:solidFill>
                  <a:schemeClr val="tx1"/>
                </a:solidFill>
                <a:effectLst/>
                <a:latin typeface="Consolas" panose="020B0609020204030204" pitchFamily="49" charset="0"/>
              </a:rPr>
              <a:t>    &lt;div&gt;</a:t>
            </a:r>
          </a:p>
          <a:p>
            <a:r>
              <a:rPr lang="en-IN" sz="1000" b="0" dirty="0">
                <a:solidFill>
                  <a:schemeClr val="tx1"/>
                </a:solidFill>
                <a:effectLst/>
                <a:latin typeface="Consolas" panose="020B0609020204030204" pitchFamily="49" charset="0"/>
              </a:rPr>
              <a:t>      &lt;label for="email"&gt;Email:&lt;/label&gt;</a:t>
            </a:r>
          </a:p>
          <a:p>
            <a:r>
              <a:rPr lang="en-IN" sz="1000" b="0" dirty="0">
                <a:solidFill>
                  <a:schemeClr val="tx1"/>
                </a:solidFill>
                <a:effectLst/>
                <a:latin typeface="Consolas" panose="020B0609020204030204" pitchFamily="49" charset="0"/>
              </a:rPr>
              <a:t>      &lt;input type="email" id="email" name="email" [(</a:t>
            </a:r>
            <a:r>
              <a:rPr lang="en-IN" sz="1000" b="0" dirty="0" err="1">
                <a:solidFill>
                  <a:schemeClr val="tx1"/>
                </a:solidFill>
                <a:effectLst/>
                <a:latin typeface="Consolas" panose="020B0609020204030204" pitchFamily="49" charset="0"/>
              </a:rPr>
              <a:t>ngModel</a:t>
            </a:r>
            <a:r>
              <a:rPr lang="en-IN" sz="1000" b="0" dirty="0">
                <a:solidFill>
                  <a:schemeClr val="tx1"/>
                </a:solidFill>
                <a:effectLst/>
                <a:latin typeface="Consolas" panose="020B0609020204030204" pitchFamily="49" charset="0"/>
              </a:rPr>
              <a:t>)]="</a:t>
            </a:r>
            <a:r>
              <a:rPr lang="en-IN" sz="1000" b="0" dirty="0" err="1">
                <a:solidFill>
                  <a:schemeClr val="tx1"/>
                </a:solidFill>
                <a:effectLst/>
                <a:latin typeface="Consolas" panose="020B0609020204030204" pitchFamily="49" charset="0"/>
              </a:rPr>
              <a:t>formData.email</a:t>
            </a:r>
            <a:r>
              <a:rPr lang="en-IN" sz="1000" b="0" dirty="0">
                <a:solidFill>
                  <a:schemeClr val="tx1"/>
                </a:solidFill>
                <a:effectLst/>
                <a:latin typeface="Consolas" panose="020B0609020204030204" pitchFamily="49" charset="0"/>
              </a:rPr>
              <a:t>" required email&gt;</a:t>
            </a:r>
          </a:p>
          <a:p>
            <a:r>
              <a:rPr lang="en-IN" sz="1000" b="0" dirty="0">
                <a:solidFill>
                  <a:schemeClr val="tx1"/>
                </a:solidFill>
                <a:effectLst/>
                <a:latin typeface="Consolas" panose="020B0609020204030204" pitchFamily="49" charset="0"/>
              </a:rPr>
              <a:t>    &lt;/div&gt;</a:t>
            </a:r>
          </a:p>
          <a:p>
            <a:r>
              <a:rPr lang="en-IN" sz="1000" b="0" dirty="0">
                <a:solidFill>
                  <a:schemeClr val="tx1"/>
                </a:solidFill>
                <a:effectLst/>
                <a:latin typeface="Consolas" panose="020B0609020204030204" pitchFamily="49" charset="0"/>
              </a:rPr>
              <a:t>    &lt;button type="submit"&gt;Submit&lt;/button&gt;</a:t>
            </a:r>
          </a:p>
          <a:p>
            <a:r>
              <a:rPr lang="en-IN" sz="1000" b="0" dirty="0">
                <a:solidFill>
                  <a:schemeClr val="tx1"/>
                </a:solidFill>
                <a:effectLst/>
                <a:latin typeface="Consolas" panose="020B0609020204030204" pitchFamily="49" charset="0"/>
              </a:rPr>
              <a:t>  &lt;/form&gt;</a:t>
            </a:r>
          </a:p>
          <a:p>
            <a:r>
              <a:rPr lang="en-IN" sz="1000" b="0" dirty="0">
                <a:solidFill>
                  <a:schemeClr val="tx1"/>
                </a:solidFill>
                <a:effectLst/>
                <a:highlight>
                  <a:srgbClr val="FFFF00"/>
                </a:highlight>
                <a:latin typeface="Consolas" panose="020B0609020204030204" pitchFamily="49" charset="0"/>
              </a:rPr>
              <a:t>  component </a:t>
            </a:r>
            <a:r>
              <a:rPr lang="en-IN" sz="1000" b="0" dirty="0" err="1">
                <a:solidFill>
                  <a:schemeClr val="tx1"/>
                </a:solidFill>
                <a:effectLst/>
                <a:highlight>
                  <a:srgbClr val="FFFF00"/>
                </a:highlight>
                <a:latin typeface="Consolas" panose="020B0609020204030204" pitchFamily="49" charset="0"/>
              </a:rPr>
              <a:t>ts</a:t>
            </a:r>
            <a:r>
              <a:rPr lang="en-IN" sz="1000" b="0" dirty="0">
                <a:solidFill>
                  <a:schemeClr val="tx1"/>
                </a:solidFill>
                <a:effectLst/>
                <a:highlight>
                  <a:srgbClr val="FFFF00"/>
                </a:highlight>
                <a:latin typeface="Consolas" panose="020B0609020204030204" pitchFamily="49" charset="0"/>
              </a:rPr>
              <a:t> file</a:t>
            </a:r>
          </a:p>
          <a:p>
            <a:br>
              <a:rPr lang="en-IN" sz="1000" b="0" dirty="0">
                <a:solidFill>
                  <a:srgbClr val="D4D4D4"/>
                </a:solidFill>
                <a:effectLst/>
                <a:latin typeface="Consolas" panose="020B0609020204030204" pitchFamily="49" charset="0"/>
              </a:rPr>
            </a:br>
            <a:r>
              <a:rPr lang="en-IN" sz="1000" b="0" dirty="0">
                <a:solidFill>
                  <a:schemeClr val="tx1"/>
                </a:solidFill>
                <a:effectLst/>
                <a:latin typeface="Consolas" panose="020B0609020204030204" pitchFamily="49" charset="0"/>
              </a:rPr>
              <a:t>  </a:t>
            </a:r>
            <a:r>
              <a:rPr lang="en-IN" sz="1000" b="0" dirty="0" err="1">
                <a:solidFill>
                  <a:schemeClr val="tx1"/>
                </a:solidFill>
                <a:effectLst/>
                <a:latin typeface="Consolas" panose="020B0609020204030204" pitchFamily="49" charset="0"/>
              </a:rPr>
              <a:t>formData</a:t>
            </a:r>
            <a:r>
              <a:rPr lang="en-IN" sz="1000" b="0" dirty="0">
                <a:solidFill>
                  <a:schemeClr val="tx1"/>
                </a:solidFill>
                <a:effectLst/>
                <a:latin typeface="Consolas" panose="020B0609020204030204" pitchFamily="49" charset="0"/>
              </a:rPr>
              <a:t>: { name: string, email: string } = { name: '', email: '' };</a:t>
            </a:r>
          </a:p>
          <a:p>
            <a:br>
              <a:rPr lang="en-IN" sz="1000" b="0" dirty="0">
                <a:solidFill>
                  <a:schemeClr val="tx1"/>
                </a:solidFill>
                <a:effectLst/>
                <a:latin typeface="Consolas" panose="020B0609020204030204" pitchFamily="49" charset="0"/>
              </a:rPr>
            </a:br>
            <a:r>
              <a:rPr lang="en-IN" sz="1000" b="0" dirty="0">
                <a:solidFill>
                  <a:schemeClr val="tx1"/>
                </a:solidFill>
                <a:effectLst/>
                <a:latin typeface="Consolas" panose="020B0609020204030204" pitchFamily="49" charset="0"/>
              </a:rPr>
              <a:t>  </a:t>
            </a:r>
            <a:r>
              <a:rPr lang="en-IN" sz="1000" b="0" dirty="0" err="1">
                <a:solidFill>
                  <a:schemeClr val="tx1"/>
                </a:solidFill>
                <a:effectLst/>
                <a:latin typeface="Consolas" panose="020B0609020204030204" pitchFamily="49" charset="0"/>
              </a:rPr>
              <a:t>onSubmit</a:t>
            </a:r>
            <a:r>
              <a:rPr lang="en-IN" sz="1000" b="0" dirty="0">
                <a:solidFill>
                  <a:schemeClr val="tx1"/>
                </a:solidFill>
                <a:effectLst/>
                <a:latin typeface="Consolas" panose="020B0609020204030204" pitchFamily="49" charset="0"/>
              </a:rPr>
              <a:t>() {</a:t>
            </a:r>
          </a:p>
          <a:p>
            <a:r>
              <a:rPr lang="en-IN" sz="1000" b="0" dirty="0">
                <a:solidFill>
                  <a:schemeClr val="tx1"/>
                </a:solidFill>
                <a:effectLst/>
                <a:latin typeface="Consolas" panose="020B0609020204030204" pitchFamily="49" charset="0"/>
              </a:rPr>
              <a:t>    // Handle form submission logic here</a:t>
            </a:r>
          </a:p>
          <a:p>
            <a:r>
              <a:rPr lang="en-IN" sz="1000" b="0" dirty="0">
                <a:solidFill>
                  <a:schemeClr val="tx1"/>
                </a:solidFill>
                <a:effectLst/>
                <a:latin typeface="Consolas" panose="020B0609020204030204" pitchFamily="49" charset="0"/>
              </a:rPr>
              <a:t>    console.log('Form submitted:', </a:t>
            </a:r>
            <a:r>
              <a:rPr lang="en-IN" sz="1000" b="0" dirty="0" err="1">
                <a:solidFill>
                  <a:schemeClr val="tx1"/>
                </a:solidFill>
                <a:effectLst/>
                <a:latin typeface="Consolas" panose="020B0609020204030204" pitchFamily="49" charset="0"/>
              </a:rPr>
              <a:t>this.formData</a:t>
            </a:r>
            <a:r>
              <a:rPr lang="en-IN" sz="1000" b="0" dirty="0">
                <a:solidFill>
                  <a:schemeClr val="tx1"/>
                </a:solidFill>
                <a:effectLst/>
                <a:latin typeface="Consolas" panose="020B0609020204030204" pitchFamily="49" charset="0"/>
              </a:rPr>
              <a:t>);</a:t>
            </a:r>
          </a:p>
          <a:p>
            <a:r>
              <a:rPr lang="en-IN" sz="1000" b="0" dirty="0">
                <a:solidFill>
                  <a:schemeClr val="tx1"/>
                </a:solidFill>
                <a:effectLst/>
                <a:latin typeface="Consolas" panose="020B0609020204030204" pitchFamily="49" charset="0"/>
              </a:rPr>
              <a:t>  }</a:t>
            </a:r>
          </a:p>
          <a:p>
            <a:pPr algn="l"/>
            <a:endParaRPr lang="en-US" sz="1400" b="0" dirty="0">
              <a:solidFill>
                <a:schemeClr val="tx1"/>
              </a:solidFill>
              <a:effectLst/>
              <a:highlight>
                <a:srgbClr val="FFFF00"/>
              </a:highligh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881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684212" y="405355"/>
            <a:ext cx="8676604" cy="697582"/>
          </a:xfrm>
        </p:spPr>
        <p:txBody>
          <a:bodyPr>
            <a:noAutofit/>
          </a:bodyPr>
          <a:lstStyle/>
          <a:p>
            <a:r>
              <a:rPr lang="en-IN" sz="5400" dirty="0"/>
              <a:t>Interpolation</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696826"/>
            <a:ext cx="11896627" cy="4755820"/>
          </a:xfrm>
        </p:spPr>
        <p:txBody>
          <a:bodyPr>
            <a:normAutofit fontScale="92500" lnSpcReduction="20000"/>
          </a:bodyPr>
          <a:lstStyle/>
          <a:p>
            <a:r>
              <a:rPr lang="en-US" sz="2000" dirty="0"/>
              <a:t>Interpolation is a technique of binding data from a component's TypeScript code to the HTML template. It allows you to dynamically display values and expressions within the HTML markup.</a:t>
            </a:r>
          </a:p>
          <a:p>
            <a:r>
              <a:rPr lang="en-US" sz="2000" dirty="0"/>
              <a:t>In Angular, interpolation is denoted by double curly braces ({{ }}) in the template. Inside these curly braces, you can place variables from the component, and their values will be evaluated and displayed in the rendered HTML.</a:t>
            </a:r>
          </a:p>
          <a:p>
            <a:endParaRPr lang="en-US" sz="2000" dirty="0"/>
          </a:p>
          <a:p>
            <a:r>
              <a:rPr lang="en-US" sz="2000" dirty="0"/>
              <a:t>For example, suppose you have a component with a name property defined in its TypeScript code:</a:t>
            </a:r>
          </a:p>
          <a:p>
            <a:endParaRPr lang="en-US" sz="2000" dirty="0"/>
          </a:p>
          <a:p>
            <a:r>
              <a:rPr lang="en-US" sz="2000" dirty="0">
                <a:solidFill>
                  <a:schemeClr val="tx1">
                    <a:lumMod val="95000"/>
                    <a:lumOff val="5000"/>
                  </a:schemeClr>
                </a:solidFill>
              </a:rPr>
              <a:t>export class </a:t>
            </a:r>
            <a:r>
              <a:rPr lang="en-US" sz="2000" dirty="0" err="1">
                <a:solidFill>
                  <a:schemeClr val="tx1">
                    <a:lumMod val="95000"/>
                    <a:lumOff val="5000"/>
                  </a:schemeClr>
                </a:solidFill>
              </a:rPr>
              <a:t>MyComponent</a:t>
            </a:r>
            <a:r>
              <a:rPr lang="en-US" sz="2000" dirty="0">
                <a:solidFill>
                  <a:schemeClr val="tx1">
                    <a:lumMod val="95000"/>
                    <a:lumOff val="5000"/>
                  </a:schemeClr>
                </a:solidFill>
              </a:rPr>
              <a:t> {</a:t>
            </a:r>
          </a:p>
          <a:p>
            <a:r>
              <a:rPr lang="en-US" sz="2000" dirty="0">
                <a:solidFill>
                  <a:schemeClr val="tx1">
                    <a:lumMod val="95000"/>
                    <a:lumOff val="5000"/>
                  </a:schemeClr>
                </a:solidFill>
              </a:rPr>
              <a:t>  name: string = 'John Doe';</a:t>
            </a:r>
          </a:p>
          <a:p>
            <a:r>
              <a:rPr lang="en-US" sz="2000" dirty="0">
                <a:solidFill>
                  <a:schemeClr val="tx1">
                    <a:lumMod val="95000"/>
                    <a:lumOff val="5000"/>
                  </a:schemeClr>
                </a:solidFill>
              </a:rPr>
              <a:t>}</a:t>
            </a:r>
          </a:p>
          <a:p>
            <a:r>
              <a:rPr lang="en-US" sz="2000" dirty="0">
                <a:solidFill>
                  <a:schemeClr val="tx1">
                    <a:lumMod val="95000"/>
                    <a:lumOff val="5000"/>
                  </a:schemeClr>
                </a:solidFill>
              </a:rPr>
              <a:t>You can then use interpolation to display the value of the name in the template:</a:t>
            </a:r>
          </a:p>
          <a:p>
            <a:endParaRPr lang="en-US" sz="2000" dirty="0">
              <a:solidFill>
                <a:schemeClr val="tx1">
                  <a:lumMod val="95000"/>
                  <a:lumOff val="5000"/>
                </a:schemeClr>
              </a:solidFill>
            </a:endParaRPr>
          </a:p>
          <a:p>
            <a:r>
              <a:rPr lang="en-US" sz="2000" dirty="0">
                <a:solidFill>
                  <a:schemeClr val="tx1">
                    <a:lumMod val="95000"/>
                    <a:lumOff val="5000"/>
                  </a:schemeClr>
                </a:solidFill>
              </a:rPr>
              <a:t>html</a:t>
            </a:r>
          </a:p>
          <a:p>
            <a:r>
              <a:rPr lang="en-US" sz="2000" dirty="0">
                <a:solidFill>
                  <a:schemeClr val="tx1">
                    <a:lumMod val="95000"/>
                    <a:lumOff val="5000"/>
                  </a:schemeClr>
                </a:solidFill>
              </a:rPr>
              <a:t>&lt;p&gt;Welcome, {{ name }}!&lt;/p&gt;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627853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Reactive Driven Form</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Autofit/>
          </a:bodyPr>
          <a:lstStyle/>
          <a:p>
            <a:pPr algn="l"/>
            <a:r>
              <a:rPr lang="en-US" sz="1400" dirty="0">
                <a:solidFill>
                  <a:schemeClr val="tx1"/>
                </a:solidFill>
                <a:highlight>
                  <a:srgbClr val="FFFF00"/>
                </a:highlight>
                <a:latin typeface="Consolas" panose="020B0609020204030204" pitchFamily="49" charset="0"/>
              </a:rPr>
              <a:t>Html file</a:t>
            </a:r>
          </a:p>
          <a:p>
            <a:r>
              <a:rPr lang="en-IN" sz="1000" b="0" dirty="0">
                <a:solidFill>
                  <a:schemeClr val="tx1"/>
                </a:solidFill>
                <a:effectLst/>
                <a:latin typeface="Consolas" panose="020B0609020204030204" pitchFamily="49" charset="0"/>
              </a:rPr>
              <a:t>&lt;form [</a:t>
            </a:r>
            <a:r>
              <a:rPr lang="en-IN" sz="1000" b="0" dirty="0" err="1">
                <a:solidFill>
                  <a:schemeClr val="tx1"/>
                </a:solidFill>
                <a:effectLst/>
                <a:latin typeface="Consolas" panose="020B0609020204030204" pitchFamily="49" charset="0"/>
              </a:rPr>
              <a:t>formGroup</a:t>
            </a:r>
            <a:r>
              <a:rPr lang="en-IN" sz="1000" b="0" dirty="0">
                <a:solidFill>
                  <a:schemeClr val="tx1"/>
                </a:solidFill>
                <a:effectLst/>
                <a:latin typeface="Consolas" panose="020B0609020204030204" pitchFamily="49" charset="0"/>
              </a:rPr>
              <a:t>]="</a:t>
            </a:r>
            <a:r>
              <a:rPr lang="en-IN" sz="1000" b="0" dirty="0" err="1">
                <a:solidFill>
                  <a:schemeClr val="tx1"/>
                </a:solidFill>
                <a:effectLst/>
                <a:latin typeface="Consolas" panose="020B0609020204030204" pitchFamily="49" charset="0"/>
              </a:rPr>
              <a:t>myForm</a:t>
            </a:r>
            <a:r>
              <a:rPr lang="en-IN" sz="1000" b="0" dirty="0">
                <a:solidFill>
                  <a:schemeClr val="tx1"/>
                </a:solidFill>
                <a:effectLst/>
                <a:latin typeface="Consolas" panose="020B0609020204030204" pitchFamily="49" charset="0"/>
              </a:rPr>
              <a:t>" (</a:t>
            </a:r>
            <a:r>
              <a:rPr lang="en-IN" sz="1000" b="0" dirty="0" err="1">
                <a:solidFill>
                  <a:schemeClr val="tx1"/>
                </a:solidFill>
                <a:effectLst/>
                <a:latin typeface="Consolas" panose="020B0609020204030204" pitchFamily="49" charset="0"/>
              </a:rPr>
              <a:t>ngSubmit</a:t>
            </a:r>
            <a:r>
              <a:rPr lang="en-IN" sz="1000" b="0" dirty="0">
                <a:solidFill>
                  <a:schemeClr val="tx1"/>
                </a:solidFill>
                <a:effectLst/>
                <a:latin typeface="Consolas" panose="020B0609020204030204" pitchFamily="49" charset="0"/>
              </a:rPr>
              <a:t>)="</a:t>
            </a:r>
            <a:r>
              <a:rPr lang="en-IN" sz="1000" b="0" dirty="0" err="1">
                <a:solidFill>
                  <a:schemeClr val="tx1"/>
                </a:solidFill>
                <a:effectLst/>
                <a:latin typeface="Consolas" panose="020B0609020204030204" pitchFamily="49" charset="0"/>
              </a:rPr>
              <a:t>onSubmit</a:t>
            </a:r>
            <a:r>
              <a:rPr lang="en-IN" sz="1000" b="0" dirty="0">
                <a:solidFill>
                  <a:schemeClr val="tx1"/>
                </a:solidFill>
                <a:effectLst/>
                <a:latin typeface="Consolas" panose="020B0609020204030204" pitchFamily="49" charset="0"/>
              </a:rPr>
              <a:t>()"&gt;</a:t>
            </a:r>
          </a:p>
          <a:p>
            <a:r>
              <a:rPr lang="en-IN" sz="1000" b="0" dirty="0">
                <a:solidFill>
                  <a:schemeClr val="tx1"/>
                </a:solidFill>
                <a:effectLst/>
                <a:latin typeface="Consolas" panose="020B0609020204030204" pitchFamily="49" charset="0"/>
              </a:rPr>
              <a:t>    &lt;div&gt;</a:t>
            </a:r>
          </a:p>
          <a:p>
            <a:r>
              <a:rPr lang="en-IN" sz="1000" b="0" dirty="0">
                <a:solidFill>
                  <a:schemeClr val="tx1"/>
                </a:solidFill>
                <a:effectLst/>
                <a:latin typeface="Consolas" panose="020B0609020204030204" pitchFamily="49" charset="0"/>
              </a:rPr>
              <a:t>      &lt;label for="username"&gt;Username:&lt;/label&gt;</a:t>
            </a:r>
          </a:p>
          <a:p>
            <a:r>
              <a:rPr lang="en-IN" sz="1000" b="0" dirty="0">
                <a:solidFill>
                  <a:schemeClr val="tx1"/>
                </a:solidFill>
                <a:effectLst/>
                <a:latin typeface="Consolas" panose="020B0609020204030204" pitchFamily="49" charset="0"/>
              </a:rPr>
              <a:t>      &lt;input type="text" id="username" </a:t>
            </a:r>
            <a:r>
              <a:rPr lang="en-IN" sz="1000" b="0" dirty="0" err="1">
                <a:solidFill>
                  <a:schemeClr val="tx1"/>
                </a:solidFill>
                <a:effectLst/>
                <a:latin typeface="Consolas" panose="020B0609020204030204" pitchFamily="49" charset="0"/>
              </a:rPr>
              <a:t>formControlName</a:t>
            </a:r>
            <a:r>
              <a:rPr lang="en-IN" sz="1000" b="0" dirty="0">
                <a:solidFill>
                  <a:schemeClr val="tx1"/>
                </a:solidFill>
                <a:effectLst/>
                <a:latin typeface="Consolas" panose="020B0609020204030204" pitchFamily="49" charset="0"/>
              </a:rPr>
              <a:t>="username"&gt; &lt;/div&gt;</a:t>
            </a:r>
          </a:p>
          <a:p>
            <a:r>
              <a:rPr lang="en-IN" sz="1000" b="0" dirty="0">
                <a:solidFill>
                  <a:schemeClr val="tx1"/>
                </a:solidFill>
                <a:effectLst/>
                <a:latin typeface="Consolas" panose="020B0609020204030204" pitchFamily="49" charset="0"/>
              </a:rPr>
              <a:t>    &lt;div&gt;</a:t>
            </a:r>
          </a:p>
          <a:p>
            <a:r>
              <a:rPr lang="en-IN" sz="1000" b="0" dirty="0">
                <a:solidFill>
                  <a:schemeClr val="tx1"/>
                </a:solidFill>
                <a:effectLst/>
                <a:latin typeface="Consolas" panose="020B0609020204030204" pitchFamily="49" charset="0"/>
              </a:rPr>
              <a:t>      &lt;label for="password"&gt;Password:&lt;/label&gt;</a:t>
            </a:r>
          </a:p>
          <a:p>
            <a:r>
              <a:rPr lang="en-IN" sz="1000" b="0" dirty="0">
                <a:solidFill>
                  <a:schemeClr val="tx1"/>
                </a:solidFill>
                <a:effectLst/>
                <a:latin typeface="Consolas" panose="020B0609020204030204" pitchFamily="49" charset="0"/>
              </a:rPr>
              <a:t>      &lt;input type="password" id="password" </a:t>
            </a:r>
            <a:r>
              <a:rPr lang="en-IN" sz="1000" b="0" dirty="0" err="1">
                <a:solidFill>
                  <a:schemeClr val="tx1"/>
                </a:solidFill>
                <a:effectLst/>
                <a:latin typeface="Consolas" panose="020B0609020204030204" pitchFamily="49" charset="0"/>
              </a:rPr>
              <a:t>formControlName</a:t>
            </a:r>
            <a:r>
              <a:rPr lang="en-IN" sz="1000" b="0" dirty="0">
                <a:solidFill>
                  <a:schemeClr val="tx1"/>
                </a:solidFill>
                <a:effectLst/>
                <a:latin typeface="Consolas" panose="020B0609020204030204" pitchFamily="49" charset="0"/>
              </a:rPr>
              <a:t>="password"&gt; &lt;/div&gt;</a:t>
            </a:r>
          </a:p>
          <a:p>
            <a:r>
              <a:rPr lang="en-IN" sz="1000" b="0" dirty="0">
                <a:solidFill>
                  <a:schemeClr val="tx1"/>
                </a:solidFill>
                <a:effectLst/>
                <a:latin typeface="Consolas" panose="020B0609020204030204" pitchFamily="49" charset="0"/>
              </a:rPr>
              <a:t>    &lt;button type="submit"&gt;Submit&lt;/button&gt;</a:t>
            </a:r>
          </a:p>
          <a:p>
            <a:r>
              <a:rPr lang="en-IN" sz="1000" b="0" dirty="0">
                <a:solidFill>
                  <a:schemeClr val="tx1"/>
                </a:solidFill>
                <a:effectLst/>
                <a:latin typeface="Consolas" panose="020B0609020204030204" pitchFamily="49" charset="0"/>
              </a:rPr>
              <a:t>  &lt;/form&gt;</a:t>
            </a:r>
          </a:p>
          <a:p>
            <a:r>
              <a:rPr lang="en-IN" sz="1000" b="1" dirty="0">
                <a:solidFill>
                  <a:schemeClr val="tx1"/>
                </a:solidFill>
                <a:effectLst/>
                <a:highlight>
                  <a:srgbClr val="FFFF00"/>
                </a:highlight>
                <a:latin typeface="Consolas" panose="020B0609020204030204" pitchFamily="49" charset="0"/>
              </a:rPr>
              <a:t>  component file</a:t>
            </a:r>
          </a:p>
          <a:p>
            <a:r>
              <a:rPr lang="en-US" sz="1000" b="0" dirty="0">
                <a:solidFill>
                  <a:schemeClr val="tx1"/>
                </a:solidFill>
                <a:effectLst/>
                <a:latin typeface="Consolas" panose="020B0609020204030204" pitchFamily="49" charset="0"/>
              </a:rPr>
              <a:t>import { </a:t>
            </a:r>
            <a:r>
              <a:rPr lang="en-US" sz="1000" b="0" dirty="0" err="1">
                <a:solidFill>
                  <a:schemeClr val="tx1"/>
                </a:solidFill>
                <a:effectLst/>
                <a:latin typeface="Consolas" panose="020B0609020204030204" pitchFamily="49" charset="0"/>
              </a:rPr>
              <a:t>FormGroup,FormControl</a:t>
            </a:r>
            <a:r>
              <a:rPr lang="en-US" sz="1000" b="0" dirty="0">
                <a:solidFill>
                  <a:schemeClr val="tx1"/>
                </a:solidFill>
                <a:effectLst/>
                <a:latin typeface="Consolas" panose="020B0609020204030204" pitchFamily="49" charset="0"/>
              </a:rPr>
              <a:t>, </a:t>
            </a:r>
            <a:r>
              <a:rPr lang="en-US" sz="1000" b="0" dirty="0" err="1">
                <a:solidFill>
                  <a:schemeClr val="tx1"/>
                </a:solidFill>
                <a:effectLst/>
                <a:latin typeface="Consolas" panose="020B0609020204030204" pitchFamily="49" charset="0"/>
              </a:rPr>
              <a:t>FormBuilder</a:t>
            </a:r>
            <a:r>
              <a:rPr lang="en-US" sz="1000" b="0" dirty="0">
                <a:solidFill>
                  <a:schemeClr val="tx1"/>
                </a:solidFill>
                <a:effectLst/>
                <a:latin typeface="Consolas" panose="020B0609020204030204" pitchFamily="49" charset="0"/>
              </a:rPr>
              <a:t>, Validators } from '@angular/forms’;</a:t>
            </a:r>
            <a:endParaRPr lang="en-US" sz="1000" dirty="0">
              <a:solidFill>
                <a:srgbClr val="D4D4D4"/>
              </a:solidFill>
              <a:latin typeface="Consolas" panose="020B0609020204030204" pitchFamily="49" charset="0"/>
            </a:endParaRPr>
          </a:p>
          <a:p>
            <a:r>
              <a:rPr lang="en-IN" sz="1000" b="0" i="0" dirty="0">
                <a:solidFill>
                  <a:schemeClr val="tx1"/>
                </a:solidFill>
                <a:effectLst/>
                <a:latin typeface="Söhne Mono"/>
              </a:rPr>
              <a:t>export class </a:t>
            </a:r>
            <a:r>
              <a:rPr lang="en-IN" sz="1000" b="0" i="0" dirty="0" err="1">
                <a:solidFill>
                  <a:schemeClr val="tx1"/>
                </a:solidFill>
                <a:effectLst/>
                <a:latin typeface="Söhne Mono"/>
              </a:rPr>
              <a:t>MyFormComponent</a:t>
            </a:r>
            <a:r>
              <a:rPr lang="en-IN" sz="1000" b="0" i="0" dirty="0">
                <a:solidFill>
                  <a:schemeClr val="tx1"/>
                </a:solidFill>
                <a:effectLst/>
                <a:latin typeface="Söhne Mono"/>
              </a:rPr>
              <a:t> { </a:t>
            </a:r>
            <a:r>
              <a:rPr lang="en-IN" sz="1000" b="0" i="0" dirty="0" err="1">
                <a:solidFill>
                  <a:schemeClr val="tx1"/>
                </a:solidFill>
                <a:effectLst/>
                <a:latin typeface="Söhne Mono"/>
              </a:rPr>
              <a:t>myForm</a:t>
            </a:r>
            <a:r>
              <a:rPr lang="en-IN" sz="1000" b="0" i="0" dirty="0">
                <a:solidFill>
                  <a:schemeClr val="tx1"/>
                </a:solidFill>
                <a:effectLst/>
                <a:latin typeface="Söhne Mono"/>
              </a:rPr>
              <a:t>: </a:t>
            </a:r>
            <a:r>
              <a:rPr lang="en-IN" sz="1000" b="0" i="0" dirty="0" err="1">
                <a:solidFill>
                  <a:schemeClr val="tx1"/>
                </a:solidFill>
                <a:effectLst/>
                <a:latin typeface="Söhne Mono"/>
              </a:rPr>
              <a:t>FormGroup</a:t>
            </a:r>
            <a:r>
              <a:rPr lang="en-IN" sz="1000" b="0" i="0" dirty="0">
                <a:solidFill>
                  <a:schemeClr val="tx1"/>
                </a:solidFill>
                <a:effectLst/>
                <a:latin typeface="Söhne Mono"/>
              </a:rPr>
              <a:t>; </a:t>
            </a:r>
          </a:p>
          <a:p>
            <a:r>
              <a:rPr lang="en-IN" sz="1000" b="0" i="0" dirty="0">
                <a:solidFill>
                  <a:schemeClr val="tx1"/>
                </a:solidFill>
                <a:effectLst/>
                <a:latin typeface="Söhne Mono"/>
              </a:rPr>
              <a:t>constructor() { </a:t>
            </a:r>
          </a:p>
          <a:p>
            <a:r>
              <a:rPr lang="en-IN" sz="1000" b="0" i="0" dirty="0" err="1">
                <a:solidFill>
                  <a:schemeClr val="tx1"/>
                </a:solidFill>
                <a:effectLst/>
                <a:latin typeface="Söhne Mono"/>
              </a:rPr>
              <a:t>this.myForm</a:t>
            </a:r>
            <a:r>
              <a:rPr lang="en-IN" sz="1000" b="0" i="0" dirty="0">
                <a:solidFill>
                  <a:schemeClr val="tx1"/>
                </a:solidFill>
                <a:effectLst/>
                <a:latin typeface="Söhne Mono"/>
              </a:rPr>
              <a:t> = new </a:t>
            </a:r>
            <a:r>
              <a:rPr lang="en-IN" sz="1000" b="0" i="0" dirty="0" err="1">
                <a:solidFill>
                  <a:schemeClr val="tx1"/>
                </a:solidFill>
                <a:effectLst/>
                <a:latin typeface="Söhne Mono"/>
              </a:rPr>
              <a:t>FormGroup</a:t>
            </a:r>
            <a:r>
              <a:rPr lang="en-IN" sz="1000" b="0" i="0" dirty="0">
                <a:solidFill>
                  <a:schemeClr val="tx1"/>
                </a:solidFill>
                <a:effectLst/>
                <a:latin typeface="Söhne Mono"/>
              </a:rPr>
              <a:t>({ </a:t>
            </a:r>
          </a:p>
          <a:p>
            <a:r>
              <a:rPr lang="en-IN" sz="1000" b="0" i="0" dirty="0">
                <a:solidFill>
                  <a:schemeClr val="tx1"/>
                </a:solidFill>
                <a:effectLst/>
                <a:latin typeface="Söhne Mono"/>
              </a:rPr>
              <a:t>username: new </a:t>
            </a:r>
            <a:r>
              <a:rPr lang="en-IN" sz="1000" b="0" i="0" dirty="0" err="1">
                <a:solidFill>
                  <a:schemeClr val="tx1"/>
                </a:solidFill>
                <a:effectLst/>
                <a:latin typeface="Söhne Mono"/>
              </a:rPr>
              <a:t>FormControl</a:t>
            </a:r>
            <a:r>
              <a:rPr lang="en-IN" sz="1000" b="0" i="0" dirty="0">
                <a:solidFill>
                  <a:schemeClr val="tx1"/>
                </a:solidFill>
                <a:effectLst/>
                <a:latin typeface="Söhne Mono"/>
              </a:rPr>
              <a:t>('', </a:t>
            </a:r>
            <a:r>
              <a:rPr lang="en-IN" sz="1000" b="0" i="0" dirty="0" err="1">
                <a:solidFill>
                  <a:schemeClr val="tx1"/>
                </a:solidFill>
                <a:effectLst/>
                <a:latin typeface="Söhne Mono"/>
              </a:rPr>
              <a:t>Validators.required</a:t>
            </a:r>
            <a:r>
              <a:rPr lang="en-IN" sz="1000" b="0" i="0" dirty="0">
                <a:solidFill>
                  <a:schemeClr val="tx1"/>
                </a:solidFill>
                <a:effectLst/>
                <a:latin typeface="Söhne Mono"/>
              </a:rPr>
              <a:t>), </a:t>
            </a:r>
          </a:p>
          <a:p>
            <a:r>
              <a:rPr lang="en-IN" sz="1000" b="0" i="0" dirty="0">
                <a:solidFill>
                  <a:schemeClr val="tx1"/>
                </a:solidFill>
                <a:effectLst/>
                <a:latin typeface="Söhne Mono"/>
              </a:rPr>
              <a:t>password: new </a:t>
            </a:r>
            <a:r>
              <a:rPr lang="en-IN" sz="1000" b="0" i="0" dirty="0" err="1">
                <a:solidFill>
                  <a:schemeClr val="tx1"/>
                </a:solidFill>
                <a:effectLst/>
                <a:latin typeface="Söhne Mono"/>
              </a:rPr>
              <a:t>FormControl</a:t>
            </a:r>
            <a:r>
              <a:rPr lang="en-IN" sz="1000" b="0" i="0" dirty="0">
                <a:solidFill>
                  <a:schemeClr val="tx1"/>
                </a:solidFill>
                <a:effectLst/>
                <a:latin typeface="Söhne Mono"/>
              </a:rPr>
              <a:t>('', [</a:t>
            </a:r>
            <a:r>
              <a:rPr lang="en-IN" sz="1000" b="0" i="0" dirty="0" err="1">
                <a:solidFill>
                  <a:schemeClr val="tx1"/>
                </a:solidFill>
                <a:effectLst/>
                <a:latin typeface="Söhne Mono"/>
              </a:rPr>
              <a:t>Validators.required</a:t>
            </a:r>
            <a:r>
              <a:rPr lang="en-IN" sz="1000" b="0" i="0" dirty="0">
                <a:solidFill>
                  <a:schemeClr val="tx1"/>
                </a:solidFill>
                <a:effectLst/>
                <a:latin typeface="Söhne Mono"/>
              </a:rPr>
              <a:t>, </a:t>
            </a:r>
            <a:r>
              <a:rPr lang="en-IN" sz="1000" b="0" i="0" dirty="0" err="1">
                <a:solidFill>
                  <a:schemeClr val="tx1"/>
                </a:solidFill>
                <a:effectLst/>
                <a:latin typeface="Söhne Mono"/>
              </a:rPr>
              <a:t>Validators.minLength</a:t>
            </a:r>
            <a:r>
              <a:rPr lang="en-IN" sz="1000" b="0" i="0" dirty="0">
                <a:solidFill>
                  <a:schemeClr val="tx1"/>
                </a:solidFill>
                <a:effectLst/>
                <a:latin typeface="Söhne Mono"/>
              </a:rPr>
              <a:t>(6)]) });</a:t>
            </a:r>
          </a:p>
          <a:p>
            <a:r>
              <a:rPr lang="en-IN" sz="1000" b="0" i="0" dirty="0">
                <a:solidFill>
                  <a:schemeClr val="tx1"/>
                </a:solidFill>
                <a:effectLst/>
                <a:latin typeface="Söhne Mono"/>
              </a:rPr>
              <a:t> } </a:t>
            </a:r>
            <a:endParaRPr lang="en-IN" sz="1000" dirty="0">
              <a:solidFill>
                <a:schemeClr val="tx1"/>
              </a:solidFill>
              <a:latin typeface="Söhne Mono"/>
            </a:endParaRPr>
          </a:p>
          <a:p>
            <a:r>
              <a:rPr lang="en-IN" sz="1000" b="0" i="0" dirty="0" err="1">
                <a:solidFill>
                  <a:schemeClr val="tx1"/>
                </a:solidFill>
                <a:effectLst/>
                <a:latin typeface="Söhne Mono"/>
              </a:rPr>
              <a:t>onSubmit</a:t>
            </a:r>
            <a:r>
              <a:rPr lang="en-IN" sz="1000" b="0" i="0" dirty="0">
                <a:solidFill>
                  <a:schemeClr val="tx1"/>
                </a:solidFill>
                <a:effectLst/>
                <a:latin typeface="Söhne Mono"/>
              </a:rPr>
              <a:t>() { console.log('Form value:', </a:t>
            </a:r>
            <a:r>
              <a:rPr lang="en-IN" sz="1000" b="0" i="0" dirty="0" err="1">
                <a:solidFill>
                  <a:schemeClr val="tx1"/>
                </a:solidFill>
                <a:effectLst/>
                <a:latin typeface="Söhne Mono"/>
              </a:rPr>
              <a:t>this.myForm.value</a:t>
            </a:r>
            <a:r>
              <a:rPr lang="en-IN" sz="800" b="0" i="0" dirty="0">
                <a:solidFill>
                  <a:srgbClr val="FFFFFF"/>
                </a:solidFill>
                <a:effectLst/>
                <a:latin typeface="Söhne Mono"/>
              </a:rPr>
              <a:t>); } }</a:t>
            </a:r>
            <a:endParaRPr lang="en-US" sz="1000" b="0" dirty="0">
              <a:solidFill>
                <a:schemeClr val="tx1"/>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2543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229343" y="131978"/>
            <a:ext cx="9137757" cy="546752"/>
          </a:xfrm>
        </p:spPr>
        <p:txBody>
          <a:bodyPr>
            <a:noAutofit/>
          </a:bodyPr>
          <a:lstStyle/>
          <a:p>
            <a:r>
              <a:rPr lang="en-IN" sz="3200" dirty="0"/>
              <a:t>Angular Life Cycle</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678731"/>
            <a:ext cx="11896627" cy="5773916"/>
          </a:xfrm>
        </p:spPr>
        <p:txBody>
          <a:bodyPr>
            <a:noAutofit/>
          </a:bodyPr>
          <a:lstStyle/>
          <a:p>
            <a:pPr algn="l"/>
            <a:r>
              <a:rPr lang="en-US" sz="1800" b="0" dirty="0" err="1">
                <a:solidFill>
                  <a:schemeClr val="tx1"/>
                </a:solidFill>
                <a:effectLst/>
                <a:latin typeface="Consolas" panose="020B0609020204030204" pitchFamily="49" charset="0"/>
              </a:rPr>
              <a:t>ngOnChanges</a:t>
            </a:r>
            <a:r>
              <a:rPr lang="en-US" sz="1800" b="0" dirty="0">
                <a:solidFill>
                  <a:schemeClr val="tx1"/>
                </a:solidFill>
                <a:effectLst/>
                <a:latin typeface="Consolas" panose="020B0609020204030204" pitchFamily="49" charset="0"/>
              </a:rPr>
              <a:t>: This hook is called when one or more input properties of a component change. It receives a </a:t>
            </a:r>
            <a:r>
              <a:rPr lang="en-US" sz="1800" b="0" dirty="0" err="1">
                <a:solidFill>
                  <a:schemeClr val="tx1"/>
                </a:solidFill>
                <a:effectLst/>
                <a:latin typeface="Consolas" panose="020B0609020204030204" pitchFamily="49" charset="0"/>
              </a:rPr>
              <a:t>SimpleChanges</a:t>
            </a:r>
            <a:r>
              <a:rPr lang="en-US" sz="1800" b="0" dirty="0">
                <a:solidFill>
                  <a:schemeClr val="tx1"/>
                </a:solidFill>
                <a:effectLst/>
                <a:latin typeface="Consolas" panose="020B0609020204030204" pitchFamily="49" charset="0"/>
              </a:rPr>
              <a:t> object that contains the previous and current values of the changed properties.</a:t>
            </a:r>
          </a:p>
          <a:p>
            <a:pPr algn="l"/>
            <a:r>
              <a:rPr lang="en-US" sz="1800" b="0" dirty="0" err="1">
                <a:solidFill>
                  <a:schemeClr val="tx1"/>
                </a:solidFill>
                <a:effectLst/>
                <a:latin typeface="Consolas" panose="020B0609020204030204" pitchFamily="49" charset="0"/>
              </a:rPr>
              <a:t>ngOnInit</a:t>
            </a:r>
            <a:r>
              <a:rPr lang="en-US" sz="1800" b="0" dirty="0">
                <a:solidFill>
                  <a:schemeClr val="tx1"/>
                </a:solidFill>
                <a:effectLst/>
                <a:latin typeface="Consolas" panose="020B0609020204030204" pitchFamily="49" charset="0"/>
              </a:rPr>
              <a:t>: This hook is called once after the component is initialized and all its input properties have been set. It is commonly used for initializing data or making API calls.</a:t>
            </a:r>
          </a:p>
          <a:p>
            <a:pPr algn="l"/>
            <a:r>
              <a:rPr lang="en-US" sz="1800" b="0" dirty="0" err="1">
                <a:solidFill>
                  <a:schemeClr val="tx1"/>
                </a:solidFill>
                <a:effectLst/>
                <a:latin typeface="Consolas" panose="020B0609020204030204" pitchFamily="49" charset="0"/>
              </a:rPr>
              <a:t>ngDoCheck</a:t>
            </a:r>
            <a:r>
              <a:rPr lang="en-US" sz="1800" b="0" dirty="0">
                <a:solidFill>
                  <a:schemeClr val="tx1"/>
                </a:solidFill>
                <a:effectLst/>
                <a:latin typeface="Consolas" panose="020B0609020204030204" pitchFamily="49" charset="0"/>
              </a:rPr>
              <a:t>: This hook is called during every change detection cycle. It allows you to implement custom change detection logic for your component.</a:t>
            </a:r>
          </a:p>
          <a:p>
            <a:pPr algn="l"/>
            <a:r>
              <a:rPr lang="en-US" sz="1800" b="0" dirty="0" err="1">
                <a:solidFill>
                  <a:schemeClr val="tx1"/>
                </a:solidFill>
                <a:effectLst/>
                <a:latin typeface="Consolas" panose="020B0609020204030204" pitchFamily="49" charset="0"/>
              </a:rPr>
              <a:t>ngAfterContentInit</a:t>
            </a:r>
            <a:r>
              <a:rPr lang="en-US" sz="1800" b="0" dirty="0">
                <a:solidFill>
                  <a:schemeClr val="tx1"/>
                </a:solidFill>
                <a:effectLst/>
                <a:latin typeface="Consolas" panose="020B0609020204030204" pitchFamily="49" charset="0"/>
              </a:rPr>
              <a:t>: This hook is called after Angular projects external content into the component's view. It is used when a component has projected content (e.g., using &lt;ng-content&gt;).</a:t>
            </a:r>
          </a:p>
          <a:p>
            <a:pPr algn="l"/>
            <a:r>
              <a:rPr lang="en-US" sz="1800" b="0" dirty="0" err="1">
                <a:solidFill>
                  <a:schemeClr val="tx1"/>
                </a:solidFill>
                <a:effectLst/>
                <a:latin typeface="Consolas" panose="020B0609020204030204" pitchFamily="49" charset="0"/>
              </a:rPr>
              <a:t>ngAfterContentChecked</a:t>
            </a:r>
            <a:r>
              <a:rPr lang="en-US" sz="1800" b="0" dirty="0">
                <a:solidFill>
                  <a:schemeClr val="tx1"/>
                </a:solidFill>
                <a:effectLst/>
                <a:latin typeface="Consolas" panose="020B0609020204030204" pitchFamily="49" charset="0"/>
              </a:rPr>
              <a:t>: This hook is called after Angular checks the content projected into the component's view.</a:t>
            </a:r>
          </a:p>
          <a:p>
            <a:pPr algn="l"/>
            <a:r>
              <a:rPr lang="en-US" sz="1800" b="0" dirty="0" err="1">
                <a:solidFill>
                  <a:schemeClr val="tx1"/>
                </a:solidFill>
                <a:effectLst/>
                <a:latin typeface="Consolas" panose="020B0609020204030204" pitchFamily="49" charset="0"/>
              </a:rPr>
              <a:t>ngAfterViewInit</a:t>
            </a:r>
            <a:r>
              <a:rPr lang="en-US" sz="1800" b="0" dirty="0">
                <a:solidFill>
                  <a:schemeClr val="tx1"/>
                </a:solidFill>
                <a:effectLst/>
                <a:latin typeface="Consolas" panose="020B0609020204030204" pitchFamily="49" charset="0"/>
              </a:rPr>
              <a:t>: This hook is called after Angular initializes the component's view and child views (if any).</a:t>
            </a:r>
          </a:p>
          <a:p>
            <a:pPr algn="l"/>
            <a:r>
              <a:rPr lang="en-US" sz="1800" b="0" dirty="0" err="1">
                <a:solidFill>
                  <a:schemeClr val="tx1"/>
                </a:solidFill>
                <a:effectLst/>
                <a:latin typeface="Consolas" panose="020B0609020204030204" pitchFamily="49" charset="0"/>
              </a:rPr>
              <a:t>ngAfterViewChecked</a:t>
            </a:r>
            <a:r>
              <a:rPr lang="en-US" sz="1800" b="0" dirty="0">
                <a:solidFill>
                  <a:schemeClr val="tx1"/>
                </a:solidFill>
                <a:effectLst/>
                <a:latin typeface="Consolas" panose="020B0609020204030204" pitchFamily="49" charset="0"/>
              </a:rPr>
              <a:t>: This hook is called after Angular checks the component's view and child views (if any).</a:t>
            </a:r>
          </a:p>
          <a:p>
            <a:pPr algn="l"/>
            <a:r>
              <a:rPr lang="en-US" sz="1800" b="0" dirty="0" err="1">
                <a:solidFill>
                  <a:schemeClr val="tx1"/>
                </a:solidFill>
                <a:effectLst/>
                <a:latin typeface="Consolas" panose="020B0609020204030204" pitchFamily="49" charset="0"/>
              </a:rPr>
              <a:t>ngOnDestroy</a:t>
            </a:r>
            <a:r>
              <a:rPr lang="en-US" sz="1800" b="0" dirty="0">
                <a:solidFill>
                  <a:schemeClr val="tx1"/>
                </a:solidFill>
                <a:effectLst/>
                <a:latin typeface="Consolas" panose="020B0609020204030204" pitchFamily="49" charset="0"/>
              </a:rPr>
              <a:t>: This hook is called just before the component is destroyed. It is used for cleaning up resources, unsubscribing from observables, or performing any necessary cleanup operations.</a:t>
            </a:r>
          </a:p>
        </p:txBody>
      </p:sp>
      <p:sp>
        <p:nvSpPr>
          <p:cNvPr id="4" name="Rectangle 1">
            <a:extLst>
              <a:ext uri="{FF2B5EF4-FFF2-40B4-BE49-F238E27FC236}">
                <a16:creationId xmlns:a16="http://schemas.microsoft.com/office/drawing/2014/main" id="{2F1A3F03-D105-FEC1-9815-2823C1E1E114}"/>
              </a:ext>
            </a:extLst>
          </p:cNvPr>
          <p:cNvSpPr>
            <a:spLocks noChangeArrowheads="1"/>
          </p:cNvSpPr>
          <p:nvPr/>
        </p:nvSpPr>
        <p:spPr bwMode="auto">
          <a:xfrm>
            <a:off x="0" y="0"/>
            <a:ext cx="8051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HTTP and Observables in angular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8CF5103-6B39-F229-942F-101EA6F58E0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&lt;router-outlet&gt;&lt;/router-outlet&gt; </a:t>
            </a: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44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684212" y="405355"/>
            <a:ext cx="8676604" cy="697582"/>
          </a:xfrm>
        </p:spPr>
        <p:txBody>
          <a:bodyPr>
            <a:noAutofit/>
          </a:bodyPr>
          <a:lstStyle/>
          <a:p>
            <a:r>
              <a:rPr lang="en-IN" sz="5400" dirty="0"/>
              <a:t>Property binding</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696826"/>
            <a:ext cx="11896627" cy="4755820"/>
          </a:xfrm>
        </p:spPr>
        <p:txBody>
          <a:bodyPr>
            <a:normAutofit lnSpcReduction="10000"/>
          </a:bodyPr>
          <a:lstStyle/>
          <a:p>
            <a:r>
              <a:rPr lang="en-US" sz="2000" dirty="0">
                <a:solidFill>
                  <a:schemeClr val="tx1">
                    <a:lumMod val="95000"/>
                    <a:lumOff val="5000"/>
                  </a:schemeClr>
                </a:solidFill>
              </a:rPr>
              <a:t>Property binding in Angular is a technique that allows you to set and bind values to properties of HTML elements or Angular directives. It enables you to dynamically control and update the properties of these elements based on the component's data.</a:t>
            </a:r>
          </a:p>
          <a:p>
            <a:r>
              <a:rPr lang="en-US" sz="2000" dirty="0">
                <a:solidFill>
                  <a:schemeClr val="tx1">
                    <a:lumMod val="95000"/>
                    <a:lumOff val="5000"/>
                  </a:schemeClr>
                </a:solidFill>
              </a:rPr>
              <a:t>To perform property binding, you use square brackets ([]) around the property you want to bind in the HTML template. Inside the brackets, you provide the name of the property, followed by an equal sign (=) and the expression or variable that will provide the value for that property.</a:t>
            </a:r>
          </a:p>
          <a:p>
            <a:endParaRPr lang="en-US" sz="2000" dirty="0">
              <a:solidFill>
                <a:schemeClr val="tx1">
                  <a:lumMod val="95000"/>
                  <a:lumOff val="5000"/>
                </a:schemeClr>
              </a:solidFill>
            </a:endParaRPr>
          </a:p>
          <a:p>
            <a:r>
              <a:rPr lang="en-US" sz="2000" dirty="0">
                <a:solidFill>
                  <a:schemeClr val="tx1">
                    <a:lumMod val="95000"/>
                    <a:lumOff val="5000"/>
                  </a:schemeClr>
                </a:solidFill>
              </a:rPr>
              <a:t>&lt;button [disabled]="</a:t>
            </a:r>
            <a:r>
              <a:rPr lang="en-US" sz="2000" dirty="0" err="1">
                <a:solidFill>
                  <a:schemeClr val="tx1">
                    <a:lumMod val="95000"/>
                    <a:lumOff val="5000"/>
                  </a:schemeClr>
                </a:solidFill>
              </a:rPr>
              <a:t>isDisabled</a:t>
            </a:r>
            <a:r>
              <a:rPr lang="en-US" sz="2000" dirty="0">
                <a:solidFill>
                  <a:schemeClr val="tx1">
                    <a:lumMod val="95000"/>
                    <a:lumOff val="5000"/>
                  </a:schemeClr>
                </a:solidFill>
              </a:rPr>
              <a:t>"&gt;Click me&lt;/button&gt;</a:t>
            </a:r>
          </a:p>
          <a:p>
            <a:br>
              <a:rPr lang="en-US" sz="1600" b="0" dirty="0">
                <a:solidFill>
                  <a:schemeClr val="tx1">
                    <a:lumMod val="95000"/>
                    <a:lumOff val="5000"/>
                  </a:schemeClr>
                </a:solidFill>
                <a:effectLst/>
                <a:latin typeface="Consolas" panose="020B0609020204030204" pitchFamily="49" charset="0"/>
              </a:rPr>
            </a:br>
            <a:r>
              <a:rPr lang="en-US" sz="1600" b="0" dirty="0">
                <a:solidFill>
                  <a:schemeClr val="tx1">
                    <a:lumMod val="95000"/>
                    <a:lumOff val="5000"/>
                  </a:schemeClr>
                </a:solidFill>
                <a:effectLst/>
                <a:latin typeface="Consolas" panose="020B0609020204030204" pitchFamily="49" charset="0"/>
              </a:rPr>
              <a:t>the disabled property of the &lt;button&gt; element is bound to the disabled property of the component. If the disabled property is set to true, the button will be disabled; otherwise, it will be enabled.</a:t>
            </a:r>
          </a:p>
          <a:p>
            <a:endParaRPr lang="en-US" sz="2000" dirty="0">
              <a:solidFill>
                <a:schemeClr val="tx1">
                  <a:lumMod val="95000"/>
                  <a:lumOff val="5000"/>
                </a:schemeClr>
              </a:solidFill>
            </a:endParaRPr>
          </a:p>
          <a:p>
            <a:r>
              <a:rPr lang="en-IN" sz="2000" dirty="0">
                <a:solidFill>
                  <a:schemeClr val="tx1">
                    <a:lumMod val="95000"/>
                    <a:lumOff val="5000"/>
                  </a:schemeClr>
                </a:solidFill>
              </a:rPr>
              <a:t>&lt;input [value]="username" (input)="username = $</a:t>
            </a:r>
            <a:r>
              <a:rPr lang="en-IN" sz="2000" dirty="0" err="1">
                <a:solidFill>
                  <a:schemeClr val="tx1">
                    <a:lumMod val="95000"/>
                    <a:lumOff val="5000"/>
                  </a:schemeClr>
                </a:solidFill>
              </a:rPr>
              <a:t>event.target.value</a:t>
            </a:r>
            <a:r>
              <a:rPr lang="en-IN" sz="2000" dirty="0">
                <a:solidFill>
                  <a:schemeClr val="tx1">
                    <a:lumMod val="95000"/>
                    <a:lumOff val="5000"/>
                  </a:schemeClr>
                </a:solidFill>
              </a:rPr>
              <a:t>"&gt;</a:t>
            </a:r>
          </a:p>
          <a:p>
            <a:r>
              <a:rPr lang="en-IN" sz="2000" dirty="0">
                <a:solidFill>
                  <a:schemeClr val="tx1">
                    <a:lumMod val="95000"/>
                    <a:lumOff val="5000"/>
                  </a:schemeClr>
                </a:solidFill>
              </a:rPr>
              <a:t>&lt;div [</a:t>
            </a:r>
            <a:r>
              <a:rPr lang="en-IN" sz="2000" dirty="0" err="1">
                <a:solidFill>
                  <a:schemeClr val="tx1">
                    <a:lumMod val="95000"/>
                    <a:lumOff val="5000"/>
                  </a:schemeClr>
                </a:solidFill>
              </a:rPr>
              <a:t>style.color</a:t>
            </a:r>
            <a:r>
              <a:rPr lang="en-IN" sz="2000" dirty="0">
                <a:solidFill>
                  <a:schemeClr val="tx1">
                    <a:lumMod val="95000"/>
                    <a:lumOff val="5000"/>
                  </a:schemeClr>
                </a:solidFill>
              </a:rPr>
              <a:t>]="</a:t>
            </a:r>
            <a:r>
              <a:rPr lang="en-IN" sz="2000" dirty="0" err="1">
                <a:solidFill>
                  <a:schemeClr val="tx1">
                    <a:lumMod val="95000"/>
                    <a:lumOff val="5000"/>
                  </a:schemeClr>
                </a:solidFill>
              </a:rPr>
              <a:t>isDarkMode</a:t>
            </a:r>
            <a:r>
              <a:rPr lang="en-IN" sz="2000" dirty="0">
                <a:solidFill>
                  <a:schemeClr val="tx1">
                    <a:lumMod val="95000"/>
                    <a:lumOff val="5000"/>
                  </a:schemeClr>
                </a:solidFill>
              </a:rPr>
              <a:t> ? 'white' : 'black'"&gt;Hello, Angular!&lt;/div&gt;</a:t>
            </a:r>
          </a:p>
          <a:p>
            <a:r>
              <a:rPr lang="en-IN" sz="2000" dirty="0">
                <a:solidFill>
                  <a:schemeClr val="tx1">
                    <a:lumMod val="95000"/>
                    <a:lumOff val="5000"/>
                  </a:schemeClr>
                </a:solidFill>
              </a:rPr>
              <a:t>&lt;custom-component [</a:t>
            </a:r>
            <a:r>
              <a:rPr lang="en-IN" sz="2000" dirty="0" err="1">
                <a:solidFill>
                  <a:schemeClr val="tx1">
                    <a:lumMod val="95000"/>
                    <a:lumOff val="5000"/>
                  </a:schemeClr>
                </a:solidFill>
              </a:rPr>
              <a:t>customProperty</a:t>
            </a:r>
            <a:r>
              <a:rPr lang="en-IN" sz="2000" dirty="0">
                <a:solidFill>
                  <a:schemeClr val="tx1">
                    <a:lumMod val="95000"/>
                    <a:lumOff val="5000"/>
                  </a:schemeClr>
                </a:solidFill>
              </a:rPr>
              <a:t>]="value"&gt;&lt;/custom-component&gt;</a:t>
            </a:r>
          </a:p>
          <a:p>
            <a:endParaRPr lang="en-IN" sz="2000" dirty="0">
              <a:solidFill>
                <a:schemeClr val="tx1">
                  <a:lumMod val="95000"/>
                  <a:lumOff val="5000"/>
                </a:schemeClr>
              </a:solidFill>
            </a:endParaRPr>
          </a:p>
        </p:txBody>
      </p:sp>
    </p:spTree>
    <p:extLst>
      <p:ext uri="{BB962C8B-B14F-4D97-AF65-F5344CB8AC3E}">
        <p14:creationId xmlns:p14="http://schemas.microsoft.com/office/powerpoint/2010/main" val="17089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684212" y="405355"/>
            <a:ext cx="8676604" cy="697582"/>
          </a:xfrm>
        </p:spPr>
        <p:txBody>
          <a:bodyPr>
            <a:noAutofit/>
          </a:bodyPr>
          <a:lstStyle/>
          <a:p>
            <a:r>
              <a:rPr lang="en-IN" sz="5400" dirty="0"/>
              <a:t>Class binding</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989815"/>
            <a:ext cx="11896627" cy="5462832"/>
          </a:xfrm>
        </p:spPr>
        <p:txBody>
          <a:bodyPr>
            <a:normAutofit fontScale="85000" lnSpcReduction="20000"/>
          </a:bodyPr>
          <a:lstStyle/>
          <a:p>
            <a:r>
              <a:rPr lang="en-US" sz="2000" dirty="0">
                <a:solidFill>
                  <a:schemeClr val="tx1">
                    <a:lumMod val="95000"/>
                    <a:lumOff val="5000"/>
                  </a:schemeClr>
                </a:solidFill>
              </a:rPr>
              <a:t>Class binding in Angular is a feature that allows you to dynamically add or remove CSS classes to HTML elements based on certain conditions or values in the component. It provides a way to control the styling and appearance of elements based on the state of your application.</a:t>
            </a:r>
          </a:p>
          <a:p>
            <a:r>
              <a:rPr lang="en-US" sz="2000" dirty="0">
                <a:solidFill>
                  <a:schemeClr val="tx1">
                    <a:lumMod val="95000"/>
                    <a:lumOff val="5000"/>
                  </a:schemeClr>
                </a:solidFill>
              </a:rPr>
              <a:t>To apply class binding, you use square brackets ([]) around the class attribute of an HTML element and provide a condition or expression inside the brackets. The condition or expression evaluates to a string representing the CSS class name(s) to be applied.</a:t>
            </a:r>
          </a:p>
          <a:p>
            <a:endParaRPr lang="en-US" sz="2000" dirty="0">
              <a:solidFill>
                <a:schemeClr val="tx1">
                  <a:lumMod val="95000"/>
                  <a:lumOff val="5000"/>
                </a:schemeClr>
              </a:solidFill>
            </a:endParaRPr>
          </a:p>
          <a:p>
            <a:r>
              <a:rPr lang="en-IN" sz="1600" b="0" dirty="0">
                <a:effectLst/>
                <a:latin typeface="Consolas" panose="020B0609020204030204" pitchFamily="49" charset="0"/>
              </a:rPr>
              <a:t>&lt;h1 class="text-success" &gt; {{ name }} &lt;/h1&gt;</a:t>
            </a:r>
          </a:p>
          <a:p>
            <a:r>
              <a:rPr lang="en-IN" sz="1600" b="0" dirty="0">
                <a:effectLst/>
                <a:latin typeface="Consolas" panose="020B0609020204030204" pitchFamily="49" charset="0"/>
              </a:rPr>
              <a:t>&lt;h1 [class]="</a:t>
            </a:r>
            <a:r>
              <a:rPr lang="en-IN" sz="1600" b="0" dirty="0" err="1">
                <a:effectLst/>
                <a:latin typeface="Consolas" panose="020B0609020204030204" pitchFamily="49" charset="0"/>
              </a:rPr>
              <a:t>successClass</a:t>
            </a:r>
            <a:r>
              <a:rPr lang="en-IN" sz="1600" b="0" dirty="0">
                <a:effectLst/>
                <a:latin typeface="Consolas" panose="020B0609020204030204" pitchFamily="49" charset="0"/>
              </a:rPr>
              <a:t>" &gt; {{ name }} &lt;/h1&gt;</a:t>
            </a:r>
          </a:p>
          <a:p>
            <a:r>
              <a:rPr lang="en-IN" sz="1600" b="0" dirty="0">
                <a:effectLst/>
                <a:latin typeface="Consolas" panose="020B0609020204030204" pitchFamily="49" charset="0"/>
              </a:rPr>
              <a:t>&lt;h1 [</a:t>
            </a:r>
            <a:r>
              <a:rPr lang="en-IN" sz="1600" b="0" dirty="0" err="1">
                <a:effectLst/>
                <a:latin typeface="Consolas" panose="020B0609020204030204" pitchFamily="49" charset="0"/>
              </a:rPr>
              <a:t>class.text</a:t>
            </a:r>
            <a:r>
              <a:rPr lang="en-IN" sz="1600" b="0" dirty="0">
                <a:effectLst/>
                <a:latin typeface="Consolas" panose="020B0609020204030204" pitchFamily="49" charset="0"/>
              </a:rPr>
              <a:t>-danger]="</a:t>
            </a:r>
            <a:r>
              <a:rPr lang="en-IN" sz="1600" b="0" dirty="0" err="1">
                <a:effectLst/>
                <a:latin typeface="Consolas" panose="020B0609020204030204" pitchFamily="49" charset="0"/>
              </a:rPr>
              <a:t>hasError</a:t>
            </a:r>
            <a:r>
              <a:rPr lang="en-IN" sz="1600" b="0" dirty="0">
                <a:effectLst/>
                <a:latin typeface="Consolas" panose="020B0609020204030204" pitchFamily="49" charset="0"/>
              </a:rPr>
              <a:t>" &gt; {{ name }} &lt;/h1&gt;</a:t>
            </a:r>
          </a:p>
          <a:p>
            <a:r>
              <a:rPr lang="en-IN" sz="1600" b="0" dirty="0">
                <a:effectLst/>
                <a:latin typeface="Consolas" panose="020B0609020204030204" pitchFamily="49" charset="0"/>
              </a:rPr>
              <a:t>&lt;h1 [</a:t>
            </a:r>
            <a:r>
              <a:rPr lang="en-IN" sz="1600" b="0" dirty="0" err="1">
                <a:effectLst/>
                <a:latin typeface="Consolas" panose="020B0609020204030204" pitchFamily="49" charset="0"/>
              </a:rPr>
              <a:t>ngClass</a:t>
            </a:r>
            <a:r>
              <a:rPr lang="en-IN" sz="1600" b="0" dirty="0">
                <a:effectLst/>
                <a:latin typeface="Consolas" panose="020B0609020204030204" pitchFamily="49" charset="0"/>
              </a:rPr>
              <a:t>]="</a:t>
            </a:r>
            <a:r>
              <a:rPr lang="en-IN" sz="1600" b="0" dirty="0" err="1">
                <a:effectLst/>
                <a:latin typeface="Consolas" panose="020B0609020204030204" pitchFamily="49" charset="0"/>
              </a:rPr>
              <a:t>messageclass</a:t>
            </a:r>
            <a:r>
              <a:rPr lang="en-IN" sz="1600" b="0" dirty="0">
                <a:effectLst/>
                <a:latin typeface="Consolas" panose="020B0609020204030204" pitchFamily="49" charset="0"/>
              </a:rPr>
              <a:t>" &gt; {{ name }} &lt;/h1&gt;</a:t>
            </a:r>
          </a:p>
          <a:p>
            <a:endParaRPr lang="en-IN" sz="2000" dirty="0">
              <a:solidFill>
                <a:schemeClr val="tx1">
                  <a:lumMod val="95000"/>
                  <a:lumOff val="5000"/>
                </a:schemeClr>
              </a:solidFill>
            </a:endParaRPr>
          </a:p>
          <a:p>
            <a:r>
              <a:rPr lang="en-IN" sz="2000" dirty="0">
                <a:solidFill>
                  <a:srgbClr val="FFFF00"/>
                </a:solidFill>
              </a:rPr>
              <a:t>Component</a:t>
            </a:r>
          </a:p>
          <a:p>
            <a:r>
              <a:rPr lang="en-IN" sz="1200" b="0" dirty="0">
                <a:effectLst/>
                <a:latin typeface="Consolas" panose="020B0609020204030204" pitchFamily="49" charset="0"/>
              </a:rPr>
              <a:t> name="Rahul"</a:t>
            </a:r>
          </a:p>
          <a:p>
            <a:r>
              <a:rPr lang="en-IN" sz="1200" b="0" dirty="0">
                <a:effectLst/>
                <a:latin typeface="Consolas" panose="020B0609020204030204" pitchFamily="49" charset="0"/>
              </a:rPr>
              <a:t>  flag=true</a:t>
            </a:r>
          </a:p>
          <a:p>
            <a:r>
              <a:rPr lang="en-IN" sz="1200" b="0" dirty="0">
                <a:effectLst/>
                <a:latin typeface="Consolas" panose="020B0609020204030204" pitchFamily="49" charset="0"/>
              </a:rPr>
              <a:t>  </a:t>
            </a:r>
            <a:r>
              <a:rPr lang="en-IN" sz="1200" b="0" dirty="0" err="1">
                <a:effectLst/>
                <a:latin typeface="Consolas" panose="020B0609020204030204" pitchFamily="49" charset="0"/>
              </a:rPr>
              <a:t>successClass</a:t>
            </a:r>
            <a:r>
              <a:rPr lang="en-IN" sz="1200" b="0" dirty="0">
                <a:effectLst/>
                <a:latin typeface="Consolas" panose="020B0609020204030204" pitchFamily="49" charset="0"/>
              </a:rPr>
              <a:t>="text-success"</a:t>
            </a:r>
          </a:p>
          <a:p>
            <a:r>
              <a:rPr lang="en-IN" sz="1200" b="0" dirty="0">
                <a:effectLst/>
                <a:latin typeface="Consolas" panose="020B0609020204030204" pitchFamily="49" charset="0"/>
              </a:rPr>
              <a:t>  public </a:t>
            </a:r>
            <a:r>
              <a:rPr lang="en-IN" sz="1200" b="0" dirty="0" err="1">
                <a:effectLst/>
                <a:latin typeface="Consolas" panose="020B0609020204030204" pitchFamily="49" charset="0"/>
              </a:rPr>
              <a:t>hasError</a:t>
            </a:r>
            <a:r>
              <a:rPr lang="en-IN" sz="1200" b="0" dirty="0">
                <a:effectLst/>
                <a:latin typeface="Consolas" panose="020B0609020204030204" pitchFamily="49" charset="0"/>
              </a:rPr>
              <a:t>=false</a:t>
            </a:r>
          </a:p>
          <a:p>
            <a:r>
              <a:rPr lang="en-IN" sz="1200" b="0" dirty="0">
                <a:effectLst/>
                <a:latin typeface="Consolas" panose="020B0609020204030204" pitchFamily="49" charset="0"/>
              </a:rPr>
              <a:t>  public </a:t>
            </a:r>
            <a:r>
              <a:rPr lang="en-IN" sz="1200" b="0" dirty="0" err="1">
                <a:effectLst/>
                <a:latin typeface="Consolas" panose="020B0609020204030204" pitchFamily="49" charset="0"/>
              </a:rPr>
              <a:t>messageclass</a:t>
            </a:r>
            <a:r>
              <a:rPr lang="en-IN" sz="1200" b="0" dirty="0">
                <a:effectLst/>
                <a:latin typeface="Consolas" panose="020B0609020204030204" pitchFamily="49" charset="0"/>
              </a:rPr>
              <a:t> = {</a:t>
            </a:r>
          </a:p>
          <a:p>
            <a:r>
              <a:rPr lang="en-IN" sz="1200" b="0" dirty="0">
                <a:effectLst/>
                <a:latin typeface="Consolas" panose="020B0609020204030204" pitchFamily="49" charset="0"/>
              </a:rPr>
              <a:t>    'text-success' : </a:t>
            </a:r>
            <a:r>
              <a:rPr lang="en-IN" sz="1200" b="0" dirty="0" err="1">
                <a:effectLst/>
                <a:latin typeface="Consolas" panose="020B0609020204030204" pitchFamily="49" charset="0"/>
              </a:rPr>
              <a:t>this.flag</a:t>
            </a:r>
            <a:r>
              <a:rPr lang="en-IN" sz="1200" b="0" dirty="0">
                <a:effectLst/>
                <a:latin typeface="Consolas" panose="020B0609020204030204" pitchFamily="49" charset="0"/>
              </a:rPr>
              <a:t>,</a:t>
            </a:r>
          </a:p>
          <a:p>
            <a:r>
              <a:rPr lang="en-IN" sz="1200" b="0" dirty="0">
                <a:effectLst/>
                <a:latin typeface="Consolas" panose="020B0609020204030204" pitchFamily="49" charset="0"/>
              </a:rPr>
              <a:t>    'text-failed' : </a:t>
            </a:r>
            <a:r>
              <a:rPr lang="en-IN" sz="1200" b="0" dirty="0" err="1">
                <a:effectLst/>
                <a:latin typeface="Consolas" panose="020B0609020204030204" pitchFamily="49" charset="0"/>
              </a:rPr>
              <a:t>this.hasError</a:t>
            </a:r>
            <a:endParaRPr lang="en-IN" sz="1200" b="0" dirty="0">
              <a:effectLst/>
              <a:latin typeface="Consolas" panose="020B0609020204030204" pitchFamily="49" charset="0"/>
            </a:endParaRPr>
          </a:p>
          <a:p>
            <a:r>
              <a:rPr lang="en-IN" sz="1200" b="0" dirty="0">
                <a:effectLst/>
                <a:latin typeface="Consolas" panose="020B0609020204030204" pitchFamily="49" charset="0"/>
              </a:rPr>
              <a:t>  }</a:t>
            </a:r>
          </a:p>
          <a:p>
            <a:endParaRPr lang="en-IN" sz="2000" dirty="0">
              <a:solidFill>
                <a:schemeClr val="tx1">
                  <a:lumMod val="95000"/>
                  <a:lumOff val="5000"/>
                </a:schemeClr>
              </a:solidFill>
            </a:endParaRPr>
          </a:p>
          <a:p>
            <a:endParaRPr lang="en-IN" sz="2000" dirty="0">
              <a:solidFill>
                <a:schemeClr val="tx1">
                  <a:lumMod val="95000"/>
                  <a:lumOff val="5000"/>
                </a:schemeClr>
              </a:solidFill>
            </a:endParaRPr>
          </a:p>
        </p:txBody>
      </p:sp>
    </p:spTree>
    <p:extLst>
      <p:ext uri="{BB962C8B-B14F-4D97-AF65-F5344CB8AC3E}">
        <p14:creationId xmlns:p14="http://schemas.microsoft.com/office/powerpoint/2010/main" val="154303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44544" y="405355"/>
            <a:ext cx="9216272" cy="546752"/>
          </a:xfrm>
        </p:spPr>
        <p:txBody>
          <a:bodyPr>
            <a:noAutofit/>
          </a:bodyPr>
          <a:lstStyle/>
          <a:p>
            <a:r>
              <a:rPr lang="en-IN" sz="5400" dirty="0"/>
              <a:t>Style binding</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102937"/>
            <a:ext cx="11896627" cy="5349709"/>
          </a:xfrm>
        </p:spPr>
        <p:txBody>
          <a:bodyPr>
            <a:normAutofit/>
          </a:bodyPr>
          <a:lstStyle/>
          <a:p>
            <a:r>
              <a:rPr lang="en-US" sz="1600" b="0" dirty="0">
                <a:solidFill>
                  <a:srgbClr val="D4D4D4"/>
                </a:solidFill>
                <a:effectLst/>
                <a:latin typeface="Consolas" panose="020B0609020204030204" pitchFamily="49" charset="0"/>
              </a:rPr>
              <a:t>Style binding in Angular is a feature that allows you to dynamically set and update the CSS styles of HTML elements based on expressions or values in the component. It provides a way to manipulate the appearance and visual properties of elements based on the state of your application.</a:t>
            </a: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To apply style binding, you use square brackets ([]) around the style attribute of an HTML element and provide a CSS property name as the property key. Inside the brackets, you assign a value or expression that evaluates the desired value for that CSS property.</a:t>
            </a:r>
          </a:p>
          <a:p>
            <a:endParaRPr lang="en-US" sz="1600" dirty="0">
              <a:solidFill>
                <a:srgbClr val="D4D4D4"/>
              </a:solidFill>
              <a:latin typeface="Consolas" panose="020B0609020204030204" pitchFamily="49" charset="0"/>
            </a:endParaRPr>
          </a:p>
          <a:p>
            <a:r>
              <a:rPr lang="en-US" sz="1600" b="0" dirty="0">
                <a:solidFill>
                  <a:srgbClr val="D4D4D4"/>
                </a:solidFill>
                <a:effectLst/>
                <a:latin typeface="Consolas" panose="020B0609020204030204" pitchFamily="49" charset="0"/>
              </a:rPr>
              <a:t>&lt;div [</a:t>
            </a:r>
            <a:r>
              <a:rPr lang="en-US" sz="1600" b="0" dirty="0" err="1">
                <a:solidFill>
                  <a:srgbClr val="D4D4D4"/>
                </a:solidFill>
                <a:effectLst/>
                <a:latin typeface="Consolas" panose="020B0609020204030204" pitchFamily="49" charset="0"/>
              </a:rPr>
              <a:t>style.color</a:t>
            </a:r>
            <a:r>
              <a:rPr lang="en-US" sz="1600" b="0" dirty="0">
                <a:solidFill>
                  <a:srgbClr val="D4D4D4"/>
                </a:solidFill>
                <a:effectLst/>
                <a:latin typeface="Consolas" panose="020B0609020204030204" pitchFamily="49" charset="0"/>
              </a:rPr>
              <a:t>]="'red'"&gt;Hello, Angular!&lt;/div&gt;</a:t>
            </a:r>
          </a:p>
          <a:p>
            <a:r>
              <a:rPr lang="en-IN" sz="1600" b="0" dirty="0">
                <a:effectLst/>
                <a:latin typeface="Consolas" panose="020B0609020204030204" pitchFamily="49" charset="0"/>
              </a:rPr>
              <a:t>&lt;div [</a:t>
            </a:r>
            <a:r>
              <a:rPr lang="en-IN" sz="1600" b="0" dirty="0" err="1">
                <a:effectLst/>
                <a:latin typeface="Consolas" panose="020B0609020204030204" pitchFamily="49" charset="0"/>
              </a:rPr>
              <a:t>style.color</a:t>
            </a:r>
            <a:r>
              <a:rPr lang="en-IN" sz="1600" b="0" dirty="0">
                <a:effectLst/>
                <a:latin typeface="Consolas" panose="020B0609020204030204" pitchFamily="49" charset="0"/>
              </a:rPr>
              <a:t>]="</a:t>
            </a:r>
            <a:r>
              <a:rPr lang="en-IN" sz="1600" b="0" dirty="0" err="1">
                <a:effectLst/>
                <a:latin typeface="Consolas" panose="020B0609020204030204" pitchFamily="49" charset="0"/>
              </a:rPr>
              <a:t>isDarkMode</a:t>
            </a:r>
            <a:r>
              <a:rPr lang="en-IN" sz="1600" b="0" dirty="0">
                <a:effectLst/>
                <a:latin typeface="Consolas" panose="020B0609020204030204" pitchFamily="49" charset="0"/>
              </a:rPr>
              <a:t> ? 'white' : 'black'"&gt;Hello, Angular!&lt;/div&gt;</a:t>
            </a:r>
          </a:p>
          <a:p>
            <a:r>
              <a:rPr lang="en-US" sz="1600" b="0" dirty="0">
                <a:solidFill>
                  <a:srgbClr val="D4D4D4"/>
                </a:solidFill>
                <a:effectLst/>
                <a:latin typeface="Consolas" panose="020B0609020204030204" pitchFamily="49" charset="0"/>
              </a:rPr>
              <a:t>&lt;div [style]="{ color: 'red', 'font-size': '20px' }"&gt;Hello, Angular!&lt;/div&gt;</a:t>
            </a:r>
          </a:p>
          <a:p>
            <a:r>
              <a:rPr lang="en-IN" sz="1400" b="0" dirty="0">
                <a:effectLst/>
                <a:latin typeface="Consolas" panose="020B0609020204030204" pitchFamily="49" charset="0"/>
              </a:rPr>
              <a:t>&lt;h1 [</a:t>
            </a:r>
            <a:r>
              <a:rPr lang="en-IN" sz="1400" b="0" dirty="0" err="1">
                <a:effectLst/>
                <a:latin typeface="Consolas" panose="020B0609020204030204" pitchFamily="49" charset="0"/>
              </a:rPr>
              <a:t>ngStyle</a:t>
            </a:r>
            <a:r>
              <a:rPr lang="en-IN" sz="1400" b="0" dirty="0">
                <a:effectLst/>
                <a:latin typeface="Consolas" panose="020B0609020204030204" pitchFamily="49" charset="0"/>
              </a:rPr>
              <a:t>]="</a:t>
            </a:r>
            <a:r>
              <a:rPr lang="en-IN" sz="1400" b="0" dirty="0" err="1">
                <a:effectLst/>
                <a:latin typeface="Consolas" panose="020B0609020204030204" pitchFamily="49" charset="0"/>
              </a:rPr>
              <a:t>titleStyle</a:t>
            </a:r>
            <a:r>
              <a:rPr lang="en-IN" sz="1400" b="0" dirty="0">
                <a:effectLst/>
                <a:latin typeface="Consolas" panose="020B0609020204030204" pitchFamily="49" charset="0"/>
              </a:rPr>
              <a:t>" &gt; Hey &lt;/h1&gt;</a:t>
            </a:r>
          </a:p>
          <a:p>
            <a:r>
              <a:rPr lang="en-US" sz="1600" b="0" dirty="0">
                <a:solidFill>
                  <a:srgbClr val="D4D4D4"/>
                </a:solidFill>
                <a:effectLst/>
                <a:latin typeface="Consolas" panose="020B0609020204030204" pitchFamily="49" charset="0"/>
              </a:rPr>
              <a:t>Component:</a:t>
            </a:r>
          </a:p>
          <a:p>
            <a:r>
              <a:rPr lang="en-US" sz="1300" b="0" dirty="0">
                <a:effectLst/>
                <a:latin typeface="Consolas" panose="020B0609020204030204" pitchFamily="49" charset="0"/>
              </a:rPr>
              <a:t>public </a:t>
            </a:r>
            <a:r>
              <a:rPr lang="en-US" sz="1300" b="0" dirty="0" err="1">
                <a:effectLst/>
                <a:latin typeface="Consolas" panose="020B0609020204030204" pitchFamily="49" charset="0"/>
              </a:rPr>
              <a:t>titleStyle</a:t>
            </a:r>
            <a:r>
              <a:rPr lang="en-US" sz="1300" b="0" dirty="0">
                <a:effectLst/>
                <a:latin typeface="Consolas" panose="020B0609020204030204" pitchFamily="49" charset="0"/>
              </a:rPr>
              <a:t> = {</a:t>
            </a:r>
          </a:p>
          <a:p>
            <a:r>
              <a:rPr lang="en-US" sz="1300" b="0" dirty="0">
                <a:effectLst/>
                <a:latin typeface="Consolas" panose="020B0609020204030204" pitchFamily="49" charset="0"/>
              </a:rPr>
              <a:t>    </a:t>
            </a:r>
            <a:r>
              <a:rPr lang="en-US" sz="1300" b="0" dirty="0" err="1">
                <a:effectLst/>
                <a:latin typeface="Consolas" panose="020B0609020204030204" pitchFamily="49" charset="0"/>
              </a:rPr>
              <a:t>color:"blue</a:t>
            </a:r>
            <a:r>
              <a:rPr lang="en-US" sz="1300" b="0" dirty="0">
                <a:effectLst/>
                <a:latin typeface="Consolas" panose="020B0609020204030204" pitchFamily="49" charset="0"/>
              </a:rPr>
              <a:t>",</a:t>
            </a:r>
          </a:p>
          <a:p>
            <a:r>
              <a:rPr lang="en-US" sz="1300" b="0" dirty="0">
                <a:effectLst/>
                <a:latin typeface="Consolas" panose="020B0609020204030204" pitchFamily="49" charset="0"/>
              </a:rPr>
              <a:t>    </a:t>
            </a:r>
            <a:r>
              <a:rPr lang="en-US" sz="1300" b="0" dirty="0" err="1">
                <a:effectLst/>
                <a:latin typeface="Consolas" panose="020B0609020204030204" pitchFamily="49" charset="0"/>
              </a:rPr>
              <a:t>fontStyle</a:t>
            </a:r>
            <a:r>
              <a:rPr lang="en-US" sz="1300" b="0" dirty="0">
                <a:effectLst/>
                <a:latin typeface="Consolas" panose="020B0609020204030204" pitchFamily="49" charset="0"/>
              </a:rPr>
              <a:t>:"italic"</a:t>
            </a:r>
          </a:p>
          <a:p>
            <a:r>
              <a:rPr lang="en-US" sz="1300" b="0" dirty="0">
                <a:effectLst/>
                <a:latin typeface="Consolas" panose="020B0609020204030204" pitchFamily="49" charset="0"/>
              </a:rPr>
              <a:t>  }</a:t>
            </a:r>
          </a:p>
          <a:p>
            <a:endParaRPr lang="en-US" sz="1600" b="0" dirty="0">
              <a:solidFill>
                <a:srgbClr val="D4D4D4"/>
              </a:solidFill>
              <a:effectLst/>
              <a:latin typeface="Consolas" panose="020B0609020204030204" pitchFamily="49" charset="0"/>
            </a:endParaRPr>
          </a:p>
          <a:p>
            <a:endParaRPr lang="en-IN" sz="1600" dirty="0">
              <a:solidFill>
                <a:schemeClr val="tx1">
                  <a:lumMod val="95000"/>
                  <a:lumOff val="5000"/>
                </a:schemeClr>
              </a:solidFill>
            </a:endParaRPr>
          </a:p>
          <a:p>
            <a:endParaRPr lang="en-IN" sz="1600" dirty="0">
              <a:solidFill>
                <a:schemeClr val="tx1">
                  <a:lumMod val="95000"/>
                  <a:lumOff val="5000"/>
                </a:schemeClr>
              </a:solidFill>
            </a:endParaRPr>
          </a:p>
        </p:txBody>
      </p:sp>
    </p:spTree>
    <p:extLst>
      <p:ext uri="{BB962C8B-B14F-4D97-AF65-F5344CB8AC3E}">
        <p14:creationId xmlns:p14="http://schemas.microsoft.com/office/powerpoint/2010/main" val="334211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44544" y="405355"/>
            <a:ext cx="9216272" cy="546752"/>
          </a:xfrm>
        </p:spPr>
        <p:txBody>
          <a:bodyPr>
            <a:noAutofit/>
          </a:bodyPr>
          <a:lstStyle/>
          <a:p>
            <a:r>
              <a:rPr lang="en-IN" sz="5400" dirty="0"/>
              <a:t>Event binding</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102937"/>
            <a:ext cx="11896627" cy="5349709"/>
          </a:xfrm>
        </p:spPr>
        <p:txBody>
          <a:bodyPr>
            <a:normAutofit/>
          </a:bodyPr>
          <a:lstStyle/>
          <a:p>
            <a:r>
              <a:rPr lang="en-US" sz="1800" b="0" dirty="0">
                <a:solidFill>
                  <a:srgbClr val="D4D4D4"/>
                </a:solidFill>
                <a:effectLst/>
                <a:latin typeface="Consolas" panose="020B0609020204030204" pitchFamily="49" charset="0"/>
              </a:rPr>
              <a:t>Event binding in Angular is a mechanism that allows you to respond to user interactions or other events within your application. It enables you to execute code or trigger actions in response to events such as button clicks, mouse movements, form submissions, and more.</a:t>
            </a:r>
          </a:p>
          <a:p>
            <a:br>
              <a:rPr lang="en-US" sz="1800" b="0" dirty="0">
                <a:solidFill>
                  <a:srgbClr val="D4D4D4"/>
                </a:solidFill>
                <a:effectLst/>
                <a:latin typeface="Consolas" panose="020B0609020204030204" pitchFamily="49" charset="0"/>
              </a:rPr>
            </a:br>
            <a:r>
              <a:rPr lang="en-US" sz="1800" b="0" dirty="0">
                <a:solidFill>
                  <a:srgbClr val="D4D4D4"/>
                </a:solidFill>
                <a:effectLst/>
                <a:latin typeface="Consolas" panose="020B0609020204030204" pitchFamily="49" charset="0"/>
              </a:rPr>
              <a:t>To perform event binding, you use parentheses (()) around the event name followed by an equal sign (=) and a method or expression that will be executed when the event occurs.</a:t>
            </a:r>
          </a:p>
          <a:p>
            <a:endParaRPr lang="en-IN" sz="1800" dirty="0">
              <a:solidFill>
                <a:schemeClr val="tx1">
                  <a:lumMod val="95000"/>
                  <a:lumOff val="5000"/>
                </a:schemeClr>
              </a:solidFill>
            </a:endParaRPr>
          </a:p>
          <a:p>
            <a:r>
              <a:rPr lang="en-US" sz="1800" dirty="0">
                <a:solidFill>
                  <a:schemeClr val="tx1">
                    <a:lumMod val="95000"/>
                    <a:lumOff val="5000"/>
                  </a:schemeClr>
                </a:solidFill>
              </a:rPr>
              <a:t>&lt;button (click)="</a:t>
            </a:r>
            <a:r>
              <a:rPr lang="en-US" sz="1800" dirty="0" err="1">
                <a:solidFill>
                  <a:schemeClr val="tx1">
                    <a:lumMod val="95000"/>
                    <a:lumOff val="5000"/>
                  </a:schemeClr>
                </a:solidFill>
              </a:rPr>
              <a:t>handleButtonClick</a:t>
            </a:r>
            <a:r>
              <a:rPr lang="en-US" sz="1800" dirty="0">
                <a:solidFill>
                  <a:schemeClr val="tx1">
                    <a:lumMod val="95000"/>
                    <a:lumOff val="5000"/>
                  </a:schemeClr>
                </a:solidFill>
              </a:rPr>
              <a:t>()"&gt;Click me&lt;/button&gt;</a:t>
            </a:r>
          </a:p>
          <a:p>
            <a:r>
              <a:rPr lang="en-IN" sz="1800" dirty="0">
                <a:solidFill>
                  <a:schemeClr val="tx1">
                    <a:lumMod val="95000"/>
                    <a:lumOff val="5000"/>
                  </a:schemeClr>
                </a:solidFill>
              </a:rPr>
              <a:t>&lt;input (input)="</a:t>
            </a:r>
            <a:r>
              <a:rPr lang="en-IN" sz="1800" dirty="0" err="1">
                <a:solidFill>
                  <a:schemeClr val="tx1">
                    <a:lumMod val="95000"/>
                    <a:lumOff val="5000"/>
                  </a:schemeClr>
                </a:solidFill>
              </a:rPr>
              <a:t>handleInputChange</a:t>
            </a:r>
            <a:r>
              <a:rPr lang="en-IN" sz="1800" dirty="0">
                <a:solidFill>
                  <a:schemeClr val="tx1">
                    <a:lumMod val="95000"/>
                    <a:lumOff val="5000"/>
                  </a:schemeClr>
                </a:solidFill>
              </a:rPr>
              <a:t>($</a:t>
            </a:r>
            <a:r>
              <a:rPr lang="en-IN" sz="1800" dirty="0" err="1">
                <a:solidFill>
                  <a:schemeClr val="tx1">
                    <a:lumMod val="95000"/>
                    <a:lumOff val="5000"/>
                  </a:schemeClr>
                </a:solidFill>
              </a:rPr>
              <a:t>event.target.value</a:t>
            </a:r>
            <a:r>
              <a:rPr lang="en-IN" sz="1800" dirty="0">
                <a:solidFill>
                  <a:schemeClr val="tx1">
                    <a:lumMod val="95000"/>
                    <a:lumOff val="5000"/>
                  </a:schemeClr>
                </a:solidFill>
              </a:rPr>
              <a:t>)"&gt;</a:t>
            </a:r>
          </a:p>
          <a:p>
            <a:endParaRPr lang="en-IN" sz="1800" dirty="0">
              <a:solidFill>
                <a:schemeClr val="tx1">
                  <a:lumMod val="95000"/>
                  <a:lumOff val="5000"/>
                </a:schemeClr>
              </a:solidFill>
            </a:endParaRPr>
          </a:p>
        </p:txBody>
      </p:sp>
    </p:spTree>
    <p:extLst>
      <p:ext uri="{BB962C8B-B14F-4D97-AF65-F5344CB8AC3E}">
        <p14:creationId xmlns:p14="http://schemas.microsoft.com/office/powerpoint/2010/main" val="285143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44544" y="405355"/>
            <a:ext cx="9216272" cy="546752"/>
          </a:xfrm>
        </p:spPr>
        <p:txBody>
          <a:bodyPr>
            <a:noAutofit/>
          </a:bodyPr>
          <a:lstStyle/>
          <a:p>
            <a:r>
              <a:rPr lang="en-IN" sz="5400" dirty="0"/>
              <a:t>Template </a:t>
            </a:r>
            <a:r>
              <a:rPr lang="en-IN" sz="5400" dirty="0" err="1"/>
              <a:t>Refrence</a:t>
            </a:r>
            <a:endParaRPr lang="en-IN" sz="5400" dirty="0"/>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102937"/>
            <a:ext cx="11896627" cy="5349709"/>
          </a:xfrm>
        </p:spPr>
        <p:txBody>
          <a:bodyPr>
            <a:normAutofit/>
          </a:bodyPr>
          <a:lstStyle/>
          <a:p>
            <a:r>
              <a:rPr lang="en-US" sz="1800" dirty="0">
                <a:solidFill>
                  <a:schemeClr val="tx1">
                    <a:lumMod val="95000"/>
                    <a:lumOff val="5000"/>
                  </a:schemeClr>
                </a:solidFill>
              </a:rPr>
              <a:t>Template reference variables in Angular allow you to capture references to HTML elements or Angular directives within your template. They provide a way to interact with these elements or directives directly from your component's TypeScript code.</a:t>
            </a:r>
          </a:p>
          <a:p>
            <a:r>
              <a:rPr lang="en-US" sz="1800" dirty="0">
                <a:solidFill>
                  <a:schemeClr val="tx1">
                    <a:lumMod val="95000"/>
                    <a:lumOff val="5000"/>
                  </a:schemeClr>
                </a:solidFill>
              </a:rPr>
              <a:t>To create a template reference variable, you use the hash symbol (#) followed by a name of your choice. You can place this reference variable on an HTML element or an Angular directive within the template.</a:t>
            </a:r>
          </a:p>
          <a:p>
            <a:endParaRPr lang="en-US" sz="1800" dirty="0">
              <a:solidFill>
                <a:schemeClr val="tx1">
                  <a:lumMod val="95000"/>
                  <a:lumOff val="5000"/>
                </a:schemeClr>
              </a:solidFill>
            </a:endParaRPr>
          </a:p>
          <a:p>
            <a:br>
              <a:rPr lang="en-US" sz="1100" b="0" dirty="0">
                <a:solidFill>
                  <a:srgbClr val="D4D4D4"/>
                </a:solidFill>
                <a:effectLst/>
                <a:latin typeface="Consolas" panose="020B0609020204030204" pitchFamily="49" charset="0"/>
              </a:rPr>
            </a:br>
            <a:r>
              <a:rPr lang="en-US" sz="1400" b="0" dirty="0">
                <a:effectLst/>
                <a:latin typeface="Consolas" panose="020B0609020204030204" pitchFamily="49" charset="0"/>
              </a:rPr>
              <a:t>&lt;input type="text" #my name="n1" /&gt;</a:t>
            </a:r>
          </a:p>
          <a:p>
            <a:r>
              <a:rPr lang="en-US" sz="1400" b="0" dirty="0">
                <a:effectLst/>
                <a:latin typeface="Consolas" panose="020B0609020204030204" pitchFamily="49" charset="0"/>
              </a:rPr>
              <a:t>&lt;button (click) ="</a:t>
            </a:r>
            <a:r>
              <a:rPr lang="en-US" sz="1400" b="0" dirty="0" err="1">
                <a:effectLst/>
                <a:latin typeface="Consolas" panose="020B0609020204030204" pitchFamily="49" charset="0"/>
              </a:rPr>
              <a:t>getdata</a:t>
            </a:r>
            <a:r>
              <a:rPr lang="en-US" sz="1400" b="0" dirty="0">
                <a:effectLst/>
                <a:latin typeface="Consolas" panose="020B0609020204030204" pitchFamily="49" charset="0"/>
              </a:rPr>
              <a:t>(my)" &gt; Home &lt;/button&gt;</a:t>
            </a:r>
          </a:p>
          <a:p>
            <a:endParaRPr lang="en-IN" sz="1800" dirty="0">
              <a:solidFill>
                <a:schemeClr val="tx1">
                  <a:lumMod val="95000"/>
                  <a:lumOff val="5000"/>
                </a:schemeClr>
              </a:solidFill>
            </a:endParaRPr>
          </a:p>
        </p:txBody>
      </p:sp>
    </p:spTree>
    <p:extLst>
      <p:ext uri="{BB962C8B-B14F-4D97-AF65-F5344CB8AC3E}">
        <p14:creationId xmlns:p14="http://schemas.microsoft.com/office/powerpoint/2010/main" val="55438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F2F-3604-2F05-0ABD-02C501E658FB}"/>
              </a:ext>
            </a:extLst>
          </p:cNvPr>
          <p:cNvSpPr>
            <a:spLocks noGrp="1"/>
          </p:cNvSpPr>
          <p:nvPr>
            <p:ph type="ctrTitle"/>
          </p:nvPr>
        </p:nvSpPr>
        <p:spPr>
          <a:xfrm>
            <a:off x="144544" y="405355"/>
            <a:ext cx="9216272" cy="546752"/>
          </a:xfrm>
        </p:spPr>
        <p:txBody>
          <a:bodyPr>
            <a:noAutofit/>
          </a:bodyPr>
          <a:lstStyle/>
          <a:p>
            <a:r>
              <a:rPr lang="en-IN" sz="4800" dirty="0"/>
              <a:t>Two Way Binding</a:t>
            </a:r>
          </a:p>
        </p:txBody>
      </p:sp>
      <p:sp>
        <p:nvSpPr>
          <p:cNvPr id="3" name="Subtitle 2">
            <a:extLst>
              <a:ext uri="{FF2B5EF4-FFF2-40B4-BE49-F238E27FC236}">
                <a16:creationId xmlns:a16="http://schemas.microsoft.com/office/drawing/2014/main" id="{0802CFB5-CC10-27CA-7245-028534728EC9}"/>
              </a:ext>
            </a:extLst>
          </p:cNvPr>
          <p:cNvSpPr>
            <a:spLocks noGrp="1"/>
          </p:cNvSpPr>
          <p:nvPr>
            <p:ph type="subTitle" idx="1"/>
          </p:nvPr>
        </p:nvSpPr>
        <p:spPr>
          <a:xfrm>
            <a:off x="150829" y="1102937"/>
            <a:ext cx="11896627" cy="5349709"/>
          </a:xfrm>
        </p:spPr>
        <p:txBody>
          <a:bodyPr>
            <a:normAutofit/>
          </a:bodyPr>
          <a:lstStyle/>
          <a:p>
            <a:r>
              <a:rPr lang="en-US" sz="1800" dirty="0">
                <a:solidFill>
                  <a:schemeClr val="tx1">
                    <a:lumMod val="95000"/>
                    <a:lumOff val="5000"/>
                  </a:schemeClr>
                </a:solidFill>
              </a:rPr>
              <a:t>wo-way binding in Angular is a feature that enables automatic synchronization of data between the component and the HTML template. It allows changes made in the template to be reflected in the component, and vice versa.</a:t>
            </a:r>
          </a:p>
          <a:p>
            <a:r>
              <a:rPr lang="en-US" sz="1600" b="0" dirty="0">
                <a:solidFill>
                  <a:srgbClr val="D4D4D4"/>
                </a:solidFill>
                <a:effectLst/>
                <a:latin typeface="Consolas" panose="020B0609020204030204" pitchFamily="49" charset="0"/>
              </a:rPr>
              <a:t>you use the combination of square brackets ([]) for property binding and parentheses (()) for event binding</a:t>
            </a:r>
          </a:p>
          <a:p>
            <a:r>
              <a:rPr lang="en-US" sz="1800" dirty="0">
                <a:solidFill>
                  <a:schemeClr val="tx1">
                    <a:lumMod val="95000"/>
                    <a:lumOff val="5000"/>
                  </a:schemeClr>
                </a:solidFill>
              </a:rPr>
              <a:t>&lt;input [(</a:t>
            </a:r>
            <a:r>
              <a:rPr lang="en-US" sz="1800" dirty="0" err="1">
                <a:solidFill>
                  <a:schemeClr val="tx1">
                    <a:lumMod val="95000"/>
                    <a:lumOff val="5000"/>
                  </a:schemeClr>
                </a:solidFill>
              </a:rPr>
              <a:t>ngModel</a:t>
            </a:r>
            <a:r>
              <a:rPr lang="en-US" sz="1800" dirty="0">
                <a:solidFill>
                  <a:schemeClr val="tx1">
                    <a:lumMod val="95000"/>
                    <a:lumOff val="5000"/>
                  </a:schemeClr>
                </a:solidFill>
              </a:rPr>
              <a:t>)]="name" type="text"&gt;</a:t>
            </a:r>
          </a:p>
          <a:p>
            <a:r>
              <a:rPr lang="en-US" sz="1400" b="0" dirty="0">
                <a:solidFill>
                  <a:schemeClr val="tx1"/>
                </a:solidFill>
                <a:effectLst/>
                <a:highlight>
                  <a:srgbClr val="FFFF00"/>
                </a:highlight>
                <a:latin typeface="Consolas" panose="020B0609020204030204" pitchFamily="49" charset="0"/>
              </a:rPr>
              <a:t>To use the </a:t>
            </a:r>
            <a:r>
              <a:rPr lang="en-US" sz="1400" b="0" dirty="0" err="1">
                <a:solidFill>
                  <a:schemeClr val="tx1"/>
                </a:solidFill>
                <a:effectLst/>
                <a:highlight>
                  <a:srgbClr val="FFFF00"/>
                </a:highlight>
                <a:latin typeface="Consolas" panose="020B0609020204030204" pitchFamily="49" charset="0"/>
              </a:rPr>
              <a:t>ngModel</a:t>
            </a:r>
            <a:r>
              <a:rPr lang="en-US" sz="1400" b="0" dirty="0">
                <a:solidFill>
                  <a:schemeClr val="tx1"/>
                </a:solidFill>
                <a:effectLst/>
                <a:highlight>
                  <a:srgbClr val="FFFF00"/>
                </a:highlight>
                <a:latin typeface="Consolas" panose="020B0609020204030204" pitchFamily="49" charset="0"/>
              </a:rPr>
              <a:t> directive, you need to import the </a:t>
            </a:r>
            <a:r>
              <a:rPr lang="en-US" sz="1400" b="0" dirty="0" err="1">
                <a:solidFill>
                  <a:schemeClr val="tx1"/>
                </a:solidFill>
                <a:effectLst/>
                <a:highlight>
                  <a:srgbClr val="FFFF00"/>
                </a:highlight>
                <a:latin typeface="Consolas" panose="020B0609020204030204" pitchFamily="49" charset="0"/>
              </a:rPr>
              <a:t>FormsModule</a:t>
            </a:r>
            <a:r>
              <a:rPr lang="en-US" sz="1400" b="0" dirty="0">
                <a:solidFill>
                  <a:schemeClr val="tx1"/>
                </a:solidFill>
                <a:effectLst/>
                <a:highlight>
                  <a:srgbClr val="FFFF00"/>
                </a:highlight>
                <a:latin typeface="Consolas" panose="020B0609020204030204" pitchFamily="49" charset="0"/>
              </a:rPr>
              <a:t> from @angular/forms in your module.</a:t>
            </a:r>
          </a:p>
          <a:p>
            <a:r>
              <a:rPr lang="en-US" sz="1800" dirty="0">
                <a:solidFill>
                  <a:schemeClr val="tx1">
                    <a:lumMod val="95000"/>
                    <a:lumOff val="5000"/>
                  </a:schemeClr>
                </a:solidFill>
              </a:rPr>
              <a:t>Example:-</a:t>
            </a:r>
          </a:p>
          <a:p>
            <a:r>
              <a:rPr lang="en-US" sz="1600" b="0" dirty="0">
                <a:solidFill>
                  <a:schemeClr val="tx1"/>
                </a:solidFill>
                <a:effectLst/>
                <a:latin typeface="Consolas" panose="020B0609020204030204" pitchFamily="49" charset="0"/>
              </a:rPr>
              <a:t>import { </a:t>
            </a:r>
            <a:r>
              <a:rPr lang="en-US" sz="1600" b="0" dirty="0" err="1">
                <a:solidFill>
                  <a:schemeClr val="tx1"/>
                </a:solidFill>
                <a:effectLst/>
                <a:latin typeface="Consolas" panose="020B0609020204030204" pitchFamily="49" charset="0"/>
              </a:rPr>
              <a:t>FormsModule</a:t>
            </a:r>
            <a:r>
              <a:rPr lang="en-US" sz="1600" b="0" dirty="0">
                <a:solidFill>
                  <a:schemeClr val="tx1"/>
                </a:solidFill>
                <a:effectLst/>
                <a:latin typeface="Consolas" panose="020B0609020204030204" pitchFamily="49" charset="0"/>
              </a:rPr>
              <a:t> } from '@angular/forms';</a:t>
            </a:r>
          </a:p>
          <a:p>
            <a:br>
              <a:rPr lang="en-US" sz="1100" b="0" dirty="0">
                <a:solidFill>
                  <a:srgbClr val="D4D4D4"/>
                </a:solidFill>
                <a:effectLst/>
                <a:latin typeface="Consolas" panose="020B0609020204030204" pitchFamily="49" charset="0"/>
              </a:rPr>
            </a:b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31441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533</TotalTime>
  <Words>4530</Words>
  <Application>Microsoft Office PowerPoint</Application>
  <PresentationFormat>Widescreen</PresentationFormat>
  <Paragraphs>510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 Light</vt:lpstr>
      <vt:lpstr>Consolas</vt:lpstr>
      <vt:lpstr>inherit</vt:lpstr>
      <vt:lpstr>Söhne</vt:lpstr>
      <vt:lpstr>Söhne Mono</vt:lpstr>
      <vt:lpstr>Metropolitan</vt:lpstr>
      <vt:lpstr>Angular 14 </vt:lpstr>
      <vt:lpstr>Component</vt:lpstr>
      <vt:lpstr>Interpolation</vt:lpstr>
      <vt:lpstr>Property binding</vt:lpstr>
      <vt:lpstr>Class binding</vt:lpstr>
      <vt:lpstr>Style binding</vt:lpstr>
      <vt:lpstr>Event binding</vt:lpstr>
      <vt:lpstr>Template Refrence</vt:lpstr>
      <vt:lpstr>Two Way Binding</vt:lpstr>
      <vt:lpstr>Structure Directive</vt:lpstr>
      <vt:lpstr>Template Integration (Parent to Child)</vt:lpstr>
      <vt:lpstr>Template Integration (Child to Parent)</vt:lpstr>
      <vt:lpstr>Pipe</vt:lpstr>
      <vt:lpstr>Custom Pipe</vt:lpstr>
      <vt:lpstr>Service </vt:lpstr>
      <vt:lpstr>HTTP and Observable </vt:lpstr>
      <vt:lpstr>Router </vt:lpstr>
      <vt:lpstr>Navbar Router </vt:lpstr>
      <vt:lpstr>Redirect  Router </vt:lpstr>
      <vt:lpstr>Router Param and Param Map</vt:lpstr>
      <vt:lpstr>Optional Route Parameter</vt:lpstr>
      <vt:lpstr>Relative Route</vt:lpstr>
      <vt:lpstr>Child Route</vt:lpstr>
      <vt:lpstr>Route Guard</vt:lpstr>
      <vt:lpstr>Can activate route guard (guard file)</vt:lpstr>
      <vt:lpstr>Can activate route guard (route file)</vt:lpstr>
      <vt:lpstr>Lazy Loading</vt:lpstr>
      <vt:lpstr>Interceptor</vt:lpstr>
      <vt:lpstr>Template Driven Form</vt:lpstr>
      <vt:lpstr>Reactive Driven Form</vt:lpstr>
      <vt:lpstr>Angular Life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14 </dc:title>
  <dc:creator>Rahul</dc:creator>
  <cp:lastModifiedBy>Rahul</cp:lastModifiedBy>
  <cp:revision>268</cp:revision>
  <dcterms:created xsi:type="dcterms:W3CDTF">2023-06-10T05:51:11Z</dcterms:created>
  <dcterms:modified xsi:type="dcterms:W3CDTF">2023-06-10T14:44:39Z</dcterms:modified>
</cp:coreProperties>
</file>