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1"/>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1"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252AF1-01F4-4E07-BBBE-F3E1C972D85F}">
  <a:tblStyle styleId="{9D252AF1-01F4-4E07-BBBE-F3E1C972D85F}"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E7E7F3"/>
          </a:solidFill>
        </a:fill>
      </a:tcStyle>
    </a:wholeTbl>
    <a:band1H>
      <a:tcStyle>
        <a:tcBdr/>
        <a:fill>
          <a:solidFill>
            <a:srgbClr val="CBCBE5"/>
          </a:solidFill>
        </a:fill>
      </a:tcStyle>
    </a:band1H>
    <a:band1V>
      <a:tcStyle>
        <a:tcBdr/>
        <a:fill>
          <a:solidFill>
            <a:srgbClr val="CBCBE5"/>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E7E7F3"/>
          </a:solidFill>
        </a:fill>
      </a:tcStyle>
    </a:lastRow>
    <a:firstRow>
      <a:tcTxStyle b="on" i="off">
        <a:font>
          <a:latin typeface="Arial"/>
          <a:ea typeface="Arial"/>
          <a:cs typeface="Arial"/>
        </a:font>
        <a:schemeClr val="lt1"/>
      </a:tcTxStyle>
      <a:tcStyle>
        <a:tcBdr/>
        <a:fill>
          <a:solidFill>
            <a:schemeClr val="dk1"/>
          </a:solidFill>
        </a:fill>
      </a:tcStyle>
    </a:firstRow>
  </a:tblStyle>
  <a:tblStyle styleId="{85230B9F-FA6A-40D1-A7C0-0BEA2AEF6E29}"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E7E7F3"/>
          </a:solidFill>
        </a:fill>
      </a:tcStyle>
    </a:wholeTbl>
    <a:band1H>
      <a:tcStyle>
        <a:tcBdr/>
        <a:fill>
          <a:solidFill>
            <a:srgbClr val="CBCBE5"/>
          </a:solidFill>
        </a:fill>
      </a:tcStyle>
    </a:band1H>
    <a:band1V>
      <a:tcStyle>
        <a:tcBdr/>
        <a:fill>
          <a:solidFill>
            <a:srgbClr val="CBCBE5"/>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E7E7F3"/>
          </a:solidFill>
        </a:fill>
      </a:tcStyle>
    </a:lastRow>
    <a:firstRow>
      <a:tcTxStyle b="on" i="off">
        <a:font>
          <a:latin typeface="Arial"/>
          <a:ea typeface="Arial"/>
          <a:cs typeface="Arial"/>
        </a:font>
        <a:schemeClr val="lt1"/>
      </a:tcTxStyle>
      <a:tcStyle>
        <a:tcBdr/>
        <a:fill>
          <a:solidFill>
            <a:schemeClr val="dk1"/>
          </a:solidFill>
        </a:fill>
      </a:tcStyle>
    </a:firstRow>
  </a:tblStyle>
  <a:tblStyle styleId="{4A418342-8B08-44E6-8239-2768668D8B35}"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AECF3"/>
          </a:solidFill>
        </a:fill>
      </a:tcStyle>
    </a:wholeTbl>
    <a:band1H>
      <a:tcStyle>
        <a:tcBdr/>
        <a:fill>
          <a:solidFill>
            <a:srgbClr val="D0D6E5"/>
          </a:solidFill>
        </a:fill>
      </a:tcStyle>
    </a:band1H>
    <a:band1V>
      <a:tcStyle>
        <a:tcBdr/>
        <a:fill>
          <a:solidFill>
            <a:srgbClr val="D0D6E5"/>
          </a:solidFill>
        </a:fill>
      </a:tcStyle>
    </a:band1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tblStyle>
  <a:tblStyle styleId="{AC081E12-B0CF-4143-8CC3-D52391873394}"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AECF3"/>
          </a:solidFill>
        </a:fill>
      </a:tcStyle>
    </a:wholeTbl>
    <a:band1H>
      <a:tcStyle>
        <a:tcBdr/>
        <a:fill>
          <a:solidFill>
            <a:srgbClr val="D0D6E5"/>
          </a:solidFill>
        </a:fill>
      </a:tcStyle>
    </a:band1H>
    <a:band1V>
      <a:tcStyle>
        <a:tcBdr/>
        <a:fill>
          <a:solidFill>
            <a:srgbClr val="D0D6E5"/>
          </a:solidFill>
        </a:fill>
      </a:tcStyle>
    </a:band1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tblStyle>
  <a:tblStyle styleId="{E703DB2D-CB58-4FCD-AC16-350DF0C3B724}"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AECF3"/>
          </a:solidFill>
        </a:fill>
      </a:tcStyle>
    </a:wholeTbl>
    <a:band1H>
      <a:tcStyle>
        <a:tcBdr/>
        <a:fill>
          <a:solidFill>
            <a:srgbClr val="D0D6E5"/>
          </a:solidFill>
        </a:fill>
      </a:tcStyle>
    </a:band1H>
    <a:band1V>
      <a:tcStyle>
        <a:tcBdr/>
        <a:fill>
          <a:solidFill>
            <a:srgbClr val="D0D6E5"/>
          </a:solidFill>
        </a:fill>
      </a:tcStyle>
    </a:band1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37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88CCA-862F-4BC0-9588-EB34F5C55E43}"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4F120CD9-2BF8-4366-B2D3-6671EF2E2C9E}">
      <dgm:prSet/>
      <dgm:spPr/>
      <dgm:t>
        <a:bodyPr/>
        <a:lstStyle/>
        <a:p>
          <a:r>
            <a:rPr lang="en-US"/>
            <a:t>If there are N data points available and they are to be divided into K number of groups, the best way to do this is to put similar data points within a group and dissimilar points into other groups</a:t>
          </a:r>
        </a:p>
      </dgm:t>
    </dgm:pt>
    <dgm:pt modelId="{E8C122E6-1FBD-40D4-BDCC-E92FBAD1D62A}" type="parTrans" cxnId="{8EFA10BB-A925-43B8-A2CE-CFA08DA71055}">
      <dgm:prSet/>
      <dgm:spPr/>
      <dgm:t>
        <a:bodyPr/>
        <a:lstStyle/>
        <a:p>
          <a:endParaRPr lang="en-US"/>
        </a:p>
      </dgm:t>
    </dgm:pt>
    <dgm:pt modelId="{EB5507BF-844E-4FF1-A4A8-653DC5A3C8E3}" type="sibTrans" cxnId="{8EFA10BB-A925-43B8-A2CE-CFA08DA71055}">
      <dgm:prSet/>
      <dgm:spPr/>
      <dgm:t>
        <a:bodyPr/>
        <a:lstStyle/>
        <a:p>
          <a:endParaRPr lang="en-US"/>
        </a:p>
      </dgm:t>
    </dgm:pt>
    <dgm:pt modelId="{717300A8-4D26-4EA8-8792-F10F681BCBE0}">
      <dgm:prSet/>
      <dgm:spPr/>
      <dgm:t>
        <a:bodyPr/>
        <a:lstStyle/>
        <a:p>
          <a:r>
            <a:rPr lang="en-US"/>
            <a:t>There are many algorithms available to achieve this goal but partitioning algorithms are the most preferred ones</a:t>
          </a:r>
        </a:p>
      </dgm:t>
    </dgm:pt>
    <dgm:pt modelId="{090974ED-4760-4728-8389-DB235B5F672E}" type="parTrans" cxnId="{E8CBB5C8-A623-4345-AB9B-9FD3C52474CB}">
      <dgm:prSet/>
      <dgm:spPr/>
      <dgm:t>
        <a:bodyPr/>
        <a:lstStyle/>
        <a:p>
          <a:endParaRPr lang="en-US"/>
        </a:p>
      </dgm:t>
    </dgm:pt>
    <dgm:pt modelId="{70820350-4781-4EB9-B52D-4AAB7923DD11}" type="sibTrans" cxnId="{E8CBB5C8-A623-4345-AB9B-9FD3C52474CB}">
      <dgm:prSet/>
      <dgm:spPr/>
      <dgm:t>
        <a:bodyPr/>
        <a:lstStyle/>
        <a:p>
          <a:endParaRPr lang="en-US"/>
        </a:p>
      </dgm:t>
    </dgm:pt>
    <dgm:pt modelId="{DE53C015-45D0-4136-A2FD-4CC26AC5D523}">
      <dgm:prSet/>
      <dgm:spPr/>
      <dgm:t>
        <a:bodyPr/>
        <a:lstStyle/>
        <a:p>
          <a:r>
            <a:rPr lang="en-US"/>
            <a:t>In partitioning algorithms, the entire dataset is partitioned among K groups to make sure that objects within a cluster are ‘similar’ to each other based on some objective function</a:t>
          </a:r>
        </a:p>
      </dgm:t>
    </dgm:pt>
    <dgm:pt modelId="{6056560E-0747-4D75-AA49-F6AEF17741B6}" type="parTrans" cxnId="{0EA659E7-75D2-4BD7-9438-C781BBE6BDE0}">
      <dgm:prSet/>
      <dgm:spPr/>
      <dgm:t>
        <a:bodyPr/>
        <a:lstStyle/>
        <a:p>
          <a:endParaRPr lang="en-US"/>
        </a:p>
      </dgm:t>
    </dgm:pt>
    <dgm:pt modelId="{DC9266A8-664C-44CF-A3A7-5443F0F14FBC}" type="sibTrans" cxnId="{0EA659E7-75D2-4BD7-9438-C781BBE6BDE0}">
      <dgm:prSet/>
      <dgm:spPr/>
      <dgm:t>
        <a:bodyPr/>
        <a:lstStyle/>
        <a:p>
          <a:endParaRPr lang="en-US"/>
        </a:p>
      </dgm:t>
    </dgm:pt>
    <dgm:pt modelId="{76C72157-B237-450F-8B63-2104E6F8F426}">
      <dgm:prSet/>
      <dgm:spPr/>
      <dgm:t>
        <a:bodyPr/>
        <a:lstStyle/>
        <a:p>
          <a:r>
            <a:rPr lang="en-US"/>
            <a:t>In this section, we will focus on the very basic partitioning algorithm, i.e. K-Means clustering</a:t>
          </a:r>
        </a:p>
      </dgm:t>
    </dgm:pt>
    <dgm:pt modelId="{2E8C2FDC-0563-4640-9DFB-5350C89C4928}" type="parTrans" cxnId="{863F6CEA-A70B-4340-9919-B0F351A70D25}">
      <dgm:prSet/>
      <dgm:spPr/>
      <dgm:t>
        <a:bodyPr/>
        <a:lstStyle/>
        <a:p>
          <a:endParaRPr lang="en-US"/>
        </a:p>
      </dgm:t>
    </dgm:pt>
    <dgm:pt modelId="{F2EBDA8E-D532-4286-8F2E-068DC42F1533}" type="sibTrans" cxnId="{863F6CEA-A70B-4340-9919-B0F351A70D25}">
      <dgm:prSet/>
      <dgm:spPr/>
      <dgm:t>
        <a:bodyPr/>
        <a:lstStyle/>
        <a:p>
          <a:endParaRPr lang="en-US"/>
        </a:p>
      </dgm:t>
    </dgm:pt>
    <dgm:pt modelId="{DD7CCB34-2B97-4E3D-AF8C-0B5305FD8A53}" type="pres">
      <dgm:prSet presAssocID="{1D488CCA-862F-4BC0-9588-EB34F5C55E43}" presName="linear" presStyleCnt="0">
        <dgm:presLayoutVars>
          <dgm:animLvl val="lvl"/>
          <dgm:resizeHandles val="exact"/>
        </dgm:presLayoutVars>
      </dgm:prSet>
      <dgm:spPr/>
    </dgm:pt>
    <dgm:pt modelId="{05DD9915-4098-4A48-B358-A72B72AAB923}" type="pres">
      <dgm:prSet presAssocID="{4F120CD9-2BF8-4366-B2D3-6671EF2E2C9E}" presName="parentText" presStyleLbl="node1" presStyleIdx="0" presStyleCnt="4">
        <dgm:presLayoutVars>
          <dgm:chMax val="0"/>
          <dgm:bulletEnabled val="1"/>
        </dgm:presLayoutVars>
      </dgm:prSet>
      <dgm:spPr/>
    </dgm:pt>
    <dgm:pt modelId="{50B627D7-55BD-40D9-A526-35EC793DC23B}" type="pres">
      <dgm:prSet presAssocID="{EB5507BF-844E-4FF1-A4A8-653DC5A3C8E3}" presName="spacer" presStyleCnt="0"/>
      <dgm:spPr/>
    </dgm:pt>
    <dgm:pt modelId="{1498CBEC-1073-4815-9F29-EE266CA4099F}" type="pres">
      <dgm:prSet presAssocID="{717300A8-4D26-4EA8-8792-F10F681BCBE0}" presName="parentText" presStyleLbl="node1" presStyleIdx="1" presStyleCnt="4">
        <dgm:presLayoutVars>
          <dgm:chMax val="0"/>
          <dgm:bulletEnabled val="1"/>
        </dgm:presLayoutVars>
      </dgm:prSet>
      <dgm:spPr/>
    </dgm:pt>
    <dgm:pt modelId="{93A6BAD7-D14A-434F-8DCE-9020854AB0B1}" type="pres">
      <dgm:prSet presAssocID="{70820350-4781-4EB9-B52D-4AAB7923DD11}" presName="spacer" presStyleCnt="0"/>
      <dgm:spPr/>
    </dgm:pt>
    <dgm:pt modelId="{BD065E2B-769C-4E73-96E5-84C6A2437399}" type="pres">
      <dgm:prSet presAssocID="{DE53C015-45D0-4136-A2FD-4CC26AC5D523}" presName="parentText" presStyleLbl="node1" presStyleIdx="2" presStyleCnt="4">
        <dgm:presLayoutVars>
          <dgm:chMax val="0"/>
          <dgm:bulletEnabled val="1"/>
        </dgm:presLayoutVars>
      </dgm:prSet>
      <dgm:spPr/>
    </dgm:pt>
    <dgm:pt modelId="{30763346-D07E-4E78-923E-C0A978D81E12}" type="pres">
      <dgm:prSet presAssocID="{DC9266A8-664C-44CF-A3A7-5443F0F14FBC}" presName="spacer" presStyleCnt="0"/>
      <dgm:spPr/>
    </dgm:pt>
    <dgm:pt modelId="{61A01E3D-6D83-4B46-8224-7500C56DD5AE}" type="pres">
      <dgm:prSet presAssocID="{76C72157-B237-450F-8B63-2104E6F8F426}" presName="parentText" presStyleLbl="node1" presStyleIdx="3" presStyleCnt="4">
        <dgm:presLayoutVars>
          <dgm:chMax val="0"/>
          <dgm:bulletEnabled val="1"/>
        </dgm:presLayoutVars>
      </dgm:prSet>
      <dgm:spPr/>
    </dgm:pt>
  </dgm:ptLst>
  <dgm:cxnLst>
    <dgm:cxn modelId="{A6BD6B18-4A31-4D12-8E8B-232B4F974656}" type="presOf" srcId="{DE53C015-45D0-4136-A2FD-4CC26AC5D523}" destId="{BD065E2B-769C-4E73-96E5-84C6A2437399}" srcOrd="0" destOrd="0" presId="urn:microsoft.com/office/officeart/2005/8/layout/vList2"/>
    <dgm:cxn modelId="{CE15368F-22E4-4F23-A24F-2FD3B23BADE3}" type="presOf" srcId="{1D488CCA-862F-4BC0-9588-EB34F5C55E43}" destId="{DD7CCB34-2B97-4E3D-AF8C-0B5305FD8A53}" srcOrd="0" destOrd="0" presId="urn:microsoft.com/office/officeart/2005/8/layout/vList2"/>
    <dgm:cxn modelId="{703ACEAE-37CC-42FD-8299-DBF830B95820}" type="presOf" srcId="{717300A8-4D26-4EA8-8792-F10F681BCBE0}" destId="{1498CBEC-1073-4815-9F29-EE266CA4099F}" srcOrd="0" destOrd="0" presId="urn:microsoft.com/office/officeart/2005/8/layout/vList2"/>
    <dgm:cxn modelId="{8EFA10BB-A925-43B8-A2CE-CFA08DA71055}" srcId="{1D488CCA-862F-4BC0-9588-EB34F5C55E43}" destId="{4F120CD9-2BF8-4366-B2D3-6671EF2E2C9E}" srcOrd="0" destOrd="0" parTransId="{E8C122E6-1FBD-40D4-BDCC-E92FBAD1D62A}" sibTransId="{EB5507BF-844E-4FF1-A4A8-653DC5A3C8E3}"/>
    <dgm:cxn modelId="{E8CBB5C8-A623-4345-AB9B-9FD3C52474CB}" srcId="{1D488CCA-862F-4BC0-9588-EB34F5C55E43}" destId="{717300A8-4D26-4EA8-8792-F10F681BCBE0}" srcOrd="1" destOrd="0" parTransId="{090974ED-4760-4728-8389-DB235B5F672E}" sibTransId="{70820350-4781-4EB9-B52D-4AAB7923DD11}"/>
    <dgm:cxn modelId="{9F260BE5-39B9-46C9-A455-D1D2B4FFDBD5}" type="presOf" srcId="{4F120CD9-2BF8-4366-B2D3-6671EF2E2C9E}" destId="{05DD9915-4098-4A48-B358-A72B72AAB923}" srcOrd="0" destOrd="0" presId="urn:microsoft.com/office/officeart/2005/8/layout/vList2"/>
    <dgm:cxn modelId="{0EA659E7-75D2-4BD7-9438-C781BBE6BDE0}" srcId="{1D488CCA-862F-4BC0-9588-EB34F5C55E43}" destId="{DE53C015-45D0-4136-A2FD-4CC26AC5D523}" srcOrd="2" destOrd="0" parTransId="{6056560E-0747-4D75-AA49-F6AEF17741B6}" sibTransId="{DC9266A8-664C-44CF-A3A7-5443F0F14FBC}"/>
    <dgm:cxn modelId="{863F6CEA-A70B-4340-9919-B0F351A70D25}" srcId="{1D488CCA-862F-4BC0-9588-EB34F5C55E43}" destId="{76C72157-B237-450F-8B63-2104E6F8F426}" srcOrd="3" destOrd="0" parTransId="{2E8C2FDC-0563-4640-9DFB-5350C89C4928}" sibTransId="{F2EBDA8E-D532-4286-8F2E-068DC42F1533}"/>
    <dgm:cxn modelId="{F39D2DF0-893F-4BEC-BC57-D47CA5D40CD2}" type="presOf" srcId="{76C72157-B237-450F-8B63-2104E6F8F426}" destId="{61A01E3D-6D83-4B46-8224-7500C56DD5AE}" srcOrd="0" destOrd="0" presId="urn:microsoft.com/office/officeart/2005/8/layout/vList2"/>
    <dgm:cxn modelId="{7441C268-3550-4CB6-A2AE-8676A26CE779}" type="presParOf" srcId="{DD7CCB34-2B97-4E3D-AF8C-0B5305FD8A53}" destId="{05DD9915-4098-4A48-B358-A72B72AAB923}" srcOrd="0" destOrd="0" presId="urn:microsoft.com/office/officeart/2005/8/layout/vList2"/>
    <dgm:cxn modelId="{1A08F6D4-B8CA-413C-96B9-957E75F85239}" type="presParOf" srcId="{DD7CCB34-2B97-4E3D-AF8C-0B5305FD8A53}" destId="{50B627D7-55BD-40D9-A526-35EC793DC23B}" srcOrd="1" destOrd="0" presId="urn:microsoft.com/office/officeart/2005/8/layout/vList2"/>
    <dgm:cxn modelId="{58270E41-91AC-4FEF-8231-61E93FF0B471}" type="presParOf" srcId="{DD7CCB34-2B97-4E3D-AF8C-0B5305FD8A53}" destId="{1498CBEC-1073-4815-9F29-EE266CA4099F}" srcOrd="2" destOrd="0" presId="urn:microsoft.com/office/officeart/2005/8/layout/vList2"/>
    <dgm:cxn modelId="{28ADEF62-FEED-4291-BE27-945FAFECEAB0}" type="presParOf" srcId="{DD7CCB34-2B97-4E3D-AF8C-0B5305FD8A53}" destId="{93A6BAD7-D14A-434F-8DCE-9020854AB0B1}" srcOrd="3" destOrd="0" presId="urn:microsoft.com/office/officeart/2005/8/layout/vList2"/>
    <dgm:cxn modelId="{6613CF52-4F04-42B6-8660-E71AEAE94B0D}" type="presParOf" srcId="{DD7CCB34-2B97-4E3D-AF8C-0B5305FD8A53}" destId="{BD065E2B-769C-4E73-96E5-84C6A2437399}" srcOrd="4" destOrd="0" presId="urn:microsoft.com/office/officeart/2005/8/layout/vList2"/>
    <dgm:cxn modelId="{79B12068-25A1-4C37-9F12-5A569F987DBF}" type="presParOf" srcId="{DD7CCB34-2B97-4E3D-AF8C-0B5305FD8A53}" destId="{30763346-D07E-4E78-923E-C0A978D81E12}" srcOrd="5" destOrd="0" presId="urn:microsoft.com/office/officeart/2005/8/layout/vList2"/>
    <dgm:cxn modelId="{75552D65-E36A-4A97-8674-B4ADBC904DB7}" type="presParOf" srcId="{DD7CCB34-2B97-4E3D-AF8C-0B5305FD8A53}" destId="{61A01E3D-6D83-4B46-8224-7500C56DD5A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D9915-4098-4A48-B358-A72B72AAB923}">
      <dsp:nvSpPr>
        <dsp:cNvPr id="0" name=""/>
        <dsp:cNvSpPr/>
      </dsp:nvSpPr>
      <dsp:spPr>
        <a:xfrm>
          <a:off x="0" y="26787"/>
          <a:ext cx="4501582" cy="6598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If there are N data points available and they are to be divided into K number of groups, the best way to do this is to put similar data points within a group and dissimilar points into other groups</a:t>
          </a:r>
        </a:p>
      </dsp:txBody>
      <dsp:txXfrm>
        <a:off x="32213" y="59000"/>
        <a:ext cx="4437156" cy="595453"/>
      </dsp:txXfrm>
    </dsp:sp>
    <dsp:sp modelId="{1498CBEC-1073-4815-9F29-EE266CA4099F}">
      <dsp:nvSpPr>
        <dsp:cNvPr id="0" name=""/>
        <dsp:cNvSpPr/>
      </dsp:nvSpPr>
      <dsp:spPr>
        <a:xfrm>
          <a:off x="0" y="721227"/>
          <a:ext cx="4501582" cy="659879"/>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There are many algorithms available to achieve this goal but partitioning algorithms are the most preferred ones</a:t>
          </a:r>
        </a:p>
      </dsp:txBody>
      <dsp:txXfrm>
        <a:off x="32213" y="753440"/>
        <a:ext cx="4437156" cy="595453"/>
      </dsp:txXfrm>
    </dsp:sp>
    <dsp:sp modelId="{BD065E2B-769C-4E73-96E5-84C6A2437399}">
      <dsp:nvSpPr>
        <dsp:cNvPr id="0" name=""/>
        <dsp:cNvSpPr/>
      </dsp:nvSpPr>
      <dsp:spPr>
        <a:xfrm>
          <a:off x="0" y="1415667"/>
          <a:ext cx="4501582" cy="659879"/>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In partitioning algorithms, the entire dataset is partitioned among K groups to make sure that objects within a cluster are ‘similar’ to each other based on some objective function</a:t>
          </a:r>
        </a:p>
      </dsp:txBody>
      <dsp:txXfrm>
        <a:off x="32213" y="1447880"/>
        <a:ext cx="4437156" cy="595453"/>
      </dsp:txXfrm>
    </dsp:sp>
    <dsp:sp modelId="{61A01E3D-6D83-4B46-8224-7500C56DD5AE}">
      <dsp:nvSpPr>
        <dsp:cNvPr id="0" name=""/>
        <dsp:cNvSpPr/>
      </dsp:nvSpPr>
      <dsp:spPr>
        <a:xfrm>
          <a:off x="0" y="2110107"/>
          <a:ext cx="4501582" cy="6598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In this section, we will focus on the very basic partitioning algorithm, i.e. K-Means clustering</a:t>
          </a:r>
        </a:p>
      </dsp:txBody>
      <dsp:txXfrm>
        <a:off x="32213" y="2142320"/>
        <a:ext cx="4437156" cy="5954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132-42E5-218F-290A-0DB89779B87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1FD2E25-AC9C-FA71-C981-87859360DC7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F2E72F-92C7-4CA1-8C19-2EB03B7FEA4F}"/>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5" name="Footer Placeholder 4">
            <a:extLst>
              <a:ext uri="{FF2B5EF4-FFF2-40B4-BE49-F238E27FC236}">
                <a16:creationId xmlns:a16="http://schemas.microsoft.com/office/drawing/2014/main" id="{649F8F32-1D7B-1D7D-7957-8CEAEDC05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0CD22-B4DE-2A0B-64BD-A2A49FBA51F2}"/>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2290968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CEED-7879-E7F5-BA00-D10B9B4797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D9E3F6-65DC-425F-1011-DA8235CFE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3F0CA-9206-EECF-06CC-36DE48FDFD3C}"/>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5" name="Footer Placeholder 4">
            <a:extLst>
              <a:ext uri="{FF2B5EF4-FFF2-40B4-BE49-F238E27FC236}">
                <a16:creationId xmlns:a16="http://schemas.microsoft.com/office/drawing/2014/main" id="{6166B0CE-3E60-DA4E-C23A-FB699D054E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30901-0ADE-4313-B5AF-8442892950D3}"/>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350557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7CD4E-EF72-60D5-6844-922AA6B07A2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3B53C8-B5C3-96E0-DDA7-640B7619E0A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205C3-0B29-D31A-EC67-C3114ADBA21F}"/>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5" name="Footer Placeholder 4">
            <a:extLst>
              <a:ext uri="{FF2B5EF4-FFF2-40B4-BE49-F238E27FC236}">
                <a16:creationId xmlns:a16="http://schemas.microsoft.com/office/drawing/2014/main" id="{2CAD59F2-0DD4-7E5B-3927-B33168C11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BE1EE-CF41-79B0-DA46-B878FEE96C7F}"/>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345056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4">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Clr>
                <a:srgbClr val="FFFFFF"/>
              </a:buClr>
              <a:buSzPct val="100000"/>
              <a:defRPr sz="4800">
                <a:solidFill>
                  <a:srgbClr val="FFFFFF"/>
                </a:solidFill>
              </a:defRPr>
            </a:lvl1pPr>
            <a:lvl2pPr algn="ctr" rtl="0">
              <a:spcBef>
                <a:spcPts val="0"/>
              </a:spcBef>
              <a:buClr>
                <a:srgbClr val="FFFFFF"/>
              </a:buClr>
              <a:buSzPct val="100000"/>
              <a:defRPr sz="4800">
                <a:solidFill>
                  <a:srgbClr val="FFFFFF"/>
                </a:solidFill>
              </a:defRPr>
            </a:lvl2pPr>
            <a:lvl3pPr algn="ctr" rtl="0">
              <a:spcBef>
                <a:spcPts val="0"/>
              </a:spcBef>
              <a:buClr>
                <a:srgbClr val="FFFFFF"/>
              </a:buClr>
              <a:buSzPct val="100000"/>
              <a:defRPr sz="4800">
                <a:solidFill>
                  <a:srgbClr val="FFFFFF"/>
                </a:solidFill>
              </a:defRPr>
            </a:lvl3pPr>
            <a:lvl4pPr algn="ctr" rtl="0">
              <a:spcBef>
                <a:spcPts val="0"/>
              </a:spcBef>
              <a:buClr>
                <a:srgbClr val="FFFFFF"/>
              </a:buClr>
              <a:buSzPct val="100000"/>
              <a:defRPr sz="4800">
                <a:solidFill>
                  <a:srgbClr val="FFFFFF"/>
                </a:solidFill>
              </a:defRPr>
            </a:lvl4pPr>
            <a:lvl5pPr algn="ctr" rtl="0">
              <a:spcBef>
                <a:spcPts val="0"/>
              </a:spcBef>
              <a:buClr>
                <a:srgbClr val="FFFFFF"/>
              </a:buClr>
              <a:buSzPct val="100000"/>
              <a:defRPr sz="4800">
                <a:solidFill>
                  <a:srgbClr val="FFFFFF"/>
                </a:solidFill>
              </a:defRPr>
            </a:lvl5pPr>
            <a:lvl6pPr algn="ctr" rtl="0">
              <a:spcBef>
                <a:spcPts val="0"/>
              </a:spcBef>
              <a:buClr>
                <a:srgbClr val="FFFFFF"/>
              </a:buClr>
              <a:buSzPct val="100000"/>
              <a:defRPr sz="4800">
                <a:solidFill>
                  <a:srgbClr val="FFFFFF"/>
                </a:solidFill>
              </a:defRPr>
            </a:lvl6pPr>
            <a:lvl7pPr algn="ctr" rtl="0">
              <a:spcBef>
                <a:spcPts val="0"/>
              </a:spcBef>
              <a:buClr>
                <a:srgbClr val="FFFFFF"/>
              </a:buClr>
              <a:buSzPct val="100000"/>
              <a:defRPr sz="4800">
                <a:solidFill>
                  <a:srgbClr val="FFFFFF"/>
                </a:solidFill>
              </a:defRPr>
            </a:lvl7pPr>
            <a:lvl8pPr algn="ctr" rtl="0">
              <a:spcBef>
                <a:spcPts val="0"/>
              </a:spcBef>
              <a:buClr>
                <a:srgbClr val="FFFFFF"/>
              </a:buClr>
              <a:buSzPct val="100000"/>
              <a:defRPr sz="4800">
                <a:solidFill>
                  <a:srgbClr val="FFFFFF"/>
                </a:solidFill>
              </a:defRPr>
            </a:lvl8pPr>
            <a:lvl9pPr algn="ctr" rtl="0">
              <a:spcBef>
                <a:spcPts val="0"/>
              </a:spcBef>
              <a:buClr>
                <a:srgbClr val="FFFFFF"/>
              </a:buClr>
              <a:buSzPct val="100000"/>
              <a:defRPr sz="4800">
                <a:solidFill>
                  <a:srgbClr val="FFFFFF"/>
                </a:solidFill>
              </a:defRPr>
            </a:lvl9pPr>
          </a:lstStyle>
          <a:p>
            <a:endParaRPr/>
          </a:p>
        </p:txBody>
      </p:sp>
      <p:sp>
        <p:nvSpPr>
          <p:cNvPr id="12" name="Shape 12"/>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extLst>
      <p:ext uri="{BB962C8B-B14F-4D97-AF65-F5344CB8AC3E}">
        <p14:creationId xmlns:p14="http://schemas.microsoft.com/office/powerpoint/2010/main" val="225553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EB96-4BAA-B1D0-FB46-35673DBC87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E44BF-0E83-567D-C2B7-BAFA6AB16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FAEBA-4477-1D97-A083-4058D3D1EB46}"/>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5" name="Footer Placeholder 4">
            <a:extLst>
              <a:ext uri="{FF2B5EF4-FFF2-40B4-BE49-F238E27FC236}">
                <a16:creationId xmlns:a16="http://schemas.microsoft.com/office/drawing/2014/main" id="{A68E3547-E5D5-9FC7-DCAB-F78169FA21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CCB4E-CADF-076B-3DFC-3B705AA4BD9E}"/>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169441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0F6-8B23-40C8-A73B-ACDF6B6F2E0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84D089-45DB-7143-2471-8EC56B83DB6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C548D-E5E1-DAC3-8948-27D6E142BB75}"/>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5" name="Footer Placeholder 4">
            <a:extLst>
              <a:ext uri="{FF2B5EF4-FFF2-40B4-BE49-F238E27FC236}">
                <a16:creationId xmlns:a16="http://schemas.microsoft.com/office/drawing/2014/main" id="{E6134C91-808D-856C-1FF2-20F1E3B69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0F452-F4CD-DDD7-A99E-C0EFC93B6842}"/>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84248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B320-8727-CC29-537E-2D3A176BE1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7ACF53-AA8D-3F34-D529-4C380CA9C5D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4B3831-ACA3-F7C0-CDFA-EE00BFB6D44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26DDD8-AE36-3BA1-22DC-0F845179ADC6}"/>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6" name="Footer Placeholder 5">
            <a:extLst>
              <a:ext uri="{FF2B5EF4-FFF2-40B4-BE49-F238E27FC236}">
                <a16:creationId xmlns:a16="http://schemas.microsoft.com/office/drawing/2014/main" id="{A0DE1516-2A4F-4642-FD16-4FBADE5BCC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673321-E4C9-D391-42C5-A7CE5B5FDE69}"/>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220031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BAE6-0D82-2441-C2C2-3349F9CC8938}"/>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2BB1BA-EB36-1B88-5FD2-D2EFA57344F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14739D7-CDD4-BE33-B5B2-7DF3A2C7BA4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58CAAE-768A-00ED-D4B4-A2FB6BF9ACA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B3AC9-AA11-6609-0EC3-9669970D4D9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A67A22-9CFD-1287-45F8-AC5C47DC5F3E}"/>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8" name="Footer Placeholder 7">
            <a:extLst>
              <a:ext uri="{FF2B5EF4-FFF2-40B4-BE49-F238E27FC236}">
                <a16:creationId xmlns:a16="http://schemas.microsoft.com/office/drawing/2014/main" id="{45F30C6F-88C9-DF79-4979-539F08CFEA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83B4F0-9F70-0ADE-CDC1-33714043121F}"/>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419408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7A22-66AC-F3D8-0158-8874928288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616014-FB0A-4CD0-9555-F53A813E31C1}"/>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4" name="Footer Placeholder 3">
            <a:extLst>
              <a:ext uri="{FF2B5EF4-FFF2-40B4-BE49-F238E27FC236}">
                <a16:creationId xmlns:a16="http://schemas.microsoft.com/office/drawing/2014/main" id="{670D4631-3572-910B-81B6-17D8C61095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54A8D9-E0FE-2200-7697-5CAB581590C5}"/>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395301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CC6E3F-7CBD-3C81-04C3-53A2A3786E3A}"/>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3" name="Footer Placeholder 2">
            <a:extLst>
              <a:ext uri="{FF2B5EF4-FFF2-40B4-BE49-F238E27FC236}">
                <a16:creationId xmlns:a16="http://schemas.microsoft.com/office/drawing/2014/main" id="{8EB1D455-663E-3236-2F88-FEC046615F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518DA9-2ED7-422B-9C0E-41E0B4CF92AF}"/>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134380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BED8-A8AB-D274-4E1F-5FD532F331B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CAAC2C-FF7F-39F2-E366-29E8CDBE754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3D5012-9651-10A7-A924-391BA561A5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07F1992-A9DB-B07D-CF3A-1DCE6584BBF9}"/>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6" name="Footer Placeholder 5">
            <a:extLst>
              <a:ext uri="{FF2B5EF4-FFF2-40B4-BE49-F238E27FC236}">
                <a16:creationId xmlns:a16="http://schemas.microsoft.com/office/drawing/2014/main" id="{004BE54B-C529-9671-12BD-E0D7012099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492D6A-90E3-C671-07C4-9396B3FD1D00}"/>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149708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2F39-0665-D4C5-7D48-3CF838440F3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17E037-7CCA-B135-5E07-DF5597408D1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206A0C5-0E92-25AE-C660-0BE668EF797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9274BD3-A6D6-8AC9-1073-52636FF6CB20}"/>
              </a:ext>
            </a:extLst>
          </p:cNvPr>
          <p:cNvSpPr>
            <a:spLocks noGrp="1"/>
          </p:cNvSpPr>
          <p:nvPr>
            <p:ph type="dt" sz="half" idx="10"/>
          </p:nvPr>
        </p:nvSpPr>
        <p:spPr/>
        <p:txBody>
          <a:bodyPr/>
          <a:lstStyle/>
          <a:p>
            <a:fld id="{0784BC4F-70C1-40B7-BB9F-10518A45CAAE}" type="datetimeFigureOut">
              <a:rPr lang="en-IN" smtClean="0"/>
              <a:t>05-09-2022</a:t>
            </a:fld>
            <a:endParaRPr lang="en-IN"/>
          </a:p>
        </p:txBody>
      </p:sp>
      <p:sp>
        <p:nvSpPr>
          <p:cNvPr id="6" name="Footer Placeholder 5">
            <a:extLst>
              <a:ext uri="{FF2B5EF4-FFF2-40B4-BE49-F238E27FC236}">
                <a16:creationId xmlns:a16="http://schemas.microsoft.com/office/drawing/2014/main" id="{50A7A774-CD46-3D18-0CC9-BF74910A75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25F2C7-36F3-72CC-78BA-207D71B18A1C}"/>
              </a:ext>
            </a:extLst>
          </p:cNvPr>
          <p:cNvSpPr>
            <a:spLocks noGrp="1"/>
          </p:cNvSpPr>
          <p:nvPr>
            <p:ph type="sldNum" sz="quarter" idx="12"/>
          </p:nvPr>
        </p:nvSpPr>
        <p:spPr/>
        <p:txBody>
          <a:bodyPr/>
          <a:lstStyle/>
          <a:p>
            <a:fld id="{9103C63F-7A3D-4D95-BA1D-7A54B2ACB269}" type="slidenum">
              <a:rPr lang="en-IN" smtClean="0"/>
              <a:t>‹#›</a:t>
            </a:fld>
            <a:endParaRPr lang="en-IN"/>
          </a:p>
        </p:txBody>
      </p:sp>
    </p:spTree>
    <p:extLst>
      <p:ext uri="{BB962C8B-B14F-4D97-AF65-F5344CB8AC3E}">
        <p14:creationId xmlns:p14="http://schemas.microsoft.com/office/powerpoint/2010/main" val="40107225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15824-C606-1658-D687-0B2F9048760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92F887-C48A-AA49-DBE1-A8FA677DE53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58CEC-CDAC-1EAB-5E4D-96DFDBCB959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784BC4F-70C1-40B7-BB9F-10518A45CAAE}" type="datetimeFigureOut">
              <a:rPr lang="en-IN" smtClean="0"/>
              <a:t>05-09-2022</a:t>
            </a:fld>
            <a:endParaRPr lang="en-IN"/>
          </a:p>
        </p:txBody>
      </p:sp>
      <p:sp>
        <p:nvSpPr>
          <p:cNvPr id="5" name="Footer Placeholder 4">
            <a:extLst>
              <a:ext uri="{FF2B5EF4-FFF2-40B4-BE49-F238E27FC236}">
                <a16:creationId xmlns:a16="http://schemas.microsoft.com/office/drawing/2014/main" id="{F8E850AF-9BD0-472B-AD12-CB50894F56C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AD876C-C562-F00B-2840-4C34F928B23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103C63F-7A3D-4D95-BA1D-7A54B2ACB269}" type="slidenum">
              <a:rPr lang="en-IN" smtClean="0"/>
              <a:t>‹#›</a:t>
            </a:fld>
            <a:endParaRPr lang="en-IN"/>
          </a:p>
        </p:txBody>
      </p:sp>
    </p:spTree>
    <p:extLst>
      <p:ext uri="{BB962C8B-B14F-4D97-AF65-F5344CB8AC3E}">
        <p14:creationId xmlns:p14="http://schemas.microsoft.com/office/powerpoint/2010/main" val="204285461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dropbox.com/s/y3qxg3nv7yqr9oq/exampleData.csv?dl=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Data_clustering"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mathworld.wolfram.com/GeometricCentroid.html" TargetMode="External"/><Relationship Id="rId5" Type="http://schemas.openxmlformats.org/officeDocument/2006/relationships/hyperlink" Target="http://en.wikipedia.org/wiki/Vector_space" TargetMode="External"/><Relationship Id="rId4" Type="http://schemas.openxmlformats.org/officeDocument/2006/relationships/hyperlink" Target="http://en.wikipedia.org/wiki/Partition_of_a_s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eople.revoledu.com/kardi/tutorial/Similarity/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Video 61">
            <a:extLst>
              <a:ext uri="{FF2B5EF4-FFF2-40B4-BE49-F238E27FC236}">
                <a16:creationId xmlns:a16="http://schemas.microsoft.com/office/drawing/2014/main" id="{9DC0042D-6138-7704-BCAD-12D9600AFC9F}"/>
              </a:ext>
            </a:extLst>
          </p:cNvPr>
          <p:cNvPicPr>
            <a:picLocks noChangeAspect="1"/>
          </p:cNvPicPr>
          <p:nvPr/>
        </p:nvPicPr>
        <p:blipFill rotWithShape="1">
          <a:blip r:embed="rId3"/>
          <a:srcRect t="284"/>
          <a:stretch/>
        </p:blipFill>
        <p:spPr>
          <a:xfrm>
            <a:off x="-2285" y="10"/>
            <a:ext cx="9143999" cy="5143490"/>
          </a:xfrm>
          <a:prstGeom prst="rect">
            <a:avLst/>
          </a:prstGeom>
        </p:spPr>
      </p:pic>
      <p:sp>
        <p:nvSpPr>
          <p:cNvPr id="68" name="Rectangle 6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5701"/>
            <a:ext cx="9143999" cy="2371610"/>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hape 59"/>
          <p:cNvSpPr txBox="1">
            <a:spLocks noGrp="1"/>
          </p:cNvSpPr>
          <p:nvPr>
            <p:ph type="ctrTitle"/>
          </p:nvPr>
        </p:nvSpPr>
        <p:spPr>
          <a:xfrm>
            <a:off x="822960" y="244162"/>
            <a:ext cx="7543800" cy="2681084"/>
          </a:xfrm>
          <a:prstGeom prst="rect">
            <a:avLst/>
          </a:prstGeom>
          <a:effectLst>
            <a:outerShdw blurRad="50800" dist="38100" dir="2700000" algn="tl" rotWithShape="0">
              <a:prstClr val="black">
                <a:alpha val="40000"/>
              </a:prstClr>
            </a:outerShdw>
          </a:effectLst>
        </p:spPr>
        <p:txBody>
          <a:bodyPr vert="horz" lIns="91440" tIns="45720" rIns="91440" bIns="45720" rtlCol="0" anchor="b" anchorCtr="0">
            <a:normAutofit/>
          </a:bodyPr>
          <a:lstStyle/>
          <a:p>
            <a:pPr defTabSz="914400">
              <a:spcBef>
                <a:spcPct val="0"/>
              </a:spcBef>
            </a:pPr>
            <a:r>
              <a:rPr lang="en-US" sz="3900"/>
              <a:t>Cluster Analysis</a:t>
            </a:r>
          </a:p>
        </p:txBody>
      </p:sp>
      <p:sp>
        <p:nvSpPr>
          <p:cNvPr id="60" name="Shape 60"/>
          <p:cNvSpPr txBox="1">
            <a:spLocks noGrp="1"/>
          </p:cNvSpPr>
          <p:nvPr>
            <p:ph type="subTitle" idx="1"/>
          </p:nvPr>
        </p:nvSpPr>
        <p:spPr>
          <a:xfrm>
            <a:off x="825038" y="3054032"/>
            <a:ext cx="7543800" cy="962030"/>
          </a:xfrm>
          <a:prstGeom prst="rect">
            <a:avLst/>
          </a:prstGeom>
          <a:effectLst>
            <a:outerShdw blurRad="50800" dist="38100" dir="2700000" algn="tl" rotWithShape="0">
              <a:prstClr val="black">
                <a:alpha val="40000"/>
              </a:prstClr>
            </a:outerShdw>
          </a:effectLst>
        </p:spPr>
        <p:txBody>
          <a:bodyPr vert="horz" lIns="91440" tIns="45720" rIns="91440" bIns="45720" rtlCol="0" anchorCtr="0">
            <a:normAutofit/>
          </a:bodyPr>
          <a:lstStyle/>
          <a:p>
            <a:pPr marL="0" indent="0" defTabSz="914400">
              <a:spcBef>
                <a:spcPts val="1000"/>
              </a:spcBef>
            </a:pPr>
            <a:r>
              <a:rPr lang="en-US" sz="2400">
                <a:solidFill>
                  <a:srgbClr val="FFFFFF"/>
                </a:solidFill>
                <a:sym typeface="Cambria"/>
              </a:rPr>
              <a:t>K-Means Clustering</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2"/>
                                        </p:tgtEl>
                                      </p:cBhvr>
                                    </p:cmd>
                                  </p:childTnLst>
                                </p:cTn>
                              </p:par>
                            </p:childTnLst>
                          </p:cTn>
                        </p:par>
                      </p:childTnLst>
                    </p:cTn>
                  </p:par>
                </p:childTnLst>
              </p:cTn>
              <p:nextCondLst>
                <p:cond evt="onClick" delay="0">
                  <p:tgtEl>
                    <p:spTgt spid="6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41288" y="63659"/>
            <a:ext cx="6107112" cy="614998"/>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a:solidFill>
                  <a:schemeClr val="lt1"/>
                </a:solidFill>
                <a:latin typeface="Arial"/>
                <a:ea typeface="Arial"/>
                <a:cs typeface="Arial"/>
                <a:sym typeface="Arial"/>
              </a:rPr>
              <a:t>K-Means Clustering Example (K=2)</a:t>
            </a:r>
          </a:p>
        </p:txBody>
      </p:sp>
      <p:sp>
        <p:nvSpPr>
          <p:cNvPr id="120" name="Shape 120"/>
          <p:cNvSpPr txBox="1">
            <a:spLocks noGrp="1"/>
          </p:cNvSpPr>
          <p:nvPr>
            <p:ph idx="1"/>
          </p:nvPr>
        </p:nvSpPr>
        <p:spPr>
          <a:xfrm>
            <a:off x="2798763" y="819150"/>
            <a:ext cx="3068637" cy="4572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9CC00"/>
              </a:buClr>
              <a:buSzPct val="150000"/>
              <a:buFont typeface="Arial"/>
              <a:buChar char="•"/>
            </a:pPr>
            <a:r>
              <a:rPr lang="en" sz="1800" b="0" i="0" u="none" strike="noStrike" cap="none" baseline="0" dirty="0">
                <a:solidFill>
                  <a:srgbClr val="003399"/>
                </a:solidFill>
                <a:latin typeface="Arial"/>
                <a:ea typeface="Arial"/>
                <a:cs typeface="Arial"/>
                <a:sym typeface="Arial"/>
              </a:rPr>
              <a:t>New Centroids are </a:t>
            </a:r>
          </a:p>
        </p:txBody>
      </p:sp>
      <p:pic>
        <p:nvPicPr>
          <p:cNvPr id="121" name="Shape 121"/>
          <p:cNvPicPr preferRelativeResize="0"/>
          <p:nvPr/>
        </p:nvPicPr>
        <p:blipFill rotWithShape="1">
          <a:blip r:embed="rId3">
            <a:alphaModFix/>
          </a:blip>
          <a:srcRect/>
          <a:stretch/>
        </p:blipFill>
        <p:spPr>
          <a:xfrm>
            <a:off x="2971800" y="1291235"/>
            <a:ext cx="4394200" cy="477440"/>
          </a:xfrm>
          <a:prstGeom prst="rect">
            <a:avLst/>
          </a:prstGeom>
          <a:noFill/>
          <a:ln>
            <a:noFill/>
          </a:ln>
        </p:spPr>
      </p:pic>
      <p:pic>
        <p:nvPicPr>
          <p:cNvPr id="122" name="Shape 122"/>
          <p:cNvPicPr preferRelativeResize="0"/>
          <p:nvPr/>
        </p:nvPicPr>
        <p:blipFill rotWithShape="1">
          <a:blip r:embed="rId4">
            <a:alphaModFix/>
          </a:blip>
          <a:srcRect/>
          <a:stretch/>
        </p:blipFill>
        <p:spPr>
          <a:xfrm>
            <a:off x="3009900" y="1935659"/>
            <a:ext cx="5646738" cy="477441"/>
          </a:xfrm>
          <a:prstGeom prst="rect">
            <a:avLst/>
          </a:prstGeom>
          <a:noFill/>
          <a:ln>
            <a:noFill/>
          </a:ln>
        </p:spPr>
      </p:pic>
      <p:graphicFrame>
        <p:nvGraphicFramePr>
          <p:cNvPr id="123" name="Shape 123"/>
          <p:cNvGraphicFramePr/>
          <p:nvPr>
            <p:extLst>
              <p:ext uri="{D42A27DB-BD31-4B8C-83A1-F6EECF244321}">
                <p14:modId xmlns:p14="http://schemas.microsoft.com/office/powerpoint/2010/main" val="1692348346"/>
              </p:ext>
            </p:extLst>
          </p:nvPr>
        </p:nvGraphicFramePr>
        <p:xfrm>
          <a:off x="3259139" y="2683668"/>
          <a:ext cx="5397501" cy="2255680"/>
        </p:xfrm>
        <a:graphic>
          <a:graphicData uri="http://schemas.openxmlformats.org/drawingml/2006/table">
            <a:tbl>
              <a:tblPr firstRow="1" bandRow="1">
                <a:noFill/>
                <a:tableStyleId>{AC081E12-B0CF-4143-8CC3-D52391873394}</a:tableStyleId>
              </a:tblPr>
              <a:tblGrid>
                <a:gridCol w="1799167">
                  <a:extLst>
                    <a:ext uri="{9D8B030D-6E8A-4147-A177-3AD203B41FA5}">
                      <a16:colId xmlns:a16="http://schemas.microsoft.com/office/drawing/2014/main" val="20000"/>
                    </a:ext>
                  </a:extLst>
                </a:gridCol>
                <a:gridCol w="1799167">
                  <a:extLst>
                    <a:ext uri="{9D8B030D-6E8A-4147-A177-3AD203B41FA5}">
                      <a16:colId xmlns:a16="http://schemas.microsoft.com/office/drawing/2014/main" val="20001"/>
                    </a:ext>
                  </a:extLst>
                </a:gridCol>
                <a:gridCol w="1799167">
                  <a:extLst>
                    <a:ext uri="{9D8B030D-6E8A-4147-A177-3AD203B41FA5}">
                      <a16:colId xmlns:a16="http://schemas.microsoft.com/office/drawing/2014/main" val="20002"/>
                    </a:ext>
                  </a:extLst>
                </a:gridCol>
              </a:tblGrid>
              <a:tr h="279125">
                <a:tc>
                  <a:txBody>
                    <a:bodyPr/>
                    <a:lstStyle/>
                    <a:p>
                      <a:pPr marL="0" marR="0" lvl="0" indent="0" algn="l" rtl="0">
                        <a:spcBef>
                          <a:spcPts val="0"/>
                        </a:spcBef>
                        <a:buSzPct val="25000"/>
                        <a:buNone/>
                      </a:pPr>
                      <a:r>
                        <a:rPr lang="en" sz="1400" u="none" strike="noStrike" cap="none" baseline="0"/>
                        <a:t>Individual</a:t>
                      </a:r>
                    </a:p>
                  </a:txBody>
                  <a:tcPr marL="91450" marR="91450" marT="34300" marB="34300"/>
                </a:tc>
                <a:tc>
                  <a:txBody>
                    <a:bodyPr/>
                    <a:lstStyle/>
                    <a:p>
                      <a:pPr marL="0" marR="0" lvl="0" indent="0" algn="l" rtl="0">
                        <a:spcBef>
                          <a:spcPts val="0"/>
                        </a:spcBef>
                        <a:buSzPct val="25000"/>
                        <a:buNone/>
                      </a:pPr>
                      <a:r>
                        <a:rPr lang="en" sz="1400" u="none" strike="noStrike" cap="none" baseline="0"/>
                        <a:t>Centroid 1 Dist</a:t>
                      </a:r>
                    </a:p>
                  </a:txBody>
                  <a:tcPr marL="91450" marR="91450" marT="34300" marB="34300"/>
                </a:tc>
                <a:tc>
                  <a:txBody>
                    <a:bodyPr/>
                    <a:lstStyle/>
                    <a:p>
                      <a:pPr marL="0" marR="0" lvl="0" indent="0" algn="l" rtl="0">
                        <a:spcBef>
                          <a:spcPts val="0"/>
                        </a:spcBef>
                        <a:buSzPct val="25000"/>
                        <a:buNone/>
                      </a:pPr>
                      <a:r>
                        <a:rPr lang="en" sz="1400" u="none" strike="noStrike" cap="none" baseline="0"/>
                        <a:t>Centroid 2 Dist</a:t>
                      </a:r>
                    </a:p>
                  </a:txBody>
                  <a:tcPr marL="91450" marR="91450" marT="34300" marB="34300"/>
                </a:tc>
                <a:extLst>
                  <a:ext uri="{0D108BD9-81ED-4DB2-BD59-A6C34878D82A}">
                    <a16:rowId xmlns:a16="http://schemas.microsoft.com/office/drawing/2014/main" val="10000"/>
                  </a:ext>
                </a:extLst>
              </a:tr>
              <a:tr h="279125">
                <a:tc>
                  <a:txBody>
                    <a:bodyPr/>
                    <a:lstStyle/>
                    <a:p>
                      <a:pPr marL="0" marR="0" lvl="0" indent="0" algn="l" rtl="0">
                        <a:spcBef>
                          <a:spcPts val="0"/>
                        </a:spcBef>
                        <a:buSzPct val="25000"/>
                        <a:buNone/>
                      </a:pPr>
                      <a:r>
                        <a:rPr lang="en" sz="1400" u="none" strike="noStrike" cap="none" baseline="0"/>
                        <a:t>1</a:t>
                      </a:r>
                    </a:p>
                  </a:txBody>
                  <a:tcPr marL="91450" marR="91450" marT="34300" marB="34300"/>
                </a:tc>
                <a:tc>
                  <a:txBody>
                    <a:bodyPr/>
                    <a:lstStyle/>
                    <a:p>
                      <a:pPr marL="0" marR="0" lvl="0" indent="0" algn="l" rtl="0">
                        <a:spcBef>
                          <a:spcPts val="0"/>
                        </a:spcBef>
                        <a:buSzPct val="25000"/>
                        <a:buNone/>
                      </a:pPr>
                      <a:r>
                        <a:rPr lang="en" sz="1400" u="none" strike="noStrike" cap="none" baseline="0"/>
                        <a:t>1.57</a:t>
                      </a:r>
                    </a:p>
                  </a:txBody>
                  <a:tcPr marL="91450" marR="91450" marT="34300" marB="34300">
                    <a:solidFill>
                      <a:srgbClr val="92D050"/>
                    </a:solidFill>
                  </a:tcPr>
                </a:tc>
                <a:tc>
                  <a:txBody>
                    <a:bodyPr/>
                    <a:lstStyle/>
                    <a:p>
                      <a:pPr marL="0" marR="0" lvl="0" indent="0" algn="l" rtl="0">
                        <a:spcBef>
                          <a:spcPts val="0"/>
                        </a:spcBef>
                        <a:buSzPct val="25000"/>
                        <a:buNone/>
                      </a:pPr>
                      <a:r>
                        <a:rPr lang="en" sz="1400" u="none" strike="noStrike" cap="none" baseline="0"/>
                        <a:t>7.21</a:t>
                      </a:r>
                    </a:p>
                  </a:txBody>
                  <a:tcPr marL="91450" marR="91450" marT="34300" marB="34300"/>
                </a:tc>
                <a:extLst>
                  <a:ext uri="{0D108BD9-81ED-4DB2-BD59-A6C34878D82A}">
                    <a16:rowId xmlns:a16="http://schemas.microsoft.com/office/drawing/2014/main" val="10001"/>
                  </a:ext>
                </a:extLst>
              </a:tr>
              <a:tr h="279125">
                <a:tc>
                  <a:txBody>
                    <a:bodyPr/>
                    <a:lstStyle/>
                    <a:p>
                      <a:pPr marL="0" marR="0" lvl="0" indent="0" algn="l" rtl="0">
                        <a:spcBef>
                          <a:spcPts val="0"/>
                        </a:spcBef>
                        <a:buSzPct val="25000"/>
                        <a:buNone/>
                      </a:pPr>
                      <a:r>
                        <a:rPr lang="en" sz="1400" u="none" strike="noStrike" cap="none" baseline="0" dirty="0"/>
                        <a:t>2 (1.5,2.0)</a:t>
                      </a:r>
                    </a:p>
                  </a:txBody>
                  <a:tcPr marL="91450" marR="91450" marT="34300" marB="34300"/>
                </a:tc>
                <a:tc>
                  <a:txBody>
                    <a:bodyPr/>
                    <a:lstStyle/>
                    <a:p>
                      <a:pPr marL="0" marR="0" lvl="0" indent="0" algn="l" rtl="0">
                        <a:spcBef>
                          <a:spcPts val="0"/>
                        </a:spcBef>
                        <a:buSzPct val="25000"/>
                        <a:buNone/>
                      </a:pPr>
                      <a:r>
                        <a:rPr lang="en" sz="1400" u="none" strike="noStrike" cap="none" baseline="0"/>
                        <a:t>0.47</a:t>
                      </a:r>
                    </a:p>
                  </a:txBody>
                  <a:tcPr marL="91450" marR="91450" marT="34300" marB="34300">
                    <a:solidFill>
                      <a:srgbClr val="92D050"/>
                    </a:solidFill>
                  </a:tcPr>
                </a:tc>
                <a:tc>
                  <a:txBody>
                    <a:bodyPr/>
                    <a:lstStyle/>
                    <a:p>
                      <a:pPr marL="0" marR="0" lvl="0" indent="0" algn="l" rtl="0">
                        <a:spcBef>
                          <a:spcPts val="0"/>
                        </a:spcBef>
                        <a:buSzPct val="25000"/>
                        <a:buNone/>
                      </a:pPr>
                      <a:r>
                        <a:rPr lang="en" sz="1400" u="none" strike="noStrike" cap="none" baseline="0"/>
                        <a:t>6.10</a:t>
                      </a:r>
                    </a:p>
                  </a:txBody>
                  <a:tcPr marL="91450" marR="91450" marT="34300" marB="34300"/>
                </a:tc>
                <a:extLst>
                  <a:ext uri="{0D108BD9-81ED-4DB2-BD59-A6C34878D82A}">
                    <a16:rowId xmlns:a16="http://schemas.microsoft.com/office/drawing/2014/main" val="10002"/>
                  </a:ext>
                </a:extLst>
              </a:tr>
              <a:tr h="279125">
                <a:tc>
                  <a:txBody>
                    <a:bodyPr/>
                    <a:lstStyle/>
                    <a:p>
                      <a:pPr marL="0" marR="0" lvl="0" indent="0" algn="l" rtl="0">
                        <a:spcBef>
                          <a:spcPts val="0"/>
                        </a:spcBef>
                        <a:buSzPct val="25000"/>
                        <a:buNone/>
                      </a:pPr>
                      <a:r>
                        <a:rPr lang="en" sz="1400" u="none" strike="noStrike" cap="none" baseline="0"/>
                        <a:t>3</a:t>
                      </a:r>
                    </a:p>
                  </a:txBody>
                  <a:tcPr marL="91450" marR="91450" marT="34300" marB="34300"/>
                </a:tc>
                <a:tc>
                  <a:txBody>
                    <a:bodyPr/>
                    <a:lstStyle/>
                    <a:p>
                      <a:pPr marL="0" marR="0" lvl="0" indent="0" algn="l" rtl="0">
                        <a:spcBef>
                          <a:spcPts val="0"/>
                        </a:spcBef>
                        <a:buSzPct val="25000"/>
                        <a:buNone/>
                      </a:pPr>
                      <a:r>
                        <a:rPr lang="en" sz="1400" u="none" strike="noStrike" cap="none" baseline="0"/>
                        <a:t>2.04</a:t>
                      </a:r>
                    </a:p>
                  </a:txBody>
                  <a:tcPr marL="91450" marR="91450" marT="34300" marB="34300">
                    <a:solidFill>
                      <a:srgbClr val="62ABD5"/>
                    </a:solidFill>
                  </a:tcPr>
                </a:tc>
                <a:tc>
                  <a:txBody>
                    <a:bodyPr/>
                    <a:lstStyle/>
                    <a:p>
                      <a:pPr marL="0" marR="0" lvl="0" indent="0" algn="l" rtl="0">
                        <a:spcBef>
                          <a:spcPts val="0"/>
                        </a:spcBef>
                        <a:buSzPct val="25000"/>
                        <a:buNone/>
                      </a:pPr>
                      <a:r>
                        <a:rPr lang="en" sz="1400" u="none" strike="noStrike" cap="none" baseline="0"/>
                        <a:t>1.78</a:t>
                      </a:r>
                    </a:p>
                  </a:txBody>
                  <a:tcPr marL="91450" marR="91450" marT="34300" marB="34300">
                    <a:solidFill>
                      <a:srgbClr val="62ABD5"/>
                    </a:solidFill>
                  </a:tcPr>
                </a:tc>
                <a:extLst>
                  <a:ext uri="{0D108BD9-81ED-4DB2-BD59-A6C34878D82A}">
                    <a16:rowId xmlns:a16="http://schemas.microsoft.com/office/drawing/2014/main" val="10003"/>
                  </a:ext>
                </a:extLst>
              </a:tr>
              <a:tr h="279125">
                <a:tc>
                  <a:txBody>
                    <a:bodyPr/>
                    <a:lstStyle/>
                    <a:p>
                      <a:pPr marL="0" marR="0" lvl="0" indent="0" algn="l" rtl="0">
                        <a:spcBef>
                          <a:spcPts val="0"/>
                        </a:spcBef>
                        <a:buSzPct val="25000"/>
                        <a:buNone/>
                      </a:pPr>
                      <a:r>
                        <a:rPr lang="en" sz="1400" u="none" strike="noStrike" cap="none" baseline="0"/>
                        <a:t>4</a:t>
                      </a:r>
                    </a:p>
                  </a:txBody>
                  <a:tcPr marL="91450" marR="91450" marT="34300" marB="34300"/>
                </a:tc>
                <a:tc>
                  <a:txBody>
                    <a:bodyPr/>
                    <a:lstStyle/>
                    <a:p>
                      <a:pPr marL="0" marR="0" lvl="0" indent="0" algn="l" rtl="0">
                        <a:spcBef>
                          <a:spcPts val="0"/>
                        </a:spcBef>
                        <a:buSzPct val="25000"/>
                        <a:buNone/>
                      </a:pPr>
                      <a:r>
                        <a:rPr lang="en" sz="1400" u="none" strike="noStrike" cap="none" baseline="0"/>
                        <a:t>5.64</a:t>
                      </a:r>
                    </a:p>
                  </a:txBody>
                  <a:tcPr marL="91450" marR="91450" marT="34300" marB="34300"/>
                </a:tc>
                <a:tc>
                  <a:txBody>
                    <a:bodyPr/>
                    <a:lstStyle/>
                    <a:p>
                      <a:pPr marL="0" marR="0" lvl="0" indent="0" algn="l" rtl="0">
                        <a:spcBef>
                          <a:spcPts val="0"/>
                        </a:spcBef>
                        <a:buSzPct val="25000"/>
                        <a:buNone/>
                      </a:pPr>
                      <a:r>
                        <a:rPr lang="en" sz="1400" u="none" strike="noStrike" cap="none" baseline="0"/>
                        <a:t>1.84</a:t>
                      </a:r>
                    </a:p>
                  </a:txBody>
                  <a:tcPr marL="91450" marR="91450" marT="34300" marB="34300">
                    <a:solidFill>
                      <a:srgbClr val="92D050"/>
                    </a:solidFill>
                  </a:tcPr>
                </a:tc>
                <a:extLst>
                  <a:ext uri="{0D108BD9-81ED-4DB2-BD59-A6C34878D82A}">
                    <a16:rowId xmlns:a16="http://schemas.microsoft.com/office/drawing/2014/main" val="10004"/>
                  </a:ext>
                </a:extLst>
              </a:tr>
              <a:tr h="279125">
                <a:tc>
                  <a:txBody>
                    <a:bodyPr/>
                    <a:lstStyle/>
                    <a:p>
                      <a:pPr marL="0" marR="0" lvl="0" indent="0" algn="l" rtl="0">
                        <a:spcBef>
                          <a:spcPts val="0"/>
                        </a:spcBef>
                        <a:buSzPct val="25000"/>
                        <a:buNone/>
                      </a:pPr>
                      <a:r>
                        <a:rPr lang="en" sz="1400" u="none" strike="noStrike" cap="none" baseline="0"/>
                        <a:t>5</a:t>
                      </a:r>
                    </a:p>
                  </a:txBody>
                  <a:tcPr marL="91450" marR="91450" marT="34300" marB="34300"/>
                </a:tc>
                <a:tc>
                  <a:txBody>
                    <a:bodyPr/>
                    <a:lstStyle/>
                    <a:p>
                      <a:pPr marL="0" marR="0" lvl="0" indent="0" algn="l" rtl="0">
                        <a:spcBef>
                          <a:spcPts val="0"/>
                        </a:spcBef>
                        <a:buSzPct val="25000"/>
                        <a:buNone/>
                      </a:pPr>
                      <a:r>
                        <a:rPr lang="en" sz="1400" u="none" strike="noStrike" cap="none" baseline="0"/>
                        <a:t>3.15</a:t>
                      </a:r>
                    </a:p>
                  </a:txBody>
                  <a:tcPr marL="91450" marR="91450" marT="34300" marB="34300"/>
                </a:tc>
                <a:tc>
                  <a:txBody>
                    <a:bodyPr/>
                    <a:lstStyle/>
                    <a:p>
                      <a:pPr marL="0" marR="0" lvl="0" indent="0" algn="l" rtl="0">
                        <a:spcBef>
                          <a:spcPts val="0"/>
                        </a:spcBef>
                        <a:buSzPct val="25000"/>
                        <a:buNone/>
                      </a:pPr>
                      <a:r>
                        <a:rPr lang="en" sz="1400" u="none" strike="noStrike" cap="none" baseline="0"/>
                        <a:t>0.73</a:t>
                      </a:r>
                    </a:p>
                  </a:txBody>
                  <a:tcPr marL="91450" marR="91450" marT="34300" marB="34300">
                    <a:solidFill>
                      <a:srgbClr val="92D050"/>
                    </a:solidFill>
                  </a:tcPr>
                </a:tc>
                <a:extLst>
                  <a:ext uri="{0D108BD9-81ED-4DB2-BD59-A6C34878D82A}">
                    <a16:rowId xmlns:a16="http://schemas.microsoft.com/office/drawing/2014/main" val="10005"/>
                  </a:ext>
                </a:extLst>
              </a:tr>
              <a:tr h="279125">
                <a:tc>
                  <a:txBody>
                    <a:bodyPr/>
                    <a:lstStyle/>
                    <a:p>
                      <a:pPr marL="0" marR="0" lvl="0" indent="0" algn="l" rtl="0">
                        <a:spcBef>
                          <a:spcPts val="0"/>
                        </a:spcBef>
                        <a:buSzPct val="25000"/>
                        <a:buNone/>
                      </a:pPr>
                      <a:r>
                        <a:rPr lang="en" sz="1400" u="none" strike="noStrike" cap="none" baseline="0"/>
                        <a:t>6</a:t>
                      </a:r>
                    </a:p>
                  </a:txBody>
                  <a:tcPr marL="91450" marR="91450" marT="34300" marB="34300"/>
                </a:tc>
                <a:tc>
                  <a:txBody>
                    <a:bodyPr/>
                    <a:lstStyle/>
                    <a:p>
                      <a:pPr marL="0" marR="0" lvl="0" indent="0" algn="l" rtl="0">
                        <a:spcBef>
                          <a:spcPts val="0"/>
                        </a:spcBef>
                        <a:buSzPct val="25000"/>
                        <a:buNone/>
                      </a:pPr>
                      <a:r>
                        <a:rPr lang="en" sz="1400" u="none" strike="noStrike" cap="none" baseline="0"/>
                        <a:t>3.78</a:t>
                      </a:r>
                    </a:p>
                  </a:txBody>
                  <a:tcPr marL="91450" marR="91450" marT="34300" marB="34300"/>
                </a:tc>
                <a:tc>
                  <a:txBody>
                    <a:bodyPr/>
                    <a:lstStyle/>
                    <a:p>
                      <a:pPr marL="0" marR="0" lvl="0" indent="0" algn="l" rtl="0">
                        <a:spcBef>
                          <a:spcPts val="0"/>
                        </a:spcBef>
                        <a:buSzPct val="25000"/>
                        <a:buNone/>
                      </a:pPr>
                      <a:r>
                        <a:rPr lang="en" sz="1400" u="none" strike="noStrike" cap="none" baseline="0"/>
                        <a:t>0.54</a:t>
                      </a:r>
                    </a:p>
                  </a:txBody>
                  <a:tcPr marL="91450" marR="91450" marT="34300" marB="34300">
                    <a:solidFill>
                      <a:srgbClr val="92D050"/>
                    </a:solidFill>
                  </a:tcPr>
                </a:tc>
                <a:extLst>
                  <a:ext uri="{0D108BD9-81ED-4DB2-BD59-A6C34878D82A}">
                    <a16:rowId xmlns:a16="http://schemas.microsoft.com/office/drawing/2014/main" val="10006"/>
                  </a:ext>
                </a:extLst>
              </a:tr>
              <a:tr h="279125">
                <a:tc>
                  <a:txBody>
                    <a:bodyPr/>
                    <a:lstStyle/>
                    <a:p>
                      <a:pPr marL="0" marR="0" lvl="0" indent="0" algn="l" rtl="0">
                        <a:spcBef>
                          <a:spcPts val="0"/>
                        </a:spcBef>
                        <a:buSzPct val="25000"/>
                        <a:buNone/>
                      </a:pPr>
                      <a:r>
                        <a:rPr lang="en" sz="1400" u="none" strike="noStrike" cap="none" baseline="0"/>
                        <a:t>7</a:t>
                      </a:r>
                    </a:p>
                  </a:txBody>
                  <a:tcPr marL="91450" marR="91450" marT="34300" marB="34300"/>
                </a:tc>
                <a:tc>
                  <a:txBody>
                    <a:bodyPr/>
                    <a:lstStyle/>
                    <a:p>
                      <a:pPr marL="0" marR="0" lvl="0" indent="0" algn="l" rtl="0">
                        <a:spcBef>
                          <a:spcPts val="0"/>
                        </a:spcBef>
                        <a:buSzPct val="25000"/>
                        <a:buNone/>
                      </a:pPr>
                      <a:r>
                        <a:rPr lang="en" sz="1400" u="none" strike="noStrike" cap="none" baseline="0"/>
                        <a:t>2.74</a:t>
                      </a:r>
                    </a:p>
                  </a:txBody>
                  <a:tcPr marL="91450" marR="91450" marT="34300" marB="34300"/>
                </a:tc>
                <a:tc>
                  <a:txBody>
                    <a:bodyPr/>
                    <a:lstStyle/>
                    <a:p>
                      <a:pPr marL="0" marR="0" lvl="0" indent="0" algn="l" rtl="0">
                        <a:spcBef>
                          <a:spcPts val="0"/>
                        </a:spcBef>
                        <a:buSzPct val="25000"/>
                        <a:buNone/>
                      </a:pPr>
                      <a:r>
                        <a:rPr lang="en" sz="1400" u="none" strike="noStrike" cap="none" baseline="0" dirty="0"/>
                        <a:t>1.08</a:t>
                      </a:r>
                    </a:p>
                  </a:txBody>
                  <a:tcPr marL="91450" marR="91450" marT="34300" marB="34300">
                    <a:solidFill>
                      <a:srgbClr val="92D050"/>
                    </a:solidFill>
                  </a:tcPr>
                </a:tc>
                <a:extLst>
                  <a:ext uri="{0D108BD9-81ED-4DB2-BD59-A6C34878D82A}">
                    <a16:rowId xmlns:a16="http://schemas.microsoft.com/office/drawing/2014/main" val="10007"/>
                  </a:ext>
                </a:extLst>
              </a:tr>
            </a:tbl>
          </a:graphicData>
        </a:graphic>
      </p:graphicFrame>
      <p:sp>
        <p:nvSpPr>
          <p:cNvPr id="124" name="Shape 124"/>
          <p:cNvSpPr/>
          <p:nvPr/>
        </p:nvSpPr>
        <p:spPr>
          <a:xfrm>
            <a:off x="3206750" y="3534966"/>
            <a:ext cx="422275" cy="295275"/>
          </a:xfrm>
          <a:prstGeom prst="ellipse">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r" rtl="0">
              <a:spcBef>
                <a:spcPts val="0"/>
              </a:spcBef>
              <a:spcAft>
                <a:spcPts val="0"/>
              </a:spcAft>
              <a:buNone/>
            </a:pPr>
            <a:endParaRPr sz="1000" b="1" i="0" u="none" strike="noStrike" cap="none" baseline="0">
              <a:solidFill>
                <a:schemeClr val="lt1"/>
              </a:solidFill>
              <a:latin typeface="Arial"/>
              <a:ea typeface="Arial"/>
              <a:cs typeface="Arial"/>
              <a:sym typeface="Arial"/>
            </a:endParaRPr>
          </a:p>
        </p:txBody>
      </p:sp>
      <p:sp>
        <p:nvSpPr>
          <p:cNvPr id="125" name="Shape 125"/>
          <p:cNvSpPr txBox="1"/>
          <p:nvPr/>
        </p:nvSpPr>
        <p:spPr>
          <a:xfrm>
            <a:off x="141288" y="819150"/>
            <a:ext cx="2517774" cy="2514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000000"/>
                </a:solidFill>
                <a:latin typeface="Arial"/>
                <a:ea typeface="Arial"/>
                <a:cs typeface="Arial"/>
                <a:sym typeface="Arial"/>
              </a:rPr>
              <a:t>Individual 3 will move from Cluster 1 to Cluster 2</a:t>
            </a:r>
          </a:p>
          <a:p>
            <a:pPr marL="0" marR="0" lvl="0" indent="0" algn="l" rtl="0">
              <a:spcBef>
                <a:spcPts val="0"/>
              </a:spcBef>
              <a:spcAft>
                <a:spcPts val="0"/>
              </a:spcAft>
              <a:buNone/>
            </a:pPr>
            <a:endParaRPr sz="1800" b="1" i="0" u="none" strike="noStrike" cap="none" baseline="0" dirty="0">
              <a:solidFill>
                <a:srgbClr val="000000"/>
              </a:solidFill>
              <a:latin typeface="Arial"/>
              <a:ea typeface="Arial"/>
              <a:cs typeface="Arial"/>
              <a:sym typeface="Arial"/>
            </a:endParaRPr>
          </a:p>
          <a:p>
            <a:pPr marL="0" marR="0" lvl="0" indent="0" algn="l" rtl="0">
              <a:spcBef>
                <a:spcPts val="0"/>
              </a:spcBef>
              <a:spcAft>
                <a:spcPts val="0"/>
              </a:spcAft>
              <a:buNone/>
            </a:pPr>
            <a:endParaRPr sz="1800" b="1" i="0" u="none" strike="noStrike" cap="none" baseline="0" dirty="0">
              <a:solidFill>
                <a:srgbClr val="000000"/>
              </a:solidFill>
              <a:latin typeface="Arial"/>
              <a:ea typeface="Arial"/>
              <a:cs typeface="Arial"/>
              <a:sym typeface="Arial"/>
            </a:endParaRPr>
          </a:p>
          <a:p>
            <a:pPr marL="0" marR="0" lvl="0" indent="0" algn="l" rtl="0">
              <a:spcBef>
                <a:spcPts val="0"/>
              </a:spcBef>
              <a:spcAft>
                <a:spcPts val="0"/>
              </a:spcAft>
              <a:buSzPct val="25000"/>
              <a:buNone/>
            </a:pPr>
            <a:r>
              <a:rPr lang="en" sz="1800" b="1" i="0" u="none" strike="noStrike" cap="none" baseline="0" dirty="0">
                <a:solidFill>
                  <a:srgbClr val="000000"/>
                </a:solidFill>
                <a:latin typeface="Arial"/>
                <a:ea typeface="Arial"/>
                <a:cs typeface="Arial"/>
                <a:sym typeface="Arial"/>
              </a:rPr>
              <a:t>Thus {1,2} will form Cluster 1 and {3,4,5,6,7} will form Cluster 2</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76200" y="273844"/>
            <a:ext cx="6553200" cy="683420"/>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dirty="0">
                <a:solidFill>
                  <a:schemeClr val="lt1"/>
                </a:solidFill>
                <a:latin typeface="Arial"/>
                <a:ea typeface="Arial"/>
                <a:cs typeface="Arial"/>
                <a:sym typeface="Arial"/>
              </a:rPr>
              <a:t>K-Means Clustering Example (K=2)</a:t>
            </a:r>
          </a:p>
        </p:txBody>
      </p:sp>
      <p:sp>
        <p:nvSpPr>
          <p:cNvPr id="131" name="Shape 131"/>
          <p:cNvSpPr txBox="1">
            <a:spLocks noGrp="1"/>
          </p:cNvSpPr>
          <p:nvPr>
            <p:ph idx="1"/>
          </p:nvPr>
        </p:nvSpPr>
        <p:spPr>
          <a:xfrm>
            <a:off x="2590801" y="1153716"/>
            <a:ext cx="3886199" cy="354806"/>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9CC00"/>
              </a:buClr>
              <a:buSzPct val="150000"/>
              <a:buFont typeface="Arial"/>
              <a:buChar char="•"/>
            </a:pPr>
            <a:r>
              <a:rPr lang="en" sz="1800" b="0" i="0" u="none" strike="noStrike" cap="none" baseline="0" dirty="0">
                <a:solidFill>
                  <a:srgbClr val="003399"/>
                </a:solidFill>
                <a:latin typeface="Arial"/>
                <a:ea typeface="Arial"/>
                <a:cs typeface="Arial"/>
                <a:sym typeface="Arial"/>
              </a:rPr>
              <a:t>New Centroids are </a:t>
            </a:r>
          </a:p>
        </p:txBody>
      </p:sp>
      <p:pic>
        <p:nvPicPr>
          <p:cNvPr id="132" name="Shape 132"/>
          <p:cNvPicPr preferRelativeResize="0"/>
          <p:nvPr/>
        </p:nvPicPr>
        <p:blipFill rotWithShape="1">
          <a:blip r:embed="rId3">
            <a:alphaModFix/>
          </a:blip>
          <a:srcRect/>
          <a:stretch/>
        </p:blipFill>
        <p:spPr>
          <a:xfrm>
            <a:off x="2743200" y="1506141"/>
            <a:ext cx="4476749" cy="477440"/>
          </a:xfrm>
          <a:prstGeom prst="rect">
            <a:avLst/>
          </a:prstGeom>
          <a:noFill/>
          <a:ln>
            <a:noFill/>
          </a:ln>
        </p:spPr>
      </p:pic>
      <p:pic>
        <p:nvPicPr>
          <p:cNvPr id="133" name="Shape 133"/>
          <p:cNvPicPr preferRelativeResize="0"/>
          <p:nvPr/>
        </p:nvPicPr>
        <p:blipFill rotWithShape="1">
          <a:blip r:embed="rId4">
            <a:alphaModFix/>
          </a:blip>
          <a:srcRect/>
          <a:stretch/>
        </p:blipFill>
        <p:spPr>
          <a:xfrm>
            <a:off x="2819400" y="2009775"/>
            <a:ext cx="6235700" cy="477441"/>
          </a:xfrm>
          <a:prstGeom prst="rect">
            <a:avLst/>
          </a:prstGeom>
          <a:noFill/>
          <a:ln>
            <a:noFill/>
          </a:ln>
        </p:spPr>
      </p:pic>
      <p:graphicFrame>
        <p:nvGraphicFramePr>
          <p:cNvPr id="134" name="Shape 134"/>
          <p:cNvGraphicFramePr/>
          <p:nvPr>
            <p:extLst>
              <p:ext uri="{D42A27DB-BD31-4B8C-83A1-F6EECF244321}">
                <p14:modId xmlns:p14="http://schemas.microsoft.com/office/powerpoint/2010/main" val="2557058613"/>
              </p:ext>
            </p:extLst>
          </p:nvPr>
        </p:nvGraphicFramePr>
        <p:xfrm>
          <a:off x="2971800" y="2571750"/>
          <a:ext cx="6059262" cy="2367600"/>
        </p:xfrm>
        <a:graphic>
          <a:graphicData uri="http://schemas.openxmlformats.org/drawingml/2006/table">
            <a:tbl>
              <a:tblPr firstRow="1" bandRow="1">
                <a:noFill/>
                <a:tableStyleId>{E703DB2D-CB58-4FCD-AC16-350DF0C3B724}</a:tableStyleId>
              </a:tblPr>
              <a:tblGrid>
                <a:gridCol w="2019754">
                  <a:extLst>
                    <a:ext uri="{9D8B030D-6E8A-4147-A177-3AD203B41FA5}">
                      <a16:colId xmlns:a16="http://schemas.microsoft.com/office/drawing/2014/main" val="20000"/>
                    </a:ext>
                  </a:extLst>
                </a:gridCol>
                <a:gridCol w="2019754">
                  <a:extLst>
                    <a:ext uri="{9D8B030D-6E8A-4147-A177-3AD203B41FA5}">
                      <a16:colId xmlns:a16="http://schemas.microsoft.com/office/drawing/2014/main" val="20001"/>
                    </a:ext>
                  </a:extLst>
                </a:gridCol>
                <a:gridCol w="2019754">
                  <a:extLst>
                    <a:ext uri="{9D8B030D-6E8A-4147-A177-3AD203B41FA5}">
                      <a16:colId xmlns:a16="http://schemas.microsoft.com/office/drawing/2014/main" val="20002"/>
                    </a:ext>
                  </a:extLst>
                </a:gridCol>
              </a:tblGrid>
              <a:tr h="295950">
                <a:tc>
                  <a:txBody>
                    <a:bodyPr/>
                    <a:lstStyle/>
                    <a:p>
                      <a:pPr marL="0" marR="0" lvl="0" indent="0" algn="l" rtl="0">
                        <a:spcBef>
                          <a:spcPts val="0"/>
                        </a:spcBef>
                        <a:buSzPct val="25000"/>
                        <a:buNone/>
                      </a:pPr>
                      <a:r>
                        <a:rPr lang="en" sz="1400" u="none" strike="noStrike" cap="none" baseline="0"/>
                        <a:t>Individual</a:t>
                      </a:r>
                    </a:p>
                  </a:txBody>
                  <a:tcPr marL="91450" marR="91450" marT="34300" marB="34300"/>
                </a:tc>
                <a:tc>
                  <a:txBody>
                    <a:bodyPr/>
                    <a:lstStyle/>
                    <a:p>
                      <a:pPr marL="0" marR="0" lvl="0" indent="0" algn="l" rtl="0">
                        <a:spcBef>
                          <a:spcPts val="0"/>
                        </a:spcBef>
                        <a:buSzPct val="25000"/>
                        <a:buNone/>
                      </a:pPr>
                      <a:r>
                        <a:rPr lang="en" sz="1400" u="none" strike="noStrike" cap="none" baseline="0"/>
                        <a:t>Centroid 1 Dist</a:t>
                      </a:r>
                    </a:p>
                  </a:txBody>
                  <a:tcPr marL="91450" marR="91450" marT="34300" marB="34300"/>
                </a:tc>
                <a:tc>
                  <a:txBody>
                    <a:bodyPr/>
                    <a:lstStyle/>
                    <a:p>
                      <a:pPr marL="0" marR="0" lvl="0" indent="0" algn="l" rtl="0">
                        <a:spcBef>
                          <a:spcPts val="0"/>
                        </a:spcBef>
                        <a:buSzPct val="25000"/>
                        <a:buNone/>
                      </a:pPr>
                      <a:r>
                        <a:rPr lang="en" sz="1400" u="none" strike="noStrike" cap="none" baseline="0"/>
                        <a:t>Centroid 2 Dist</a:t>
                      </a:r>
                    </a:p>
                  </a:txBody>
                  <a:tcPr marL="91450" marR="91450" marT="34300" marB="34300"/>
                </a:tc>
                <a:extLst>
                  <a:ext uri="{0D108BD9-81ED-4DB2-BD59-A6C34878D82A}">
                    <a16:rowId xmlns:a16="http://schemas.microsoft.com/office/drawing/2014/main" val="10000"/>
                  </a:ext>
                </a:extLst>
              </a:tr>
              <a:tr h="295950">
                <a:tc>
                  <a:txBody>
                    <a:bodyPr/>
                    <a:lstStyle/>
                    <a:p>
                      <a:pPr marL="0" marR="0" lvl="0" indent="0" algn="l" rtl="0">
                        <a:spcBef>
                          <a:spcPts val="0"/>
                        </a:spcBef>
                        <a:buSzPct val="25000"/>
                        <a:buNone/>
                      </a:pPr>
                      <a:r>
                        <a:rPr lang="en" sz="1400" u="none" strike="noStrike" cap="none" baseline="0"/>
                        <a:t>1</a:t>
                      </a:r>
                    </a:p>
                  </a:txBody>
                  <a:tcPr marL="91450" marR="91450" marT="34300" marB="34300"/>
                </a:tc>
                <a:tc>
                  <a:txBody>
                    <a:bodyPr/>
                    <a:lstStyle/>
                    <a:p>
                      <a:pPr marL="0" marR="0" lvl="0" indent="0" algn="l" rtl="0">
                        <a:spcBef>
                          <a:spcPts val="0"/>
                        </a:spcBef>
                        <a:buSzPct val="25000"/>
                        <a:buNone/>
                      </a:pPr>
                      <a:r>
                        <a:rPr lang="en" sz="1400" u="none" strike="noStrike" cap="none" baseline="0"/>
                        <a:t>0.56</a:t>
                      </a:r>
                    </a:p>
                  </a:txBody>
                  <a:tcPr marL="91450" marR="91450" marT="34300" marB="34300">
                    <a:solidFill>
                      <a:srgbClr val="00B050"/>
                    </a:solidFill>
                  </a:tcPr>
                </a:tc>
                <a:tc>
                  <a:txBody>
                    <a:bodyPr/>
                    <a:lstStyle/>
                    <a:p>
                      <a:pPr marL="0" marR="0" lvl="0" indent="0" algn="l" rtl="0">
                        <a:spcBef>
                          <a:spcPts val="0"/>
                        </a:spcBef>
                        <a:buSzPct val="25000"/>
                        <a:buNone/>
                      </a:pPr>
                      <a:r>
                        <a:rPr lang="en" sz="1400" u="none" strike="noStrike" cap="none" baseline="0"/>
                        <a:t>7.21</a:t>
                      </a:r>
                    </a:p>
                  </a:txBody>
                  <a:tcPr marL="91450" marR="91450" marT="34300" marB="34300"/>
                </a:tc>
                <a:extLst>
                  <a:ext uri="{0D108BD9-81ED-4DB2-BD59-A6C34878D82A}">
                    <a16:rowId xmlns:a16="http://schemas.microsoft.com/office/drawing/2014/main" val="10001"/>
                  </a:ext>
                </a:extLst>
              </a:tr>
              <a:tr h="295950">
                <a:tc>
                  <a:txBody>
                    <a:bodyPr/>
                    <a:lstStyle/>
                    <a:p>
                      <a:pPr marL="0" marR="0" lvl="0" indent="0" algn="l" rtl="0">
                        <a:spcBef>
                          <a:spcPts val="0"/>
                        </a:spcBef>
                        <a:buSzPct val="25000"/>
                        <a:buNone/>
                      </a:pPr>
                      <a:r>
                        <a:rPr lang="en" sz="1400" u="none" strike="noStrike" cap="none" baseline="0"/>
                        <a:t>2 (1.5,2.0)</a:t>
                      </a:r>
                    </a:p>
                  </a:txBody>
                  <a:tcPr marL="91450" marR="91450" marT="34300" marB="34300"/>
                </a:tc>
                <a:tc>
                  <a:txBody>
                    <a:bodyPr/>
                    <a:lstStyle/>
                    <a:p>
                      <a:pPr marL="0" marR="0" lvl="0" indent="0" algn="l" rtl="0">
                        <a:spcBef>
                          <a:spcPts val="0"/>
                        </a:spcBef>
                        <a:buSzPct val="25000"/>
                        <a:buNone/>
                      </a:pPr>
                      <a:r>
                        <a:rPr lang="en" sz="1400" u="none" strike="noStrike" cap="none" baseline="0"/>
                        <a:t>0.56</a:t>
                      </a:r>
                    </a:p>
                  </a:txBody>
                  <a:tcPr marL="91450" marR="91450" marT="34300" marB="34300">
                    <a:solidFill>
                      <a:srgbClr val="00B050"/>
                    </a:solidFill>
                  </a:tcPr>
                </a:tc>
                <a:tc>
                  <a:txBody>
                    <a:bodyPr/>
                    <a:lstStyle/>
                    <a:p>
                      <a:pPr marL="0" marR="0" lvl="0" indent="0" algn="l" rtl="0">
                        <a:spcBef>
                          <a:spcPts val="0"/>
                        </a:spcBef>
                        <a:buSzPct val="25000"/>
                        <a:buNone/>
                      </a:pPr>
                      <a:r>
                        <a:rPr lang="en" sz="1400" u="none" strike="noStrike" cap="none" baseline="0"/>
                        <a:t>6.10</a:t>
                      </a:r>
                    </a:p>
                  </a:txBody>
                  <a:tcPr marL="91450" marR="91450" marT="34300" marB="34300"/>
                </a:tc>
                <a:extLst>
                  <a:ext uri="{0D108BD9-81ED-4DB2-BD59-A6C34878D82A}">
                    <a16:rowId xmlns:a16="http://schemas.microsoft.com/office/drawing/2014/main" val="10002"/>
                  </a:ext>
                </a:extLst>
              </a:tr>
              <a:tr h="295950">
                <a:tc>
                  <a:txBody>
                    <a:bodyPr/>
                    <a:lstStyle/>
                    <a:p>
                      <a:pPr marL="0" marR="0" lvl="0" indent="0" algn="l" rtl="0">
                        <a:spcBef>
                          <a:spcPts val="0"/>
                        </a:spcBef>
                        <a:buSzPct val="25000"/>
                        <a:buNone/>
                      </a:pPr>
                      <a:r>
                        <a:rPr lang="en" sz="1400" u="none" strike="noStrike" cap="none" baseline="0" dirty="0"/>
                        <a:t>3</a:t>
                      </a:r>
                    </a:p>
                  </a:txBody>
                  <a:tcPr marL="91450" marR="91450" marT="34300" marB="34300"/>
                </a:tc>
                <a:tc>
                  <a:txBody>
                    <a:bodyPr/>
                    <a:lstStyle/>
                    <a:p>
                      <a:pPr marL="0" marR="0" lvl="0" indent="0" algn="l" rtl="0">
                        <a:spcBef>
                          <a:spcPts val="0"/>
                        </a:spcBef>
                        <a:buSzPct val="25000"/>
                        <a:buNone/>
                      </a:pPr>
                      <a:r>
                        <a:rPr lang="en" sz="1400" u="none" strike="noStrike" cap="none" baseline="0"/>
                        <a:t>3.05</a:t>
                      </a:r>
                    </a:p>
                  </a:txBody>
                  <a:tcPr marL="91450" marR="91450" marT="34300" marB="34300"/>
                </a:tc>
                <a:tc>
                  <a:txBody>
                    <a:bodyPr/>
                    <a:lstStyle/>
                    <a:p>
                      <a:pPr marL="0" marR="0" lvl="0" indent="0" algn="l" rtl="0">
                        <a:spcBef>
                          <a:spcPts val="0"/>
                        </a:spcBef>
                        <a:buSzPct val="25000"/>
                        <a:buNone/>
                      </a:pPr>
                      <a:r>
                        <a:rPr lang="en" sz="1400" u="none" strike="noStrike" cap="none" baseline="0"/>
                        <a:t>1.42</a:t>
                      </a:r>
                    </a:p>
                  </a:txBody>
                  <a:tcPr marL="91450" marR="91450" marT="34300" marB="34300">
                    <a:solidFill>
                      <a:srgbClr val="00B050"/>
                    </a:solidFill>
                  </a:tcPr>
                </a:tc>
                <a:extLst>
                  <a:ext uri="{0D108BD9-81ED-4DB2-BD59-A6C34878D82A}">
                    <a16:rowId xmlns:a16="http://schemas.microsoft.com/office/drawing/2014/main" val="10003"/>
                  </a:ext>
                </a:extLst>
              </a:tr>
              <a:tr h="295950">
                <a:tc>
                  <a:txBody>
                    <a:bodyPr/>
                    <a:lstStyle/>
                    <a:p>
                      <a:pPr marL="0" marR="0" lvl="0" indent="0" algn="l" rtl="0">
                        <a:spcBef>
                          <a:spcPts val="0"/>
                        </a:spcBef>
                        <a:buSzPct val="25000"/>
                        <a:buNone/>
                      </a:pPr>
                      <a:r>
                        <a:rPr lang="en" sz="1400" u="none" strike="noStrike" cap="none" baseline="0"/>
                        <a:t>4</a:t>
                      </a:r>
                    </a:p>
                  </a:txBody>
                  <a:tcPr marL="91450" marR="91450" marT="34300" marB="34300"/>
                </a:tc>
                <a:tc>
                  <a:txBody>
                    <a:bodyPr/>
                    <a:lstStyle/>
                    <a:p>
                      <a:pPr marL="0" marR="0" lvl="0" indent="0" algn="l" rtl="0">
                        <a:spcBef>
                          <a:spcPts val="0"/>
                        </a:spcBef>
                        <a:buSzPct val="25000"/>
                        <a:buNone/>
                      </a:pPr>
                      <a:r>
                        <a:rPr lang="en" sz="1400" u="none" strike="noStrike" cap="none" baseline="0"/>
                        <a:t>6.66</a:t>
                      </a:r>
                    </a:p>
                  </a:txBody>
                  <a:tcPr marL="91450" marR="91450" marT="34300" marB="34300"/>
                </a:tc>
                <a:tc>
                  <a:txBody>
                    <a:bodyPr/>
                    <a:lstStyle/>
                    <a:p>
                      <a:pPr marL="0" marR="0" lvl="0" indent="0" algn="l" rtl="0">
                        <a:spcBef>
                          <a:spcPts val="0"/>
                        </a:spcBef>
                        <a:buSzPct val="25000"/>
                        <a:buNone/>
                      </a:pPr>
                      <a:r>
                        <a:rPr lang="en" sz="1400" u="none" strike="noStrike" cap="none" baseline="0"/>
                        <a:t>2.20</a:t>
                      </a:r>
                    </a:p>
                  </a:txBody>
                  <a:tcPr marL="91450" marR="91450" marT="34300" marB="34300">
                    <a:solidFill>
                      <a:srgbClr val="00B050"/>
                    </a:solidFill>
                  </a:tcPr>
                </a:tc>
                <a:extLst>
                  <a:ext uri="{0D108BD9-81ED-4DB2-BD59-A6C34878D82A}">
                    <a16:rowId xmlns:a16="http://schemas.microsoft.com/office/drawing/2014/main" val="10004"/>
                  </a:ext>
                </a:extLst>
              </a:tr>
              <a:tr h="295950">
                <a:tc>
                  <a:txBody>
                    <a:bodyPr/>
                    <a:lstStyle/>
                    <a:p>
                      <a:pPr marL="0" marR="0" lvl="0" indent="0" algn="l" rtl="0">
                        <a:spcBef>
                          <a:spcPts val="0"/>
                        </a:spcBef>
                        <a:buSzPct val="25000"/>
                        <a:buNone/>
                      </a:pPr>
                      <a:r>
                        <a:rPr lang="en" sz="1400" u="none" strike="noStrike" cap="none" baseline="0"/>
                        <a:t>5</a:t>
                      </a:r>
                    </a:p>
                  </a:txBody>
                  <a:tcPr marL="91450" marR="91450" marT="34300" marB="34300"/>
                </a:tc>
                <a:tc>
                  <a:txBody>
                    <a:bodyPr/>
                    <a:lstStyle/>
                    <a:p>
                      <a:pPr marL="0" marR="0" lvl="0" indent="0" algn="l" rtl="0">
                        <a:spcBef>
                          <a:spcPts val="0"/>
                        </a:spcBef>
                        <a:buSzPct val="25000"/>
                        <a:buNone/>
                      </a:pPr>
                      <a:r>
                        <a:rPr lang="en" sz="1400" u="none" strike="noStrike" cap="none" baseline="0"/>
                        <a:t>4.16</a:t>
                      </a:r>
                    </a:p>
                  </a:txBody>
                  <a:tcPr marL="91450" marR="91450" marT="34300" marB="34300"/>
                </a:tc>
                <a:tc>
                  <a:txBody>
                    <a:bodyPr/>
                    <a:lstStyle/>
                    <a:p>
                      <a:pPr marL="0" marR="0" lvl="0" indent="0" algn="l" rtl="0">
                        <a:spcBef>
                          <a:spcPts val="0"/>
                        </a:spcBef>
                        <a:buSzPct val="25000"/>
                        <a:buNone/>
                      </a:pPr>
                      <a:r>
                        <a:rPr lang="en" sz="1400" u="none" strike="noStrike" cap="none" baseline="0"/>
                        <a:t>0.42</a:t>
                      </a:r>
                    </a:p>
                  </a:txBody>
                  <a:tcPr marL="91450" marR="91450" marT="34300" marB="34300">
                    <a:solidFill>
                      <a:srgbClr val="00B050"/>
                    </a:solidFill>
                  </a:tcPr>
                </a:tc>
                <a:extLst>
                  <a:ext uri="{0D108BD9-81ED-4DB2-BD59-A6C34878D82A}">
                    <a16:rowId xmlns:a16="http://schemas.microsoft.com/office/drawing/2014/main" val="10005"/>
                  </a:ext>
                </a:extLst>
              </a:tr>
              <a:tr h="295950">
                <a:tc>
                  <a:txBody>
                    <a:bodyPr/>
                    <a:lstStyle/>
                    <a:p>
                      <a:pPr marL="0" marR="0" lvl="0" indent="0" algn="l" rtl="0">
                        <a:spcBef>
                          <a:spcPts val="0"/>
                        </a:spcBef>
                        <a:buSzPct val="25000"/>
                        <a:buNone/>
                      </a:pPr>
                      <a:r>
                        <a:rPr lang="en" sz="1400" u="none" strike="noStrike" cap="none" baseline="0"/>
                        <a:t>6</a:t>
                      </a:r>
                    </a:p>
                  </a:txBody>
                  <a:tcPr marL="91450" marR="91450" marT="34300" marB="34300"/>
                </a:tc>
                <a:tc>
                  <a:txBody>
                    <a:bodyPr/>
                    <a:lstStyle/>
                    <a:p>
                      <a:pPr marL="0" marR="0" lvl="0" indent="0" algn="l" rtl="0">
                        <a:spcBef>
                          <a:spcPts val="0"/>
                        </a:spcBef>
                        <a:buSzPct val="25000"/>
                        <a:buNone/>
                      </a:pPr>
                      <a:r>
                        <a:rPr lang="en" sz="1400" u="none" strike="noStrike" cap="none" baseline="0"/>
                        <a:t>4.78</a:t>
                      </a:r>
                    </a:p>
                  </a:txBody>
                  <a:tcPr marL="91450" marR="91450" marT="34300" marB="34300"/>
                </a:tc>
                <a:tc>
                  <a:txBody>
                    <a:bodyPr/>
                    <a:lstStyle/>
                    <a:p>
                      <a:pPr marL="0" marR="0" lvl="0" indent="0" algn="l" rtl="0">
                        <a:spcBef>
                          <a:spcPts val="0"/>
                        </a:spcBef>
                        <a:buSzPct val="25000"/>
                        <a:buNone/>
                      </a:pPr>
                      <a:r>
                        <a:rPr lang="en" sz="1400" u="none" strike="noStrike" cap="none" baseline="0"/>
                        <a:t>0.61</a:t>
                      </a:r>
                    </a:p>
                  </a:txBody>
                  <a:tcPr marL="91450" marR="91450" marT="34300" marB="34300">
                    <a:solidFill>
                      <a:srgbClr val="00B050"/>
                    </a:solidFill>
                  </a:tcPr>
                </a:tc>
                <a:extLst>
                  <a:ext uri="{0D108BD9-81ED-4DB2-BD59-A6C34878D82A}">
                    <a16:rowId xmlns:a16="http://schemas.microsoft.com/office/drawing/2014/main" val="10006"/>
                  </a:ext>
                </a:extLst>
              </a:tr>
              <a:tr h="295950">
                <a:tc>
                  <a:txBody>
                    <a:bodyPr/>
                    <a:lstStyle/>
                    <a:p>
                      <a:pPr marL="0" marR="0" lvl="0" indent="0" algn="l" rtl="0">
                        <a:spcBef>
                          <a:spcPts val="0"/>
                        </a:spcBef>
                        <a:buSzPct val="25000"/>
                        <a:buNone/>
                      </a:pPr>
                      <a:r>
                        <a:rPr lang="en" sz="1400" u="none" strike="noStrike" cap="none" baseline="0"/>
                        <a:t>7</a:t>
                      </a:r>
                    </a:p>
                  </a:txBody>
                  <a:tcPr marL="91450" marR="91450" marT="34300" marB="34300"/>
                </a:tc>
                <a:tc>
                  <a:txBody>
                    <a:bodyPr/>
                    <a:lstStyle/>
                    <a:p>
                      <a:pPr marL="0" marR="0" lvl="0" indent="0" algn="l" rtl="0">
                        <a:spcBef>
                          <a:spcPts val="0"/>
                        </a:spcBef>
                        <a:buSzPct val="25000"/>
                        <a:buNone/>
                      </a:pPr>
                      <a:r>
                        <a:rPr lang="en" sz="1400" u="none" strike="noStrike" cap="none" baseline="0"/>
                        <a:t>3.75</a:t>
                      </a:r>
                    </a:p>
                  </a:txBody>
                  <a:tcPr marL="91450" marR="91450" marT="34300" marB="34300"/>
                </a:tc>
                <a:tc>
                  <a:txBody>
                    <a:bodyPr/>
                    <a:lstStyle/>
                    <a:p>
                      <a:pPr marL="0" marR="0" lvl="0" indent="0" algn="l" rtl="0">
                        <a:spcBef>
                          <a:spcPts val="0"/>
                        </a:spcBef>
                        <a:buSzPct val="25000"/>
                        <a:buNone/>
                      </a:pPr>
                      <a:r>
                        <a:rPr lang="en" sz="1400" u="none" strike="noStrike" cap="none" baseline="0" dirty="0"/>
                        <a:t>0.72</a:t>
                      </a:r>
                    </a:p>
                  </a:txBody>
                  <a:tcPr marL="91450" marR="91450" marT="34300" marB="34300">
                    <a:solidFill>
                      <a:srgbClr val="00B050"/>
                    </a:solidFill>
                  </a:tcPr>
                </a:tc>
                <a:extLst>
                  <a:ext uri="{0D108BD9-81ED-4DB2-BD59-A6C34878D82A}">
                    <a16:rowId xmlns:a16="http://schemas.microsoft.com/office/drawing/2014/main" val="10007"/>
                  </a:ext>
                </a:extLst>
              </a:tr>
            </a:tbl>
          </a:graphicData>
        </a:graphic>
      </p:graphicFrame>
      <p:sp>
        <p:nvSpPr>
          <p:cNvPr id="135" name="Shape 135"/>
          <p:cNvSpPr txBox="1"/>
          <p:nvPr/>
        </p:nvSpPr>
        <p:spPr>
          <a:xfrm>
            <a:off x="141288" y="1234679"/>
            <a:ext cx="2373312" cy="187047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000000"/>
                </a:solidFill>
                <a:latin typeface="Arial"/>
                <a:ea typeface="Arial"/>
                <a:cs typeface="Arial"/>
                <a:sym typeface="Arial"/>
              </a:rPr>
              <a:t>Since there is no change in cluster membership, no change in cluster centroid and hence the algorithm stops</a:t>
            </a:r>
          </a:p>
          <a:p>
            <a:pPr marL="0" marR="0" lvl="0" indent="0" algn="l" rtl="0">
              <a:spcBef>
                <a:spcPts val="0"/>
              </a:spcBef>
              <a:spcAft>
                <a:spcPts val="0"/>
              </a:spcAft>
              <a:buNone/>
            </a:pPr>
            <a:endParaRPr sz="1800" b="1" i="0" u="none" strike="noStrike" cap="none" baseline="0" dirty="0">
              <a:solidFill>
                <a:srgbClr val="000000"/>
              </a:solidFill>
              <a:latin typeface="Arial"/>
              <a:ea typeface="Arial"/>
              <a:cs typeface="Arial"/>
              <a:sym typeface="Arial"/>
            </a:endParaRPr>
          </a:p>
          <a:p>
            <a:pPr marL="0" marR="0" lvl="0" indent="0" algn="l" rtl="0">
              <a:spcBef>
                <a:spcPts val="0"/>
              </a:spcBef>
              <a:spcAft>
                <a:spcPts val="0"/>
              </a:spcAft>
              <a:buSzPct val="25000"/>
              <a:buNone/>
            </a:pPr>
            <a:r>
              <a:rPr lang="en" sz="1800" b="1" i="0" u="none" strike="noStrike" cap="none" baseline="0" dirty="0">
                <a:solidFill>
                  <a:srgbClr val="000000"/>
                </a:solidFill>
                <a:latin typeface="Arial"/>
                <a:ea typeface="Arial"/>
                <a:cs typeface="Arial"/>
                <a:sym typeface="Arial"/>
              </a:rPr>
              <a:t>Final clusters are {1,2} and {3,4,5,6,7}</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0" y="273844"/>
            <a:ext cx="8362950" cy="770624"/>
          </a:xfrm>
          <a:prstGeom prst="rect">
            <a:avLst/>
          </a:prstGeom>
        </p:spPr>
        <p:txBody>
          <a:bodyPr lIns="91425" tIns="91425" rIns="91425" bIns="91425" anchor="t" anchorCtr="0">
            <a:noAutofit/>
          </a:bodyPr>
          <a:lstStyle/>
          <a:p>
            <a:pPr>
              <a:spcBef>
                <a:spcPts val="0"/>
              </a:spcBef>
              <a:buNone/>
            </a:pPr>
            <a:r>
              <a:rPr lang="en" dirty="0"/>
              <a:t>K-Means clustering with R</a:t>
            </a:r>
          </a:p>
        </p:txBody>
      </p:sp>
      <p:sp>
        <p:nvSpPr>
          <p:cNvPr id="141" name="Shape 141"/>
          <p:cNvSpPr txBox="1">
            <a:spLocks noGrp="1"/>
          </p:cNvSpPr>
          <p:nvPr>
            <p:ph idx="1"/>
          </p:nvPr>
        </p:nvSpPr>
        <p:spPr>
          <a:xfrm>
            <a:off x="152400" y="937051"/>
            <a:ext cx="8819374" cy="3695672"/>
          </a:xfrm>
          <a:prstGeom prst="rect">
            <a:avLst/>
          </a:prstGeom>
        </p:spPr>
        <p:txBody>
          <a:bodyPr lIns="91425" tIns="91425" rIns="91425" bIns="91425" anchor="t" anchorCtr="0">
            <a:noAutofit/>
          </a:bodyPr>
          <a:lstStyle/>
          <a:p>
            <a:pPr rtl="0">
              <a:spcBef>
                <a:spcPts val="0"/>
              </a:spcBef>
              <a:buNone/>
            </a:pPr>
            <a:r>
              <a:rPr lang="en" dirty="0"/>
              <a:t>Let us create some data</a:t>
            </a:r>
          </a:p>
          <a:p>
            <a:pPr rtl="0">
              <a:spcBef>
                <a:spcPts val="0"/>
              </a:spcBef>
              <a:buNone/>
            </a:pPr>
            <a:r>
              <a:rPr lang="en" dirty="0">
                <a:solidFill>
                  <a:srgbClr val="0000FF"/>
                </a:solidFill>
                <a:latin typeface="Consolas"/>
                <a:ea typeface="Consolas"/>
                <a:cs typeface="Consolas"/>
                <a:sym typeface="Consolas"/>
              </a:rPr>
              <a:t>exampleData</a:t>
            </a:r>
            <a:r>
              <a:rPr lang="en" dirty="0">
                <a:solidFill>
                  <a:srgbClr val="9900FF"/>
                </a:solidFill>
                <a:latin typeface="Consolas"/>
                <a:ea typeface="Consolas"/>
                <a:cs typeface="Consolas"/>
                <a:sym typeface="Consolas"/>
              </a:rPr>
              <a:t>=matrix(c(rnorm(50,20,2),rnorm(20,8,3),rnorm(50,10,2),rnorm(20,25,3)),nrow=70)</a:t>
            </a:r>
          </a:p>
          <a:p>
            <a:pPr rtl="0">
              <a:spcBef>
                <a:spcPts val="0"/>
              </a:spcBef>
              <a:buNone/>
            </a:pPr>
            <a:endParaRPr dirty="0">
              <a:solidFill>
                <a:srgbClr val="9900FF"/>
              </a:solidFill>
              <a:latin typeface="Consolas"/>
              <a:ea typeface="Consolas"/>
              <a:cs typeface="Consolas"/>
              <a:sym typeface="Consolas"/>
            </a:endParaRPr>
          </a:p>
          <a:p>
            <a:pPr rtl="0">
              <a:spcBef>
                <a:spcPts val="0"/>
              </a:spcBef>
              <a:buNone/>
            </a:pPr>
            <a:r>
              <a:rPr lang="en" dirty="0"/>
              <a:t>The data created in this way has 70 rows and are already segmented in two parts</a:t>
            </a:r>
          </a:p>
          <a:p>
            <a:pPr rtl="0">
              <a:spcBef>
                <a:spcPts val="0"/>
              </a:spcBef>
              <a:buNone/>
            </a:pPr>
            <a:endParaRPr dirty="0"/>
          </a:p>
          <a:p>
            <a:pPr rtl="0">
              <a:spcBef>
                <a:spcPts val="0"/>
              </a:spcBef>
              <a:buNone/>
            </a:pPr>
            <a:r>
              <a:rPr lang="en" dirty="0"/>
              <a:t>The scatter plot shows</a:t>
            </a:r>
          </a:p>
          <a:p>
            <a:pPr>
              <a:spcBef>
                <a:spcPts val="0"/>
              </a:spcBef>
              <a:buNone/>
            </a:pPr>
            <a:r>
              <a:rPr lang="en" dirty="0"/>
              <a:t>  the data distribution</a:t>
            </a:r>
          </a:p>
        </p:txBody>
      </p:sp>
      <p:sp>
        <p:nvSpPr>
          <p:cNvPr id="142" name="Shape 142"/>
          <p:cNvSpPr txBox="1"/>
          <p:nvPr/>
        </p:nvSpPr>
        <p:spPr>
          <a:xfrm>
            <a:off x="3352800" y="4552951"/>
            <a:ext cx="5757875" cy="420924"/>
          </a:xfrm>
          <a:prstGeom prst="rect">
            <a:avLst/>
          </a:prstGeom>
          <a:noFill/>
          <a:ln>
            <a:noFill/>
          </a:ln>
        </p:spPr>
        <p:txBody>
          <a:bodyPr lIns="91425" tIns="91425" rIns="91425" bIns="91425" anchor="t" anchorCtr="0">
            <a:noAutofit/>
          </a:bodyPr>
          <a:lstStyle/>
          <a:p>
            <a:pPr rtl="0">
              <a:spcBef>
                <a:spcPts val="0"/>
              </a:spcBef>
              <a:buNone/>
            </a:pPr>
            <a:r>
              <a:rPr lang="en" sz="800" dirty="0"/>
              <a:t>Get the raw data from here: </a:t>
            </a:r>
            <a:r>
              <a:rPr lang="en" sz="800" u="sng" dirty="0">
                <a:solidFill>
                  <a:schemeClr val="hlink"/>
                </a:solidFill>
                <a:hlinkClick r:id="rId3"/>
              </a:rPr>
              <a:t>https://www.dropbox.com/s/y3qxg3nv7yqr9oq/exampleData.csv?dl=0</a:t>
            </a:r>
            <a:r>
              <a:rPr lang="en" sz="800" dirty="0"/>
              <a:t> </a:t>
            </a:r>
          </a:p>
          <a:p>
            <a:pPr>
              <a:spcBef>
                <a:spcPts val="0"/>
              </a:spcBef>
              <a:buNone/>
            </a:pPr>
            <a:r>
              <a:rPr lang="en" sz="800" dirty="0"/>
              <a:t>Make sure to remove the 1st column</a:t>
            </a:r>
          </a:p>
        </p:txBody>
      </p:sp>
      <p:pic>
        <p:nvPicPr>
          <p:cNvPr id="143" name="Shape 143"/>
          <p:cNvPicPr preferRelativeResize="0"/>
          <p:nvPr/>
        </p:nvPicPr>
        <p:blipFill rotWithShape="1">
          <a:blip r:embed="rId4">
            <a:alphaModFix/>
          </a:blip>
          <a:srcRect t="21439" r="4662" b="5412"/>
          <a:stretch/>
        </p:blipFill>
        <p:spPr>
          <a:xfrm>
            <a:off x="3200400" y="2660525"/>
            <a:ext cx="3971875" cy="1282825"/>
          </a:xfrm>
          <a:prstGeom prst="rect">
            <a:avLst/>
          </a:prstGeom>
          <a:noFill/>
          <a:ln>
            <a:noFill/>
          </a:ln>
        </p:spPr>
      </p:pic>
      <p:sp>
        <p:nvSpPr>
          <p:cNvPr id="144" name="Shape 144"/>
          <p:cNvSpPr txBox="1"/>
          <p:nvPr/>
        </p:nvSpPr>
        <p:spPr>
          <a:xfrm>
            <a:off x="3276601" y="4146325"/>
            <a:ext cx="5695174" cy="310199"/>
          </a:xfrm>
          <a:prstGeom prst="rect">
            <a:avLst/>
          </a:prstGeom>
          <a:noFill/>
          <a:ln>
            <a:noFill/>
          </a:ln>
        </p:spPr>
        <p:txBody>
          <a:bodyPr lIns="91425" tIns="91425" rIns="91425" bIns="91425" anchor="t" anchorCtr="0">
            <a:noAutofit/>
          </a:bodyPr>
          <a:lstStyle/>
          <a:p>
            <a:pPr>
              <a:spcBef>
                <a:spcPts val="0"/>
              </a:spcBef>
              <a:buNone/>
            </a:pPr>
            <a:r>
              <a:rPr lang="en" sz="1000" dirty="0">
                <a:latin typeface="Consolas"/>
                <a:ea typeface="Consolas"/>
                <a:cs typeface="Consolas"/>
                <a:sym typeface="Consolas"/>
              </a:rPr>
              <a:t>R Code:</a:t>
            </a:r>
            <a:r>
              <a:rPr lang="en" sz="1000" dirty="0">
                <a:solidFill>
                  <a:srgbClr val="9900FF"/>
                </a:solidFill>
                <a:latin typeface="Consolas"/>
                <a:ea typeface="Consolas"/>
                <a:cs typeface="Consolas"/>
                <a:sym typeface="Consolas"/>
              </a:rPr>
              <a:t> plot(exampleData,pch=20,xlab="1st variable",ylab="2nd variable")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K-Means clustering with R</a:t>
            </a:r>
          </a:p>
        </p:txBody>
      </p:sp>
      <p:sp>
        <p:nvSpPr>
          <p:cNvPr id="150" name="Shape 150"/>
          <p:cNvSpPr txBox="1">
            <a:spLocks noGrp="1"/>
          </p:cNvSpPr>
          <p:nvPr>
            <p:ph idx="1"/>
          </p:nvPr>
        </p:nvSpPr>
        <p:spPr>
          <a:xfrm>
            <a:off x="152400" y="273844"/>
            <a:ext cx="8362950" cy="4358879"/>
          </a:xfrm>
          <a:prstGeom prst="rect">
            <a:avLst/>
          </a:prstGeom>
        </p:spPr>
        <p:txBody>
          <a:bodyPr lIns="91425" tIns="91425" rIns="91425" bIns="91425" anchor="t" anchorCtr="0">
            <a:noAutofit/>
          </a:bodyPr>
          <a:lstStyle/>
          <a:p>
            <a:pPr rtl="0">
              <a:spcBef>
                <a:spcPts val="0"/>
              </a:spcBef>
              <a:buNone/>
            </a:pPr>
            <a:r>
              <a:rPr lang="en" dirty="0"/>
              <a:t>To run kmeans clustering in R </a:t>
            </a:r>
            <a:r>
              <a:rPr lang="en" b="1" dirty="0">
                <a:solidFill>
                  <a:srgbClr val="0000FF"/>
                </a:solidFill>
                <a:latin typeface="Consolas"/>
                <a:ea typeface="Consolas"/>
                <a:cs typeface="Consolas"/>
                <a:sym typeface="Consolas"/>
              </a:rPr>
              <a:t>kmeans()</a:t>
            </a:r>
            <a:r>
              <a:rPr lang="en" dirty="0"/>
              <a:t> function is used</a:t>
            </a:r>
          </a:p>
          <a:p>
            <a:pPr rtl="0">
              <a:spcBef>
                <a:spcPts val="0"/>
              </a:spcBef>
              <a:buNone/>
            </a:pPr>
            <a:endParaRPr lang="en" dirty="0"/>
          </a:p>
          <a:p>
            <a:pPr rtl="0">
              <a:spcBef>
                <a:spcPts val="0"/>
              </a:spcBef>
              <a:buNone/>
            </a:pPr>
            <a:r>
              <a:rPr lang="en" dirty="0"/>
              <a:t>R codes are given below:</a:t>
            </a:r>
          </a:p>
          <a:p>
            <a:pPr rtl="0">
              <a:spcBef>
                <a:spcPts val="0"/>
              </a:spcBef>
              <a:buNone/>
            </a:pPr>
            <a:r>
              <a:rPr lang="en" dirty="0">
                <a:solidFill>
                  <a:srgbClr val="9900FF"/>
                </a:solidFill>
                <a:latin typeface="Consolas"/>
                <a:ea typeface="Consolas"/>
                <a:cs typeface="Consolas"/>
                <a:sym typeface="Consolas"/>
              </a:rPr>
              <a:t>cluster=</a:t>
            </a:r>
            <a:r>
              <a:rPr lang="en" dirty="0">
                <a:solidFill>
                  <a:srgbClr val="0000FF"/>
                </a:solidFill>
                <a:latin typeface="Consolas"/>
                <a:ea typeface="Consolas"/>
                <a:cs typeface="Consolas"/>
                <a:sym typeface="Consolas"/>
              </a:rPr>
              <a:t>kmeans</a:t>
            </a:r>
            <a:r>
              <a:rPr lang="en" dirty="0">
                <a:solidFill>
                  <a:srgbClr val="9900FF"/>
                </a:solidFill>
                <a:latin typeface="Consolas"/>
                <a:ea typeface="Consolas"/>
                <a:cs typeface="Consolas"/>
                <a:sym typeface="Consolas"/>
              </a:rPr>
              <a:t>(exampleData,centers=2)</a:t>
            </a:r>
          </a:p>
          <a:p>
            <a:pPr rtl="0">
              <a:spcBef>
                <a:spcPts val="0"/>
              </a:spcBef>
              <a:buNone/>
            </a:pPr>
            <a:r>
              <a:rPr lang="en" dirty="0">
                <a:solidFill>
                  <a:srgbClr val="0000FF"/>
                </a:solidFill>
                <a:latin typeface="Consolas"/>
                <a:ea typeface="Consolas"/>
                <a:cs typeface="Consolas"/>
                <a:sym typeface="Consolas"/>
              </a:rPr>
              <a:t>plot</a:t>
            </a:r>
            <a:r>
              <a:rPr lang="en" dirty="0">
                <a:solidFill>
                  <a:srgbClr val="9900FF"/>
                </a:solidFill>
                <a:latin typeface="Consolas"/>
                <a:ea typeface="Consolas"/>
                <a:cs typeface="Consolas"/>
                <a:sym typeface="Consolas"/>
              </a:rPr>
              <a:t>(exampleData,pch=20,xlab="1st variable",ylab="2nd variable",col=cluster$cluster)</a:t>
            </a:r>
          </a:p>
          <a:p>
            <a:pPr rtl="0">
              <a:spcBef>
                <a:spcPts val="0"/>
              </a:spcBef>
              <a:buNone/>
            </a:pPr>
            <a:r>
              <a:rPr lang="en" dirty="0">
                <a:solidFill>
                  <a:srgbClr val="0000FF"/>
                </a:solidFill>
                <a:latin typeface="Consolas"/>
                <a:ea typeface="Consolas"/>
                <a:cs typeface="Consolas"/>
                <a:sym typeface="Consolas"/>
              </a:rPr>
              <a:t>points</a:t>
            </a:r>
            <a:r>
              <a:rPr lang="en" dirty="0">
                <a:solidFill>
                  <a:srgbClr val="9900FF"/>
                </a:solidFill>
                <a:latin typeface="Consolas"/>
                <a:ea typeface="Consolas"/>
                <a:cs typeface="Consolas"/>
                <a:sym typeface="Consolas"/>
              </a:rPr>
              <a:t>(cluster$centers,pch="+",col=c("red","blue"),cex=2)</a:t>
            </a:r>
          </a:p>
          <a:p>
            <a:pPr rtl="0">
              <a:spcBef>
                <a:spcPts val="0"/>
              </a:spcBef>
              <a:buNone/>
            </a:pPr>
            <a:endParaRPr dirty="0"/>
          </a:p>
          <a:p>
            <a:pPr>
              <a:spcBef>
                <a:spcPts val="0"/>
              </a:spcBef>
              <a:buNone/>
            </a:pPr>
            <a:endParaRPr dirty="0"/>
          </a:p>
        </p:txBody>
      </p:sp>
      <p:pic>
        <p:nvPicPr>
          <p:cNvPr id="151" name="Shape 151"/>
          <p:cNvPicPr preferRelativeResize="0"/>
          <p:nvPr/>
        </p:nvPicPr>
        <p:blipFill rotWithShape="1">
          <a:blip r:embed="rId3">
            <a:alphaModFix/>
          </a:blip>
          <a:srcRect t="22672"/>
          <a:stretch/>
        </p:blipFill>
        <p:spPr>
          <a:xfrm>
            <a:off x="1066800" y="2952751"/>
            <a:ext cx="7391400" cy="2117334"/>
          </a:xfrm>
          <a:prstGeom prst="rect">
            <a:avLst/>
          </a:prstGeom>
          <a:noFill/>
          <a:ln>
            <a:noFill/>
          </a:ln>
        </p:spPr>
      </p:pic>
      <p:sp>
        <p:nvSpPr>
          <p:cNvPr id="152" name="Shape 152"/>
          <p:cNvSpPr txBox="1"/>
          <p:nvPr/>
        </p:nvSpPr>
        <p:spPr>
          <a:xfrm>
            <a:off x="6159375" y="3195975"/>
            <a:ext cx="1272599" cy="246000"/>
          </a:xfrm>
          <a:prstGeom prst="rect">
            <a:avLst/>
          </a:prstGeom>
          <a:noFill/>
          <a:ln>
            <a:noFill/>
          </a:ln>
        </p:spPr>
        <p:txBody>
          <a:bodyPr lIns="91425" tIns="91425" rIns="91425" bIns="91425" anchor="t" anchorCtr="0">
            <a:noAutofit/>
          </a:bodyPr>
          <a:lstStyle/>
          <a:p>
            <a:pPr>
              <a:spcBef>
                <a:spcPts val="0"/>
              </a:spcBef>
              <a:buNone/>
            </a:pPr>
            <a:r>
              <a:rPr lang="en" sz="1000"/>
              <a:t>Cluster centers</a:t>
            </a:r>
          </a:p>
        </p:txBody>
      </p:sp>
      <p:cxnSp>
        <p:nvCxnSpPr>
          <p:cNvPr id="153" name="Shape 153"/>
          <p:cNvCxnSpPr>
            <a:stCxn id="152" idx="1"/>
          </p:cNvCxnSpPr>
          <p:nvPr/>
        </p:nvCxnSpPr>
        <p:spPr>
          <a:xfrm flipH="1">
            <a:off x="5089875" y="3318975"/>
            <a:ext cx="1069500" cy="145800"/>
          </a:xfrm>
          <a:prstGeom prst="straightConnector1">
            <a:avLst/>
          </a:prstGeom>
          <a:noFill/>
          <a:ln w="19050" cap="flat" cmpd="sng">
            <a:solidFill>
              <a:srgbClr val="0000FF"/>
            </a:solidFill>
            <a:prstDash val="solid"/>
            <a:round/>
            <a:headEnd type="none" w="lg" len="lg"/>
            <a:tailEnd type="triangle" w="lg" len="lg"/>
          </a:ln>
        </p:spPr>
      </p:cxnSp>
      <p:cxnSp>
        <p:nvCxnSpPr>
          <p:cNvPr id="154" name="Shape 154"/>
          <p:cNvCxnSpPr>
            <a:stCxn id="152" idx="2"/>
          </p:cNvCxnSpPr>
          <p:nvPr/>
        </p:nvCxnSpPr>
        <p:spPr>
          <a:xfrm>
            <a:off x="6795674" y="3441975"/>
            <a:ext cx="304800" cy="567900"/>
          </a:xfrm>
          <a:prstGeom prst="straightConnector1">
            <a:avLst/>
          </a:prstGeom>
          <a:noFill/>
          <a:ln w="19050" cap="flat" cmpd="sng">
            <a:solidFill>
              <a:srgbClr val="980000"/>
            </a:solidFill>
            <a:prstDash val="solid"/>
            <a:round/>
            <a:headEnd type="none" w="lg" len="lg"/>
            <a:tailEnd type="triangle" w="lg" len="lg"/>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K-Means clustering with R</a:t>
            </a:r>
          </a:p>
        </p:txBody>
      </p:sp>
      <p:sp>
        <p:nvSpPr>
          <p:cNvPr id="160" name="Shape 160"/>
          <p:cNvSpPr txBox="1">
            <a:spLocks noGrp="1"/>
          </p:cNvSpPr>
          <p:nvPr>
            <p:ph idx="1"/>
          </p:nvPr>
        </p:nvSpPr>
        <p:spPr>
          <a:xfrm>
            <a:off x="152400" y="273844"/>
            <a:ext cx="8362950" cy="4358879"/>
          </a:xfrm>
          <a:prstGeom prst="rect">
            <a:avLst/>
          </a:prstGeom>
        </p:spPr>
        <p:txBody>
          <a:bodyPr lIns="91425" tIns="91425" rIns="91425" bIns="91425" anchor="t" anchorCtr="0">
            <a:noAutofit/>
          </a:bodyPr>
          <a:lstStyle/>
          <a:p>
            <a:pPr rtl="0">
              <a:spcBef>
                <a:spcPts val="0"/>
              </a:spcBef>
              <a:buNone/>
            </a:pPr>
            <a:r>
              <a:rPr lang="en" dirty="0"/>
              <a:t>Until and unless the clusters are markedly distinct from each other, kmeans clustering will produce different results on each run</a:t>
            </a:r>
          </a:p>
          <a:p>
            <a:pPr rtl="0">
              <a:spcBef>
                <a:spcPts val="0"/>
              </a:spcBef>
              <a:buNone/>
            </a:pPr>
            <a:endParaRPr dirty="0"/>
          </a:p>
          <a:p>
            <a:pPr>
              <a:spcBef>
                <a:spcPts val="0"/>
              </a:spcBef>
              <a:buNone/>
            </a:pPr>
            <a:r>
              <a:rPr lang="en" dirty="0"/>
              <a:t>If number of clusters are 4 (instead of 2), in two separate runs two separate outcomes have come up (as shown below)</a:t>
            </a:r>
          </a:p>
        </p:txBody>
      </p:sp>
      <p:pic>
        <p:nvPicPr>
          <p:cNvPr id="161" name="Shape 161"/>
          <p:cNvPicPr preferRelativeResize="0"/>
          <p:nvPr/>
        </p:nvPicPr>
        <p:blipFill rotWithShape="1">
          <a:blip r:embed="rId3">
            <a:alphaModFix/>
          </a:blip>
          <a:srcRect t="23553" r="5678"/>
          <a:stretch/>
        </p:blipFill>
        <p:spPr>
          <a:xfrm>
            <a:off x="-163950" y="2046900"/>
            <a:ext cx="4181100" cy="1962799"/>
          </a:xfrm>
          <a:prstGeom prst="rect">
            <a:avLst/>
          </a:prstGeom>
          <a:noFill/>
          <a:ln>
            <a:noFill/>
          </a:ln>
        </p:spPr>
      </p:pic>
      <p:pic>
        <p:nvPicPr>
          <p:cNvPr id="162" name="Shape 162"/>
          <p:cNvPicPr preferRelativeResize="0"/>
          <p:nvPr/>
        </p:nvPicPr>
        <p:blipFill rotWithShape="1">
          <a:blip r:embed="rId4">
            <a:alphaModFix/>
          </a:blip>
          <a:srcRect t="23195" r="6041"/>
          <a:stretch/>
        </p:blipFill>
        <p:spPr>
          <a:xfrm>
            <a:off x="4157750" y="2027850"/>
            <a:ext cx="4357600" cy="19365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K-Means clustering with R</a:t>
            </a:r>
          </a:p>
        </p:txBody>
      </p:sp>
      <p:sp>
        <p:nvSpPr>
          <p:cNvPr id="168" name="Shape 168"/>
          <p:cNvSpPr txBox="1">
            <a:spLocks noGrp="1"/>
          </p:cNvSpPr>
          <p:nvPr>
            <p:ph idx="1"/>
          </p:nvPr>
        </p:nvSpPr>
        <p:spPr>
          <a:xfrm>
            <a:off x="179325" y="209550"/>
            <a:ext cx="8336025" cy="4423173"/>
          </a:xfrm>
          <a:prstGeom prst="rect">
            <a:avLst/>
          </a:prstGeom>
        </p:spPr>
        <p:txBody>
          <a:bodyPr lIns="91425" tIns="91425" rIns="91425" bIns="91425" anchor="t" anchorCtr="0">
            <a:noAutofit/>
          </a:bodyPr>
          <a:lstStyle/>
          <a:p>
            <a:pPr rtl="0">
              <a:spcBef>
                <a:spcPts val="0"/>
              </a:spcBef>
              <a:buNone/>
            </a:pPr>
            <a:r>
              <a:rPr lang="en" dirty="0"/>
              <a:t>K-means algorithm gives different results in each run because it is a ‘greedy’ algorithm and has very high probability to get stuck into local minima since initialization starts at random</a:t>
            </a:r>
          </a:p>
          <a:p>
            <a:pPr rtl="0">
              <a:spcBef>
                <a:spcPts val="0"/>
              </a:spcBef>
              <a:buNone/>
            </a:pPr>
            <a:endParaRPr dirty="0"/>
          </a:p>
          <a:p>
            <a:pPr rtl="0">
              <a:spcBef>
                <a:spcPts val="0"/>
              </a:spcBef>
              <a:buNone/>
            </a:pPr>
            <a:r>
              <a:rPr lang="en" dirty="0"/>
              <a:t>To minimize the chances of getting stuck in local minima, initialization can be started at multiple points ( multiple random start) and the best model is returned out of those many random starts</a:t>
            </a:r>
          </a:p>
          <a:p>
            <a:pPr rtl="0">
              <a:spcBef>
                <a:spcPts val="0"/>
              </a:spcBef>
              <a:buNone/>
            </a:pPr>
            <a:endParaRPr dirty="0"/>
          </a:p>
          <a:p>
            <a:pPr>
              <a:spcBef>
                <a:spcPts val="0"/>
              </a:spcBef>
              <a:buNone/>
            </a:pPr>
            <a:endParaRPr dirty="0">
              <a:solidFill>
                <a:srgbClr val="9900FF"/>
              </a:solidFill>
              <a:latin typeface="Consolas"/>
              <a:ea typeface="Consolas"/>
              <a:cs typeface="Consolas"/>
              <a:sym typeface="Consolas"/>
            </a:endParaRPr>
          </a:p>
        </p:txBody>
      </p:sp>
      <p:sp>
        <p:nvSpPr>
          <p:cNvPr id="169" name="Shape 169"/>
          <p:cNvSpPr txBox="1"/>
          <p:nvPr/>
        </p:nvSpPr>
        <p:spPr>
          <a:xfrm>
            <a:off x="533400" y="2493353"/>
            <a:ext cx="8610449" cy="764197"/>
          </a:xfrm>
          <a:prstGeom prst="rect">
            <a:avLst/>
          </a:prstGeom>
          <a:noFill/>
          <a:ln>
            <a:noFill/>
          </a:ln>
        </p:spPr>
        <p:txBody>
          <a:bodyPr lIns="91425" tIns="91425" rIns="91425" bIns="91425" anchor="t" anchorCtr="0">
            <a:noAutofit/>
          </a:bodyPr>
          <a:lstStyle/>
          <a:p>
            <a:pPr marL="342900" indent="-114300" rtl="0">
              <a:spcBef>
                <a:spcPts val="480"/>
              </a:spcBef>
              <a:buNone/>
            </a:pPr>
            <a:r>
              <a:rPr lang="en" sz="1100" dirty="0">
                <a:solidFill>
                  <a:srgbClr val="9900FF"/>
                </a:solidFill>
                <a:latin typeface="Consolas"/>
                <a:ea typeface="Consolas"/>
                <a:cs typeface="Consolas"/>
                <a:sym typeface="Consolas"/>
              </a:rPr>
              <a:t>fit=</a:t>
            </a:r>
            <a:r>
              <a:rPr lang="en" sz="1100" dirty="0">
                <a:solidFill>
                  <a:srgbClr val="0000FF"/>
                </a:solidFill>
                <a:latin typeface="Consolas"/>
                <a:ea typeface="Consolas"/>
                <a:cs typeface="Consolas"/>
                <a:sym typeface="Consolas"/>
              </a:rPr>
              <a:t>kmeans</a:t>
            </a:r>
            <a:r>
              <a:rPr lang="en" sz="1100" dirty="0">
                <a:solidFill>
                  <a:srgbClr val="9900FF"/>
                </a:solidFill>
                <a:latin typeface="Consolas"/>
                <a:ea typeface="Consolas"/>
                <a:cs typeface="Consolas"/>
                <a:sym typeface="Consolas"/>
              </a:rPr>
              <a:t>(exampleData,centers=4,</a:t>
            </a:r>
            <a:r>
              <a:rPr lang="en" sz="1100" dirty="0">
                <a:solidFill>
                  <a:srgbClr val="FF0000"/>
                </a:solidFill>
                <a:latin typeface="Consolas"/>
                <a:ea typeface="Consolas"/>
                <a:cs typeface="Consolas"/>
                <a:sym typeface="Consolas"/>
              </a:rPr>
              <a:t>nstart=30</a:t>
            </a:r>
            <a:r>
              <a:rPr lang="en" sz="1100" dirty="0">
                <a:solidFill>
                  <a:srgbClr val="9900FF"/>
                </a:solidFill>
                <a:latin typeface="Consolas"/>
                <a:ea typeface="Consolas"/>
                <a:cs typeface="Consolas"/>
                <a:sym typeface="Consolas"/>
              </a:rPr>
              <a:t>)</a:t>
            </a:r>
          </a:p>
          <a:p>
            <a:pPr marL="342900" indent="-114300" rtl="0">
              <a:spcBef>
                <a:spcPts val="480"/>
              </a:spcBef>
              <a:buNone/>
            </a:pPr>
            <a:r>
              <a:rPr lang="en" sz="1100" dirty="0">
                <a:solidFill>
                  <a:srgbClr val="0000FF"/>
                </a:solidFill>
                <a:latin typeface="Consolas"/>
                <a:ea typeface="Consolas"/>
                <a:cs typeface="Consolas"/>
                <a:sym typeface="Consolas"/>
              </a:rPr>
              <a:t>plot</a:t>
            </a:r>
            <a:r>
              <a:rPr lang="en" sz="1100" dirty="0">
                <a:solidFill>
                  <a:srgbClr val="9900FF"/>
                </a:solidFill>
                <a:latin typeface="Consolas"/>
                <a:ea typeface="Consolas"/>
                <a:cs typeface="Consolas"/>
                <a:sym typeface="Consolas"/>
              </a:rPr>
              <a:t>(exampleData,pch=19,col=fit$cluster,xlab=”1st Variable”, ylab=”2nd Variable”)</a:t>
            </a:r>
          </a:p>
        </p:txBody>
      </p:sp>
      <p:pic>
        <p:nvPicPr>
          <p:cNvPr id="170" name="Shape 170"/>
          <p:cNvPicPr preferRelativeResize="0"/>
          <p:nvPr/>
        </p:nvPicPr>
        <p:blipFill rotWithShape="1">
          <a:blip r:embed="rId3">
            <a:alphaModFix/>
          </a:blip>
          <a:srcRect l="53898" t="69865" r="2736" b="3793"/>
          <a:stretch/>
        </p:blipFill>
        <p:spPr>
          <a:xfrm>
            <a:off x="762001" y="3257550"/>
            <a:ext cx="4572000" cy="17644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dirty="0">
                <a:solidFill>
                  <a:schemeClr val="lt1"/>
                </a:solidFill>
              </a:rPr>
              <a:t>K-Means clustering with R</a:t>
            </a:r>
          </a:p>
        </p:txBody>
      </p:sp>
      <p:sp>
        <p:nvSpPr>
          <p:cNvPr id="176" name="Shape 176"/>
          <p:cNvSpPr txBox="1">
            <a:spLocks noGrp="1"/>
          </p:cNvSpPr>
          <p:nvPr>
            <p:ph idx="1"/>
          </p:nvPr>
        </p:nvSpPr>
        <p:spPr>
          <a:xfrm>
            <a:off x="152400" y="273844"/>
            <a:ext cx="8362950" cy="4358879"/>
          </a:xfrm>
          <a:prstGeom prst="rect">
            <a:avLst/>
          </a:prstGeom>
        </p:spPr>
        <p:txBody>
          <a:bodyPr lIns="91425" tIns="91425" rIns="91425" bIns="91425" anchor="t" anchorCtr="0">
            <a:noAutofit/>
          </a:bodyPr>
          <a:lstStyle/>
          <a:p>
            <a:pPr rtl="0">
              <a:spcBef>
                <a:spcPts val="0"/>
              </a:spcBef>
              <a:buNone/>
            </a:pPr>
            <a:r>
              <a:rPr lang="en" dirty="0"/>
              <a:t>Deciding the optimum number of clusters is a concern in K-means clustering as the researcher has to specify the number of clusters to extract apriori</a:t>
            </a:r>
          </a:p>
          <a:p>
            <a:pPr rtl="0">
              <a:spcBef>
                <a:spcPts val="0"/>
              </a:spcBef>
              <a:buNone/>
            </a:pPr>
            <a:endParaRPr dirty="0"/>
          </a:p>
          <a:p>
            <a:pPr rtl="0">
              <a:spcBef>
                <a:spcPts val="0"/>
              </a:spcBef>
              <a:buNone/>
            </a:pPr>
            <a:r>
              <a:rPr lang="en" dirty="0"/>
              <a:t>R sends out a few more information as output of k-means clustering and total within sum of square value is one of them which can be used to find out optimum number of clusters</a:t>
            </a:r>
          </a:p>
          <a:p>
            <a:pPr rtl="0">
              <a:spcBef>
                <a:spcPts val="0"/>
              </a:spcBef>
              <a:buNone/>
            </a:pPr>
            <a:endParaRPr dirty="0"/>
          </a:p>
          <a:p>
            <a:pPr rtl="0">
              <a:spcBef>
                <a:spcPts val="0"/>
              </a:spcBef>
              <a:buNone/>
            </a:pPr>
            <a:endParaRPr dirty="0"/>
          </a:p>
        </p:txBody>
      </p:sp>
      <p:sp>
        <p:nvSpPr>
          <p:cNvPr id="177" name="Shape 177"/>
          <p:cNvSpPr txBox="1"/>
          <p:nvPr/>
        </p:nvSpPr>
        <p:spPr>
          <a:xfrm>
            <a:off x="381000" y="2410253"/>
            <a:ext cx="8734525" cy="994172"/>
          </a:xfrm>
          <a:prstGeom prst="rect">
            <a:avLst/>
          </a:prstGeom>
          <a:noFill/>
          <a:ln>
            <a:noFill/>
          </a:ln>
        </p:spPr>
        <p:txBody>
          <a:bodyPr lIns="91425" tIns="91425" rIns="91425" bIns="91425" anchor="t" anchorCtr="0">
            <a:noAutofit/>
          </a:bodyPr>
          <a:lstStyle/>
          <a:p>
            <a:pPr rtl="0">
              <a:spcBef>
                <a:spcPts val="0"/>
              </a:spcBef>
              <a:buNone/>
            </a:pPr>
            <a:r>
              <a:rPr lang="en" sz="1200" dirty="0">
                <a:solidFill>
                  <a:srgbClr val="9900FF"/>
                </a:solidFill>
                <a:latin typeface="Consolas"/>
                <a:ea typeface="Consolas"/>
                <a:cs typeface="Consolas"/>
                <a:sym typeface="Consolas"/>
              </a:rPr>
              <a:t>wss=</a:t>
            </a:r>
            <a:r>
              <a:rPr lang="en" sz="1200" dirty="0">
                <a:solidFill>
                  <a:srgbClr val="0000FF"/>
                </a:solidFill>
                <a:latin typeface="Consolas"/>
                <a:ea typeface="Consolas"/>
                <a:cs typeface="Consolas"/>
                <a:sym typeface="Consolas"/>
              </a:rPr>
              <a:t>sapply</a:t>
            </a:r>
            <a:r>
              <a:rPr lang="en" sz="1200" dirty="0">
                <a:solidFill>
                  <a:srgbClr val="9900FF"/>
                </a:solidFill>
                <a:latin typeface="Consolas"/>
                <a:ea typeface="Consolas"/>
                <a:cs typeface="Consolas"/>
                <a:sym typeface="Consolas"/>
              </a:rPr>
              <a:t>(1:15,function(x)kmeans(exampledata,centers=x,nstart=30)$tot.withinss)</a:t>
            </a:r>
          </a:p>
          <a:p>
            <a:pPr>
              <a:spcBef>
                <a:spcPts val="0"/>
              </a:spcBef>
              <a:buNone/>
            </a:pPr>
            <a:r>
              <a:rPr lang="en" sz="1200" dirty="0">
                <a:solidFill>
                  <a:srgbClr val="0000FF"/>
                </a:solidFill>
                <a:latin typeface="Consolas"/>
                <a:ea typeface="Consolas"/>
                <a:cs typeface="Consolas"/>
                <a:sym typeface="Consolas"/>
              </a:rPr>
              <a:t>plot</a:t>
            </a:r>
            <a:r>
              <a:rPr lang="en" sz="1200" dirty="0">
                <a:solidFill>
                  <a:srgbClr val="9900FF"/>
                </a:solidFill>
                <a:latin typeface="Consolas"/>
                <a:ea typeface="Consolas"/>
                <a:cs typeface="Consolas"/>
                <a:sym typeface="Consolas"/>
              </a:rPr>
              <a:t>(1:15,wss,type="l",xlab="# of Clusters",ylab="Total Within SS")</a:t>
            </a:r>
          </a:p>
        </p:txBody>
      </p:sp>
      <p:pic>
        <p:nvPicPr>
          <p:cNvPr id="178" name="Shape 178"/>
          <p:cNvPicPr preferRelativeResize="0"/>
          <p:nvPr/>
        </p:nvPicPr>
        <p:blipFill rotWithShape="1">
          <a:blip r:embed="rId3">
            <a:alphaModFix/>
          </a:blip>
          <a:srcRect l="53529" t="69169" r="3032" b="4270"/>
          <a:stretch/>
        </p:blipFill>
        <p:spPr>
          <a:xfrm>
            <a:off x="628650" y="3028951"/>
            <a:ext cx="5848350" cy="1752600"/>
          </a:xfrm>
          <a:prstGeom prst="rect">
            <a:avLst/>
          </a:prstGeom>
          <a:noFill/>
          <a:ln>
            <a:noFill/>
          </a:ln>
        </p:spPr>
      </p:pic>
      <p:sp>
        <p:nvSpPr>
          <p:cNvPr id="179" name="Shape 179"/>
          <p:cNvSpPr/>
          <p:nvPr/>
        </p:nvSpPr>
        <p:spPr>
          <a:xfrm>
            <a:off x="4705800" y="4202700"/>
            <a:ext cx="301799" cy="293099"/>
          </a:xfrm>
          <a:prstGeom prst="ellipse">
            <a:avLst/>
          </a:prstGeom>
          <a:noFill/>
          <a:ln w="19050" cap="flat" cmpd="sng">
            <a:solidFill>
              <a:srgbClr val="4A86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0" name="Shape 180"/>
          <p:cNvSpPr txBox="1"/>
          <p:nvPr/>
        </p:nvSpPr>
        <p:spPr>
          <a:xfrm>
            <a:off x="2162175" y="3560562"/>
            <a:ext cx="4343400" cy="243000"/>
          </a:xfrm>
          <a:prstGeom prst="rect">
            <a:avLst/>
          </a:prstGeom>
          <a:noFill/>
          <a:ln>
            <a:noFill/>
          </a:ln>
        </p:spPr>
        <p:txBody>
          <a:bodyPr lIns="91425" tIns="91425" rIns="91425" bIns="91425" anchor="t" anchorCtr="0">
            <a:noAutofit/>
          </a:bodyPr>
          <a:lstStyle/>
          <a:p>
            <a:pPr>
              <a:spcBef>
                <a:spcPts val="0"/>
              </a:spcBef>
              <a:buNone/>
            </a:pPr>
            <a:r>
              <a:rPr lang="en" sz="1000" dirty="0"/>
              <a:t>Elbow formation suggests that optimum # of clusters is 2</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lt1"/>
                </a:solidFill>
              </a:rPr>
              <a:t>K-Means clustering with R</a:t>
            </a:r>
            <a:endParaRPr lang="en-US" dirty="0"/>
          </a:p>
        </p:txBody>
      </p:sp>
      <p:sp>
        <p:nvSpPr>
          <p:cNvPr id="3" name="Text Placeholder 2"/>
          <p:cNvSpPr>
            <a:spLocks noGrp="1"/>
          </p:cNvSpPr>
          <p:nvPr>
            <p:ph idx="1"/>
          </p:nvPr>
        </p:nvSpPr>
        <p:spPr>
          <a:xfrm>
            <a:off x="152400" y="273844"/>
            <a:ext cx="8362950" cy="4358879"/>
          </a:xfrm>
        </p:spPr>
        <p:txBody>
          <a:bodyPr>
            <a:normAutofit/>
          </a:bodyPr>
          <a:lstStyle/>
          <a:p>
            <a:pPr>
              <a:buNone/>
            </a:pPr>
            <a:r>
              <a:rPr lang="en-US" dirty="0"/>
              <a:t>In  many cases the </a:t>
            </a:r>
            <a:r>
              <a:rPr lang="en-US" dirty="0" err="1"/>
              <a:t>scree</a:t>
            </a:r>
            <a:r>
              <a:rPr lang="en-US" dirty="0"/>
              <a:t> plot does not have a sharp elbow</a:t>
            </a:r>
          </a:p>
          <a:p>
            <a:pPr>
              <a:buNone/>
            </a:pPr>
            <a:endParaRPr lang="en-US" dirty="0"/>
          </a:p>
          <a:p>
            <a:pPr>
              <a:buNone/>
            </a:pPr>
            <a:r>
              <a:rPr lang="en-US" dirty="0"/>
              <a:t>In those cases ‘silhouette’ distance can be used for finding the optimum number of clusters</a:t>
            </a:r>
          </a:p>
          <a:p>
            <a:pPr>
              <a:buNone/>
            </a:pPr>
            <a:endParaRPr lang="en-US" dirty="0"/>
          </a:p>
          <a:p>
            <a:pPr>
              <a:buNone/>
            </a:pPr>
            <a:r>
              <a:rPr lang="en-US" dirty="0"/>
              <a:t>Cluster solution, which gives largest average silhouette distance would be considered as the best solution</a:t>
            </a:r>
          </a:p>
          <a:p>
            <a:pPr>
              <a:buNone/>
            </a:pPr>
            <a:endParaRPr lang="en-US" dirty="0"/>
          </a:p>
          <a:p>
            <a:pPr>
              <a:buNone/>
            </a:pPr>
            <a:r>
              <a:rPr lang="en-US" dirty="0"/>
              <a:t>Usually, if average silhouette distance is above 0.5, a cluster solution is considered as fair and if it crosses 0.7, cluster solution would be considered as good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lt1"/>
                </a:solidFill>
              </a:rPr>
              <a:t>K-Means clustering with R</a:t>
            </a:r>
            <a:endParaRPr lang="en-US" dirty="0"/>
          </a:p>
        </p:txBody>
      </p:sp>
      <p:sp>
        <p:nvSpPr>
          <p:cNvPr id="3" name="Text Placeholder 2"/>
          <p:cNvSpPr>
            <a:spLocks noGrp="1"/>
          </p:cNvSpPr>
          <p:nvPr>
            <p:ph idx="1"/>
          </p:nvPr>
        </p:nvSpPr>
        <p:spPr/>
        <p:txBody>
          <a:bodyPr>
            <a:normAutofit fontScale="77500" lnSpcReduction="20000"/>
          </a:bodyPr>
          <a:lstStyle/>
          <a:p>
            <a:pPr>
              <a:buNone/>
            </a:pPr>
            <a:r>
              <a:rPr lang="en-US" dirty="0"/>
              <a:t>R Code to extract average </a:t>
            </a:r>
            <a:r>
              <a:rPr lang="en-US" dirty="0" err="1"/>
              <a:t>silhoutte</a:t>
            </a:r>
            <a:r>
              <a:rPr lang="en-US" dirty="0"/>
              <a:t> distance</a:t>
            </a:r>
          </a:p>
          <a:p>
            <a:pPr>
              <a:buNone/>
            </a:pPr>
            <a:endParaRPr lang="en-US" dirty="0"/>
          </a:p>
          <a:p>
            <a:pPr>
              <a:buNone/>
            </a:pPr>
            <a:r>
              <a:rPr lang="en-US" dirty="0" err="1">
                <a:latin typeface="Consolas" pitchFamily="49" charset="0"/>
                <a:cs typeface="Consolas" pitchFamily="49" charset="0"/>
              </a:rPr>
              <a:t>find_silhouette</a:t>
            </a:r>
            <a:r>
              <a:rPr lang="en-US" dirty="0">
                <a:latin typeface="Consolas" pitchFamily="49" charset="0"/>
                <a:cs typeface="Consolas" pitchFamily="49" charset="0"/>
              </a:rPr>
              <a:t>=</a:t>
            </a:r>
            <a:r>
              <a:rPr lang="en-US" dirty="0">
                <a:solidFill>
                  <a:schemeClr val="tx1">
                    <a:lumMod val="60000"/>
                    <a:lumOff val="40000"/>
                  </a:schemeClr>
                </a:solidFill>
                <a:latin typeface="Consolas" pitchFamily="49" charset="0"/>
                <a:cs typeface="Consolas" pitchFamily="49" charset="0"/>
              </a:rPr>
              <a:t>function</a:t>
            </a:r>
            <a:r>
              <a:rPr lang="en-US" dirty="0">
                <a:latin typeface="Consolas" pitchFamily="49" charset="0"/>
                <a:cs typeface="Consolas" pitchFamily="49" charset="0"/>
              </a:rPr>
              <a:t>(</a:t>
            </a:r>
            <a:r>
              <a:rPr lang="en-US" dirty="0" err="1">
                <a:latin typeface="Consolas" pitchFamily="49" charset="0"/>
                <a:cs typeface="Consolas" pitchFamily="49" charset="0"/>
              </a:rPr>
              <a:t>data,cluster</a:t>
            </a:r>
            <a:r>
              <a:rPr lang="en-US" dirty="0">
                <a:latin typeface="Consolas" pitchFamily="49" charset="0"/>
                <a:cs typeface="Consolas" pitchFamily="49" charset="0"/>
              </a:rPr>
              <a:t>){</a:t>
            </a:r>
          </a:p>
          <a:p>
            <a:pPr>
              <a:buNone/>
            </a:pPr>
            <a:r>
              <a:rPr lang="en-US" dirty="0">
                <a:latin typeface="Consolas" pitchFamily="49" charset="0"/>
                <a:cs typeface="Consolas" pitchFamily="49" charset="0"/>
              </a:rPr>
              <a:t>  </a:t>
            </a:r>
            <a:r>
              <a:rPr lang="en-US" dirty="0">
                <a:solidFill>
                  <a:srgbClr val="FF66CC"/>
                </a:solidFill>
                <a:latin typeface="Consolas" pitchFamily="49" charset="0"/>
                <a:cs typeface="Consolas" pitchFamily="49" charset="0"/>
              </a:rPr>
              <a:t>require(cluster)</a:t>
            </a:r>
          </a:p>
          <a:p>
            <a:pPr>
              <a:buNone/>
            </a:pPr>
            <a:r>
              <a:rPr lang="en-US" dirty="0">
                <a:latin typeface="Consolas" pitchFamily="49" charset="0"/>
                <a:cs typeface="Consolas" pitchFamily="49" charset="0"/>
              </a:rPr>
              <a:t>  fit=</a:t>
            </a:r>
            <a:r>
              <a:rPr lang="en-US" dirty="0" err="1">
                <a:solidFill>
                  <a:schemeClr val="tx1">
                    <a:lumMod val="60000"/>
                    <a:lumOff val="40000"/>
                  </a:schemeClr>
                </a:solidFill>
                <a:latin typeface="Consolas" pitchFamily="49" charset="0"/>
                <a:cs typeface="Consolas" pitchFamily="49" charset="0"/>
              </a:rPr>
              <a:t>kmeans</a:t>
            </a:r>
            <a:r>
              <a:rPr lang="en-US" dirty="0">
                <a:latin typeface="Consolas" pitchFamily="49" charset="0"/>
                <a:cs typeface="Consolas" pitchFamily="49" charset="0"/>
              </a:rPr>
              <a:t>(</a:t>
            </a:r>
            <a:r>
              <a:rPr lang="en-US" dirty="0">
                <a:solidFill>
                  <a:schemeClr val="tx1">
                    <a:lumMod val="60000"/>
                    <a:lumOff val="40000"/>
                  </a:schemeClr>
                </a:solidFill>
                <a:latin typeface="Consolas" pitchFamily="49" charset="0"/>
                <a:cs typeface="Consolas" pitchFamily="49" charset="0"/>
              </a:rPr>
              <a:t>scale</a:t>
            </a:r>
            <a:r>
              <a:rPr lang="en-US" dirty="0">
                <a:latin typeface="Consolas" pitchFamily="49" charset="0"/>
                <a:cs typeface="Consolas" pitchFamily="49" charset="0"/>
              </a:rPr>
              <a:t>(data),centers = </a:t>
            </a:r>
            <a:r>
              <a:rPr lang="en-US" dirty="0" err="1">
                <a:latin typeface="Consolas" pitchFamily="49" charset="0"/>
                <a:cs typeface="Consolas" pitchFamily="49" charset="0"/>
              </a:rPr>
              <a:t>cluster,nstart</a:t>
            </a:r>
            <a:r>
              <a:rPr lang="en-US" dirty="0">
                <a:latin typeface="Consolas" pitchFamily="49" charset="0"/>
                <a:cs typeface="Consolas" pitchFamily="49" charset="0"/>
              </a:rPr>
              <a:t>=100)</a:t>
            </a:r>
          </a:p>
          <a:p>
            <a:pPr>
              <a:buNone/>
            </a:pPr>
            <a:r>
              <a:rPr lang="en-US" dirty="0">
                <a:latin typeface="Consolas" pitchFamily="49" charset="0"/>
                <a:cs typeface="Consolas" pitchFamily="49" charset="0"/>
              </a:rPr>
              <a:t>  s=</a:t>
            </a:r>
            <a:r>
              <a:rPr lang="en-US" dirty="0">
                <a:solidFill>
                  <a:schemeClr val="tx1">
                    <a:lumMod val="60000"/>
                    <a:lumOff val="40000"/>
                  </a:schemeClr>
                </a:solidFill>
                <a:latin typeface="Consolas" pitchFamily="49" charset="0"/>
                <a:cs typeface="Consolas" pitchFamily="49" charset="0"/>
              </a:rPr>
              <a:t>silhouette</a:t>
            </a:r>
            <a:r>
              <a:rPr lang="en-US" dirty="0">
                <a:latin typeface="Consolas" pitchFamily="49" charset="0"/>
                <a:cs typeface="Consolas" pitchFamily="49" charset="0"/>
              </a:rPr>
              <a:t>(x = </a:t>
            </a:r>
            <a:r>
              <a:rPr lang="en-US" dirty="0" err="1">
                <a:latin typeface="Consolas" pitchFamily="49" charset="0"/>
                <a:cs typeface="Consolas" pitchFamily="49" charset="0"/>
              </a:rPr>
              <a:t>fit$cluster,dist</a:t>
            </a:r>
            <a:r>
              <a:rPr lang="en-US" dirty="0">
                <a:latin typeface="Consolas" pitchFamily="49" charset="0"/>
                <a:cs typeface="Consolas" pitchFamily="49" charset="0"/>
              </a:rPr>
              <a:t>(scale(data)))</a:t>
            </a:r>
          </a:p>
          <a:p>
            <a:pPr>
              <a:buNone/>
            </a:pPr>
            <a:r>
              <a:rPr lang="en-US" dirty="0">
                <a:latin typeface="Consolas" pitchFamily="49" charset="0"/>
                <a:cs typeface="Consolas" pitchFamily="49" charset="0"/>
              </a:rPr>
              <a:t>  </a:t>
            </a:r>
            <a:r>
              <a:rPr lang="en-US" dirty="0">
                <a:solidFill>
                  <a:schemeClr val="tx1">
                    <a:lumMod val="60000"/>
                    <a:lumOff val="40000"/>
                  </a:schemeClr>
                </a:solidFill>
                <a:latin typeface="Consolas" pitchFamily="49" charset="0"/>
                <a:cs typeface="Consolas" pitchFamily="49" charset="0"/>
              </a:rPr>
              <a:t>mean</a:t>
            </a:r>
            <a:r>
              <a:rPr lang="en-US" dirty="0">
                <a:latin typeface="Consolas" pitchFamily="49" charset="0"/>
                <a:cs typeface="Consolas" pitchFamily="49" charset="0"/>
              </a:rPr>
              <a:t>(s[,3])</a:t>
            </a:r>
          </a:p>
          <a:p>
            <a:pPr>
              <a:buNone/>
            </a:pPr>
            <a:r>
              <a:rPr lang="en-US" dirty="0">
                <a:latin typeface="Consolas" pitchFamily="49" charset="0"/>
                <a:cs typeface="Consolas" pitchFamily="49" charset="0"/>
              </a:rPr>
              <a:t>}</a:t>
            </a:r>
          </a:p>
          <a:p>
            <a:pPr>
              <a:buNone/>
            </a:pPr>
            <a:endParaRPr lang="en-US" dirty="0">
              <a:latin typeface="Consolas" pitchFamily="49" charset="0"/>
              <a:cs typeface="Consolas" pitchFamily="49" charset="0"/>
            </a:endParaRPr>
          </a:p>
          <a:p>
            <a:pPr>
              <a:buNone/>
            </a:pPr>
            <a:r>
              <a:rPr lang="en-US" dirty="0" err="1">
                <a:solidFill>
                  <a:schemeClr val="tx1">
                    <a:lumMod val="60000"/>
                    <a:lumOff val="40000"/>
                  </a:schemeClr>
                </a:solidFill>
                <a:latin typeface="Consolas" pitchFamily="49" charset="0"/>
                <a:cs typeface="Consolas" pitchFamily="49" charset="0"/>
              </a:rPr>
              <a:t>sapply</a:t>
            </a:r>
            <a:r>
              <a:rPr lang="en-US" dirty="0">
                <a:latin typeface="Consolas" pitchFamily="49" charset="0"/>
                <a:cs typeface="Consolas" pitchFamily="49" charset="0"/>
              </a:rPr>
              <a:t>(2:20,find_silhouette,data=</a:t>
            </a:r>
            <a:r>
              <a:rPr lang="en-US" dirty="0" err="1">
                <a:latin typeface="Consolas" pitchFamily="49" charset="0"/>
                <a:cs typeface="Consolas" pitchFamily="49" charset="0"/>
              </a:rPr>
              <a:t>exampleData</a:t>
            </a:r>
            <a:r>
              <a:rPr lang="en-US" dirty="0">
                <a:latin typeface="Consolas" pitchFamily="49" charset="0"/>
                <a:cs typeface="Consolas" pitchFamily="49" charset="0"/>
              </a:rPr>
              <a:t>)</a:t>
            </a:r>
          </a:p>
          <a:p>
            <a:pPr>
              <a:buNone/>
            </a:pPr>
            <a:endParaRPr lang="en-US" dirty="0">
              <a:latin typeface="Consolas" pitchFamily="49" charset="0"/>
              <a:cs typeface="Consolas" pitchFamily="49" charset="0"/>
            </a:endParaRPr>
          </a:p>
          <a:p>
            <a:pPr>
              <a:buNone/>
            </a:pPr>
            <a:r>
              <a:rPr lang="en-US" sz="1200" dirty="0">
                <a:solidFill>
                  <a:srgbClr val="7030A0"/>
                </a:solidFill>
                <a:latin typeface="Consolas" pitchFamily="49" charset="0"/>
                <a:cs typeface="Consolas" pitchFamily="49"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28600" y="209550"/>
            <a:ext cx="7886700" cy="914400"/>
          </a:xfrm>
          <a:prstGeom prst="rect">
            <a:avLst/>
          </a:prstGeom>
        </p:spPr>
        <p:txBody>
          <a:bodyPr lIns="91425" tIns="91425" rIns="91425" bIns="91425" anchor="t" anchorCtr="0">
            <a:noAutofit/>
          </a:bodyPr>
          <a:lstStyle/>
          <a:p>
            <a:pPr>
              <a:spcBef>
                <a:spcPts val="0"/>
              </a:spcBef>
              <a:buNone/>
            </a:pPr>
            <a:r>
              <a:rPr lang="en" dirty="0"/>
              <a:t>Issues and advantages</a:t>
            </a:r>
          </a:p>
        </p:txBody>
      </p:sp>
      <p:sp>
        <p:nvSpPr>
          <p:cNvPr id="186" name="Shape 186"/>
          <p:cNvSpPr txBox="1">
            <a:spLocks noGrp="1"/>
          </p:cNvSpPr>
          <p:nvPr>
            <p:ph idx="1"/>
          </p:nvPr>
        </p:nvSpPr>
        <p:spPr>
          <a:xfrm>
            <a:off x="304800" y="895350"/>
            <a:ext cx="8210550" cy="3737373"/>
          </a:xfrm>
          <a:prstGeom prst="rect">
            <a:avLst/>
          </a:prstGeom>
        </p:spPr>
        <p:txBody>
          <a:bodyPr lIns="91425" tIns="91425" rIns="91425" bIns="91425" anchor="t" anchorCtr="0">
            <a:noAutofit/>
          </a:bodyPr>
          <a:lstStyle/>
          <a:p>
            <a:pPr rtl="0">
              <a:spcBef>
                <a:spcPts val="0"/>
              </a:spcBef>
              <a:buNone/>
            </a:pPr>
            <a:r>
              <a:rPr lang="en" dirty="0"/>
              <a:t>Advantages</a:t>
            </a:r>
          </a:p>
          <a:p>
            <a:pPr marL="914400" lvl="0" indent="-317500" rtl="0">
              <a:spcBef>
                <a:spcPts val="0"/>
              </a:spcBef>
              <a:buClr>
                <a:srgbClr val="99CC00"/>
              </a:buClr>
              <a:buSzPct val="100000"/>
              <a:buFont typeface="Arial"/>
              <a:buChar char="•"/>
            </a:pPr>
            <a:r>
              <a:rPr lang="en" dirty="0"/>
              <a:t>Very simple algorithm</a:t>
            </a:r>
          </a:p>
          <a:p>
            <a:pPr marL="914400" lvl="0" indent="-317500" rtl="0">
              <a:spcBef>
                <a:spcPts val="0"/>
              </a:spcBef>
              <a:buClr>
                <a:srgbClr val="99CC00"/>
              </a:buClr>
              <a:buSzPct val="100000"/>
              <a:buFont typeface="Arial"/>
              <a:buChar char="•"/>
            </a:pPr>
            <a:r>
              <a:rPr lang="en" dirty="0"/>
              <a:t>Always converges (even though locally)</a:t>
            </a:r>
          </a:p>
          <a:p>
            <a:pPr marL="914400" lvl="0" indent="-317500" rtl="0">
              <a:spcBef>
                <a:spcPts val="0"/>
              </a:spcBef>
              <a:buClr>
                <a:srgbClr val="99CC00"/>
              </a:buClr>
              <a:buSzPct val="100000"/>
              <a:buFont typeface="Arial"/>
              <a:buChar char="•"/>
            </a:pPr>
            <a:r>
              <a:rPr lang="en" dirty="0"/>
              <a:t>Quite fast and interpretation of clusters is quite easy</a:t>
            </a:r>
          </a:p>
          <a:p>
            <a:pPr rtl="0">
              <a:spcBef>
                <a:spcPts val="0"/>
              </a:spcBef>
              <a:buNone/>
            </a:pPr>
            <a:endParaRPr dirty="0"/>
          </a:p>
          <a:p>
            <a:pPr rtl="0">
              <a:spcBef>
                <a:spcPts val="0"/>
              </a:spcBef>
              <a:buNone/>
            </a:pPr>
            <a:r>
              <a:rPr lang="en" dirty="0"/>
              <a:t>Issues</a:t>
            </a:r>
          </a:p>
          <a:p>
            <a:pPr marL="914400" lvl="0" indent="-317500" rtl="0">
              <a:spcBef>
                <a:spcPts val="0"/>
              </a:spcBef>
              <a:buClr>
                <a:srgbClr val="99CC00"/>
              </a:buClr>
              <a:buSzPct val="100000"/>
              <a:buFont typeface="Arial"/>
              <a:buChar char="•"/>
            </a:pPr>
            <a:r>
              <a:rPr lang="en" dirty="0"/>
              <a:t>Greatly affected by extreme values</a:t>
            </a:r>
          </a:p>
          <a:p>
            <a:pPr marL="914400" lvl="0" indent="-317500" rtl="0">
              <a:spcBef>
                <a:spcPts val="0"/>
              </a:spcBef>
              <a:buClr>
                <a:srgbClr val="99CC00"/>
              </a:buClr>
              <a:buSzPct val="100000"/>
              <a:buFont typeface="Arial"/>
              <a:buChar char="•"/>
            </a:pPr>
            <a:r>
              <a:rPr lang="en" dirty="0"/>
              <a:t>Performs poorly for irregular shaped data points (longitude and latitude)</a:t>
            </a:r>
          </a:p>
          <a:p>
            <a:pPr marL="914400" lvl="0" indent="-317500" rtl="0">
              <a:spcBef>
                <a:spcPts val="0"/>
              </a:spcBef>
              <a:buClr>
                <a:srgbClr val="99CC00"/>
              </a:buClr>
              <a:buSzPct val="100000"/>
              <a:buFont typeface="Arial"/>
              <a:buChar char="•"/>
            </a:pPr>
            <a:r>
              <a:rPr lang="en" dirty="0"/>
              <a:t>Each time it is run, different results may come out!</a:t>
            </a:r>
          </a:p>
          <a:p>
            <a:pPr marL="914400" lvl="0" indent="-317500">
              <a:spcBef>
                <a:spcPts val="0"/>
              </a:spcBef>
              <a:buClr>
                <a:srgbClr val="99CC00"/>
              </a:buClr>
              <a:buSzPct val="100000"/>
              <a:buFont typeface="Arial"/>
              <a:buChar char="•"/>
            </a:pPr>
            <a:r>
              <a:rPr lang="en" dirty="0"/>
              <a:t>Cannot handle categorical data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542923"/>
            <a:ext cx="4501582" cy="1121569"/>
          </a:xfrm>
        </p:spPr>
        <p:txBody>
          <a:bodyPr>
            <a:normAutofit/>
          </a:bodyPr>
          <a:lstStyle/>
          <a:p>
            <a:r>
              <a:rPr lang="en-US" sz="3000"/>
              <a:t>Why Clustering</a:t>
            </a:r>
          </a:p>
        </p:txBody>
      </p:sp>
      <p:sp>
        <p:nvSpPr>
          <p:cNvPr id="3" name="Text Placeholder 2"/>
          <p:cNvSpPr>
            <a:spLocks noGrp="1"/>
          </p:cNvSpPr>
          <p:nvPr>
            <p:ph idx="1"/>
          </p:nvPr>
        </p:nvSpPr>
        <p:spPr>
          <a:xfrm>
            <a:off x="457200" y="1664492"/>
            <a:ext cx="4671892" cy="2936083"/>
          </a:xfrm>
        </p:spPr>
        <p:txBody>
          <a:bodyPr>
            <a:normAutofit/>
          </a:bodyPr>
          <a:lstStyle/>
          <a:p>
            <a:pPr>
              <a:buNone/>
            </a:pPr>
            <a:r>
              <a:rPr lang="en-US" sz="900" dirty="0"/>
              <a:t>Clustering can be considered as an intermediate step while analyzing larger volume of data</a:t>
            </a:r>
          </a:p>
          <a:p>
            <a:pPr>
              <a:buNone/>
            </a:pPr>
            <a:endParaRPr lang="en-US" sz="900" dirty="0"/>
          </a:p>
          <a:p>
            <a:pPr>
              <a:buNone/>
            </a:pPr>
            <a:r>
              <a:rPr lang="en-US" sz="900" dirty="0"/>
              <a:t>Clustering has quite a few important applications in data analyses such as</a:t>
            </a:r>
          </a:p>
          <a:p>
            <a:pPr lvl="1"/>
            <a:r>
              <a:rPr lang="en-US" sz="900" dirty="0"/>
              <a:t>Detecting homogeneous segments</a:t>
            </a:r>
          </a:p>
          <a:p>
            <a:pPr lvl="1"/>
            <a:r>
              <a:rPr lang="en-US" sz="900" dirty="0"/>
              <a:t>Outlier detection</a:t>
            </a:r>
          </a:p>
          <a:p>
            <a:pPr lvl="1"/>
            <a:r>
              <a:rPr lang="en-US" sz="900" dirty="0"/>
              <a:t>Group characteristics identification</a:t>
            </a:r>
          </a:p>
          <a:p>
            <a:pPr>
              <a:buNone/>
            </a:pPr>
            <a:endParaRPr lang="en-US" sz="900" dirty="0"/>
          </a:p>
          <a:p>
            <a:pPr>
              <a:buNone/>
            </a:pPr>
            <a:r>
              <a:rPr lang="en-US" sz="900" dirty="0"/>
              <a:t>In many situations, predictive accuracy of a model improves when it is used within clustered data rather than applying on the entire dataset</a:t>
            </a:r>
          </a:p>
          <a:p>
            <a:pPr>
              <a:buNone/>
            </a:pPr>
            <a:endParaRPr lang="en-US" sz="900" dirty="0"/>
          </a:p>
          <a:p>
            <a:pPr>
              <a:buNone/>
            </a:pPr>
            <a:r>
              <a:rPr lang="en-US" sz="900" dirty="0"/>
              <a:t>However, when group information is not available, detecting groups is not an easy task</a:t>
            </a:r>
          </a:p>
          <a:p>
            <a:pPr>
              <a:buNone/>
            </a:pPr>
            <a:endParaRPr lang="en-US" sz="900" dirty="0"/>
          </a:p>
          <a:p>
            <a:pPr>
              <a:buNone/>
            </a:pPr>
            <a:r>
              <a:rPr lang="en-US" sz="900" dirty="0"/>
              <a:t>That is why, several clustering algorithms are proposed		</a:t>
            </a:r>
          </a:p>
          <a:p>
            <a:pPr>
              <a:buNone/>
            </a:pPr>
            <a:endParaRPr lang="en-US" sz="900" dirty="0"/>
          </a:p>
          <a:p>
            <a:pPr>
              <a:buNone/>
            </a:pPr>
            <a:endParaRPr lang="en-US" sz="900" dirty="0"/>
          </a:p>
          <a:p>
            <a:pPr>
              <a:buNone/>
            </a:pPr>
            <a:endParaRPr lang="en-US" sz="900" dirty="0"/>
          </a:p>
          <a:p>
            <a:pPr>
              <a:buNone/>
            </a:pPr>
            <a:endParaRPr lang="en-US" sz="900" dirty="0"/>
          </a:p>
        </p:txBody>
      </p:sp>
      <p:pic>
        <p:nvPicPr>
          <p:cNvPr id="5" name="Picture 4" descr="Digital financial graph">
            <a:extLst>
              <a:ext uri="{FF2B5EF4-FFF2-40B4-BE49-F238E27FC236}">
                <a16:creationId xmlns:a16="http://schemas.microsoft.com/office/drawing/2014/main" id="{4DD9C23D-D451-9DFD-BD7E-E0D369EF7519}"/>
              </a:ext>
            </a:extLst>
          </p:cNvPr>
          <p:cNvPicPr>
            <a:picLocks noChangeAspect="1"/>
          </p:cNvPicPr>
          <p:nvPr/>
        </p:nvPicPr>
        <p:blipFill rotWithShape="1">
          <a:blip r:embed="rId2"/>
          <a:srcRect l="37168" r="21882"/>
          <a:stretch/>
        </p:blipFill>
        <p:spPr>
          <a:xfrm>
            <a:off x="5399580" y="10"/>
            <a:ext cx="3744420" cy="5143490"/>
          </a:xfrm>
          <a:prstGeom prst="rect">
            <a:avLst/>
          </a:prstGeom>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hape 65"/>
          <p:cNvSpPr txBox="1">
            <a:spLocks noGrp="1"/>
          </p:cNvSpPr>
          <p:nvPr>
            <p:ph type="title"/>
          </p:nvPr>
        </p:nvSpPr>
        <p:spPr>
          <a:xfrm>
            <a:off x="627509" y="542923"/>
            <a:ext cx="4501582" cy="1121569"/>
          </a:xfrm>
          <a:prstGeom prst="rect">
            <a:avLst/>
          </a:prstGeom>
        </p:spPr>
        <p:txBody>
          <a:bodyPr lIns="91425" tIns="91425" rIns="91425" bIns="91425" anchorCtr="0">
            <a:normAutofit/>
          </a:bodyPr>
          <a:lstStyle/>
          <a:p>
            <a:pPr>
              <a:spcBef>
                <a:spcPts val="0"/>
              </a:spcBef>
              <a:buNone/>
            </a:pPr>
            <a:r>
              <a:rPr lang="en" sz="3000"/>
              <a:t>Concept of Clustering</a:t>
            </a:r>
          </a:p>
        </p:txBody>
      </p:sp>
      <p:pic>
        <p:nvPicPr>
          <p:cNvPr id="69" name="Picture 68">
            <a:extLst>
              <a:ext uri="{FF2B5EF4-FFF2-40B4-BE49-F238E27FC236}">
                <a16:creationId xmlns:a16="http://schemas.microsoft.com/office/drawing/2014/main" id="{2D305D46-8E06-2DA0-4B4F-FB2DF8A31B6B}"/>
              </a:ext>
            </a:extLst>
          </p:cNvPr>
          <p:cNvPicPr>
            <a:picLocks noChangeAspect="1"/>
          </p:cNvPicPr>
          <p:nvPr/>
        </p:nvPicPr>
        <p:blipFill rotWithShape="1">
          <a:blip r:embed="rId3"/>
          <a:srcRect l="19514" r="31893"/>
          <a:stretch/>
        </p:blipFill>
        <p:spPr>
          <a:xfrm>
            <a:off x="5399580" y="10"/>
            <a:ext cx="3744420" cy="5143490"/>
          </a:xfrm>
          <a:prstGeom prst="rect">
            <a:avLst/>
          </a:prstGeom>
          <a:effectLst/>
        </p:spPr>
      </p:pic>
      <p:graphicFrame>
        <p:nvGraphicFramePr>
          <p:cNvPr id="68" name="Shape 66">
            <a:extLst>
              <a:ext uri="{FF2B5EF4-FFF2-40B4-BE49-F238E27FC236}">
                <a16:creationId xmlns:a16="http://schemas.microsoft.com/office/drawing/2014/main" id="{DFE30DA9-AAC8-AD91-5146-AD9C39E7F272}"/>
              </a:ext>
            </a:extLst>
          </p:cNvPr>
          <p:cNvGraphicFramePr>
            <a:graphicFrameLocks noGrp="1"/>
          </p:cNvGraphicFramePr>
          <p:nvPr>
            <p:ph idx="1"/>
            <p:extLst>
              <p:ext uri="{D42A27DB-BD31-4B8C-83A1-F6EECF244321}">
                <p14:modId xmlns:p14="http://schemas.microsoft.com/office/powerpoint/2010/main" val="283198525"/>
              </p:ext>
            </p:extLst>
          </p:nvPr>
        </p:nvGraphicFramePr>
        <p:xfrm>
          <a:off x="627510" y="1803800"/>
          <a:ext cx="4501582" cy="27967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04800" y="133350"/>
            <a:ext cx="3657600" cy="609600"/>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a:solidFill>
                  <a:schemeClr val="lt1"/>
                </a:solidFill>
                <a:latin typeface="Arial"/>
                <a:ea typeface="Arial"/>
                <a:cs typeface="Arial"/>
                <a:sym typeface="Arial"/>
              </a:rPr>
              <a:t>K-Means Clustering</a:t>
            </a:r>
          </a:p>
        </p:txBody>
      </p:sp>
      <p:sp>
        <p:nvSpPr>
          <p:cNvPr id="72" name="Shape 72"/>
          <p:cNvSpPr txBox="1">
            <a:spLocks noGrp="1"/>
          </p:cNvSpPr>
          <p:nvPr>
            <p:ph idx="1"/>
          </p:nvPr>
        </p:nvSpPr>
        <p:spPr>
          <a:xfrm>
            <a:off x="228600" y="971550"/>
            <a:ext cx="8153400" cy="39624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1600" b="0" i="0" u="none" strike="noStrike" cap="none" baseline="0" dirty="0">
                <a:latin typeface="Arial"/>
                <a:ea typeface="Arial"/>
                <a:cs typeface="Arial"/>
                <a:sym typeface="Arial"/>
              </a:rPr>
              <a:t>The </a:t>
            </a:r>
            <a:r>
              <a:rPr lang="en-US" sz="1600" b="1" i="0" u="none" strike="noStrike" cap="none" baseline="0" dirty="0">
                <a:latin typeface="Arial"/>
                <a:ea typeface="Arial"/>
                <a:cs typeface="Arial"/>
                <a:sym typeface="Arial"/>
              </a:rPr>
              <a:t>k-means algorithm</a:t>
            </a:r>
            <a:r>
              <a:rPr lang="en-US" sz="1600" b="0" i="0" u="none" strike="noStrike" cap="none" baseline="0" dirty="0">
                <a:latin typeface="Arial"/>
                <a:ea typeface="Arial"/>
                <a:cs typeface="Arial"/>
                <a:sym typeface="Arial"/>
              </a:rPr>
              <a:t> is an algorithm to </a:t>
            </a:r>
            <a:r>
              <a:rPr lang="en-US" sz="1600" b="0" i="0" u="sng" strike="noStrike" cap="none" baseline="0" dirty="0">
                <a:latin typeface="Arial"/>
                <a:ea typeface="Arial"/>
                <a:cs typeface="Arial"/>
                <a:sym typeface="Arial"/>
                <a:hlinkClick r:id="rId3"/>
              </a:rPr>
              <a:t>cluster</a:t>
            </a:r>
            <a:r>
              <a:rPr lang="en-US" sz="1600" b="0" i="0" u="none" strike="noStrike" cap="none" baseline="0" dirty="0">
                <a:latin typeface="Arial"/>
                <a:ea typeface="Arial"/>
                <a:cs typeface="Arial"/>
                <a:sym typeface="Arial"/>
              </a:rPr>
              <a:t> </a:t>
            </a:r>
            <a:r>
              <a:rPr lang="en-US" sz="1600" b="0" i="1" u="none" strike="noStrike" cap="none" baseline="0" dirty="0">
                <a:latin typeface="Arial"/>
                <a:ea typeface="Arial"/>
                <a:cs typeface="Arial"/>
                <a:sym typeface="Arial"/>
              </a:rPr>
              <a:t>n</a:t>
            </a:r>
            <a:r>
              <a:rPr lang="en-US" sz="1600" b="0" i="0" u="none" strike="noStrike" cap="none" baseline="0" dirty="0">
                <a:latin typeface="Arial"/>
                <a:ea typeface="Arial"/>
                <a:cs typeface="Arial"/>
                <a:sym typeface="Arial"/>
              </a:rPr>
              <a:t> objects based on attributes into </a:t>
            </a:r>
            <a:r>
              <a:rPr lang="en-US" sz="1600" b="0" i="1" u="none" strike="noStrike" cap="none" baseline="0" dirty="0">
                <a:latin typeface="Arial"/>
                <a:ea typeface="Arial"/>
                <a:cs typeface="Arial"/>
                <a:sym typeface="Arial"/>
              </a:rPr>
              <a:t>k</a:t>
            </a:r>
            <a:r>
              <a:rPr lang="en-US" sz="1600" b="0" i="0" u="none" strike="noStrike" cap="none" baseline="0" dirty="0">
                <a:latin typeface="Arial"/>
                <a:ea typeface="Arial"/>
                <a:cs typeface="Arial"/>
                <a:sym typeface="Arial"/>
              </a:rPr>
              <a:t> </a:t>
            </a:r>
            <a:r>
              <a:rPr lang="en-US" sz="1600" b="0" i="0" u="sng" strike="noStrike" cap="none" baseline="0" dirty="0">
                <a:latin typeface="Arial"/>
                <a:ea typeface="Arial"/>
                <a:cs typeface="Arial"/>
                <a:sym typeface="Arial"/>
                <a:hlinkClick r:id="rId4"/>
              </a:rPr>
              <a:t>partitions</a:t>
            </a:r>
            <a:r>
              <a:rPr lang="en-US" sz="1600" b="0" i="0" u="none" strike="noStrike" cap="none" baseline="0" dirty="0">
                <a:latin typeface="Arial"/>
                <a:ea typeface="Arial"/>
                <a:cs typeface="Arial"/>
                <a:sym typeface="Arial"/>
              </a:rPr>
              <a:t>, where        </a:t>
            </a:r>
            <a:r>
              <a:rPr lang="en-US" sz="1600" b="0" i="1" u="none" strike="noStrike" cap="none" baseline="0" dirty="0">
                <a:latin typeface="Arial"/>
                <a:ea typeface="Arial"/>
                <a:cs typeface="Arial"/>
                <a:sym typeface="Arial"/>
              </a:rPr>
              <a:t>k</a:t>
            </a:r>
            <a:r>
              <a:rPr lang="en-US" sz="1600" b="0" i="0" u="none" strike="noStrike" cap="none" baseline="0" dirty="0">
                <a:latin typeface="Arial"/>
                <a:ea typeface="Arial"/>
                <a:cs typeface="Arial"/>
                <a:sym typeface="Arial"/>
              </a:rPr>
              <a:t> &lt; </a:t>
            </a:r>
            <a:r>
              <a:rPr lang="en-US" sz="1600" b="0" i="1" u="none" strike="noStrike" cap="none" baseline="0" dirty="0">
                <a:latin typeface="Arial"/>
                <a:ea typeface="Arial"/>
                <a:cs typeface="Arial"/>
                <a:sym typeface="Arial"/>
              </a:rPr>
              <a:t>n</a:t>
            </a:r>
          </a:p>
          <a:p>
            <a:pPr marL="0" marR="0" indent="0" algn="l" rtl="0">
              <a:spcBef>
                <a:spcPts val="360"/>
              </a:spcBef>
              <a:spcAft>
                <a:spcPts val="0"/>
              </a:spcAft>
              <a:buNone/>
            </a:pPr>
            <a:endParaRPr lang="en-US" sz="1600" dirty="0"/>
          </a:p>
          <a:p>
            <a:pPr marL="0" marR="0" lvl="0" indent="0" algn="l" rtl="0">
              <a:spcBef>
                <a:spcPts val="360"/>
              </a:spcBef>
              <a:spcAft>
                <a:spcPts val="0"/>
              </a:spcAft>
              <a:buNone/>
            </a:pPr>
            <a:r>
              <a:rPr lang="en-US" sz="1600" b="0" i="0" u="none" strike="noStrike" cap="none" baseline="0" dirty="0">
                <a:latin typeface="Arial"/>
                <a:ea typeface="Arial"/>
                <a:cs typeface="Arial"/>
                <a:sym typeface="Arial"/>
              </a:rPr>
              <a:t>It assumes that the object attributes form a </a:t>
            </a:r>
            <a:r>
              <a:rPr lang="en-US" sz="1600" b="0" i="0" u="sng" strike="noStrike" cap="none" baseline="0" dirty="0">
                <a:latin typeface="Arial"/>
                <a:ea typeface="Arial"/>
                <a:cs typeface="Arial"/>
                <a:sym typeface="Arial"/>
                <a:hlinkClick r:id="rId5"/>
              </a:rPr>
              <a:t>vector space</a:t>
            </a:r>
          </a:p>
          <a:p>
            <a:pPr marL="0" marR="0" indent="0" algn="l" rtl="0">
              <a:spcBef>
                <a:spcPts val="360"/>
              </a:spcBef>
              <a:spcAft>
                <a:spcPts val="0"/>
              </a:spcAft>
              <a:buNone/>
            </a:pPr>
            <a:endParaRPr lang="en-US" sz="1600" dirty="0"/>
          </a:p>
          <a:p>
            <a:pPr marL="0" marR="0" lvl="0" indent="0" algn="l" rtl="0">
              <a:spcBef>
                <a:spcPts val="360"/>
              </a:spcBef>
              <a:spcAft>
                <a:spcPts val="0"/>
              </a:spcAft>
              <a:buNone/>
            </a:pPr>
            <a:r>
              <a:rPr lang="en-US" sz="1600" dirty="0"/>
              <a:t>It is a</a:t>
            </a:r>
            <a:r>
              <a:rPr lang="en-US" sz="1600" b="0" i="0" u="none" strike="noStrike" cap="none" baseline="0" dirty="0">
                <a:latin typeface="Arial"/>
                <a:ea typeface="Arial"/>
                <a:cs typeface="Arial"/>
                <a:sym typeface="Arial"/>
              </a:rPr>
              <a:t>n algorithm for partitioning (or clustering) N data points into K disjoint subsets </a:t>
            </a:r>
            <a:r>
              <a:rPr lang="en-US" sz="1600" b="0" i="0" u="none" strike="noStrike" cap="none" baseline="0" dirty="0" err="1">
                <a:latin typeface="Arial"/>
                <a:ea typeface="Arial"/>
                <a:cs typeface="Arial"/>
                <a:sym typeface="Arial"/>
              </a:rPr>
              <a:t>S</a:t>
            </a:r>
            <a:r>
              <a:rPr lang="en-US" sz="1600" b="0" i="0" u="none" strike="noStrike" cap="none" baseline="-25000" dirty="0" err="1">
                <a:latin typeface="Arial"/>
                <a:ea typeface="Arial"/>
                <a:cs typeface="Arial"/>
                <a:sym typeface="Arial"/>
              </a:rPr>
              <a:t>j</a:t>
            </a:r>
            <a:r>
              <a:rPr lang="en-US" sz="1600" b="0" i="0" u="none" strike="noStrike" cap="none" baseline="0" dirty="0">
                <a:latin typeface="Arial"/>
                <a:ea typeface="Arial"/>
                <a:cs typeface="Arial"/>
                <a:sym typeface="Arial"/>
              </a:rPr>
              <a:t> so as to minimize the within cluster sum-of-squares </a:t>
            </a:r>
            <a:r>
              <a:rPr lang="en-US" sz="1600" dirty="0"/>
              <a:t>value. Mathematically, within sum of square is calculated as:</a:t>
            </a:r>
          </a:p>
          <a:p>
            <a:pPr marL="342900" marR="0" lvl="0" indent="-342900" algn="l" rtl="0">
              <a:spcBef>
                <a:spcPts val="360"/>
              </a:spcBef>
              <a:spcAft>
                <a:spcPts val="0"/>
              </a:spcAft>
              <a:buClr>
                <a:srgbClr val="99CC00"/>
              </a:buClr>
              <a:buSzPct val="25000"/>
              <a:buFont typeface="Arial"/>
              <a:buNone/>
            </a:pPr>
            <a:endParaRPr lang="en-US" sz="1600" dirty="0">
              <a:latin typeface="Arial"/>
              <a:ea typeface="Arial"/>
              <a:cs typeface="Arial"/>
              <a:sym typeface="Arial"/>
            </a:endParaRPr>
          </a:p>
          <a:p>
            <a:pPr marL="342900" marR="0" lvl="0" indent="-342900" algn="l" rtl="0">
              <a:spcBef>
                <a:spcPts val="360"/>
              </a:spcBef>
              <a:spcAft>
                <a:spcPts val="0"/>
              </a:spcAft>
              <a:buClr>
                <a:srgbClr val="99CC00"/>
              </a:buClr>
              <a:buSzPct val="25000"/>
              <a:buFont typeface="Arial"/>
              <a:buNone/>
            </a:pPr>
            <a:r>
              <a:rPr lang="en-US" sz="1600" b="0" i="0" u="none" strike="noStrike" cap="none" baseline="0" dirty="0">
                <a:latin typeface="Arial"/>
                <a:ea typeface="Arial"/>
                <a:cs typeface="Arial"/>
                <a:sym typeface="Arial"/>
              </a:rPr>
              <a:t>where </a:t>
            </a:r>
            <a:r>
              <a:rPr lang="en-US" sz="1600" b="0" i="0" u="none" strike="noStrike" cap="none" baseline="0" dirty="0" err="1">
                <a:latin typeface="Arial"/>
                <a:ea typeface="Arial"/>
                <a:cs typeface="Arial"/>
                <a:sym typeface="Arial"/>
              </a:rPr>
              <a:t>x</a:t>
            </a:r>
            <a:r>
              <a:rPr lang="en-US" sz="1600" b="0" i="0" u="none" strike="noStrike" cap="none" baseline="-25000" dirty="0" err="1">
                <a:latin typeface="Arial"/>
                <a:ea typeface="Arial"/>
                <a:cs typeface="Arial"/>
                <a:sym typeface="Arial"/>
              </a:rPr>
              <a:t>n</a:t>
            </a:r>
            <a:r>
              <a:rPr lang="en-US" sz="1600" b="0" i="0" u="none" strike="noStrike" cap="none" baseline="-25000" dirty="0">
                <a:latin typeface="Arial"/>
                <a:ea typeface="Arial"/>
                <a:cs typeface="Arial"/>
                <a:sym typeface="Arial"/>
              </a:rPr>
              <a:t> </a:t>
            </a:r>
            <a:r>
              <a:rPr lang="en-US" sz="1600" b="0" i="0" u="none" strike="noStrike" cap="none" baseline="0" dirty="0">
                <a:latin typeface="Arial"/>
                <a:ea typeface="Arial"/>
                <a:cs typeface="Arial"/>
                <a:sym typeface="Arial"/>
              </a:rPr>
              <a:t>is a vector representing the </a:t>
            </a:r>
            <a:r>
              <a:rPr lang="en-US" sz="1600" b="0" i="0" u="none" strike="noStrike" cap="none" baseline="0" dirty="0" err="1">
                <a:latin typeface="Arial"/>
                <a:ea typeface="Arial"/>
                <a:cs typeface="Arial"/>
                <a:sym typeface="Arial"/>
              </a:rPr>
              <a:t>the</a:t>
            </a:r>
            <a:r>
              <a:rPr lang="en-US" sz="1600" b="0" i="0" u="none" strike="noStrike" cap="none" baseline="0" dirty="0">
                <a:latin typeface="Arial"/>
                <a:ea typeface="Arial"/>
                <a:cs typeface="Arial"/>
                <a:sym typeface="Arial"/>
              </a:rPr>
              <a:t> n</a:t>
            </a:r>
            <a:r>
              <a:rPr lang="en-US" sz="1600" b="0" i="0" u="none" strike="noStrike" cap="none" baseline="30000" dirty="0">
                <a:latin typeface="Arial"/>
                <a:ea typeface="Arial"/>
                <a:cs typeface="Arial"/>
                <a:sym typeface="Arial"/>
              </a:rPr>
              <a:t>th</a:t>
            </a:r>
            <a:r>
              <a:rPr lang="en-US" sz="1600" b="0" i="0" u="none" strike="noStrike" cap="none" baseline="0" dirty="0">
                <a:latin typeface="Arial"/>
                <a:ea typeface="Arial"/>
                <a:cs typeface="Arial"/>
                <a:sym typeface="Arial"/>
              </a:rPr>
              <a:t> data point and </a:t>
            </a:r>
            <a:r>
              <a:rPr lang="en-US" sz="1600" b="0" i="0" u="none" strike="noStrike" cap="none" baseline="0" dirty="0" err="1">
                <a:latin typeface="Arial"/>
                <a:ea typeface="Arial"/>
                <a:cs typeface="Arial"/>
                <a:sym typeface="Arial"/>
              </a:rPr>
              <a:t>u</a:t>
            </a:r>
            <a:r>
              <a:rPr lang="en-US" sz="1600" b="0" i="0" u="none" strike="noStrike" cap="none" baseline="-25000" dirty="0" err="1">
                <a:latin typeface="Arial"/>
                <a:ea typeface="Arial"/>
                <a:cs typeface="Arial"/>
                <a:sym typeface="Arial"/>
              </a:rPr>
              <a:t>j</a:t>
            </a:r>
            <a:r>
              <a:rPr lang="en-US" sz="1600" b="0" i="0" u="none" strike="noStrike" cap="none" baseline="0" dirty="0">
                <a:latin typeface="Arial"/>
                <a:ea typeface="Arial"/>
                <a:cs typeface="Arial"/>
                <a:sym typeface="Arial"/>
              </a:rPr>
              <a:t> is the </a:t>
            </a:r>
            <a:r>
              <a:rPr lang="en-US" sz="1600" b="0" i="0" u="sng" strike="noStrike" cap="none" baseline="0" dirty="0">
                <a:latin typeface="Arial"/>
                <a:ea typeface="Arial"/>
                <a:cs typeface="Arial"/>
                <a:sym typeface="Arial"/>
                <a:hlinkClick r:id="rId6"/>
              </a:rPr>
              <a:t>geometric centroid</a:t>
            </a:r>
            <a:r>
              <a:rPr lang="en-US" sz="1600" b="0" i="0" u="none" strike="noStrike" cap="none" baseline="0" dirty="0">
                <a:latin typeface="Arial"/>
                <a:ea typeface="Arial"/>
                <a:cs typeface="Arial"/>
                <a:sym typeface="Arial"/>
              </a:rPr>
              <a:t> of the data points in </a:t>
            </a:r>
            <a:r>
              <a:rPr lang="en-US" sz="1600" b="0" i="0" u="none" strike="noStrike" cap="none" baseline="0" dirty="0" err="1">
                <a:latin typeface="Arial"/>
                <a:ea typeface="Arial"/>
                <a:cs typeface="Arial"/>
                <a:sym typeface="Arial"/>
              </a:rPr>
              <a:t>S</a:t>
            </a:r>
            <a:r>
              <a:rPr lang="en-US" sz="1600" b="0" i="0" u="none" strike="noStrike" cap="none" baseline="-25000" dirty="0" err="1">
                <a:latin typeface="Arial"/>
                <a:ea typeface="Arial"/>
                <a:cs typeface="Arial"/>
                <a:sym typeface="Arial"/>
              </a:rPr>
              <a:t>j</a:t>
            </a:r>
            <a:endParaRPr lang="en-US" sz="1600" b="0" i="0" u="none" strike="noStrike" cap="none" baseline="-25000" dirty="0">
              <a:latin typeface="Arial"/>
              <a:ea typeface="Arial"/>
              <a:cs typeface="Arial"/>
              <a:sym typeface="Arial"/>
            </a:endParaRPr>
          </a:p>
          <a:p>
            <a:pPr marL="342900" marR="0" lvl="0" indent="-342900" algn="l" rtl="0">
              <a:spcBef>
                <a:spcPts val="360"/>
              </a:spcBef>
              <a:spcAft>
                <a:spcPts val="0"/>
              </a:spcAft>
              <a:buClr>
                <a:srgbClr val="99CC00"/>
              </a:buClr>
              <a:buFont typeface="Arial"/>
              <a:buNone/>
            </a:pPr>
            <a:endParaRPr lang="en-US" sz="1600" baseline="-25000" dirty="0"/>
          </a:p>
          <a:p>
            <a:pPr marL="342900" marR="0" lvl="0" indent="-342900" algn="l" rtl="0">
              <a:spcBef>
                <a:spcPts val="360"/>
              </a:spcBef>
              <a:spcAft>
                <a:spcPts val="0"/>
              </a:spcAft>
              <a:buClr>
                <a:srgbClr val="99CC00"/>
              </a:buClr>
              <a:buFont typeface="Arial"/>
              <a:buNone/>
            </a:pPr>
            <a:endParaRPr lang="en-US" sz="1600" baseline="-25000" dirty="0"/>
          </a:p>
          <a:p>
            <a:pPr marL="342900" marR="0" lvl="0" indent="-342900" algn="l" rtl="0">
              <a:spcBef>
                <a:spcPts val="360"/>
              </a:spcBef>
              <a:spcAft>
                <a:spcPts val="0"/>
              </a:spcAft>
              <a:buClr>
                <a:srgbClr val="99CC00"/>
              </a:buClr>
              <a:buFont typeface="Arial"/>
              <a:buNone/>
            </a:pPr>
            <a:endParaRPr lang="en-US" sz="1600" baseline="-25000" dirty="0"/>
          </a:p>
          <a:p>
            <a:pPr marL="0" marR="0" lvl="0" indent="0" algn="l" rtl="0">
              <a:spcBef>
                <a:spcPts val="360"/>
              </a:spcBef>
              <a:spcAft>
                <a:spcPts val="0"/>
              </a:spcAft>
              <a:buNone/>
            </a:pPr>
            <a:r>
              <a:rPr lang="en-US" sz="1600" b="0" i="0" u="none" strike="noStrike" cap="none" baseline="0" dirty="0">
                <a:latin typeface="Arial"/>
                <a:ea typeface="Arial"/>
                <a:cs typeface="Arial"/>
                <a:sym typeface="Arial"/>
              </a:rPr>
              <a:t>Simply speaking k-means clustering is an algorithm to group the objects based on attributes/features into K number </a:t>
            </a:r>
            <a:r>
              <a:rPr lang="en-US" b="0" i="0" u="none" strike="noStrike" cap="none" baseline="0" dirty="0">
                <a:latin typeface="Arial"/>
                <a:ea typeface="Arial"/>
                <a:cs typeface="Arial"/>
                <a:sym typeface="Arial"/>
              </a:rPr>
              <a:t>of group</a:t>
            </a:r>
          </a:p>
        </p:txBody>
      </p:sp>
      <p:pic>
        <p:nvPicPr>
          <p:cNvPr id="73" name="Shape 73"/>
          <p:cNvPicPr preferRelativeResize="0"/>
          <p:nvPr/>
        </p:nvPicPr>
        <p:blipFill rotWithShape="1">
          <a:blip r:embed="rId7">
            <a:alphaModFix/>
          </a:blip>
          <a:srcRect/>
          <a:stretch/>
        </p:blipFill>
        <p:spPr>
          <a:xfrm>
            <a:off x="3077550" y="3708300"/>
            <a:ext cx="1769700" cy="622499"/>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52400" y="209550"/>
            <a:ext cx="5729312" cy="685800"/>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dirty="0">
                <a:solidFill>
                  <a:schemeClr val="lt1"/>
                </a:solidFill>
                <a:latin typeface="Arial"/>
                <a:ea typeface="Arial"/>
                <a:cs typeface="Arial"/>
                <a:sym typeface="Arial"/>
              </a:rPr>
              <a:t>K-Means Clustering Algorithm</a:t>
            </a:r>
          </a:p>
        </p:txBody>
      </p:sp>
      <p:sp>
        <p:nvSpPr>
          <p:cNvPr id="79" name="Shape 79"/>
          <p:cNvSpPr txBox="1">
            <a:spLocks noGrp="1"/>
          </p:cNvSpPr>
          <p:nvPr>
            <p:ph idx="1"/>
          </p:nvPr>
        </p:nvSpPr>
        <p:spPr>
          <a:xfrm>
            <a:off x="152400" y="1106586"/>
            <a:ext cx="8812263" cy="28367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 b="1" i="0" u="sng" strike="noStrike" cap="none" baseline="0" dirty="0">
                <a:latin typeface="Arial"/>
                <a:ea typeface="Arial"/>
                <a:cs typeface="Arial"/>
                <a:sym typeface="Arial"/>
              </a:rPr>
              <a:t>Step 1:</a:t>
            </a:r>
            <a:r>
              <a:rPr lang="en" b="0" i="0" u="none" strike="noStrike" cap="none" baseline="0" dirty="0">
                <a:latin typeface="Arial"/>
                <a:ea typeface="Arial"/>
                <a:cs typeface="Arial"/>
                <a:sym typeface="Arial"/>
              </a:rPr>
              <a:t> Begin with a decision on the value of k =</a:t>
            </a:r>
            <a:r>
              <a:rPr lang="en" dirty="0"/>
              <a:t> </a:t>
            </a:r>
            <a:r>
              <a:rPr lang="en" b="0" i="0" u="none" strike="noStrike" cap="none" baseline="0" dirty="0">
                <a:latin typeface="Arial"/>
                <a:ea typeface="Arial"/>
                <a:cs typeface="Arial"/>
                <a:sym typeface="Arial"/>
              </a:rPr>
              <a:t>number of clusters</a:t>
            </a:r>
          </a:p>
          <a:p>
            <a:pPr marL="0" marR="0" indent="0" algn="l" rtl="0">
              <a:spcBef>
                <a:spcPts val="360"/>
              </a:spcBef>
              <a:spcAft>
                <a:spcPts val="0"/>
              </a:spcAft>
              <a:buNone/>
            </a:pPr>
            <a:endParaRPr b="1" u="sng" dirty="0"/>
          </a:p>
          <a:p>
            <a:pPr marL="0" marR="0" lvl="0" indent="0" algn="l" rtl="0">
              <a:spcBef>
                <a:spcPts val="360"/>
              </a:spcBef>
              <a:spcAft>
                <a:spcPts val="0"/>
              </a:spcAft>
              <a:buNone/>
            </a:pPr>
            <a:r>
              <a:rPr lang="en" b="1" i="0" u="sng" strike="noStrike" cap="none" baseline="0" dirty="0">
                <a:latin typeface="Arial"/>
                <a:ea typeface="Arial"/>
                <a:cs typeface="Arial"/>
                <a:sym typeface="Arial"/>
              </a:rPr>
              <a:t>Step 2</a:t>
            </a:r>
            <a:r>
              <a:rPr lang="en" b="0" i="0" u="none" strike="noStrike" cap="none" baseline="0" dirty="0">
                <a:latin typeface="Arial"/>
                <a:ea typeface="Arial"/>
                <a:cs typeface="Arial"/>
                <a:sym typeface="Arial"/>
              </a:rPr>
              <a:t>: Put any initial partition that classifies the</a:t>
            </a:r>
            <a:r>
              <a:rPr lang="en" dirty="0"/>
              <a:t> </a:t>
            </a:r>
            <a:r>
              <a:rPr lang="en" b="0" i="0" u="none" strike="noStrike" cap="none" baseline="0" dirty="0">
                <a:latin typeface="Arial"/>
                <a:ea typeface="Arial"/>
                <a:cs typeface="Arial"/>
                <a:sym typeface="Arial"/>
              </a:rPr>
              <a:t>data into k  clusters. You may  assign the</a:t>
            </a:r>
            <a:r>
              <a:rPr lang="en" dirty="0"/>
              <a:t> </a:t>
            </a:r>
            <a:r>
              <a:rPr lang="en" b="0" i="0" u="none" strike="noStrike" cap="none" baseline="0" dirty="0">
                <a:latin typeface="Arial"/>
                <a:ea typeface="Arial"/>
                <a:cs typeface="Arial"/>
                <a:sym typeface="Arial"/>
              </a:rPr>
              <a:t>training samples randomly,or systematicall</a:t>
            </a:r>
            <a:r>
              <a:rPr lang="en" dirty="0"/>
              <a:t>y </a:t>
            </a:r>
            <a:r>
              <a:rPr lang="en" b="0" i="0" u="none" strike="noStrike" cap="none" baseline="0" dirty="0">
                <a:latin typeface="Arial"/>
                <a:ea typeface="Arial"/>
                <a:cs typeface="Arial"/>
                <a:sym typeface="Arial"/>
              </a:rPr>
              <a:t>as the following</a:t>
            </a:r>
          </a:p>
          <a:p>
            <a:pPr marL="742950" marR="0" lvl="1" indent="-222250" algn="l" rtl="0">
              <a:spcBef>
                <a:spcPts val="320"/>
              </a:spcBef>
              <a:spcAft>
                <a:spcPts val="0"/>
              </a:spcAft>
              <a:buClr>
                <a:srgbClr val="000000"/>
              </a:buClr>
              <a:buSzPct val="100000"/>
              <a:buFont typeface="Arial"/>
              <a:buChar char="•"/>
            </a:pPr>
            <a:r>
              <a:rPr lang="en" b="0" i="0" u="none" strike="noStrike" cap="none" baseline="0" dirty="0">
                <a:latin typeface="Arial"/>
                <a:ea typeface="Arial"/>
                <a:cs typeface="Arial"/>
                <a:sym typeface="Arial"/>
              </a:rPr>
              <a:t>Take the first k training sample as single-	element clusters</a:t>
            </a:r>
          </a:p>
          <a:p>
            <a:pPr marL="742950" marR="0" lvl="1" indent="-222250" algn="l" rtl="0">
              <a:spcBef>
                <a:spcPts val="320"/>
              </a:spcBef>
              <a:spcAft>
                <a:spcPts val="0"/>
              </a:spcAft>
              <a:buClr>
                <a:srgbClr val="000000"/>
              </a:buClr>
              <a:buSzPct val="100000"/>
              <a:buFont typeface="Arial"/>
              <a:buChar char="•"/>
            </a:pPr>
            <a:r>
              <a:rPr lang="en" b="0" i="0" u="none" strike="noStrike" cap="none" baseline="0" dirty="0">
                <a:latin typeface="Arial"/>
                <a:ea typeface="Arial"/>
                <a:cs typeface="Arial"/>
                <a:sym typeface="Arial"/>
              </a:rPr>
              <a:t>Assign each of the remaining (N-k) training sample to the cluster with the nearest centroid. After each  assignment, recompute the centroid of the gaining  cluster</a:t>
            </a:r>
          </a:p>
          <a:p>
            <a:pPr marL="342900" marR="0" lvl="0" indent="-171450" algn="l" rtl="0">
              <a:spcBef>
                <a:spcPts val="360"/>
              </a:spcBef>
              <a:spcAft>
                <a:spcPts val="0"/>
              </a:spcAft>
              <a:buClr>
                <a:srgbClr val="99CC00"/>
              </a:buClr>
              <a:buFont typeface="Arial"/>
              <a:buNone/>
            </a:pPr>
            <a:endParaRPr b="0" i="0" u="none" strike="noStrike" cap="none" baseline="0" dirty="0">
              <a:latin typeface="Arial"/>
              <a:ea typeface="Arial"/>
              <a:cs typeface="Arial"/>
              <a:sym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52400" y="209550"/>
            <a:ext cx="6019800" cy="681335"/>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a:solidFill>
                  <a:schemeClr val="lt1"/>
                </a:solidFill>
                <a:latin typeface="Arial"/>
                <a:ea typeface="Arial"/>
                <a:cs typeface="Arial"/>
                <a:sym typeface="Arial"/>
              </a:rPr>
              <a:t>K-Means Clustering Algorithm</a:t>
            </a:r>
          </a:p>
        </p:txBody>
      </p:sp>
      <p:sp>
        <p:nvSpPr>
          <p:cNvPr id="85" name="Shape 85"/>
          <p:cNvSpPr txBox="1">
            <a:spLocks noGrp="1"/>
          </p:cNvSpPr>
          <p:nvPr>
            <p:ph idx="1"/>
          </p:nvPr>
        </p:nvSpPr>
        <p:spPr>
          <a:xfrm>
            <a:off x="228601" y="1093886"/>
            <a:ext cx="8736062" cy="27732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 b="1" i="0" u="sng" strike="noStrike" cap="none" baseline="0" dirty="0">
                <a:latin typeface="Arial"/>
                <a:ea typeface="Arial"/>
                <a:cs typeface="Arial"/>
                <a:sym typeface="Arial"/>
              </a:rPr>
              <a:t>Step 3:</a:t>
            </a:r>
            <a:r>
              <a:rPr lang="en" b="0" i="0" u="none" strike="noStrike" cap="none" baseline="0" dirty="0">
                <a:latin typeface="Arial"/>
                <a:ea typeface="Arial"/>
                <a:cs typeface="Arial"/>
                <a:sym typeface="Arial"/>
              </a:rPr>
              <a:t> Take each sample in sequence and compute its </a:t>
            </a:r>
            <a:r>
              <a:rPr lang="en" b="0" i="0" u="sng" strike="noStrike" cap="none" baseline="0" dirty="0">
                <a:latin typeface="Arial"/>
                <a:ea typeface="Arial"/>
                <a:cs typeface="Arial"/>
                <a:sym typeface="Arial"/>
                <a:hlinkClick r:id="rId3"/>
              </a:rPr>
              <a:t>distance</a:t>
            </a:r>
            <a:r>
              <a:rPr lang="en" b="0" i="0" u="none" strike="noStrike" cap="none" baseline="0" dirty="0">
                <a:latin typeface="Arial"/>
                <a:ea typeface="Arial"/>
                <a:cs typeface="Arial"/>
                <a:sym typeface="Arial"/>
              </a:rPr>
              <a:t> from the centroid of each of the clusters. If a sample is not currently in the cluster with the closest centroid, switch this sample to that cluster and update the centroid of the cluster gaining the new sample and the cluster losing the sample</a:t>
            </a:r>
          </a:p>
          <a:p>
            <a:pPr marL="342900" marR="0" lvl="0" indent="-171450" algn="l" rtl="0">
              <a:spcBef>
                <a:spcPts val="360"/>
              </a:spcBef>
              <a:spcAft>
                <a:spcPts val="0"/>
              </a:spcAft>
              <a:buClr>
                <a:srgbClr val="99CC00"/>
              </a:buClr>
              <a:buFont typeface="Arial"/>
              <a:buNone/>
            </a:pPr>
            <a:endParaRPr b="1" i="0" u="sng" strike="noStrike" cap="none" baseline="0" dirty="0">
              <a:latin typeface="Arial"/>
              <a:ea typeface="Arial"/>
              <a:cs typeface="Arial"/>
              <a:sym typeface="Arial"/>
            </a:endParaRPr>
          </a:p>
          <a:p>
            <a:pPr marL="0" marR="0" lvl="0" indent="0" algn="l" rtl="0">
              <a:spcBef>
                <a:spcPts val="360"/>
              </a:spcBef>
              <a:spcAft>
                <a:spcPts val="0"/>
              </a:spcAft>
              <a:buNone/>
            </a:pPr>
            <a:r>
              <a:rPr lang="en" b="1" i="0" u="sng" strike="noStrike" cap="none" baseline="0" dirty="0">
                <a:latin typeface="Arial"/>
                <a:ea typeface="Arial"/>
                <a:cs typeface="Arial"/>
                <a:sym typeface="Arial"/>
              </a:rPr>
              <a:t>Step 4 .</a:t>
            </a:r>
            <a:r>
              <a:rPr lang="en" b="0" i="0" u="none" strike="noStrike" cap="none" baseline="0" dirty="0">
                <a:latin typeface="Arial"/>
                <a:ea typeface="Arial"/>
                <a:cs typeface="Arial"/>
                <a:sym typeface="Arial"/>
              </a:rPr>
              <a:t> Repeat step 3 until convergence is achieved, that is until a pass through the training sample causes no new assignments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79388" y="177403"/>
            <a:ext cx="6438900" cy="720328"/>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a:solidFill>
                  <a:schemeClr val="lt1"/>
                </a:solidFill>
                <a:latin typeface="Arial"/>
                <a:ea typeface="Arial"/>
                <a:cs typeface="Arial"/>
                <a:sym typeface="Arial"/>
              </a:rPr>
              <a:t>K-Means Clustering Example (K=2)</a:t>
            </a:r>
          </a:p>
        </p:txBody>
      </p:sp>
      <p:sp>
        <p:nvSpPr>
          <p:cNvPr id="91" name="Shape 91"/>
          <p:cNvSpPr txBox="1">
            <a:spLocks noGrp="1"/>
          </p:cNvSpPr>
          <p:nvPr>
            <p:ph idx="1"/>
          </p:nvPr>
        </p:nvSpPr>
        <p:spPr>
          <a:xfrm>
            <a:off x="228600" y="1059417"/>
            <a:ext cx="8711406" cy="38695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 sz="1800" b="0" i="0" u="none" strike="noStrike" cap="none" baseline="0" dirty="0">
                <a:solidFill>
                  <a:srgbClr val="003399"/>
                </a:solidFill>
                <a:latin typeface="Arial"/>
                <a:ea typeface="Arial"/>
                <a:cs typeface="Arial"/>
                <a:sym typeface="Arial"/>
              </a:rPr>
              <a:t>Let us consider the tiny dataset given below</a:t>
            </a:r>
          </a:p>
        </p:txBody>
      </p:sp>
      <p:graphicFrame>
        <p:nvGraphicFramePr>
          <p:cNvPr id="92" name="Shape 92"/>
          <p:cNvGraphicFramePr/>
          <p:nvPr>
            <p:extLst>
              <p:ext uri="{D42A27DB-BD31-4B8C-83A1-F6EECF244321}">
                <p14:modId xmlns:p14="http://schemas.microsoft.com/office/powerpoint/2010/main" val="1599546879"/>
              </p:ext>
            </p:extLst>
          </p:nvPr>
        </p:nvGraphicFramePr>
        <p:xfrm>
          <a:off x="266700" y="1608055"/>
          <a:ext cx="6096000" cy="2255680"/>
        </p:xfrm>
        <a:graphic>
          <a:graphicData uri="http://schemas.openxmlformats.org/drawingml/2006/table">
            <a:tbl>
              <a:tblPr firstRow="1" bandRow="1">
                <a:noFill/>
                <a:tableStyleId>{9D252AF1-01F4-4E07-BBBE-F3E1C972D85F}</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8125">
                <a:tc>
                  <a:txBody>
                    <a:bodyPr/>
                    <a:lstStyle/>
                    <a:p>
                      <a:pPr marL="0" marR="0" lvl="0" indent="0" algn="ctr" rtl="0">
                        <a:spcBef>
                          <a:spcPts val="0"/>
                        </a:spcBef>
                        <a:buSzPct val="25000"/>
                        <a:buNone/>
                      </a:pPr>
                      <a:r>
                        <a:rPr lang="en" sz="1400" u="none" strike="noStrike" cap="none" baseline="0" dirty="0"/>
                        <a:t>Individual</a:t>
                      </a:r>
                    </a:p>
                  </a:txBody>
                  <a:tcPr marL="91450" marR="91450" marT="34300" marB="34300"/>
                </a:tc>
                <a:tc>
                  <a:txBody>
                    <a:bodyPr/>
                    <a:lstStyle/>
                    <a:p>
                      <a:pPr marL="0" marR="0" lvl="0" indent="0" algn="ctr" rtl="0">
                        <a:spcBef>
                          <a:spcPts val="0"/>
                        </a:spcBef>
                        <a:buSzPct val="25000"/>
                        <a:buNone/>
                      </a:pPr>
                      <a:r>
                        <a:rPr lang="en" sz="1400" u="none" strike="noStrike" cap="none" baseline="0"/>
                        <a:t>Variable 1</a:t>
                      </a:r>
                    </a:p>
                  </a:txBody>
                  <a:tcPr marL="91450" marR="91450" marT="34300" marB="34300"/>
                </a:tc>
                <a:tc>
                  <a:txBody>
                    <a:bodyPr/>
                    <a:lstStyle/>
                    <a:p>
                      <a:pPr marL="0" marR="0" lvl="0" indent="0" algn="ctr" rtl="0">
                        <a:spcBef>
                          <a:spcPts val="0"/>
                        </a:spcBef>
                        <a:buSzPct val="25000"/>
                        <a:buNone/>
                      </a:pPr>
                      <a:r>
                        <a:rPr lang="en" sz="1400" u="none" strike="noStrike" cap="none" baseline="0"/>
                        <a:t>Variable 2</a:t>
                      </a:r>
                    </a:p>
                  </a:txBody>
                  <a:tcPr marL="91450" marR="91450" marT="34300" marB="34300"/>
                </a:tc>
                <a:extLst>
                  <a:ext uri="{0D108BD9-81ED-4DB2-BD59-A6C34878D82A}">
                    <a16:rowId xmlns:a16="http://schemas.microsoft.com/office/drawing/2014/main" val="10000"/>
                  </a:ext>
                </a:extLst>
              </a:tr>
              <a:tr h="278125">
                <a:tc>
                  <a:txBody>
                    <a:bodyPr/>
                    <a:lstStyle/>
                    <a:p>
                      <a:pPr marL="0" marR="0" lvl="0" indent="0" algn="ctr" rtl="0">
                        <a:spcBef>
                          <a:spcPts val="0"/>
                        </a:spcBef>
                        <a:buSzPct val="25000"/>
                        <a:buNone/>
                      </a:pPr>
                      <a:r>
                        <a:rPr lang="en" sz="1400" u="none" strike="noStrike" cap="none" baseline="0" dirty="0"/>
                        <a:t>1</a:t>
                      </a:r>
                    </a:p>
                  </a:txBody>
                  <a:tcPr marL="91450" marR="91450" marT="34300" marB="34300"/>
                </a:tc>
                <a:tc>
                  <a:txBody>
                    <a:bodyPr/>
                    <a:lstStyle/>
                    <a:p>
                      <a:pPr marL="0" marR="0" lvl="0" indent="0" algn="ctr" rtl="0">
                        <a:spcBef>
                          <a:spcPts val="0"/>
                        </a:spcBef>
                        <a:buSzPct val="25000"/>
                        <a:buNone/>
                      </a:pPr>
                      <a:r>
                        <a:rPr lang="en" sz="1400" u="none" strike="noStrike" cap="none" baseline="0"/>
                        <a:t>1.0</a:t>
                      </a:r>
                    </a:p>
                  </a:txBody>
                  <a:tcPr marL="91450" marR="91450" marT="34300" marB="34300"/>
                </a:tc>
                <a:tc>
                  <a:txBody>
                    <a:bodyPr/>
                    <a:lstStyle/>
                    <a:p>
                      <a:pPr marL="0" marR="0" lvl="0" indent="0" algn="ctr" rtl="0">
                        <a:spcBef>
                          <a:spcPts val="0"/>
                        </a:spcBef>
                        <a:buSzPct val="25000"/>
                        <a:buNone/>
                      </a:pPr>
                      <a:r>
                        <a:rPr lang="en" sz="1400" u="none" strike="noStrike" cap="none" baseline="0"/>
                        <a:t>1.0</a:t>
                      </a:r>
                    </a:p>
                  </a:txBody>
                  <a:tcPr marL="91450" marR="91450" marT="34300" marB="34300"/>
                </a:tc>
                <a:extLst>
                  <a:ext uri="{0D108BD9-81ED-4DB2-BD59-A6C34878D82A}">
                    <a16:rowId xmlns:a16="http://schemas.microsoft.com/office/drawing/2014/main" val="10001"/>
                  </a:ext>
                </a:extLst>
              </a:tr>
              <a:tr h="278125">
                <a:tc>
                  <a:txBody>
                    <a:bodyPr/>
                    <a:lstStyle/>
                    <a:p>
                      <a:pPr marL="0" marR="0" lvl="0" indent="0" algn="ctr" rtl="0">
                        <a:spcBef>
                          <a:spcPts val="0"/>
                        </a:spcBef>
                        <a:buSzPct val="25000"/>
                        <a:buNone/>
                      </a:pPr>
                      <a:r>
                        <a:rPr lang="en" sz="1400" u="none" strike="noStrike" cap="none" baseline="0"/>
                        <a:t>2</a:t>
                      </a:r>
                    </a:p>
                  </a:txBody>
                  <a:tcPr marL="91450" marR="91450" marT="34300" marB="34300"/>
                </a:tc>
                <a:tc>
                  <a:txBody>
                    <a:bodyPr/>
                    <a:lstStyle/>
                    <a:p>
                      <a:pPr marL="0" marR="0" lvl="0" indent="0" algn="ctr" rtl="0">
                        <a:spcBef>
                          <a:spcPts val="0"/>
                        </a:spcBef>
                        <a:buSzPct val="25000"/>
                        <a:buNone/>
                      </a:pPr>
                      <a:r>
                        <a:rPr lang="en" sz="1400" u="none" strike="noStrike" cap="none" baseline="0"/>
                        <a:t>1.5</a:t>
                      </a:r>
                    </a:p>
                  </a:txBody>
                  <a:tcPr marL="91450" marR="91450" marT="34300" marB="34300"/>
                </a:tc>
                <a:tc>
                  <a:txBody>
                    <a:bodyPr/>
                    <a:lstStyle/>
                    <a:p>
                      <a:pPr marL="0" marR="0" lvl="0" indent="0" algn="ctr" rtl="0">
                        <a:spcBef>
                          <a:spcPts val="0"/>
                        </a:spcBef>
                        <a:buSzPct val="25000"/>
                        <a:buNone/>
                      </a:pPr>
                      <a:r>
                        <a:rPr lang="en" sz="1400" u="none" strike="noStrike" cap="none" baseline="0"/>
                        <a:t>2.0</a:t>
                      </a:r>
                    </a:p>
                  </a:txBody>
                  <a:tcPr marL="91450" marR="91450" marT="34300" marB="34300"/>
                </a:tc>
                <a:extLst>
                  <a:ext uri="{0D108BD9-81ED-4DB2-BD59-A6C34878D82A}">
                    <a16:rowId xmlns:a16="http://schemas.microsoft.com/office/drawing/2014/main" val="10002"/>
                  </a:ext>
                </a:extLst>
              </a:tr>
              <a:tr h="278125">
                <a:tc>
                  <a:txBody>
                    <a:bodyPr/>
                    <a:lstStyle/>
                    <a:p>
                      <a:pPr marL="0" marR="0" lvl="0" indent="0" algn="ctr" rtl="0">
                        <a:spcBef>
                          <a:spcPts val="0"/>
                        </a:spcBef>
                        <a:buSzPct val="25000"/>
                        <a:buNone/>
                      </a:pPr>
                      <a:r>
                        <a:rPr lang="en" sz="1400" u="none" strike="noStrike" cap="none" baseline="0" dirty="0"/>
                        <a:t>3</a:t>
                      </a:r>
                    </a:p>
                  </a:txBody>
                  <a:tcPr marL="91450" marR="91450" marT="34300" marB="34300"/>
                </a:tc>
                <a:tc>
                  <a:txBody>
                    <a:bodyPr/>
                    <a:lstStyle/>
                    <a:p>
                      <a:pPr marL="0" marR="0" lvl="0" indent="0" algn="ctr" rtl="0">
                        <a:spcBef>
                          <a:spcPts val="0"/>
                        </a:spcBef>
                        <a:buSzPct val="25000"/>
                        <a:buNone/>
                      </a:pPr>
                      <a:r>
                        <a:rPr lang="en" sz="1400" u="none" strike="noStrike" cap="none" baseline="0"/>
                        <a:t>3.0</a:t>
                      </a:r>
                    </a:p>
                  </a:txBody>
                  <a:tcPr marL="91450" marR="91450" marT="34300" marB="34300"/>
                </a:tc>
                <a:tc>
                  <a:txBody>
                    <a:bodyPr/>
                    <a:lstStyle/>
                    <a:p>
                      <a:pPr marL="0" marR="0" lvl="0" indent="0" algn="ctr" rtl="0">
                        <a:spcBef>
                          <a:spcPts val="0"/>
                        </a:spcBef>
                        <a:buSzPct val="25000"/>
                        <a:buNone/>
                      </a:pPr>
                      <a:r>
                        <a:rPr lang="en" sz="1400" u="none" strike="noStrike" cap="none" baseline="0"/>
                        <a:t>4.0</a:t>
                      </a:r>
                    </a:p>
                  </a:txBody>
                  <a:tcPr marL="91450" marR="91450" marT="34300" marB="34300"/>
                </a:tc>
                <a:extLst>
                  <a:ext uri="{0D108BD9-81ED-4DB2-BD59-A6C34878D82A}">
                    <a16:rowId xmlns:a16="http://schemas.microsoft.com/office/drawing/2014/main" val="10003"/>
                  </a:ext>
                </a:extLst>
              </a:tr>
              <a:tr h="278125">
                <a:tc>
                  <a:txBody>
                    <a:bodyPr/>
                    <a:lstStyle/>
                    <a:p>
                      <a:pPr marL="0" marR="0" lvl="0" indent="0" algn="ctr" rtl="0">
                        <a:spcBef>
                          <a:spcPts val="0"/>
                        </a:spcBef>
                        <a:buSzPct val="25000"/>
                        <a:buNone/>
                      </a:pPr>
                      <a:r>
                        <a:rPr lang="en" sz="1400" u="none" strike="noStrike" cap="none" baseline="0"/>
                        <a:t>4</a:t>
                      </a:r>
                    </a:p>
                  </a:txBody>
                  <a:tcPr marL="91450" marR="91450" marT="34300" marB="34300"/>
                </a:tc>
                <a:tc>
                  <a:txBody>
                    <a:bodyPr/>
                    <a:lstStyle/>
                    <a:p>
                      <a:pPr marL="0" marR="0" lvl="0" indent="0" algn="ctr" rtl="0">
                        <a:spcBef>
                          <a:spcPts val="0"/>
                        </a:spcBef>
                        <a:buSzPct val="25000"/>
                        <a:buNone/>
                      </a:pPr>
                      <a:r>
                        <a:rPr lang="en" sz="1400" u="none" strike="noStrike" cap="none" baseline="0"/>
                        <a:t>5.0</a:t>
                      </a:r>
                    </a:p>
                  </a:txBody>
                  <a:tcPr marL="91450" marR="91450" marT="34300" marB="34300"/>
                </a:tc>
                <a:tc>
                  <a:txBody>
                    <a:bodyPr/>
                    <a:lstStyle/>
                    <a:p>
                      <a:pPr marL="0" marR="0" lvl="0" indent="0" algn="ctr" rtl="0">
                        <a:spcBef>
                          <a:spcPts val="0"/>
                        </a:spcBef>
                        <a:buSzPct val="25000"/>
                        <a:buNone/>
                      </a:pPr>
                      <a:r>
                        <a:rPr lang="en" sz="1400" u="none" strike="noStrike" cap="none" baseline="0"/>
                        <a:t>7.0</a:t>
                      </a:r>
                    </a:p>
                  </a:txBody>
                  <a:tcPr marL="91450" marR="91450" marT="34300" marB="34300"/>
                </a:tc>
                <a:extLst>
                  <a:ext uri="{0D108BD9-81ED-4DB2-BD59-A6C34878D82A}">
                    <a16:rowId xmlns:a16="http://schemas.microsoft.com/office/drawing/2014/main" val="10004"/>
                  </a:ext>
                </a:extLst>
              </a:tr>
              <a:tr h="278125">
                <a:tc>
                  <a:txBody>
                    <a:bodyPr/>
                    <a:lstStyle/>
                    <a:p>
                      <a:pPr marL="0" marR="0" lvl="0" indent="0" algn="ctr" rtl="0">
                        <a:spcBef>
                          <a:spcPts val="0"/>
                        </a:spcBef>
                        <a:buSzPct val="25000"/>
                        <a:buNone/>
                      </a:pPr>
                      <a:r>
                        <a:rPr lang="en" sz="1400" u="none" strike="noStrike" cap="none" baseline="0"/>
                        <a:t>5</a:t>
                      </a:r>
                    </a:p>
                  </a:txBody>
                  <a:tcPr marL="91450" marR="91450" marT="34300" marB="34300"/>
                </a:tc>
                <a:tc>
                  <a:txBody>
                    <a:bodyPr/>
                    <a:lstStyle/>
                    <a:p>
                      <a:pPr marL="0" marR="0" lvl="0" indent="0" algn="ctr" rtl="0">
                        <a:spcBef>
                          <a:spcPts val="0"/>
                        </a:spcBef>
                        <a:buSzPct val="25000"/>
                        <a:buNone/>
                      </a:pPr>
                      <a:r>
                        <a:rPr lang="en" sz="1400" u="none" strike="noStrike" cap="none" baseline="0"/>
                        <a:t>3.5</a:t>
                      </a:r>
                    </a:p>
                  </a:txBody>
                  <a:tcPr marL="91450" marR="91450" marT="34300" marB="34300"/>
                </a:tc>
                <a:tc>
                  <a:txBody>
                    <a:bodyPr/>
                    <a:lstStyle/>
                    <a:p>
                      <a:pPr marL="0" marR="0" lvl="0" indent="0" algn="ctr" rtl="0">
                        <a:spcBef>
                          <a:spcPts val="0"/>
                        </a:spcBef>
                        <a:buSzPct val="25000"/>
                        <a:buNone/>
                      </a:pPr>
                      <a:r>
                        <a:rPr lang="en" sz="1400" u="none" strike="noStrike" cap="none" baseline="0"/>
                        <a:t>5.0</a:t>
                      </a:r>
                    </a:p>
                  </a:txBody>
                  <a:tcPr marL="91450" marR="91450" marT="34300" marB="34300"/>
                </a:tc>
                <a:extLst>
                  <a:ext uri="{0D108BD9-81ED-4DB2-BD59-A6C34878D82A}">
                    <a16:rowId xmlns:a16="http://schemas.microsoft.com/office/drawing/2014/main" val="10005"/>
                  </a:ext>
                </a:extLst>
              </a:tr>
              <a:tr h="278125">
                <a:tc>
                  <a:txBody>
                    <a:bodyPr/>
                    <a:lstStyle/>
                    <a:p>
                      <a:pPr marL="0" marR="0" lvl="0" indent="0" algn="ctr" rtl="0">
                        <a:spcBef>
                          <a:spcPts val="0"/>
                        </a:spcBef>
                        <a:buSzPct val="25000"/>
                        <a:buNone/>
                      </a:pPr>
                      <a:r>
                        <a:rPr lang="en" sz="1400" u="none" strike="noStrike" cap="none" baseline="0"/>
                        <a:t>6</a:t>
                      </a:r>
                    </a:p>
                  </a:txBody>
                  <a:tcPr marL="91450" marR="91450" marT="34300" marB="34300"/>
                </a:tc>
                <a:tc>
                  <a:txBody>
                    <a:bodyPr/>
                    <a:lstStyle/>
                    <a:p>
                      <a:pPr marL="0" marR="0" lvl="0" indent="0" algn="ctr" rtl="0">
                        <a:spcBef>
                          <a:spcPts val="0"/>
                        </a:spcBef>
                        <a:buSzPct val="25000"/>
                        <a:buNone/>
                      </a:pPr>
                      <a:r>
                        <a:rPr lang="en" sz="1400" u="none" strike="noStrike" cap="none" baseline="0"/>
                        <a:t>4.5</a:t>
                      </a:r>
                    </a:p>
                  </a:txBody>
                  <a:tcPr marL="91450" marR="91450" marT="34300" marB="34300"/>
                </a:tc>
                <a:tc>
                  <a:txBody>
                    <a:bodyPr/>
                    <a:lstStyle/>
                    <a:p>
                      <a:pPr marL="0" marR="0" lvl="0" indent="0" algn="ctr" rtl="0">
                        <a:spcBef>
                          <a:spcPts val="0"/>
                        </a:spcBef>
                        <a:buSzPct val="25000"/>
                        <a:buNone/>
                      </a:pPr>
                      <a:r>
                        <a:rPr lang="en" sz="1400" u="none" strike="noStrike" cap="none" baseline="0"/>
                        <a:t>5.0</a:t>
                      </a:r>
                    </a:p>
                  </a:txBody>
                  <a:tcPr marL="91450" marR="91450" marT="34300" marB="34300"/>
                </a:tc>
                <a:extLst>
                  <a:ext uri="{0D108BD9-81ED-4DB2-BD59-A6C34878D82A}">
                    <a16:rowId xmlns:a16="http://schemas.microsoft.com/office/drawing/2014/main" val="10006"/>
                  </a:ext>
                </a:extLst>
              </a:tr>
              <a:tr h="278125">
                <a:tc>
                  <a:txBody>
                    <a:bodyPr/>
                    <a:lstStyle/>
                    <a:p>
                      <a:pPr marL="0" marR="0" lvl="0" indent="0" algn="ctr" rtl="0">
                        <a:spcBef>
                          <a:spcPts val="0"/>
                        </a:spcBef>
                        <a:buSzPct val="25000"/>
                        <a:buNone/>
                      </a:pPr>
                      <a:r>
                        <a:rPr lang="en" sz="1400" u="none" strike="noStrike" cap="none" baseline="0"/>
                        <a:t>7</a:t>
                      </a:r>
                    </a:p>
                  </a:txBody>
                  <a:tcPr marL="91450" marR="91450" marT="34300" marB="34300"/>
                </a:tc>
                <a:tc>
                  <a:txBody>
                    <a:bodyPr/>
                    <a:lstStyle/>
                    <a:p>
                      <a:pPr marL="0" marR="0" lvl="0" indent="0" algn="ctr" rtl="0">
                        <a:spcBef>
                          <a:spcPts val="0"/>
                        </a:spcBef>
                        <a:buSzPct val="25000"/>
                        <a:buNone/>
                      </a:pPr>
                      <a:r>
                        <a:rPr lang="en" sz="1400" u="none" strike="noStrike" cap="none" baseline="0"/>
                        <a:t>3.5</a:t>
                      </a:r>
                    </a:p>
                  </a:txBody>
                  <a:tcPr marL="91450" marR="91450" marT="34300" marB="34300"/>
                </a:tc>
                <a:tc>
                  <a:txBody>
                    <a:bodyPr/>
                    <a:lstStyle/>
                    <a:p>
                      <a:pPr marL="0" marR="0" lvl="0" indent="0" algn="ctr" rtl="0">
                        <a:spcBef>
                          <a:spcPts val="0"/>
                        </a:spcBef>
                        <a:buSzPct val="25000"/>
                        <a:buNone/>
                      </a:pPr>
                      <a:r>
                        <a:rPr lang="en" sz="1400" u="none" strike="noStrike" cap="none" baseline="0" dirty="0"/>
                        <a:t>4.5</a:t>
                      </a:r>
                    </a:p>
                  </a:txBody>
                  <a:tcPr marL="91450" marR="91450" marT="34300" marB="34300"/>
                </a:tc>
                <a:extLst>
                  <a:ext uri="{0D108BD9-81ED-4DB2-BD59-A6C34878D82A}">
                    <a16:rowId xmlns:a16="http://schemas.microsoft.com/office/drawing/2014/main" val="10007"/>
                  </a:ext>
                </a:extLst>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79388" y="361951"/>
            <a:ext cx="6297612" cy="685799"/>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a:solidFill>
                  <a:schemeClr val="lt1"/>
                </a:solidFill>
                <a:latin typeface="Arial"/>
                <a:ea typeface="Arial"/>
                <a:cs typeface="Arial"/>
                <a:sym typeface="Arial"/>
              </a:rPr>
              <a:t>K-Means Clustering Example (K=2)</a:t>
            </a:r>
          </a:p>
        </p:txBody>
      </p:sp>
      <p:sp>
        <p:nvSpPr>
          <p:cNvPr id="98" name="Shape 98"/>
          <p:cNvSpPr txBox="1">
            <a:spLocks noGrp="1"/>
          </p:cNvSpPr>
          <p:nvPr>
            <p:ph idx="1"/>
          </p:nvPr>
        </p:nvSpPr>
        <p:spPr>
          <a:xfrm>
            <a:off x="179389" y="1153716"/>
            <a:ext cx="8785224" cy="60840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9CC00"/>
              </a:buClr>
              <a:buSzPct val="150000"/>
              <a:buFont typeface="Arial"/>
              <a:buChar char="•"/>
            </a:pPr>
            <a:r>
              <a:rPr lang="en" sz="1800" b="0" i="0" u="none" strike="noStrike" cap="none" baseline="0" dirty="0">
                <a:solidFill>
                  <a:srgbClr val="003399"/>
                </a:solidFill>
                <a:latin typeface="Arial"/>
                <a:ea typeface="Arial"/>
                <a:cs typeface="Arial"/>
                <a:sym typeface="Arial"/>
              </a:rPr>
              <a:t>Step 1: Randomly assign any two individuals as two centroids</a:t>
            </a:r>
          </a:p>
        </p:txBody>
      </p:sp>
      <p:graphicFrame>
        <p:nvGraphicFramePr>
          <p:cNvPr id="99" name="Shape 99"/>
          <p:cNvGraphicFramePr/>
          <p:nvPr>
            <p:extLst>
              <p:ext uri="{D42A27DB-BD31-4B8C-83A1-F6EECF244321}">
                <p14:modId xmlns:p14="http://schemas.microsoft.com/office/powerpoint/2010/main" val="2076963291"/>
              </p:ext>
            </p:extLst>
          </p:nvPr>
        </p:nvGraphicFramePr>
        <p:xfrm>
          <a:off x="153989" y="1733550"/>
          <a:ext cx="7313613" cy="2390224"/>
        </p:xfrm>
        <a:graphic>
          <a:graphicData uri="http://schemas.openxmlformats.org/drawingml/2006/table">
            <a:tbl>
              <a:tblPr firstRow="1" bandRow="1">
                <a:noFill/>
                <a:tableStyleId>{85230B9F-FA6A-40D1-A7C0-0BEA2AEF6E29}</a:tableStyleId>
              </a:tblPr>
              <a:tblGrid>
                <a:gridCol w="2437871">
                  <a:extLst>
                    <a:ext uri="{9D8B030D-6E8A-4147-A177-3AD203B41FA5}">
                      <a16:colId xmlns:a16="http://schemas.microsoft.com/office/drawing/2014/main" val="20000"/>
                    </a:ext>
                  </a:extLst>
                </a:gridCol>
                <a:gridCol w="2437871">
                  <a:extLst>
                    <a:ext uri="{9D8B030D-6E8A-4147-A177-3AD203B41FA5}">
                      <a16:colId xmlns:a16="http://schemas.microsoft.com/office/drawing/2014/main" val="20001"/>
                    </a:ext>
                  </a:extLst>
                </a:gridCol>
                <a:gridCol w="2437871">
                  <a:extLst>
                    <a:ext uri="{9D8B030D-6E8A-4147-A177-3AD203B41FA5}">
                      <a16:colId xmlns:a16="http://schemas.microsoft.com/office/drawing/2014/main" val="20002"/>
                    </a:ext>
                  </a:extLst>
                </a:gridCol>
              </a:tblGrid>
              <a:tr h="298778">
                <a:tc>
                  <a:txBody>
                    <a:bodyPr/>
                    <a:lstStyle/>
                    <a:p>
                      <a:pPr marL="0" marR="0" lvl="0" indent="0" algn="ctr" rtl="0">
                        <a:spcBef>
                          <a:spcPts val="0"/>
                        </a:spcBef>
                        <a:buSzPct val="25000"/>
                        <a:buNone/>
                      </a:pPr>
                      <a:r>
                        <a:rPr lang="en" sz="1400" u="none" strike="noStrike" cap="none" baseline="0"/>
                        <a:t>Individual</a:t>
                      </a:r>
                    </a:p>
                  </a:txBody>
                  <a:tcPr marL="91450" marR="91450" marT="34300" marB="34300"/>
                </a:tc>
                <a:tc>
                  <a:txBody>
                    <a:bodyPr/>
                    <a:lstStyle/>
                    <a:p>
                      <a:pPr marL="0" marR="0" lvl="0" indent="0" algn="ctr" rtl="0">
                        <a:spcBef>
                          <a:spcPts val="0"/>
                        </a:spcBef>
                        <a:buSzPct val="25000"/>
                        <a:buNone/>
                      </a:pPr>
                      <a:r>
                        <a:rPr lang="en" sz="1400" u="none" strike="noStrike" cap="none" baseline="0"/>
                        <a:t>Variable 1</a:t>
                      </a:r>
                    </a:p>
                  </a:txBody>
                  <a:tcPr marL="91450" marR="91450" marT="34300" marB="34300"/>
                </a:tc>
                <a:tc>
                  <a:txBody>
                    <a:bodyPr/>
                    <a:lstStyle/>
                    <a:p>
                      <a:pPr marL="0" marR="0" lvl="0" indent="0" algn="ctr" rtl="0">
                        <a:spcBef>
                          <a:spcPts val="0"/>
                        </a:spcBef>
                        <a:buSzPct val="25000"/>
                        <a:buNone/>
                      </a:pPr>
                      <a:r>
                        <a:rPr lang="en" sz="1400" u="none" strike="noStrike" cap="none" baseline="0"/>
                        <a:t>Variable 2</a:t>
                      </a:r>
                    </a:p>
                  </a:txBody>
                  <a:tcPr marL="91450" marR="91450" marT="34300" marB="34300"/>
                </a:tc>
                <a:extLst>
                  <a:ext uri="{0D108BD9-81ED-4DB2-BD59-A6C34878D82A}">
                    <a16:rowId xmlns:a16="http://schemas.microsoft.com/office/drawing/2014/main" val="10000"/>
                  </a:ext>
                </a:extLst>
              </a:tr>
              <a:tr h="298778">
                <a:tc>
                  <a:txBody>
                    <a:bodyPr/>
                    <a:lstStyle/>
                    <a:p>
                      <a:pPr marL="0" marR="0" lvl="0" indent="0" algn="ctr" rtl="0">
                        <a:spcBef>
                          <a:spcPts val="0"/>
                        </a:spcBef>
                        <a:buSzPct val="25000"/>
                        <a:buNone/>
                      </a:pPr>
                      <a:r>
                        <a:rPr lang="en" sz="1400" u="none" strike="noStrike" cap="none" baseline="0" dirty="0"/>
                        <a:t>1</a:t>
                      </a:r>
                    </a:p>
                  </a:txBody>
                  <a:tcPr marL="91450" marR="91450" marT="34300" marB="34300">
                    <a:solidFill>
                      <a:srgbClr val="FFFF00"/>
                    </a:solidFill>
                  </a:tcPr>
                </a:tc>
                <a:tc>
                  <a:txBody>
                    <a:bodyPr/>
                    <a:lstStyle/>
                    <a:p>
                      <a:pPr marL="0" marR="0" lvl="0" indent="0" algn="ctr" rtl="0">
                        <a:spcBef>
                          <a:spcPts val="0"/>
                        </a:spcBef>
                        <a:buSzPct val="25000"/>
                        <a:buNone/>
                      </a:pPr>
                      <a:r>
                        <a:rPr lang="en" sz="1400" u="none" strike="noStrike" cap="none" baseline="0"/>
                        <a:t>1.0</a:t>
                      </a:r>
                    </a:p>
                  </a:txBody>
                  <a:tcPr marL="91450" marR="91450" marT="34300" marB="34300">
                    <a:solidFill>
                      <a:srgbClr val="FFFF00"/>
                    </a:solidFill>
                  </a:tcPr>
                </a:tc>
                <a:tc>
                  <a:txBody>
                    <a:bodyPr/>
                    <a:lstStyle/>
                    <a:p>
                      <a:pPr marL="0" marR="0" lvl="0" indent="0" algn="ctr" rtl="0">
                        <a:spcBef>
                          <a:spcPts val="0"/>
                        </a:spcBef>
                        <a:buSzPct val="25000"/>
                        <a:buNone/>
                      </a:pPr>
                      <a:r>
                        <a:rPr lang="en" sz="1400" u="none" strike="noStrike" cap="none" baseline="0"/>
                        <a:t>1.0</a:t>
                      </a:r>
                    </a:p>
                  </a:txBody>
                  <a:tcPr marL="91450" marR="91450" marT="34300" marB="34300">
                    <a:solidFill>
                      <a:srgbClr val="FFFF00"/>
                    </a:solidFill>
                  </a:tcPr>
                </a:tc>
                <a:extLst>
                  <a:ext uri="{0D108BD9-81ED-4DB2-BD59-A6C34878D82A}">
                    <a16:rowId xmlns:a16="http://schemas.microsoft.com/office/drawing/2014/main" val="10001"/>
                  </a:ext>
                </a:extLst>
              </a:tr>
              <a:tr h="298778">
                <a:tc>
                  <a:txBody>
                    <a:bodyPr/>
                    <a:lstStyle/>
                    <a:p>
                      <a:pPr marL="0" marR="0" lvl="0" indent="0" algn="ctr" rtl="0">
                        <a:spcBef>
                          <a:spcPts val="0"/>
                        </a:spcBef>
                        <a:buSzPct val="25000"/>
                        <a:buNone/>
                      </a:pPr>
                      <a:r>
                        <a:rPr lang="en" sz="1400" u="none" strike="noStrike" cap="none" baseline="0"/>
                        <a:t>2</a:t>
                      </a:r>
                    </a:p>
                  </a:txBody>
                  <a:tcPr marL="91450" marR="91450" marT="34300" marB="34300"/>
                </a:tc>
                <a:tc>
                  <a:txBody>
                    <a:bodyPr/>
                    <a:lstStyle/>
                    <a:p>
                      <a:pPr marL="0" marR="0" lvl="0" indent="0" algn="ctr" rtl="0">
                        <a:spcBef>
                          <a:spcPts val="0"/>
                        </a:spcBef>
                        <a:buSzPct val="25000"/>
                        <a:buNone/>
                      </a:pPr>
                      <a:r>
                        <a:rPr lang="en" sz="1400" u="none" strike="noStrike" cap="none" baseline="0"/>
                        <a:t>1.5</a:t>
                      </a:r>
                    </a:p>
                  </a:txBody>
                  <a:tcPr marL="91450" marR="91450" marT="34300" marB="34300"/>
                </a:tc>
                <a:tc>
                  <a:txBody>
                    <a:bodyPr/>
                    <a:lstStyle/>
                    <a:p>
                      <a:pPr marL="0" marR="0" lvl="0" indent="0" algn="ctr" rtl="0">
                        <a:spcBef>
                          <a:spcPts val="0"/>
                        </a:spcBef>
                        <a:buSzPct val="25000"/>
                        <a:buNone/>
                      </a:pPr>
                      <a:r>
                        <a:rPr lang="en" sz="1400" u="none" strike="noStrike" cap="none" baseline="0"/>
                        <a:t>2.0</a:t>
                      </a:r>
                    </a:p>
                  </a:txBody>
                  <a:tcPr marL="91450" marR="91450" marT="34300" marB="34300"/>
                </a:tc>
                <a:extLst>
                  <a:ext uri="{0D108BD9-81ED-4DB2-BD59-A6C34878D82A}">
                    <a16:rowId xmlns:a16="http://schemas.microsoft.com/office/drawing/2014/main" val="10002"/>
                  </a:ext>
                </a:extLst>
              </a:tr>
              <a:tr h="298778">
                <a:tc>
                  <a:txBody>
                    <a:bodyPr/>
                    <a:lstStyle/>
                    <a:p>
                      <a:pPr marL="0" marR="0" lvl="0" indent="0" algn="ctr" rtl="0">
                        <a:spcBef>
                          <a:spcPts val="0"/>
                        </a:spcBef>
                        <a:buSzPct val="25000"/>
                        <a:buNone/>
                      </a:pPr>
                      <a:r>
                        <a:rPr lang="en" sz="1400" u="none" strike="noStrike" cap="none" baseline="0"/>
                        <a:t>3</a:t>
                      </a:r>
                    </a:p>
                  </a:txBody>
                  <a:tcPr marL="91450" marR="91450" marT="34300" marB="34300"/>
                </a:tc>
                <a:tc>
                  <a:txBody>
                    <a:bodyPr/>
                    <a:lstStyle/>
                    <a:p>
                      <a:pPr marL="0" marR="0" lvl="0" indent="0" algn="ctr" rtl="0">
                        <a:spcBef>
                          <a:spcPts val="0"/>
                        </a:spcBef>
                        <a:buSzPct val="25000"/>
                        <a:buNone/>
                      </a:pPr>
                      <a:r>
                        <a:rPr lang="en" sz="1400" u="none" strike="noStrike" cap="none" baseline="0"/>
                        <a:t>3.0</a:t>
                      </a:r>
                    </a:p>
                  </a:txBody>
                  <a:tcPr marL="91450" marR="91450" marT="34300" marB="34300"/>
                </a:tc>
                <a:tc>
                  <a:txBody>
                    <a:bodyPr/>
                    <a:lstStyle/>
                    <a:p>
                      <a:pPr marL="0" marR="0" lvl="0" indent="0" algn="ctr" rtl="0">
                        <a:spcBef>
                          <a:spcPts val="0"/>
                        </a:spcBef>
                        <a:buSzPct val="25000"/>
                        <a:buNone/>
                      </a:pPr>
                      <a:r>
                        <a:rPr lang="en" sz="1400" u="none" strike="noStrike" cap="none" baseline="0"/>
                        <a:t>4.0</a:t>
                      </a:r>
                    </a:p>
                  </a:txBody>
                  <a:tcPr marL="91450" marR="91450" marT="34300" marB="34300"/>
                </a:tc>
                <a:extLst>
                  <a:ext uri="{0D108BD9-81ED-4DB2-BD59-A6C34878D82A}">
                    <a16:rowId xmlns:a16="http://schemas.microsoft.com/office/drawing/2014/main" val="10003"/>
                  </a:ext>
                </a:extLst>
              </a:tr>
              <a:tr h="298778">
                <a:tc>
                  <a:txBody>
                    <a:bodyPr/>
                    <a:lstStyle/>
                    <a:p>
                      <a:pPr marL="0" marR="0" lvl="0" indent="0" algn="ctr" rtl="0">
                        <a:spcBef>
                          <a:spcPts val="0"/>
                        </a:spcBef>
                        <a:buSzPct val="25000"/>
                        <a:buNone/>
                      </a:pPr>
                      <a:r>
                        <a:rPr lang="en" sz="1400" u="none" strike="noStrike" cap="none" baseline="0"/>
                        <a:t>4</a:t>
                      </a:r>
                    </a:p>
                  </a:txBody>
                  <a:tcPr marL="91450" marR="91450" marT="34300" marB="34300">
                    <a:solidFill>
                      <a:srgbClr val="FFFF00"/>
                    </a:solidFill>
                  </a:tcPr>
                </a:tc>
                <a:tc>
                  <a:txBody>
                    <a:bodyPr/>
                    <a:lstStyle/>
                    <a:p>
                      <a:pPr marL="0" marR="0" lvl="0" indent="0" algn="ctr" rtl="0">
                        <a:spcBef>
                          <a:spcPts val="0"/>
                        </a:spcBef>
                        <a:buSzPct val="25000"/>
                        <a:buNone/>
                      </a:pPr>
                      <a:r>
                        <a:rPr lang="en" sz="1400" u="none" strike="noStrike" cap="none" baseline="0"/>
                        <a:t>5.0</a:t>
                      </a:r>
                    </a:p>
                  </a:txBody>
                  <a:tcPr marL="91450" marR="91450" marT="34300" marB="34300">
                    <a:solidFill>
                      <a:srgbClr val="FFFF00"/>
                    </a:solidFill>
                  </a:tcPr>
                </a:tc>
                <a:tc>
                  <a:txBody>
                    <a:bodyPr/>
                    <a:lstStyle/>
                    <a:p>
                      <a:pPr marL="0" marR="0" lvl="0" indent="0" algn="ctr" rtl="0">
                        <a:spcBef>
                          <a:spcPts val="0"/>
                        </a:spcBef>
                        <a:buSzPct val="25000"/>
                        <a:buNone/>
                      </a:pPr>
                      <a:r>
                        <a:rPr lang="en" sz="1400" u="none" strike="noStrike" cap="none" baseline="0"/>
                        <a:t>7.0</a:t>
                      </a:r>
                    </a:p>
                  </a:txBody>
                  <a:tcPr marL="91450" marR="91450" marT="34300" marB="34300">
                    <a:solidFill>
                      <a:srgbClr val="FFFF00"/>
                    </a:solidFill>
                  </a:tcPr>
                </a:tc>
                <a:extLst>
                  <a:ext uri="{0D108BD9-81ED-4DB2-BD59-A6C34878D82A}">
                    <a16:rowId xmlns:a16="http://schemas.microsoft.com/office/drawing/2014/main" val="10004"/>
                  </a:ext>
                </a:extLst>
              </a:tr>
              <a:tr h="298778">
                <a:tc>
                  <a:txBody>
                    <a:bodyPr/>
                    <a:lstStyle/>
                    <a:p>
                      <a:pPr marL="0" marR="0" lvl="0" indent="0" algn="ctr" rtl="0">
                        <a:spcBef>
                          <a:spcPts val="0"/>
                        </a:spcBef>
                        <a:buSzPct val="25000"/>
                        <a:buNone/>
                      </a:pPr>
                      <a:r>
                        <a:rPr lang="en" sz="1400" u="none" strike="noStrike" cap="none" baseline="0"/>
                        <a:t>5</a:t>
                      </a:r>
                    </a:p>
                  </a:txBody>
                  <a:tcPr marL="91450" marR="91450" marT="34300" marB="34300"/>
                </a:tc>
                <a:tc>
                  <a:txBody>
                    <a:bodyPr/>
                    <a:lstStyle/>
                    <a:p>
                      <a:pPr marL="0" marR="0" lvl="0" indent="0" algn="ctr" rtl="0">
                        <a:spcBef>
                          <a:spcPts val="0"/>
                        </a:spcBef>
                        <a:buSzPct val="25000"/>
                        <a:buNone/>
                      </a:pPr>
                      <a:r>
                        <a:rPr lang="en" sz="1400" u="none" strike="noStrike" cap="none" baseline="0"/>
                        <a:t>3.5</a:t>
                      </a:r>
                    </a:p>
                  </a:txBody>
                  <a:tcPr marL="91450" marR="91450" marT="34300" marB="34300"/>
                </a:tc>
                <a:tc>
                  <a:txBody>
                    <a:bodyPr/>
                    <a:lstStyle/>
                    <a:p>
                      <a:pPr marL="0" marR="0" lvl="0" indent="0" algn="ctr" rtl="0">
                        <a:spcBef>
                          <a:spcPts val="0"/>
                        </a:spcBef>
                        <a:buSzPct val="25000"/>
                        <a:buNone/>
                      </a:pPr>
                      <a:r>
                        <a:rPr lang="en" sz="1400" u="none" strike="noStrike" cap="none" baseline="0"/>
                        <a:t>5.0</a:t>
                      </a:r>
                    </a:p>
                  </a:txBody>
                  <a:tcPr marL="91450" marR="91450" marT="34300" marB="34300"/>
                </a:tc>
                <a:extLst>
                  <a:ext uri="{0D108BD9-81ED-4DB2-BD59-A6C34878D82A}">
                    <a16:rowId xmlns:a16="http://schemas.microsoft.com/office/drawing/2014/main" val="10005"/>
                  </a:ext>
                </a:extLst>
              </a:tr>
              <a:tr h="298778">
                <a:tc>
                  <a:txBody>
                    <a:bodyPr/>
                    <a:lstStyle/>
                    <a:p>
                      <a:pPr marL="0" marR="0" lvl="0" indent="0" algn="ctr" rtl="0">
                        <a:spcBef>
                          <a:spcPts val="0"/>
                        </a:spcBef>
                        <a:buSzPct val="25000"/>
                        <a:buNone/>
                      </a:pPr>
                      <a:r>
                        <a:rPr lang="en" sz="1400" u="none" strike="noStrike" cap="none" baseline="0"/>
                        <a:t>6</a:t>
                      </a:r>
                    </a:p>
                  </a:txBody>
                  <a:tcPr marL="91450" marR="91450" marT="34300" marB="34300"/>
                </a:tc>
                <a:tc>
                  <a:txBody>
                    <a:bodyPr/>
                    <a:lstStyle/>
                    <a:p>
                      <a:pPr marL="0" marR="0" lvl="0" indent="0" algn="ctr" rtl="0">
                        <a:spcBef>
                          <a:spcPts val="0"/>
                        </a:spcBef>
                        <a:buSzPct val="25000"/>
                        <a:buNone/>
                      </a:pPr>
                      <a:r>
                        <a:rPr lang="en" sz="1400" u="none" strike="noStrike" cap="none" baseline="0"/>
                        <a:t>4.5</a:t>
                      </a:r>
                    </a:p>
                  </a:txBody>
                  <a:tcPr marL="91450" marR="91450" marT="34300" marB="34300"/>
                </a:tc>
                <a:tc>
                  <a:txBody>
                    <a:bodyPr/>
                    <a:lstStyle/>
                    <a:p>
                      <a:pPr marL="0" marR="0" lvl="0" indent="0" algn="ctr" rtl="0">
                        <a:spcBef>
                          <a:spcPts val="0"/>
                        </a:spcBef>
                        <a:buSzPct val="25000"/>
                        <a:buNone/>
                      </a:pPr>
                      <a:r>
                        <a:rPr lang="en" sz="1400" u="none" strike="noStrike" cap="none" baseline="0"/>
                        <a:t>5.0</a:t>
                      </a:r>
                    </a:p>
                  </a:txBody>
                  <a:tcPr marL="91450" marR="91450" marT="34300" marB="34300"/>
                </a:tc>
                <a:extLst>
                  <a:ext uri="{0D108BD9-81ED-4DB2-BD59-A6C34878D82A}">
                    <a16:rowId xmlns:a16="http://schemas.microsoft.com/office/drawing/2014/main" val="10006"/>
                  </a:ext>
                </a:extLst>
              </a:tr>
              <a:tr h="298778">
                <a:tc>
                  <a:txBody>
                    <a:bodyPr/>
                    <a:lstStyle/>
                    <a:p>
                      <a:pPr marL="0" marR="0" lvl="0" indent="0" algn="ctr" rtl="0">
                        <a:spcBef>
                          <a:spcPts val="0"/>
                        </a:spcBef>
                        <a:buSzPct val="25000"/>
                        <a:buNone/>
                      </a:pPr>
                      <a:r>
                        <a:rPr lang="en" sz="1400" u="none" strike="noStrike" cap="none" baseline="0"/>
                        <a:t>7</a:t>
                      </a:r>
                    </a:p>
                  </a:txBody>
                  <a:tcPr marL="91450" marR="91450" marT="34300" marB="34300"/>
                </a:tc>
                <a:tc>
                  <a:txBody>
                    <a:bodyPr/>
                    <a:lstStyle/>
                    <a:p>
                      <a:pPr marL="0" marR="0" lvl="0" indent="0" algn="ctr" rtl="0">
                        <a:spcBef>
                          <a:spcPts val="0"/>
                        </a:spcBef>
                        <a:buSzPct val="25000"/>
                        <a:buNone/>
                      </a:pPr>
                      <a:r>
                        <a:rPr lang="en" sz="1400" u="none" strike="noStrike" cap="none" baseline="0"/>
                        <a:t>3.5</a:t>
                      </a:r>
                    </a:p>
                  </a:txBody>
                  <a:tcPr marL="91450" marR="91450" marT="34300" marB="34300"/>
                </a:tc>
                <a:tc>
                  <a:txBody>
                    <a:bodyPr/>
                    <a:lstStyle/>
                    <a:p>
                      <a:pPr marL="0" marR="0" lvl="0" indent="0" algn="ctr" rtl="0">
                        <a:spcBef>
                          <a:spcPts val="0"/>
                        </a:spcBef>
                        <a:buSzPct val="25000"/>
                        <a:buNone/>
                      </a:pPr>
                      <a:r>
                        <a:rPr lang="en" sz="1400" u="none" strike="noStrike" cap="none" baseline="0" dirty="0"/>
                        <a:t>4.5</a:t>
                      </a:r>
                    </a:p>
                  </a:txBody>
                  <a:tcPr marL="91450" marR="91450" marT="34300" marB="34300"/>
                </a:tc>
                <a:extLst>
                  <a:ext uri="{0D108BD9-81ED-4DB2-BD59-A6C34878D82A}">
                    <a16:rowId xmlns:a16="http://schemas.microsoft.com/office/drawing/2014/main" val="10007"/>
                  </a:ext>
                </a:extLst>
              </a:tr>
            </a:tbl>
          </a:graphicData>
        </a:graphic>
      </p:graphicFrame>
      <p:sp>
        <p:nvSpPr>
          <p:cNvPr id="100" name="Shape 100"/>
          <p:cNvSpPr txBox="1"/>
          <p:nvPr/>
        </p:nvSpPr>
        <p:spPr>
          <a:xfrm>
            <a:off x="153989" y="4305300"/>
            <a:ext cx="8807447" cy="2762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000000"/>
                </a:solidFill>
                <a:latin typeface="Arial"/>
                <a:ea typeface="Arial"/>
                <a:cs typeface="Arial"/>
                <a:sym typeface="Arial"/>
              </a:rPr>
              <a:t>Starting Centroids (1.0,1.0) and (5.0,7.0)</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65112" y="261144"/>
            <a:ext cx="6440488" cy="581817"/>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b="1" i="0" u="none" strike="noStrike" cap="none" baseline="0">
                <a:solidFill>
                  <a:schemeClr val="lt1"/>
                </a:solidFill>
                <a:latin typeface="Arial"/>
                <a:ea typeface="Arial"/>
                <a:cs typeface="Arial"/>
                <a:sym typeface="Arial"/>
              </a:rPr>
              <a:t>K-Means Clustering Example (K=2)</a:t>
            </a:r>
          </a:p>
        </p:txBody>
      </p:sp>
      <p:graphicFrame>
        <p:nvGraphicFramePr>
          <p:cNvPr id="106" name="Shape 106"/>
          <p:cNvGraphicFramePr/>
          <p:nvPr>
            <p:extLst>
              <p:ext uri="{D42A27DB-BD31-4B8C-83A1-F6EECF244321}">
                <p14:modId xmlns:p14="http://schemas.microsoft.com/office/powerpoint/2010/main" val="821448087"/>
              </p:ext>
            </p:extLst>
          </p:nvPr>
        </p:nvGraphicFramePr>
        <p:xfrm>
          <a:off x="2286000" y="1306670"/>
          <a:ext cx="6440487" cy="2255680"/>
        </p:xfrm>
        <a:graphic>
          <a:graphicData uri="http://schemas.openxmlformats.org/drawingml/2006/table">
            <a:tbl>
              <a:tblPr firstRow="1" bandRow="1">
                <a:noFill/>
                <a:tableStyleId>{4A418342-8B08-44E6-8239-2768668D8B35}</a:tableStyleId>
              </a:tblPr>
              <a:tblGrid>
                <a:gridCol w="2146829">
                  <a:extLst>
                    <a:ext uri="{9D8B030D-6E8A-4147-A177-3AD203B41FA5}">
                      <a16:colId xmlns:a16="http://schemas.microsoft.com/office/drawing/2014/main" val="20000"/>
                    </a:ext>
                  </a:extLst>
                </a:gridCol>
                <a:gridCol w="2146829">
                  <a:extLst>
                    <a:ext uri="{9D8B030D-6E8A-4147-A177-3AD203B41FA5}">
                      <a16:colId xmlns:a16="http://schemas.microsoft.com/office/drawing/2014/main" val="20001"/>
                    </a:ext>
                  </a:extLst>
                </a:gridCol>
                <a:gridCol w="2146829">
                  <a:extLst>
                    <a:ext uri="{9D8B030D-6E8A-4147-A177-3AD203B41FA5}">
                      <a16:colId xmlns:a16="http://schemas.microsoft.com/office/drawing/2014/main" val="20002"/>
                    </a:ext>
                  </a:extLst>
                </a:gridCol>
              </a:tblGrid>
              <a:tr h="278125">
                <a:tc>
                  <a:txBody>
                    <a:bodyPr/>
                    <a:lstStyle/>
                    <a:p>
                      <a:pPr marL="0" marR="0" lvl="0" indent="0" algn="l" rtl="0">
                        <a:spcBef>
                          <a:spcPts val="0"/>
                        </a:spcBef>
                        <a:buSzPct val="25000"/>
                        <a:buNone/>
                      </a:pPr>
                      <a:r>
                        <a:rPr lang="en" sz="1400" u="none" strike="noStrike" cap="none" baseline="0"/>
                        <a:t>Individual</a:t>
                      </a:r>
                    </a:p>
                  </a:txBody>
                  <a:tcPr marL="91450" marR="91450" marT="34300" marB="34300"/>
                </a:tc>
                <a:tc>
                  <a:txBody>
                    <a:bodyPr/>
                    <a:lstStyle/>
                    <a:p>
                      <a:pPr marL="0" marR="0" lvl="0" indent="0" algn="l" rtl="0">
                        <a:spcBef>
                          <a:spcPts val="0"/>
                        </a:spcBef>
                        <a:buSzPct val="25000"/>
                        <a:buNone/>
                      </a:pPr>
                      <a:r>
                        <a:rPr lang="en" sz="1400" u="none" strike="noStrike" cap="none" baseline="0"/>
                        <a:t>Centroid 1 Dist</a:t>
                      </a:r>
                    </a:p>
                  </a:txBody>
                  <a:tcPr marL="91450" marR="91450" marT="34300" marB="34300"/>
                </a:tc>
                <a:tc>
                  <a:txBody>
                    <a:bodyPr/>
                    <a:lstStyle/>
                    <a:p>
                      <a:pPr marL="0" marR="0" lvl="0" indent="0" algn="l" rtl="0">
                        <a:spcBef>
                          <a:spcPts val="0"/>
                        </a:spcBef>
                        <a:buSzPct val="25000"/>
                        <a:buNone/>
                      </a:pPr>
                      <a:r>
                        <a:rPr lang="en" sz="1400" u="none" strike="noStrike" cap="none" baseline="0"/>
                        <a:t>Centroid 2 Dist</a:t>
                      </a:r>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spcBef>
                          <a:spcPts val="0"/>
                        </a:spcBef>
                        <a:buSzPct val="25000"/>
                        <a:buNone/>
                      </a:pPr>
                      <a:r>
                        <a:rPr lang="en" sz="1400" u="none" strike="noStrike" cap="none" baseline="0"/>
                        <a:t>1</a:t>
                      </a:r>
                    </a:p>
                  </a:txBody>
                  <a:tcPr marL="91450" marR="91450" marT="34300" marB="34300"/>
                </a:tc>
                <a:tc>
                  <a:txBody>
                    <a:bodyPr/>
                    <a:lstStyle/>
                    <a:p>
                      <a:pPr marL="0" marR="0" lvl="0" indent="0" algn="l" rtl="0">
                        <a:spcBef>
                          <a:spcPts val="0"/>
                        </a:spcBef>
                        <a:buSzPct val="25000"/>
                        <a:buNone/>
                      </a:pPr>
                      <a:r>
                        <a:rPr lang="en" sz="1400" u="none" strike="noStrike" cap="none" baseline="0"/>
                        <a:t>0.0</a:t>
                      </a:r>
                    </a:p>
                  </a:txBody>
                  <a:tcPr marL="91450" marR="91450" marT="34300" marB="34300">
                    <a:solidFill>
                      <a:srgbClr val="92D050"/>
                    </a:solidFill>
                  </a:tcPr>
                </a:tc>
                <a:tc>
                  <a:txBody>
                    <a:bodyPr/>
                    <a:lstStyle/>
                    <a:p>
                      <a:pPr marL="0" marR="0" lvl="0" indent="0" algn="l" rtl="0">
                        <a:spcBef>
                          <a:spcPts val="0"/>
                        </a:spcBef>
                        <a:buSzPct val="25000"/>
                        <a:buNone/>
                      </a:pPr>
                      <a:r>
                        <a:rPr lang="en" sz="1400" u="none" strike="noStrike" cap="none" baseline="0"/>
                        <a:t>7.21</a:t>
                      </a:r>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spcBef>
                          <a:spcPts val="0"/>
                        </a:spcBef>
                        <a:buSzPct val="25000"/>
                        <a:buNone/>
                      </a:pPr>
                      <a:r>
                        <a:rPr lang="en" sz="1400" u="none" strike="noStrike" cap="none" baseline="0"/>
                        <a:t>2 (1.5,2.0)</a:t>
                      </a:r>
                    </a:p>
                  </a:txBody>
                  <a:tcPr marL="91450" marR="91450" marT="34300" marB="34300"/>
                </a:tc>
                <a:tc>
                  <a:txBody>
                    <a:bodyPr/>
                    <a:lstStyle/>
                    <a:p>
                      <a:pPr marL="0" marR="0" lvl="0" indent="0" algn="l" rtl="0">
                        <a:spcBef>
                          <a:spcPts val="0"/>
                        </a:spcBef>
                        <a:buSzPct val="25000"/>
                        <a:buNone/>
                      </a:pPr>
                      <a:r>
                        <a:rPr lang="en" sz="1400" u="none" strike="noStrike" cap="none" baseline="0"/>
                        <a:t>1.12</a:t>
                      </a:r>
                    </a:p>
                  </a:txBody>
                  <a:tcPr marL="91450" marR="91450" marT="34300" marB="34300">
                    <a:solidFill>
                      <a:srgbClr val="92D050"/>
                    </a:solidFill>
                  </a:tcPr>
                </a:tc>
                <a:tc>
                  <a:txBody>
                    <a:bodyPr/>
                    <a:lstStyle/>
                    <a:p>
                      <a:pPr marL="0" marR="0" lvl="0" indent="0" algn="l" rtl="0">
                        <a:spcBef>
                          <a:spcPts val="0"/>
                        </a:spcBef>
                        <a:buSzPct val="25000"/>
                        <a:buNone/>
                      </a:pPr>
                      <a:r>
                        <a:rPr lang="en" sz="1400" u="none" strike="noStrike" cap="none" baseline="0"/>
                        <a:t>6.10</a:t>
                      </a:r>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spcBef>
                          <a:spcPts val="0"/>
                        </a:spcBef>
                        <a:buSzPct val="25000"/>
                        <a:buNone/>
                      </a:pPr>
                      <a:r>
                        <a:rPr lang="en" sz="1400" u="none" strike="noStrike" cap="none" baseline="0"/>
                        <a:t>3</a:t>
                      </a:r>
                    </a:p>
                  </a:txBody>
                  <a:tcPr marL="91450" marR="91450" marT="34300" marB="34300"/>
                </a:tc>
                <a:tc>
                  <a:txBody>
                    <a:bodyPr/>
                    <a:lstStyle/>
                    <a:p>
                      <a:pPr marL="0" marR="0" lvl="0" indent="0" algn="l" rtl="0">
                        <a:spcBef>
                          <a:spcPts val="0"/>
                        </a:spcBef>
                        <a:buSzPct val="25000"/>
                        <a:buNone/>
                      </a:pPr>
                      <a:r>
                        <a:rPr lang="en" sz="1400" u="none" strike="noStrike" cap="none" baseline="0"/>
                        <a:t>3.61</a:t>
                      </a:r>
                    </a:p>
                  </a:txBody>
                  <a:tcPr marL="91450" marR="91450" marT="34300" marB="34300">
                    <a:solidFill>
                      <a:srgbClr val="92D050"/>
                    </a:solidFill>
                  </a:tcPr>
                </a:tc>
                <a:tc>
                  <a:txBody>
                    <a:bodyPr/>
                    <a:lstStyle/>
                    <a:p>
                      <a:pPr marL="0" marR="0" lvl="0" indent="0" algn="l" rtl="0">
                        <a:spcBef>
                          <a:spcPts val="0"/>
                        </a:spcBef>
                        <a:buSzPct val="25000"/>
                        <a:buNone/>
                      </a:pPr>
                      <a:r>
                        <a:rPr lang="en" sz="1400" u="none" strike="noStrike" cap="none" baseline="0"/>
                        <a:t>3.61</a:t>
                      </a:r>
                    </a:p>
                  </a:txBody>
                  <a:tcPr marL="91450" marR="91450" marT="34300" marB="34300"/>
                </a:tc>
                <a:extLst>
                  <a:ext uri="{0D108BD9-81ED-4DB2-BD59-A6C34878D82A}">
                    <a16:rowId xmlns:a16="http://schemas.microsoft.com/office/drawing/2014/main" val="10003"/>
                  </a:ext>
                </a:extLst>
              </a:tr>
              <a:tr h="278125">
                <a:tc>
                  <a:txBody>
                    <a:bodyPr/>
                    <a:lstStyle/>
                    <a:p>
                      <a:pPr marL="0" marR="0" lvl="0" indent="0" algn="l" rtl="0">
                        <a:spcBef>
                          <a:spcPts val="0"/>
                        </a:spcBef>
                        <a:buSzPct val="25000"/>
                        <a:buNone/>
                      </a:pPr>
                      <a:r>
                        <a:rPr lang="en" sz="1400" u="none" strike="noStrike" cap="none" baseline="0"/>
                        <a:t>4</a:t>
                      </a:r>
                    </a:p>
                  </a:txBody>
                  <a:tcPr marL="91450" marR="91450" marT="34300" marB="34300"/>
                </a:tc>
                <a:tc>
                  <a:txBody>
                    <a:bodyPr/>
                    <a:lstStyle/>
                    <a:p>
                      <a:pPr marL="0" marR="0" lvl="0" indent="0" algn="l" rtl="0">
                        <a:spcBef>
                          <a:spcPts val="0"/>
                        </a:spcBef>
                        <a:buSzPct val="25000"/>
                        <a:buNone/>
                      </a:pPr>
                      <a:r>
                        <a:rPr lang="en" sz="1400" u="none" strike="noStrike" cap="none" baseline="0"/>
                        <a:t>7.21</a:t>
                      </a:r>
                    </a:p>
                  </a:txBody>
                  <a:tcPr marL="91450" marR="91450" marT="34300" marB="34300"/>
                </a:tc>
                <a:tc>
                  <a:txBody>
                    <a:bodyPr/>
                    <a:lstStyle/>
                    <a:p>
                      <a:pPr marL="0" marR="0" lvl="0" indent="0" algn="l" rtl="0">
                        <a:spcBef>
                          <a:spcPts val="0"/>
                        </a:spcBef>
                        <a:buSzPct val="25000"/>
                        <a:buNone/>
                      </a:pPr>
                      <a:r>
                        <a:rPr lang="en" sz="1400" u="none" strike="noStrike" cap="none" baseline="0"/>
                        <a:t>0.0</a:t>
                      </a:r>
                    </a:p>
                  </a:txBody>
                  <a:tcPr marL="91450" marR="91450" marT="34300" marB="34300">
                    <a:solidFill>
                      <a:srgbClr val="92D050"/>
                    </a:solidFill>
                  </a:tcPr>
                </a:tc>
                <a:extLst>
                  <a:ext uri="{0D108BD9-81ED-4DB2-BD59-A6C34878D82A}">
                    <a16:rowId xmlns:a16="http://schemas.microsoft.com/office/drawing/2014/main" val="10004"/>
                  </a:ext>
                </a:extLst>
              </a:tr>
              <a:tr h="278125">
                <a:tc>
                  <a:txBody>
                    <a:bodyPr/>
                    <a:lstStyle/>
                    <a:p>
                      <a:pPr marL="0" marR="0" lvl="0" indent="0" algn="l" rtl="0">
                        <a:spcBef>
                          <a:spcPts val="0"/>
                        </a:spcBef>
                        <a:buSzPct val="25000"/>
                        <a:buNone/>
                      </a:pPr>
                      <a:r>
                        <a:rPr lang="en" sz="1400" u="none" strike="noStrike" cap="none" baseline="0"/>
                        <a:t>5</a:t>
                      </a:r>
                    </a:p>
                  </a:txBody>
                  <a:tcPr marL="91450" marR="91450" marT="34300" marB="34300"/>
                </a:tc>
                <a:tc>
                  <a:txBody>
                    <a:bodyPr/>
                    <a:lstStyle/>
                    <a:p>
                      <a:pPr marL="0" marR="0" lvl="0" indent="0" algn="l" rtl="0">
                        <a:spcBef>
                          <a:spcPts val="0"/>
                        </a:spcBef>
                        <a:buSzPct val="25000"/>
                        <a:buNone/>
                      </a:pPr>
                      <a:r>
                        <a:rPr lang="en" sz="1400" u="none" strike="noStrike" cap="none" baseline="0"/>
                        <a:t>4.72</a:t>
                      </a:r>
                    </a:p>
                  </a:txBody>
                  <a:tcPr marL="91450" marR="91450" marT="34300" marB="34300"/>
                </a:tc>
                <a:tc>
                  <a:txBody>
                    <a:bodyPr/>
                    <a:lstStyle/>
                    <a:p>
                      <a:pPr marL="0" marR="0" lvl="0" indent="0" algn="l" rtl="0">
                        <a:spcBef>
                          <a:spcPts val="0"/>
                        </a:spcBef>
                        <a:buSzPct val="25000"/>
                        <a:buNone/>
                      </a:pPr>
                      <a:r>
                        <a:rPr lang="en" sz="1400" u="none" strike="noStrike" cap="none" baseline="0"/>
                        <a:t>2.5</a:t>
                      </a:r>
                    </a:p>
                  </a:txBody>
                  <a:tcPr marL="91450" marR="91450" marT="34300" marB="34300">
                    <a:solidFill>
                      <a:srgbClr val="92D050"/>
                    </a:solidFill>
                  </a:tcPr>
                </a:tc>
                <a:extLst>
                  <a:ext uri="{0D108BD9-81ED-4DB2-BD59-A6C34878D82A}">
                    <a16:rowId xmlns:a16="http://schemas.microsoft.com/office/drawing/2014/main" val="10005"/>
                  </a:ext>
                </a:extLst>
              </a:tr>
              <a:tr h="278125">
                <a:tc>
                  <a:txBody>
                    <a:bodyPr/>
                    <a:lstStyle/>
                    <a:p>
                      <a:pPr marL="0" marR="0" lvl="0" indent="0" algn="l" rtl="0">
                        <a:spcBef>
                          <a:spcPts val="0"/>
                        </a:spcBef>
                        <a:buSzPct val="25000"/>
                        <a:buNone/>
                      </a:pPr>
                      <a:r>
                        <a:rPr lang="en" sz="1400" u="none" strike="noStrike" cap="none" baseline="0" dirty="0"/>
                        <a:t>6</a:t>
                      </a:r>
                    </a:p>
                  </a:txBody>
                  <a:tcPr marL="91450" marR="91450" marT="34300" marB="34300"/>
                </a:tc>
                <a:tc>
                  <a:txBody>
                    <a:bodyPr/>
                    <a:lstStyle/>
                    <a:p>
                      <a:pPr marL="0" marR="0" lvl="0" indent="0" algn="l" rtl="0">
                        <a:spcBef>
                          <a:spcPts val="0"/>
                        </a:spcBef>
                        <a:buSzPct val="25000"/>
                        <a:buNone/>
                      </a:pPr>
                      <a:r>
                        <a:rPr lang="en" sz="1400" u="none" strike="noStrike" cap="none" baseline="0"/>
                        <a:t>5.31</a:t>
                      </a:r>
                    </a:p>
                  </a:txBody>
                  <a:tcPr marL="91450" marR="91450" marT="34300" marB="34300"/>
                </a:tc>
                <a:tc>
                  <a:txBody>
                    <a:bodyPr/>
                    <a:lstStyle/>
                    <a:p>
                      <a:pPr marL="0" marR="0" lvl="0" indent="0" algn="l" rtl="0">
                        <a:spcBef>
                          <a:spcPts val="0"/>
                        </a:spcBef>
                        <a:buSzPct val="25000"/>
                        <a:buNone/>
                      </a:pPr>
                      <a:r>
                        <a:rPr lang="en" sz="1400" u="none" strike="noStrike" cap="none" baseline="0"/>
                        <a:t>2.06</a:t>
                      </a:r>
                    </a:p>
                  </a:txBody>
                  <a:tcPr marL="91450" marR="91450" marT="34300" marB="34300">
                    <a:solidFill>
                      <a:srgbClr val="92D050"/>
                    </a:solidFill>
                  </a:tcPr>
                </a:tc>
                <a:extLst>
                  <a:ext uri="{0D108BD9-81ED-4DB2-BD59-A6C34878D82A}">
                    <a16:rowId xmlns:a16="http://schemas.microsoft.com/office/drawing/2014/main" val="10006"/>
                  </a:ext>
                </a:extLst>
              </a:tr>
              <a:tr h="278125">
                <a:tc>
                  <a:txBody>
                    <a:bodyPr/>
                    <a:lstStyle/>
                    <a:p>
                      <a:pPr marL="0" marR="0" lvl="0" indent="0" algn="l" rtl="0">
                        <a:spcBef>
                          <a:spcPts val="0"/>
                        </a:spcBef>
                        <a:buSzPct val="25000"/>
                        <a:buNone/>
                      </a:pPr>
                      <a:r>
                        <a:rPr lang="en" sz="1400" u="none" strike="noStrike" cap="none" baseline="0"/>
                        <a:t>7</a:t>
                      </a:r>
                    </a:p>
                  </a:txBody>
                  <a:tcPr marL="91450" marR="91450" marT="34300" marB="34300"/>
                </a:tc>
                <a:tc>
                  <a:txBody>
                    <a:bodyPr/>
                    <a:lstStyle/>
                    <a:p>
                      <a:pPr marL="0" marR="0" lvl="0" indent="0" algn="l" rtl="0">
                        <a:spcBef>
                          <a:spcPts val="0"/>
                        </a:spcBef>
                        <a:buSzPct val="25000"/>
                        <a:buNone/>
                      </a:pPr>
                      <a:r>
                        <a:rPr lang="en" sz="1400" u="none" strike="noStrike" cap="none" baseline="0"/>
                        <a:t>4.30</a:t>
                      </a:r>
                    </a:p>
                  </a:txBody>
                  <a:tcPr marL="91450" marR="91450" marT="34300" marB="34300"/>
                </a:tc>
                <a:tc>
                  <a:txBody>
                    <a:bodyPr/>
                    <a:lstStyle/>
                    <a:p>
                      <a:pPr marL="0" marR="0" lvl="0" indent="0" algn="l" rtl="0">
                        <a:spcBef>
                          <a:spcPts val="0"/>
                        </a:spcBef>
                        <a:buSzPct val="25000"/>
                        <a:buNone/>
                      </a:pPr>
                      <a:r>
                        <a:rPr lang="en" sz="1400" u="none" strike="noStrike" cap="none" baseline="0" dirty="0"/>
                        <a:t>2.93</a:t>
                      </a:r>
                    </a:p>
                  </a:txBody>
                  <a:tcPr marL="91450" marR="91450" marT="34300" marB="34300">
                    <a:solidFill>
                      <a:srgbClr val="92D050"/>
                    </a:solidFill>
                  </a:tcPr>
                </a:tc>
                <a:extLst>
                  <a:ext uri="{0D108BD9-81ED-4DB2-BD59-A6C34878D82A}">
                    <a16:rowId xmlns:a16="http://schemas.microsoft.com/office/drawing/2014/main" val="10007"/>
                  </a:ext>
                </a:extLst>
              </a:tr>
            </a:tbl>
          </a:graphicData>
        </a:graphic>
      </p:graphicFrame>
      <p:pic>
        <p:nvPicPr>
          <p:cNvPr id="107" name="Shape 107"/>
          <p:cNvPicPr preferRelativeResize="0"/>
          <p:nvPr/>
        </p:nvPicPr>
        <p:blipFill rotWithShape="1">
          <a:blip r:embed="rId3">
            <a:alphaModFix/>
          </a:blip>
          <a:srcRect/>
          <a:stretch/>
        </p:blipFill>
        <p:spPr>
          <a:xfrm>
            <a:off x="2971800" y="3612903"/>
            <a:ext cx="4364099" cy="484500"/>
          </a:xfrm>
          <a:prstGeom prst="rect">
            <a:avLst/>
          </a:prstGeom>
          <a:noFill/>
          <a:ln>
            <a:noFill/>
          </a:ln>
        </p:spPr>
      </p:pic>
      <p:pic>
        <p:nvPicPr>
          <p:cNvPr id="108" name="Shape 108"/>
          <p:cNvPicPr preferRelativeResize="0"/>
          <p:nvPr/>
        </p:nvPicPr>
        <p:blipFill rotWithShape="1">
          <a:blip r:embed="rId4">
            <a:alphaModFix/>
          </a:blip>
          <a:srcRect/>
          <a:stretch/>
        </p:blipFill>
        <p:spPr>
          <a:xfrm>
            <a:off x="2971801" y="4183850"/>
            <a:ext cx="4876799" cy="484500"/>
          </a:xfrm>
          <a:prstGeom prst="rect">
            <a:avLst/>
          </a:prstGeom>
          <a:noFill/>
          <a:ln>
            <a:noFill/>
          </a:ln>
        </p:spPr>
      </p:pic>
      <p:sp>
        <p:nvSpPr>
          <p:cNvPr id="109" name="Shape 109"/>
          <p:cNvSpPr/>
          <p:nvPr/>
        </p:nvSpPr>
        <p:spPr>
          <a:xfrm>
            <a:off x="4115593" y="1569799"/>
            <a:ext cx="365125" cy="665559"/>
          </a:xfrm>
          <a:prstGeom prst="leftBrace">
            <a:avLst>
              <a:gd name="adj1" fmla="val 8360"/>
              <a:gd name="adj2" fmla="val 50000"/>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r" rtl="0">
              <a:spcBef>
                <a:spcPts val="0"/>
              </a:spcBef>
              <a:spcAft>
                <a:spcPts val="0"/>
              </a:spcAft>
              <a:buNone/>
            </a:pPr>
            <a:endParaRPr sz="1000" b="1" i="0" u="none" strike="noStrike" cap="none" baseline="0">
              <a:solidFill>
                <a:schemeClr val="lt1"/>
              </a:solidFill>
              <a:latin typeface="Arial"/>
              <a:ea typeface="Arial"/>
              <a:cs typeface="Arial"/>
              <a:sym typeface="Arial"/>
            </a:endParaRPr>
          </a:p>
        </p:txBody>
      </p:sp>
      <p:sp>
        <p:nvSpPr>
          <p:cNvPr id="110" name="Shape 110"/>
          <p:cNvSpPr/>
          <p:nvPr/>
        </p:nvSpPr>
        <p:spPr>
          <a:xfrm>
            <a:off x="6469062" y="2371725"/>
            <a:ext cx="365125" cy="931068"/>
          </a:xfrm>
          <a:prstGeom prst="leftBrace">
            <a:avLst>
              <a:gd name="adj1" fmla="val 8358"/>
              <a:gd name="adj2" fmla="val 50000"/>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r" rtl="0">
              <a:spcBef>
                <a:spcPts val="0"/>
              </a:spcBef>
              <a:spcAft>
                <a:spcPts val="0"/>
              </a:spcAft>
              <a:buNone/>
            </a:pPr>
            <a:endParaRPr sz="1000" b="1" i="0" u="none" strike="noStrike" cap="none" baseline="0">
              <a:solidFill>
                <a:schemeClr val="lt1"/>
              </a:solidFill>
              <a:latin typeface="Arial"/>
              <a:ea typeface="Arial"/>
              <a:cs typeface="Arial"/>
              <a:sym typeface="Arial"/>
            </a:endParaRPr>
          </a:p>
        </p:txBody>
      </p:sp>
      <p:sp>
        <p:nvSpPr>
          <p:cNvPr id="111" name="Shape 111"/>
          <p:cNvSpPr txBox="1"/>
          <p:nvPr/>
        </p:nvSpPr>
        <p:spPr>
          <a:xfrm>
            <a:off x="265112" y="2395537"/>
            <a:ext cx="1716088" cy="67866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000000"/>
                </a:solidFill>
                <a:latin typeface="Arial"/>
                <a:ea typeface="Arial"/>
                <a:cs typeface="Arial"/>
                <a:sym typeface="Arial"/>
              </a:rPr>
              <a:t>Lower Values form cluster</a:t>
            </a:r>
          </a:p>
        </p:txBody>
      </p:sp>
      <p:cxnSp>
        <p:nvCxnSpPr>
          <p:cNvPr id="112" name="Shape 112"/>
          <p:cNvCxnSpPr/>
          <p:nvPr/>
        </p:nvCxnSpPr>
        <p:spPr>
          <a:xfrm rot="10800000" flipH="1">
            <a:off x="2546350" y="1866900"/>
            <a:ext cx="1771650" cy="622697"/>
          </a:xfrm>
          <a:prstGeom prst="straightConnector1">
            <a:avLst/>
          </a:prstGeom>
          <a:noFill/>
          <a:ln w="9525" cap="flat" cmpd="sng">
            <a:solidFill>
              <a:schemeClr val="accent2"/>
            </a:solidFill>
            <a:prstDash val="solid"/>
            <a:round/>
            <a:headEnd type="none" w="med" len="med"/>
            <a:tailEnd type="stealth" w="lg" len="lg"/>
          </a:ln>
        </p:spPr>
      </p:cxnSp>
      <p:cxnSp>
        <p:nvCxnSpPr>
          <p:cNvPr id="113" name="Shape 113"/>
          <p:cNvCxnSpPr/>
          <p:nvPr/>
        </p:nvCxnSpPr>
        <p:spPr>
          <a:xfrm>
            <a:off x="2560638" y="2489597"/>
            <a:ext cx="3840161" cy="348852"/>
          </a:xfrm>
          <a:prstGeom prst="straightConnector1">
            <a:avLst/>
          </a:prstGeom>
          <a:noFill/>
          <a:ln w="9525" cap="flat" cmpd="sng">
            <a:solidFill>
              <a:schemeClr val="accent2"/>
            </a:solidFill>
            <a:prstDash val="solid"/>
            <a:round/>
            <a:headEnd type="none" w="med" len="med"/>
            <a:tailEnd type="stealth" w="lg" len="lg"/>
          </a:ln>
        </p:spPr>
      </p:cxnSp>
      <p:sp>
        <p:nvSpPr>
          <p:cNvPr id="114" name="Shape 114"/>
          <p:cNvSpPr txBox="1"/>
          <p:nvPr/>
        </p:nvSpPr>
        <p:spPr>
          <a:xfrm>
            <a:off x="265112" y="1169193"/>
            <a:ext cx="1771650" cy="90011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000000"/>
                </a:solidFill>
                <a:latin typeface="Arial"/>
                <a:ea typeface="Arial"/>
                <a:cs typeface="Arial"/>
                <a:sym typeface="Arial"/>
              </a:rPr>
              <a:t>{1,2,3} forms Cluster 1 and {4,5,6,7} forms Cluster 2</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1468</Words>
  <Application>Microsoft Office PowerPoint</Application>
  <PresentationFormat>On-screen Show (16:9)</PresentationFormat>
  <Paragraphs>251</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Cluster Analysis</vt:lpstr>
      <vt:lpstr>Why Clustering</vt:lpstr>
      <vt:lpstr>Concept of Clustering</vt:lpstr>
      <vt:lpstr>K-Means Clustering</vt:lpstr>
      <vt:lpstr>K-Means Clustering Algorithm</vt:lpstr>
      <vt:lpstr>K-Means Clustering Algorithm</vt:lpstr>
      <vt:lpstr>K-Means Clustering Example (K=2)</vt:lpstr>
      <vt:lpstr>K-Means Clustering Example (K=2)</vt:lpstr>
      <vt:lpstr>K-Means Clustering Example (K=2)</vt:lpstr>
      <vt:lpstr>K-Means Clustering Example (K=2)</vt:lpstr>
      <vt:lpstr>K-Means Clustering Example (K=2)</vt:lpstr>
      <vt:lpstr>K-Means clustering with R</vt:lpstr>
      <vt:lpstr>K-Means clustering with R</vt:lpstr>
      <vt:lpstr>K-Means clustering with R</vt:lpstr>
      <vt:lpstr>K-Means clustering with R</vt:lpstr>
      <vt:lpstr>K-Means clustering with R</vt:lpstr>
      <vt:lpstr>K-Means clustering with R</vt:lpstr>
      <vt:lpstr>K-Means clustering with R</vt:lpstr>
      <vt:lpstr>Issues and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cp:lastModifiedBy>OMKAR NALLAGONI</cp:lastModifiedBy>
  <cp:revision>27</cp:revision>
  <dcterms:modified xsi:type="dcterms:W3CDTF">2022-09-05T14:26:26Z</dcterms:modified>
</cp:coreProperties>
</file>