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5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6DC39-9833-407B-873A-4EB3785A53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4866B-BF72-4DF1-AC0D-32F9A7C9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4866B-BF72-4DF1-AC0D-32F9A7C948B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0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9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42" Type="http://schemas.openxmlformats.org/officeDocument/2006/relationships/image" Target="../media/image82.png"/><Relationship Id="rId47" Type="http://schemas.openxmlformats.org/officeDocument/2006/relationships/image" Target="../media/image87.png"/><Relationship Id="rId50" Type="http://schemas.openxmlformats.org/officeDocument/2006/relationships/image" Target="../media/image90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9" Type="http://schemas.openxmlformats.org/officeDocument/2006/relationships/image" Target="../media/image69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49" Type="http://schemas.openxmlformats.org/officeDocument/2006/relationships/image" Target="../media/image89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4" Type="http://schemas.openxmlformats.org/officeDocument/2006/relationships/image" Target="../media/image84.png"/><Relationship Id="rId52" Type="http://schemas.openxmlformats.org/officeDocument/2006/relationships/image" Target="../media/image92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image" Target="../media/image88.png"/><Relationship Id="rId8" Type="http://schemas.openxmlformats.org/officeDocument/2006/relationships/image" Target="../media/image48.png"/><Relationship Id="rId51" Type="http://schemas.openxmlformats.org/officeDocument/2006/relationships/image" Target="../media/image91.png"/><Relationship Id="rId3" Type="http://schemas.openxmlformats.org/officeDocument/2006/relationships/image" Target="../media/image43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Relationship Id="rId46" Type="http://schemas.openxmlformats.org/officeDocument/2006/relationships/image" Target="../media/image86.png"/><Relationship Id="rId20" Type="http://schemas.openxmlformats.org/officeDocument/2006/relationships/image" Target="../media/image60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5400" u="none"/>
              <a:t>Linear</a:t>
            </a:r>
            <a:r>
              <a:rPr lang="en-US" sz="5400" u="none" spc="-60"/>
              <a:t> </a:t>
            </a:r>
            <a:r>
              <a:rPr lang="en-US" sz="5400" u="none" spc="-15"/>
              <a:t>Regression</a:t>
            </a:r>
            <a:endParaRPr 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3618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25" dirty="0"/>
              <a:t>Terminology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1273790" cy="49123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508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rlito"/>
                <a:cs typeface="Carlito"/>
              </a:rPr>
              <a:t>Dependent variable: </a:t>
            </a:r>
            <a:r>
              <a:rPr sz="2000" spc="-10" dirty="0">
                <a:latin typeface="Carlito"/>
                <a:cs typeface="Carlito"/>
              </a:rPr>
              <a:t>The variable </a:t>
            </a:r>
            <a:r>
              <a:rPr sz="2000" spc="-2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wish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predict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explain.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also be </a:t>
            </a:r>
            <a:r>
              <a:rPr sz="2000" spc="-10" dirty="0">
                <a:latin typeface="Carlito"/>
                <a:cs typeface="Carlito"/>
              </a:rPr>
              <a:t>called Measured variable </a:t>
            </a:r>
            <a:r>
              <a:rPr sz="2000" spc="-5" dirty="0">
                <a:latin typeface="Carlito"/>
                <a:cs typeface="Carlito"/>
              </a:rPr>
              <a:t>or  Explained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Response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-10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Advertising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Revenue.</a:t>
            </a:r>
            <a:endParaRPr sz="2000" dirty="0">
              <a:latin typeface="Carlito"/>
              <a:cs typeface="Carlito"/>
            </a:endParaRPr>
          </a:p>
          <a:p>
            <a:pPr marL="356870" indent="-344805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Carlito"/>
                <a:cs typeface="Carlito"/>
              </a:rPr>
              <a:t>Independent </a:t>
            </a:r>
            <a:r>
              <a:rPr sz="2000" b="1" spc="-10" dirty="0">
                <a:latin typeface="Carlito"/>
                <a:cs typeface="Carlito"/>
              </a:rPr>
              <a:t>variable: </a:t>
            </a:r>
            <a:r>
              <a:rPr sz="2000" spc="-10" dirty="0">
                <a:latin typeface="Carlito"/>
                <a:cs typeface="Carlito"/>
              </a:rPr>
              <a:t>The variable(s) 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predict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explain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dependent variable called</a:t>
            </a:r>
            <a:r>
              <a:rPr sz="2000" spc="4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as</a:t>
            </a:r>
            <a:endParaRPr sz="2000" dirty="0">
              <a:latin typeface="Carlito"/>
              <a:cs typeface="Carlito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Explanatory variable(s)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Manipulated variable(s)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Controlled variable(s)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Predictor</a:t>
            </a:r>
            <a:r>
              <a:rPr sz="2000" spc="3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variable(s).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10" dirty="0">
                <a:latin typeface="Carlito"/>
                <a:cs typeface="Carlito"/>
              </a:rPr>
              <a:t>Example: Money </a:t>
            </a:r>
            <a:r>
              <a:rPr sz="2000" spc="-15" dirty="0">
                <a:latin typeface="Carlito"/>
                <a:cs typeface="Carlito"/>
              </a:rPr>
              <a:t>spent </a:t>
            </a:r>
            <a:r>
              <a:rPr sz="2000" spc="-10" dirty="0">
                <a:latin typeface="Carlito"/>
                <a:cs typeface="Carlito"/>
              </a:rPr>
              <a:t>on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Promotion.</a:t>
            </a:r>
            <a:endParaRPr sz="2000" dirty="0">
              <a:latin typeface="Carlito"/>
              <a:cs typeface="Carlito"/>
            </a:endParaRPr>
          </a:p>
          <a:p>
            <a:pPr marL="356870" indent="-344805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rlito"/>
                <a:cs typeface="Carlito"/>
              </a:rPr>
              <a:t>Coefficients: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estimate </a:t>
            </a:r>
            <a:r>
              <a:rPr sz="2000" spc="-5" dirty="0">
                <a:latin typeface="Carlito"/>
                <a:cs typeface="Carlito"/>
              </a:rPr>
              <a:t>of magnitude of impact of </a:t>
            </a:r>
            <a:r>
              <a:rPr sz="2000" spc="-10" dirty="0">
                <a:latin typeface="Carlito"/>
                <a:cs typeface="Carlito"/>
              </a:rPr>
              <a:t>changes </a:t>
            </a: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predictor(s) </a:t>
            </a:r>
            <a:r>
              <a:rPr sz="2000" spc="-5" dirty="0">
                <a:latin typeface="Carlito"/>
                <a:cs typeface="Carlito"/>
              </a:rPr>
              <a:t>on the</a:t>
            </a:r>
            <a:r>
              <a:rPr sz="2000" spc="409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predicted</a:t>
            </a:r>
            <a:endParaRPr sz="2000" dirty="0">
              <a:latin typeface="Carlito"/>
              <a:cs typeface="Carlito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variable.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spc="-10" dirty="0">
                <a:latin typeface="Carlito"/>
                <a:cs typeface="Carlito"/>
              </a:rPr>
              <a:t>Example: The </a:t>
            </a:r>
            <a:r>
              <a:rPr sz="2000" spc="-15" dirty="0">
                <a:latin typeface="Carlito"/>
                <a:cs typeface="Carlito"/>
              </a:rPr>
              <a:t>coefficient </a:t>
            </a:r>
            <a:r>
              <a:rPr sz="2000" spc="-5" dirty="0">
                <a:latin typeface="Carlito"/>
                <a:cs typeface="Carlito"/>
              </a:rPr>
              <a:t>is 10 in the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equation(1,00,000+10x)</a:t>
            </a:r>
            <a:endParaRPr sz="20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rlito"/>
                <a:cs typeface="Carlito"/>
              </a:rPr>
              <a:t>Intercept: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intercept </a:t>
            </a:r>
            <a:r>
              <a:rPr sz="2000" spc="-5" dirty="0">
                <a:latin typeface="Carlito"/>
                <a:cs typeface="Carlito"/>
              </a:rPr>
              <a:t>of this line is the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y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point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spc="-5" dirty="0">
                <a:latin typeface="Carlito"/>
                <a:cs typeface="Carlito"/>
              </a:rPr>
              <a:t>the line </a:t>
            </a:r>
            <a:r>
              <a:rPr sz="2000" spc="-15" dirty="0">
                <a:latin typeface="Carlito"/>
                <a:cs typeface="Carlito"/>
              </a:rPr>
              <a:t>crosses </a:t>
            </a:r>
            <a:r>
              <a:rPr sz="2000" spc="-5" dirty="0">
                <a:latin typeface="Carlito"/>
                <a:cs typeface="Carlito"/>
              </a:rPr>
              <a:t>the y</a:t>
            </a:r>
            <a:r>
              <a:rPr sz="2000" spc="3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axis.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latin typeface="Carlito"/>
                <a:cs typeface="Carlito"/>
              </a:rPr>
              <a:t>Example: The </a:t>
            </a:r>
            <a:r>
              <a:rPr sz="2000" spc="-15" dirty="0">
                <a:latin typeface="Carlito"/>
                <a:cs typeface="Carlito"/>
              </a:rPr>
              <a:t>intercept </a:t>
            </a:r>
            <a:r>
              <a:rPr sz="2000" spc="-5" dirty="0">
                <a:latin typeface="Carlito"/>
                <a:cs typeface="Carlito"/>
              </a:rPr>
              <a:t>is 1,00,000 in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equation(1,00,000+10x)</a:t>
            </a:r>
            <a:endParaRPr sz="2000" dirty="0">
              <a:latin typeface="Carlito"/>
              <a:cs typeface="Carlito"/>
            </a:endParaRPr>
          </a:p>
          <a:p>
            <a:pPr marL="356870" marR="45720" indent="-344805">
              <a:lnSpc>
                <a:spcPct val="90100"/>
              </a:lnSpc>
              <a:spcBef>
                <a:spcPts val="9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Carlito"/>
                <a:cs typeface="Carlito"/>
              </a:rPr>
              <a:t>Error(e):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impact of the </a:t>
            </a:r>
            <a:r>
              <a:rPr sz="2000" spc="-10" dirty="0">
                <a:latin typeface="Carlito"/>
                <a:cs typeface="Carlito"/>
              </a:rPr>
              <a:t>unobserved variables </a:t>
            </a:r>
            <a:r>
              <a:rPr sz="2000" spc="-5" dirty="0">
                <a:latin typeface="Carlito"/>
                <a:cs typeface="Carlito"/>
              </a:rPr>
              <a:t>on the </a:t>
            </a:r>
            <a:r>
              <a:rPr sz="2000" spc="-10" dirty="0">
                <a:latin typeface="Carlito"/>
                <a:cs typeface="Carlito"/>
              </a:rPr>
              <a:t>dependent variable, </a:t>
            </a:r>
            <a:r>
              <a:rPr sz="2000" spc="-5" dirty="0">
                <a:latin typeface="Carlito"/>
                <a:cs typeface="Carlito"/>
              </a:rPr>
              <a:t>usually </a:t>
            </a:r>
            <a:r>
              <a:rPr sz="2000" spc="-10" dirty="0">
                <a:latin typeface="Carlito"/>
                <a:cs typeface="Carlito"/>
              </a:rPr>
              <a:t>calculated </a:t>
            </a:r>
            <a:r>
              <a:rPr sz="2000" spc="-5" dirty="0">
                <a:latin typeface="Carlito"/>
                <a:cs typeface="Carlito"/>
              </a:rPr>
              <a:t>as the  </a:t>
            </a:r>
            <a:r>
              <a:rPr sz="2000" spc="-20" dirty="0">
                <a:latin typeface="Carlito"/>
                <a:cs typeface="Carlito"/>
              </a:rPr>
              <a:t>difference </a:t>
            </a:r>
            <a:r>
              <a:rPr sz="2000" spc="-1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predicted value </a:t>
            </a:r>
            <a:r>
              <a:rPr sz="2000" spc="-5" dirty="0">
                <a:latin typeface="Carlito"/>
                <a:cs typeface="Carlito"/>
              </a:rPr>
              <a:t>of Y </a:t>
            </a:r>
            <a:r>
              <a:rPr sz="2000" spc="-15" dirty="0">
                <a:latin typeface="Carlito"/>
                <a:cs typeface="Carlito"/>
              </a:rPr>
              <a:t>given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estimated regression </a:t>
            </a:r>
            <a:r>
              <a:rPr sz="2000" spc="-5" dirty="0">
                <a:latin typeface="Carlito"/>
                <a:cs typeface="Carlito"/>
              </a:rPr>
              <a:t>function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5" dirty="0">
                <a:latin typeface="Carlito"/>
                <a:cs typeface="Carlito"/>
              </a:rPr>
              <a:t>actual </a:t>
            </a:r>
            <a:r>
              <a:rPr sz="2000" spc="-10" dirty="0">
                <a:latin typeface="Carlito"/>
                <a:cs typeface="Carlito"/>
              </a:rPr>
              <a:t>value 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2189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Problem</a:t>
            </a:r>
            <a:r>
              <a:rPr sz="2800" u="none" spc="-114" dirty="0"/>
              <a:t> </a:t>
            </a:r>
            <a:r>
              <a:rPr sz="2800" u="none" spc="-10" dirty="0"/>
              <a:t>Statement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0829290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House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Mumbai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advertisement.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House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money  spent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9448" y="3084576"/>
            <a:ext cx="8089392" cy="2709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2247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Data set</a:t>
            </a:r>
            <a:r>
              <a:rPr sz="2800" u="none" spc="-110" dirty="0"/>
              <a:t> </a:t>
            </a:r>
            <a:r>
              <a:rPr sz="2800" u="none" spc="5" dirty="0"/>
              <a:t>2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8144" y="497077"/>
          <a:ext cx="4468495" cy="5920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35"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Serial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Promotion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Revenue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111600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1197576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104400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1053648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97200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1124172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79200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987144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126000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1283616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1295100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147600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1407444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104400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922416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169200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1272012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75600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1064856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133200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1269960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133200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1064760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176400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1207488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180000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1186284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133200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1231464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147600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1296708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122400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1320648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1990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158400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1102704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165600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1184316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317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104400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1326360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33139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Regression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44727"/>
            <a:ext cx="11092180" cy="31591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marR="508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these relationships</a:t>
            </a:r>
            <a:r>
              <a:rPr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visualization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0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000" b="1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0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b="1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544195" indent="-344805">
              <a:lnSpc>
                <a:spcPts val="192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impact of the multiple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7811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Graphical Visualization </a:t>
            </a:r>
            <a:r>
              <a:rPr sz="2800" u="none" dirty="0"/>
              <a:t>of </a:t>
            </a:r>
            <a:r>
              <a:rPr sz="2800" u="none" spc="-5" dirty="0"/>
              <a:t>Example </a:t>
            </a:r>
            <a:r>
              <a:rPr sz="2800" u="none" spc="5" dirty="0"/>
              <a:t>1 </a:t>
            </a:r>
            <a:r>
              <a:rPr sz="2800" u="none" dirty="0"/>
              <a:t>( </a:t>
            </a:r>
            <a:r>
              <a:rPr sz="2800" u="none" spc="-15" dirty="0"/>
              <a:t>Ref: </a:t>
            </a:r>
            <a:r>
              <a:rPr sz="2800" u="none" spc="-5" dirty="0"/>
              <a:t>Dataset</a:t>
            </a:r>
            <a:r>
              <a:rPr sz="2800" u="none" spc="-185" dirty="0"/>
              <a:t> </a:t>
            </a:r>
            <a:r>
              <a:rPr sz="2800" u="none" spc="-5" dirty="0"/>
              <a:t>1)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7891" y="4283143"/>
            <a:ext cx="8821420" cy="8312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graph,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are positively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discuss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other 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98648" y="1816607"/>
          <a:ext cx="3015614" cy="1719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21532" y="1985645"/>
            <a:ext cx="1579245" cy="1051560"/>
            <a:chOff x="3621532" y="1985645"/>
            <a:chExt cx="1579245" cy="1051560"/>
          </a:xfrm>
        </p:grpSpPr>
        <p:sp>
          <p:nvSpPr>
            <p:cNvPr id="6" name="object 6"/>
            <p:cNvSpPr/>
            <p:nvPr/>
          </p:nvSpPr>
          <p:spPr>
            <a:xfrm>
              <a:off x="3656076" y="2019300"/>
              <a:ext cx="1508760" cy="981710"/>
            </a:xfrm>
            <a:custGeom>
              <a:avLst/>
              <a:gdLst/>
              <a:ahLst/>
              <a:cxnLst/>
              <a:rect l="l" t="t" r="r" b="b"/>
              <a:pathLst>
                <a:path w="1508760" h="981710">
                  <a:moveTo>
                    <a:pt x="0" y="981455"/>
                  </a:moveTo>
                  <a:lnTo>
                    <a:pt x="377951" y="734567"/>
                  </a:lnTo>
                  <a:lnTo>
                    <a:pt x="755903" y="490727"/>
                  </a:lnTo>
                  <a:lnTo>
                    <a:pt x="1057656" y="292608"/>
                  </a:lnTo>
                  <a:lnTo>
                    <a:pt x="150876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1532" y="2967101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9484" y="2720213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7436" y="2476373"/>
              <a:ext cx="70103" cy="70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9188" y="2278253"/>
              <a:ext cx="70104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0292" y="198564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12264" y="1752371"/>
          <a:ext cx="4091302" cy="2071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466">
                <a:tc>
                  <a:txBody>
                    <a:bodyPr/>
                    <a:lstStyle/>
                    <a:p>
                      <a:pPr marR="94615" algn="r">
                        <a:lnSpc>
                          <a:spcPts val="1140"/>
                        </a:lnSpc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60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960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19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960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355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100,000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200,000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300,000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400,000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56482" y="1410716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838567" y="1132077"/>
          <a:ext cx="2997200" cy="2011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Promotion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Revenue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1,50,000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16,00,000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2,40,000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25,00,000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3,00,000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31,00,000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575040" y="661162"/>
            <a:ext cx="105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4869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Graphical Visualization</a:t>
            </a:r>
            <a:r>
              <a:rPr sz="2800" u="none" spc="-170" dirty="0"/>
              <a:t> </a:t>
            </a:r>
            <a:r>
              <a:rPr sz="2800" u="none" dirty="0"/>
              <a:t>Examples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68567" y="1155191"/>
            <a:ext cx="1301750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2000" b="1" spc="-15" dirty="0">
                <a:latin typeface="Carlito"/>
                <a:cs typeface="Carlito"/>
              </a:rPr>
              <a:t>Positive</a:t>
            </a:r>
            <a:endParaRPr sz="2000">
              <a:latin typeface="Carlito"/>
              <a:cs typeface="Carlito"/>
            </a:endParaRPr>
          </a:p>
          <a:p>
            <a:pPr marL="32702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2576" y="3599688"/>
            <a:ext cx="1371600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29"/>
              </a:spcBef>
            </a:pPr>
            <a:r>
              <a:rPr sz="2000" b="1" spc="-20" dirty="0">
                <a:latin typeface="Carlito"/>
                <a:cs typeface="Carlito"/>
              </a:rPr>
              <a:t>Negative</a:t>
            </a:r>
            <a:endParaRPr sz="20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rlito"/>
                <a:cs typeface="Carlito"/>
              </a:rPr>
              <a:t>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7561" y="2254757"/>
            <a:ext cx="50330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Positive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Linear Relationship, the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of</a:t>
            </a:r>
            <a:r>
              <a:rPr sz="2000" spc="22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Y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Times New Roman" panose="02020603050405020304" pitchFamily="18" charset="0"/>
              </a:rPr>
              <a:t>are increasing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linearly as X</a:t>
            </a:r>
            <a:r>
              <a:rPr sz="2000" spc="11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increases.</a:t>
            </a:r>
            <a:endParaRPr sz="2000" dirty="0">
              <a:latin typeface="Carlito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3728" y="4676394"/>
            <a:ext cx="491426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9613" y="4983023"/>
            <a:ext cx="26689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913" y="1121410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2420" y="2536951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3120" y="1160399"/>
            <a:ext cx="1801495" cy="1409065"/>
            <a:chOff x="2103120" y="1160399"/>
            <a:chExt cx="1801495" cy="1409065"/>
          </a:xfrm>
        </p:grpSpPr>
        <p:sp>
          <p:nvSpPr>
            <p:cNvPr id="11" name="object 11"/>
            <p:cNvSpPr/>
            <p:nvPr/>
          </p:nvSpPr>
          <p:spPr>
            <a:xfrm>
              <a:off x="2115312" y="1258824"/>
              <a:ext cx="0" cy="1298575"/>
            </a:xfrm>
            <a:custGeom>
              <a:avLst/>
              <a:gdLst/>
              <a:ahLst/>
              <a:cxnLst/>
              <a:rect l="l" t="t" r="r" b="b"/>
              <a:pathLst>
                <a:path h="1298575">
                  <a:moveTo>
                    <a:pt x="0" y="0"/>
                  </a:moveTo>
                  <a:lnTo>
                    <a:pt x="0" y="129844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0493" y="2300732"/>
              <a:ext cx="175704" cy="188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2781" y="2041016"/>
              <a:ext cx="348615" cy="318135"/>
            </a:xfrm>
            <a:custGeom>
              <a:avLst/>
              <a:gdLst/>
              <a:ahLst/>
              <a:cxnLst/>
              <a:rect l="l" t="t" r="r" b="b"/>
              <a:pathLst>
                <a:path w="348614" h="318135">
                  <a:moveTo>
                    <a:pt x="175729" y="121119"/>
                  </a:moveTo>
                  <a:lnTo>
                    <a:pt x="161404" y="49149"/>
                  </a:lnTo>
                  <a:lnTo>
                    <a:pt x="135902" y="20358"/>
                  </a:lnTo>
                  <a:lnTo>
                    <a:pt x="69761" y="0"/>
                  </a:lnTo>
                  <a:lnTo>
                    <a:pt x="37198" y="10922"/>
                  </a:lnTo>
                  <a:lnTo>
                    <a:pt x="12522" y="34912"/>
                  </a:lnTo>
                  <a:lnTo>
                    <a:pt x="0" y="66979"/>
                  </a:lnTo>
                  <a:lnTo>
                    <a:pt x="342" y="103035"/>
                  </a:lnTo>
                  <a:lnTo>
                    <a:pt x="14338" y="138938"/>
                  </a:lnTo>
                  <a:lnTo>
                    <a:pt x="39814" y="167741"/>
                  </a:lnTo>
                  <a:lnTo>
                    <a:pt x="71678" y="184531"/>
                  </a:lnTo>
                  <a:lnTo>
                    <a:pt x="105918" y="188099"/>
                  </a:lnTo>
                  <a:lnTo>
                    <a:pt x="138544" y="177165"/>
                  </a:lnTo>
                  <a:lnTo>
                    <a:pt x="163207" y="153187"/>
                  </a:lnTo>
                  <a:lnTo>
                    <a:pt x="175729" y="121119"/>
                  </a:lnTo>
                  <a:close/>
                </a:path>
                <a:path w="348614" h="318135">
                  <a:moveTo>
                    <a:pt x="348018" y="250990"/>
                  </a:moveTo>
                  <a:lnTo>
                    <a:pt x="333743" y="179070"/>
                  </a:lnTo>
                  <a:lnTo>
                    <a:pt x="308178" y="150202"/>
                  </a:lnTo>
                  <a:lnTo>
                    <a:pt x="242023" y="129806"/>
                  </a:lnTo>
                  <a:lnTo>
                    <a:pt x="209410" y="140716"/>
                  </a:lnTo>
                  <a:lnTo>
                    <a:pt x="184759" y="164706"/>
                  </a:lnTo>
                  <a:lnTo>
                    <a:pt x="172262" y="196773"/>
                  </a:lnTo>
                  <a:lnTo>
                    <a:pt x="172618" y="232829"/>
                  </a:lnTo>
                  <a:lnTo>
                    <a:pt x="186550" y="268732"/>
                  </a:lnTo>
                  <a:lnTo>
                    <a:pt x="212102" y="297611"/>
                  </a:lnTo>
                  <a:lnTo>
                    <a:pt x="243992" y="314439"/>
                  </a:lnTo>
                  <a:lnTo>
                    <a:pt x="278257" y="318008"/>
                  </a:lnTo>
                  <a:lnTo>
                    <a:pt x="310883" y="307086"/>
                  </a:lnTo>
                  <a:lnTo>
                    <a:pt x="335521" y="283083"/>
                  </a:lnTo>
                  <a:lnTo>
                    <a:pt x="348018" y="25099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7897" y="1781302"/>
              <a:ext cx="175767" cy="188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7640" y="1651383"/>
              <a:ext cx="175704" cy="1882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87335" y="1811022"/>
              <a:ext cx="175736" cy="1882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2191" y="1781301"/>
              <a:ext cx="520700" cy="448309"/>
            </a:xfrm>
            <a:custGeom>
              <a:avLst/>
              <a:gdLst/>
              <a:ahLst/>
              <a:cxnLst/>
              <a:rect l="l" t="t" r="r" b="b"/>
              <a:pathLst>
                <a:path w="520700" h="448310">
                  <a:moveTo>
                    <a:pt x="175755" y="380834"/>
                  </a:moveTo>
                  <a:lnTo>
                    <a:pt x="161480" y="308864"/>
                  </a:lnTo>
                  <a:lnTo>
                    <a:pt x="135915" y="280073"/>
                  </a:lnTo>
                  <a:lnTo>
                    <a:pt x="69761" y="259715"/>
                  </a:lnTo>
                  <a:lnTo>
                    <a:pt x="37147" y="270637"/>
                  </a:lnTo>
                  <a:lnTo>
                    <a:pt x="12496" y="294627"/>
                  </a:lnTo>
                  <a:lnTo>
                    <a:pt x="0" y="326694"/>
                  </a:lnTo>
                  <a:lnTo>
                    <a:pt x="355" y="362750"/>
                  </a:lnTo>
                  <a:lnTo>
                    <a:pt x="14287" y="398653"/>
                  </a:lnTo>
                  <a:lnTo>
                    <a:pt x="39839" y="427456"/>
                  </a:lnTo>
                  <a:lnTo>
                    <a:pt x="71729" y="444246"/>
                  </a:lnTo>
                  <a:lnTo>
                    <a:pt x="105994" y="447814"/>
                  </a:lnTo>
                  <a:lnTo>
                    <a:pt x="138620" y="436880"/>
                  </a:lnTo>
                  <a:lnTo>
                    <a:pt x="163258" y="412902"/>
                  </a:lnTo>
                  <a:lnTo>
                    <a:pt x="175755" y="380834"/>
                  </a:lnTo>
                  <a:close/>
                </a:path>
                <a:path w="520700" h="448310">
                  <a:moveTo>
                    <a:pt x="348018" y="121119"/>
                  </a:moveTo>
                  <a:lnTo>
                    <a:pt x="333692" y="49149"/>
                  </a:lnTo>
                  <a:lnTo>
                    <a:pt x="308203" y="20358"/>
                  </a:lnTo>
                  <a:lnTo>
                    <a:pt x="242100" y="0"/>
                  </a:lnTo>
                  <a:lnTo>
                    <a:pt x="209486" y="10922"/>
                  </a:lnTo>
                  <a:lnTo>
                    <a:pt x="184810" y="34912"/>
                  </a:lnTo>
                  <a:lnTo>
                    <a:pt x="172288" y="66979"/>
                  </a:lnTo>
                  <a:lnTo>
                    <a:pt x="172631" y="103035"/>
                  </a:lnTo>
                  <a:lnTo>
                    <a:pt x="186626" y="138938"/>
                  </a:lnTo>
                  <a:lnTo>
                    <a:pt x="212102" y="167741"/>
                  </a:lnTo>
                  <a:lnTo>
                    <a:pt x="243967" y="184531"/>
                  </a:lnTo>
                  <a:lnTo>
                    <a:pt x="278206" y="188087"/>
                  </a:lnTo>
                  <a:lnTo>
                    <a:pt x="310832" y="177165"/>
                  </a:lnTo>
                  <a:lnTo>
                    <a:pt x="335495" y="153187"/>
                  </a:lnTo>
                  <a:lnTo>
                    <a:pt x="348018" y="121119"/>
                  </a:lnTo>
                  <a:close/>
                </a:path>
                <a:path w="520700" h="448310">
                  <a:moveTo>
                    <a:pt x="520319" y="315937"/>
                  </a:moveTo>
                  <a:lnTo>
                    <a:pt x="506031" y="243967"/>
                  </a:lnTo>
                  <a:lnTo>
                    <a:pt x="480466" y="215099"/>
                  </a:lnTo>
                  <a:lnTo>
                    <a:pt x="414312" y="194703"/>
                  </a:lnTo>
                  <a:lnTo>
                    <a:pt x="381698" y="205613"/>
                  </a:lnTo>
                  <a:lnTo>
                    <a:pt x="357098" y="229616"/>
                  </a:lnTo>
                  <a:lnTo>
                    <a:pt x="344614" y="261721"/>
                  </a:lnTo>
                  <a:lnTo>
                    <a:pt x="344970" y="297776"/>
                  </a:lnTo>
                  <a:lnTo>
                    <a:pt x="358965" y="333629"/>
                  </a:lnTo>
                  <a:lnTo>
                    <a:pt x="384441" y="362508"/>
                  </a:lnTo>
                  <a:lnTo>
                    <a:pt x="416306" y="379336"/>
                  </a:lnTo>
                  <a:lnTo>
                    <a:pt x="450545" y="382905"/>
                  </a:lnTo>
                  <a:lnTo>
                    <a:pt x="483171" y="371983"/>
                  </a:lnTo>
                  <a:lnTo>
                    <a:pt x="507809" y="348005"/>
                  </a:lnTo>
                  <a:lnTo>
                    <a:pt x="520319" y="31593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15312" y="2557272"/>
              <a:ext cx="1722120" cy="0"/>
            </a:xfrm>
            <a:custGeom>
              <a:avLst/>
              <a:gdLst/>
              <a:ahLst/>
              <a:cxnLst/>
              <a:rect l="l" t="t" r="r" b="b"/>
              <a:pathLst>
                <a:path w="1722120">
                  <a:moveTo>
                    <a:pt x="0" y="0"/>
                  </a:moveTo>
                  <a:lnTo>
                    <a:pt x="1722120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6228" y="1716280"/>
              <a:ext cx="175704" cy="1882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1100" y="1456565"/>
              <a:ext cx="175704" cy="1882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6731" y="1160399"/>
              <a:ext cx="175720" cy="1880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3953" y="1456565"/>
              <a:ext cx="175704" cy="1882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4225" y="1456565"/>
              <a:ext cx="175736" cy="1882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17078" y="1326771"/>
              <a:ext cx="175736" cy="1880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6485" y="1716280"/>
              <a:ext cx="175767" cy="1882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5312" y="1389888"/>
              <a:ext cx="1780539" cy="972819"/>
            </a:xfrm>
            <a:custGeom>
              <a:avLst/>
              <a:gdLst/>
              <a:ahLst/>
              <a:cxnLst/>
              <a:rect l="l" t="t" r="r" b="b"/>
              <a:pathLst>
                <a:path w="1780539" h="972819">
                  <a:moveTo>
                    <a:pt x="0" y="972312"/>
                  </a:moveTo>
                  <a:lnTo>
                    <a:pt x="1780032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148649" y="3919537"/>
            <a:ext cx="1640839" cy="1253490"/>
            <a:chOff x="2148649" y="3919537"/>
            <a:chExt cx="1640839" cy="1253490"/>
          </a:xfrm>
        </p:grpSpPr>
        <p:sp>
          <p:nvSpPr>
            <p:cNvPr id="28" name="object 28"/>
            <p:cNvSpPr/>
            <p:nvPr/>
          </p:nvSpPr>
          <p:spPr>
            <a:xfrm>
              <a:off x="2161031" y="3931920"/>
              <a:ext cx="0" cy="1228725"/>
            </a:xfrm>
            <a:custGeom>
              <a:avLst/>
              <a:gdLst/>
              <a:ahLst/>
              <a:cxnLst/>
              <a:rect l="l" t="t" r="r" b="b"/>
              <a:pathLst>
                <a:path h="1228725">
                  <a:moveTo>
                    <a:pt x="0" y="0"/>
                  </a:moveTo>
                  <a:lnTo>
                    <a:pt x="0" y="1228343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71496" y="3936339"/>
              <a:ext cx="1293495" cy="1155700"/>
            </a:xfrm>
            <a:custGeom>
              <a:avLst/>
              <a:gdLst/>
              <a:ahLst/>
              <a:cxnLst/>
              <a:rect l="l" t="t" r="r" b="b"/>
              <a:pathLst>
                <a:path w="1293495" h="1155700">
                  <a:moveTo>
                    <a:pt x="172758" y="120789"/>
                  </a:moveTo>
                  <a:lnTo>
                    <a:pt x="158140" y="49555"/>
                  </a:lnTo>
                  <a:lnTo>
                    <a:pt x="132880" y="20764"/>
                  </a:lnTo>
                  <a:lnTo>
                    <a:pt x="67856" y="0"/>
                  </a:lnTo>
                  <a:lnTo>
                    <a:pt x="35966" y="10566"/>
                  </a:lnTo>
                  <a:lnTo>
                    <a:pt x="12001" y="34086"/>
                  </a:lnTo>
                  <a:lnTo>
                    <a:pt x="0" y="65722"/>
                  </a:lnTo>
                  <a:lnTo>
                    <a:pt x="647" y="101409"/>
                  </a:lnTo>
                  <a:lnTo>
                    <a:pt x="14630" y="137058"/>
                  </a:lnTo>
                  <a:lnTo>
                    <a:pt x="39878" y="165785"/>
                  </a:lnTo>
                  <a:lnTo>
                    <a:pt x="71285" y="182689"/>
                  </a:lnTo>
                  <a:lnTo>
                    <a:pt x="104902" y="186499"/>
                  </a:lnTo>
                  <a:lnTo>
                    <a:pt x="136804" y="175920"/>
                  </a:lnTo>
                  <a:lnTo>
                    <a:pt x="160756" y="152412"/>
                  </a:lnTo>
                  <a:lnTo>
                    <a:pt x="172758" y="120789"/>
                  </a:lnTo>
                  <a:close/>
                </a:path>
                <a:path w="1293495" h="1155700">
                  <a:moveTo>
                    <a:pt x="228815" y="314579"/>
                  </a:moveTo>
                  <a:lnTo>
                    <a:pt x="214147" y="243230"/>
                  </a:lnTo>
                  <a:lnTo>
                    <a:pt x="188887" y="214515"/>
                  </a:lnTo>
                  <a:lnTo>
                    <a:pt x="123863" y="193751"/>
                  </a:lnTo>
                  <a:lnTo>
                    <a:pt x="91973" y="204241"/>
                  </a:lnTo>
                  <a:lnTo>
                    <a:pt x="68008" y="227838"/>
                  </a:lnTo>
                  <a:lnTo>
                    <a:pt x="56007" y="259486"/>
                  </a:lnTo>
                  <a:lnTo>
                    <a:pt x="56654" y="295148"/>
                  </a:lnTo>
                  <a:lnTo>
                    <a:pt x="70637" y="330733"/>
                  </a:lnTo>
                  <a:lnTo>
                    <a:pt x="95935" y="359511"/>
                  </a:lnTo>
                  <a:lnTo>
                    <a:pt x="127342" y="376428"/>
                  </a:lnTo>
                  <a:lnTo>
                    <a:pt x="160934" y="380250"/>
                  </a:lnTo>
                  <a:lnTo>
                    <a:pt x="192811" y="369722"/>
                  </a:lnTo>
                  <a:lnTo>
                    <a:pt x="216789" y="346214"/>
                  </a:lnTo>
                  <a:lnTo>
                    <a:pt x="228815" y="314579"/>
                  </a:lnTo>
                  <a:close/>
                </a:path>
                <a:path w="1293495" h="1155700">
                  <a:moveTo>
                    <a:pt x="396913" y="443738"/>
                  </a:moveTo>
                  <a:lnTo>
                    <a:pt x="382295" y="372389"/>
                  </a:lnTo>
                  <a:lnTo>
                    <a:pt x="356984" y="343674"/>
                  </a:lnTo>
                  <a:lnTo>
                    <a:pt x="291934" y="322961"/>
                  </a:lnTo>
                  <a:lnTo>
                    <a:pt x="259994" y="333527"/>
                  </a:lnTo>
                  <a:lnTo>
                    <a:pt x="236029" y="357047"/>
                  </a:lnTo>
                  <a:lnTo>
                    <a:pt x="224053" y="388670"/>
                  </a:lnTo>
                  <a:lnTo>
                    <a:pt x="224739" y="424307"/>
                  </a:lnTo>
                  <a:lnTo>
                    <a:pt x="238785" y="459892"/>
                  </a:lnTo>
                  <a:lnTo>
                    <a:pt x="264033" y="488670"/>
                  </a:lnTo>
                  <a:lnTo>
                    <a:pt x="295440" y="505587"/>
                  </a:lnTo>
                  <a:lnTo>
                    <a:pt x="329057" y="509409"/>
                  </a:lnTo>
                  <a:lnTo>
                    <a:pt x="360959" y="498881"/>
                  </a:lnTo>
                  <a:lnTo>
                    <a:pt x="384911" y="475373"/>
                  </a:lnTo>
                  <a:lnTo>
                    <a:pt x="396913" y="443738"/>
                  </a:lnTo>
                  <a:close/>
                </a:path>
                <a:path w="1293495" h="1155700">
                  <a:moveTo>
                    <a:pt x="564934" y="637540"/>
                  </a:moveTo>
                  <a:lnTo>
                    <a:pt x="550316" y="566191"/>
                  </a:lnTo>
                  <a:lnTo>
                    <a:pt x="525056" y="537425"/>
                  </a:lnTo>
                  <a:lnTo>
                    <a:pt x="460032" y="516686"/>
                  </a:lnTo>
                  <a:lnTo>
                    <a:pt x="428142" y="527202"/>
                  </a:lnTo>
                  <a:lnTo>
                    <a:pt x="404177" y="550773"/>
                  </a:lnTo>
                  <a:lnTo>
                    <a:pt x="392176" y="582409"/>
                  </a:lnTo>
                  <a:lnTo>
                    <a:pt x="392823" y="618058"/>
                  </a:lnTo>
                  <a:lnTo>
                    <a:pt x="406806" y="653694"/>
                  </a:lnTo>
                  <a:lnTo>
                    <a:pt x="432054" y="682472"/>
                  </a:lnTo>
                  <a:lnTo>
                    <a:pt x="463461" y="699389"/>
                  </a:lnTo>
                  <a:lnTo>
                    <a:pt x="497078" y="703211"/>
                  </a:lnTo>
                  <a:lnTo>
                    <a:pt x="528980" y="692683"/>
                  </a:lnTo>
                  <a:lnTo>
                    <a:pt x="552932" y="669175"/>
                  </a:lnTo>
                  <a:lnTo>
                    <a:pt x="564934" y="637540"/>
                  </a:lnTo>
                  <a:close/>
                </a:path>
                <a:path w="1293495" h="1155700">
                  <a:moveTo>
                    <a:pt x="789089" y="637540"/>
                  </a:moveTo>
                  <a:lnTo>
                    <a:pt x="774471" y="566191"/>
                  </a:lnTo>
                  <a:lnTo>
                    <a:pt x="749160" y="537425"/>
                  </a:lnTo>
                  <a:lnTo>
                    <a:pt x="684174" y="516686"/>
                  </a:lnTo>
                  <a:lnTo>
                    <a:pt x="652297" y="527202"/>
                  </a:lnTo>
                  <a:lnTo>
                    <a:pt x="628256" y="550773"/>
                  </a:lnTo>
                  <a:lnTo>
                    <a:pt x="616242" y="582409"/>
                  </a:lnTo>
                  <a:lnTo>
                    <a:pt x="616915" y="618058"/>
                  </a:lnTo>
                  <a:lnTo>
                    <a:pt x="630961" y="653694"/>
                  </a:lnTo>
                  <a:lnTo>
                    <a:pt x="656209" y="682472"/>
                  </a:lnTo>
                  <a:lnTo>
                    <a:pt x="687616" y="699389"/>
                  </a:lnTo>
                  <a:lnTo>
                    <a:pt x="721233" y="703211"/>
                  </a:lnTo>
                  <a:lnTo>
                    <a:pt x="753135" y="692683"/>
                  </a:lnTo>
                  <a:lnTo>
                    <a:pt x="777087" y="669175"/>
                  </a:lnTo>
                  <a:lnTo>
                    <a:pt x="789089" y="637540"/>
                  </a:lnTo>
                  <a:close/>
                </a:path>
                <a:path w="1293495" h="1155700">
                  <a:moveTo>
                    <a:pt x="957110" y="572909"/>
                  </a:moveTo>
                  <a:lnTo>
                    <a:pt x="942492" y="501675"/>
                  </a:lnTo>
                  <a:lnTo>
                    <a:pt x="917232" y="472884"/>
                  </a:lnTo>
                  <a:lnTo>
                    <a:pt x="852208" y="452120"/>
                  </a:lnTo>
                  <a:lnTo>
                    <a:pt x="820318" y="462686"/>
                  </a:lnTo>
                  <a:lnTo>
                    <a:pt x="796353" y="486206"/>
                  </a:lnTo>
                  <a:lnTo>
                    <a:pt x="784352" y="517842"/>
                  </a:lnTo>
                  <a:lnTo>
                    <a:pt x="784999" y="553529"/>
                  </a:lnTo>
                  <a:lnTo>
                    <a:pt x="798982" y="589178"/>
                  </a:lnTo>
                  <a:lnTo>
                    <a:pt x="824230" y="617905"/>
                  </a:lnTo>
                  <a:lnTo>
                    <a:pt x="855637" y="634809"/>
                  </a:lnTo>
                  <a:lnTo>
                    <a:pt x="889254" y="638619"/>
                  </a:lnTo>
                  <a:lnTo>
                    <a:pt x="921156" y="628040"/>
                  </a:lnTo>
                  <a:lnTo>
                    <a:pt x="945108" y="604532"/>
                  </a:lnTo>
                  <a:lnTo>
                    <a:pt x="957110" y="572909"/>
                  </a:lnTo>
                  <a:close/>
                </a:path>
                <a:path w="1293495" h="1155700">
                  <a:moveTo>
                    <a:pt x="1013167" y="960501"/>
                  </a:moveTo>
                  <a:lnTo>
                    <a:pt x="998499" y="889152"/>
                  </a:lnTo>
                  <a:lnTo>
                    <a:pt x="973239" y="860386"/>
                  </a:lnTo>
                  <a:lnTo>
                    <a:pt x="908215" y="839647"/>
                  </a:lnTo>
                  <a:lnTo>
                    <a:pt x="876325" y="850163"/>
                  </a:lnTo>
                  <a:lnTo>
                    <a:pt x="852360" y="873683"/>
                  </a:lnTo>
                  <a:lnTo>
                    <a:pt x="840359" y="905319"/>
                  </a:lnTo>
                  <a:lnTo>
                    <a:pt x="841006" y="941006"/>
                  </a:lnTo>
                  <a:lnTo>
                    <a:pt x="854989" y="976655"/>
                  </a:lnTo>
                  <a:lnTo>
                    <a:pt x="880287" y="1005433"/>
                  </a:lnTo>
                  <a:lnTo>
                    <a:pt x="911694" y="1022350"/>
                  </a:lnTo>
                  <a:lnTo>
                    <a:pt x="945286" y="1026172"/>
                  </a:lnTo>
                  <a:lnTo>
                    <a:pt x="977163" y="1015644"/>
                  </a:lnTo>
                  <a:lnTo>
                    <a:pt x="1001141" y="992136"/>
                  </a:lnTo>
                  <a:lnTo>
                    <a:pt x="1013167" y="960501"/>
                  </a:lnTo>
                  <a:close/>
                </a:path>
                <a:path w="1293495" h="1155700">
                  <a:moveTo>
                    <a:pt x="1069225" y="766699"/>
                  </a:moveTo>
                  <a:lnTo>
                    <a:pt x="1054506" y="695350"/>
                  </a:lnTo>
                  <a:lnTo>
                    <a:pt x="1029246" y="666635"/>
                  </a:lnTo>
                  <a:lnTo>
                    <a:pt x="964222" y="645871"/>
                  </a:lnTo>
                  <a:lnTo>
                    <a:pt x="932332" y="656361"/>
                  </a:lnTo>
                  <a:lnTo>
                    <a:pt x="908367" y="679958"/>
                  </a:lnTo>
                  <a:lnTo>
                    <a:pt x="896366" y="711606"/>
                  </a:lnTo>
                  <a:lnTo>
                    <a:pt x="897013" y="747268"/>
                  </a:lnTo>
                  <a:lnTo>
                    <a:pt x="910996" y="782853"/>
                  </a:lnTo>
                  <a:lnTo>
                    <a:pt x="936320" y="811631"/>
                  </a:lnTo>
                  <a:lnTo>
                    <a:pt x="967765" y="828548"/>
                  </a:lnTo>
                  <a:lnTo>
                    <a:pt x="1001395" y="832370"/>
                  </a:lnTo>
                  <a:lnTo>
                    <a:pt x="1033297" y="821842"/>
                  </a:lnTo>
                  <a:lnTo>
                    <a:pt x="1057249" y="798334"/>
                  </a:lnTo>
                  <a:lnTo>
                    <a:pt x="1069225" y="766699"/>
                  </a:lnTo>
                  <a:close/>
                </a:path>
                <a:path w="1293495" h="1155700">
                  <a:moveTo>
                    <a:pt x="1181265" y="1089660"/>
                  </a:moveTo>
                  <a:lnTo>
                    <a:pt x="1166647" y="1018311"/>
                  </a:lnTo>
                  <a:lnTo>
                    <a:pt x="1141336" y="989545"/>
                  </a:lnTo>
                  <a:lnTo>
                    <a:pt x="1076350" y="968806"/>
                  </a:lnTo>
                  <a:lnTo>
                    <a:pt x="1044473" y="979322"/>
                  </a:lnTo>
                  <a:lnTo>
                    <a:pt x="1020483" y="1002893"/>
                  </a:lnTo>
                  <a:lnTo>
                    <a:pt x="1008468" y="1034529"/>
                  </a:lnTo>
                  <a:lnTo>
                    <a:pt x="1009103" y="1070178"/>
                  </a:lnTo>
                  <a:lnTo>
                    <a:pt x="1023137" y="1105814"/>
                  </a:lnTo>
                  <a:lnTo>
                    <a:pt x="1048385" y="1134592"/>
                  </a:lnTo>
                  <a:lnTo>
                    <a:pt x="1079792" y="1151509"/>
                  </a:lnTo>
                  <a:lnTo>
                    <a:pt x="1113409" y="1155331"/>
                  </a:lnTo>
                  <a:lnTo>
                    <a:pt x="1145311" y="1144803"/>
                  </a:lnTo>
                  <a:lnTo>
                    <a:pt x="1169263" y="1121295"/>
                  </a:lnTo>
                  <a:lnTo>
                    <a:pt x="1181265" y="1089660"/>
                  </a:lnTo>
                  <a:close/>
                </a:path>
                <a:path w="1293495" h="1155700">
                  <a:moveTo>
                    <a:pt x="1293279" y="895858"/>
                  </a:moveTo>
                  <a:lnTo>
                    <a:pt x="1278661" y="824509"/>
                  </a:lnTo>
                  <a:lnTo>
                    <a:pt x="1253401" y="795794"/>
                  </a:lnTo>
                  <a:lnTo>
                    <a:pt x="1188377" y="775081"/>
                  </a:lnTo>
                  <a:lnTo>
                    <a:pt x="1156487" y="785647"/>
                  </a:lnTo>
                  <a:lnTo>
                    <a:pt x="1132522" y="809167"/>
                  </a:lnTo>
                  <a:lnTo>
                    <a:pt x="1120521" y="840790"/>
                  </a:lnTo>
                  <a:lnTo>
                    <a:pt x="1121168" y="876427"/>
                  </a:lnTo>
                  <a:lnTo>
                    <a:pt x="1135151" y="912012"/>
                  </a:lnTo>
                  <a:lnTo>
                    <a:pt x="1160399" y="940790"/>
                  </a:lnTo>
                  <a:lnTo>
                    <a:pt x="1191806" y="957707"/>
                  </a:lnTo>
                  <a:lnTo>
                    <a:pt x="1225423" y="961529"/>
                  </a:lnTo>
                  <a:lnTo>
                    <a:pt x="1257325" y="951001"/>
                  </a:lnTo>
                  <a:lnTo>
                    <a:pt x="1281277" y="927493"/>
                  </a:lnTo>
                  <a:lnTo>
                    <a:pt x="1293279" y="89585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16070" y="4840575"/>
              <a:ext cx="172862" cy="1864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07675" y="4000904"/>
              <a:ext cx="172751" cy="1865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1718" y="4194706"/>
              <a:ext cx="172846" cy="1865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36445" y="3797553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61032" y="516026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5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33192" y="5154548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73807" y="3931920"/>
            <a:ext cx="1344295" cy="1097280"/>
          </a:xfrm>
          <a:custGeom>
            <a:avLst/>
            <a:gdLst/>
            <a:ahLst/>
            <a:cxnLst/>
            <a:rect l="l" t="t" r="r" b="b"/>
            <a:pathLst>
              <a:path w="1344295" h="1097279">
                <a:moveTo>
                  <a:pt x="0" y="0"/>
                </a:moveTo>
                <a:lnTo>
                  <a:pt x="1344168" y="109727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1429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Graphical Visualization </a:t>
            </a:r>
            <a:r>
              <a:rPr sz="2800" u="none" dirty="0"/>
              <a:t>Examples</a:t>
            </a:r>
            <a:r>
              <a:rPr sz="2800" u="none" spc="-210" dirty="0"/>
              <a:t> </a:t>
            </a:r>
            <a:r>
              <a:rPr sz="2800" u="none" spc="-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31204" y="2045588"/>
            <a:ext cx="492252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positive curvilinear relationship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and Y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increases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increases,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tapers off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791" y="4585208"/>
            <a:ext cx="500443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Curvilinear Relationship 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this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decreases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rapidly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X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decreases much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429" y="2968828"/>
            <a:ext cx="165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4809" y="1816417"/>
            <a:ext cx="1689735" cy="1158875"/>
            <a:chOff x="1904809" y="1816417"/>
            <a:chExt cx="1689735" cy="1158875"/>
          </a:xfrm>
        </p:grpSpPr>
        <p:sp>
          <p:nvSpPr>
            <p:cNvPr id="7" name="object 7"/>
            <p:cNvSpPr/>
            <p:nvPr/>
          </p:nvSpPr>
          <p:spPr>
            <a:xfrm>
              <a:off x="1917192" y="1828799"/>
              <a:ext cx="0" cy="1134110"/>
            </a:xfrm>
            <a:custGeom>
              <a:avLst/>
              <a:gdLst/>
              <a:ahLst/>
              <a:cxnLst/>
              <a:rect l="l" t="t" r="r" b="b"/>
              <a:pathLst>
                <a:path h="1134110">
                  <a:moveTo>
                    <a:pt x="0" y="0"/>
                  </a:moveTo>
                  <a:lnTo>
                    <a:pt x="0" y="1133855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9142" y="2737423"/>
              <a:ext cx="158079" cy="1654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6315" y="2510964"/>
              <a:ext cx="158079" cy="1654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3910" y="2001316"/>
              <a:ext cx="525145" cy="474980"/>
            </a:xfrm>
            <a:custGeom>
              <a:avLst/>
              <a:gdLst/>
              <a:ahLst/>
              <a:cxnLst/>
              <a:rect l="l" t="t" r="r" b="b"/>
              <a:pathLst>
                <a:path w="525144" h="474980">
                  <a:moveTo>
                    <a:pt x="158076" y="356362"/>
                  </a:moveTo>
                  <a:lnTo>
                    <a:pt x="146177" y="324942"/>
                  </a:lnTo>
                  <a:lnTo>
                    <a:pt x="123647" y="299948"/>
                  </a:lnTo>
                  <a:lnTo>
                    <a:pt x="95199" y="285661"/>
                  </a:lnTo>
                  <a:lnTo>
                    <a:pt x="64389" y="283108"/>
                  </a:lnTo>
                  <a:lnTo>
                    <a:pt x="34798" y="293319"/>
                  </a:lnTo>
                  <a:lnTo>
                    <a:pt x="12141" y="314960"/>
                  </a:lnTo>
                  <a:lnTo>
                    <a:pt x="317" y="343509"/>
                  </a:lnTo>
                  <a:lnTo>
                    <a:pt x="0" y="375323"/>
                  </a:lnTo>
                  <a:lnTo>
                    <a:pt x="11938" y="406730"/>
                  </a:lnTo>
                  <a:lnTo>
                    <a:pt x="34404" y="431787"/>
                  </a:lnTo>
                  <a:lnTo>
                    <a:pt x="62865" y="446074"/>
                  </a:lnTo>
                  <a:lnTo>
                    <a:pt x="93687" y="448602"/>
                  </a:lnTo>
                  <a:lnTo>
                    <a:pt x="123317" y="438353"/>
                  </a:lnTo>
                  <a:lnTo>
                    <a:pt x="145897" y="416725"/>
                  </a:lnTo>
                  <a:lnTo>
                    <a:pt x="157746" y="388175"/>
                  </a:lnTo>
                  <a:lnTo>
                    <a:pt x="158076" y="356362"/>
                  </a:lnTo>
                  <a:close/>
                </a:path>
                <a:path w="525144" h="474980">
                  <a:moveTo>
                    <a:pt x="315252" y="243154"/>
                  </a:moveTo>
                  <a:lnTo>
                    <a:pt x="303276" y="211658"/>
                  </a:lnTo>
                  <a:lnTo>
                    <a:pt x="280809" y="186664"/>
                  </a:lnTo>
                  <a:lnTo>
                    <a:pt x="252399" y="172377"/>
                  </a:lnTo>
                  <a:lnTo>
                    <a:pt x="221615" y="169824"/>
                  </a:lnTo>
                  <a:lnTo>
                    <a:pt x="192024" y="180035"/>
                  </a:lnTo>
                  <a:lnTo>
                    <a:pt x="169354" y="201676"/>
                  </a:lnTo>
                  <a:lnTo>
                    <a:pt x="157492" y="230238"/>
                  </a:lnTo>
                  <a:lnTo>
                    <a:pt x="157175" y="262089"/>
                  </a:lnTo>
                  <a:lnTo>
                    <a:pt x="169164" y="293573"/>
                  </a:lnTo>
                  <a:lnTo>
                    <a:pt x="191617" y="318554"/>
                  </a:lnTo>
                  <a:lnTo>
                    <a:pt x="220027" y="332803"/>
                  </a:lnTo>
                  <a:lnTo>
                    <a:pt x="250812" y="335318"/>
                  </a:lnTo>
                  <a:lnTo>
                    <a:pt x="280416" y="325069"/>
                  </a:lnTo>
                  <a:lnTo>
                    <a:pt x="303072" y="303517"/>
                  </a:lnTo>
                  <a:lnTo>
                    <a:pt x="314934" y="274993"/>
                  </a:lnTo>
                  <a:lnTo>
                    <a:pt x="315252" y="243154"/>
                  </a:lnTo>
                  <a:close/>
                </a:path>
                <a:path w="525144" h="474980">
                  <a:moveTo>
                    <a:pt x="472427" y="73279"/>
                  </a:moveTo>
                  <a:lnTo>
                    <a:pt x="460502" y="41859"/>
                  </a:lnTo>
                  <a:lnTo>
                    <a:pt x="438023" y="16814"/>
                  </a:lnTo>
                  <a:lnTo>
                    <a:pt x="409587" y="2527"/>
                  </a:lnTo>
                  <a:lnTo>
                    <a:pt x="378790" y="0"/>
                  </a:lnTo>
                  <a:lnTo>
                    <a:pt x="349250" y="10236"/>
                  </a:lnTo>
                  <a:lnTo>
                    <a:pt x="326580" y="31877"/>
                  </a:lnTo>
                  <a:lnTo>
                    <a:pt x="314706" y="60426"/>
                  </a:lnTo>
                  <a:lnTo>
                    <a:pt x="314350" y="92240"/>
                  </a:lnTo>
                  <a:lnTo>
                    <a:pt x="326263" y="123647"/>
                  </a:lnTo>
                  <a:lnTo>
                    <a:pt x="348780" y="148653"/>
                  </a:lnTo>
                  <a:lnTo>
                    <a:pt x="377228" y="162941"/>
                  </a:lnTo>
                  <a:lnTo>
                    <a:pt x="408038" y="165493"/>
                  </a:lnTo>
                  <a:lnTo>
                    <a:pt x="437642" y="155270"/>
                  </a:lnTo>
                  <a:lnTo>
                    <a:pt x="460286" y="133642"/>
                  </a:lnTo>
                  <a:lnTo>
                    <a:pt x="472122" y="105092"/>
                  </a:lnTo>
                  <a:lnTo>
                    <a:pt x="472427" y="73279"/>
                  </a:lnTo>
                  <a:close/>
                </a:path>
                <a:path w="525144" h="474980">
                  <a:moveTo>
                    <a:pt x="524852" y="382346"/>
                  </a:moveTo>
                  <a:lnTo>
                    <a:pt x="512953" y="350850"/>
                  </a:lnTo>
                  <a:lnTo>
                    <a:pt x="490423" y="325882"/>
                  </a:lnTo>
                  <a:lnTo>
                    <a:pt x="461975" y="311632"/>
                  </a:lnTo>
                  <a:lnTo>
                    <a:pt x="431165" y="309118"/>
                  </a:lnTo>
                  <a:lnTo>
                    <a:pt x="401574" y="319354"/>
                  </a:lnTo>
                  <a:lnTo>
                    <a:pt x="378917" y="340918"/>
                  </a:lnTo>
                  <a:lnTo>
                    <a:pt x="367080" y="369443"/>
                  </a:lnTo>
                  <a:lnTo>
                    <a:pt x="366776" y="401281"/>
                  </a:lnTo>
                  <a:lnTo>
                    <a:pt x="378714" y="432765"/>
                  </a:lnTo>
                  <a:lnTo>
                    <a:pt x="401180" y="457771"/>
                  </a:lnTo>
                  <a:lnTo>
                    <a:pt x="429615" y="472059"/>
                  </a:lnTo>
                  <a:lnTo>
                    <a:pt x="460413" y="474611"/>
                  </a:lnTo>
                  <a:lnTo>
                    <a:pt x="489966" y="464388"/>
                  </a:lnTo>
                  <a:lnTo>
                    <a:pt x="512622" y="442760"/>
                  </a:lnTo>
                  <a:lnTo>
                    <a:pt x="524510" y="414197"/>
                  </a:lnTo>
                  <a:lnTo>
                    <a:pt x="524852" y="38234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6139" y="2397680"/>
              <a:ext cx="158079" cy="165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1794" y="1944671"/>
              <a:ext cx="158081" cy="1654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6139" y="2624139"/>
              <a:ext cx="158079" cy="1654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6587" y="2454322"/>
              <a:ext cx="158081" cy="165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2237" y="2057958"/>
              <a:ext cx="315595" cy="335915"/>
            </a:xfrm>
            <a:custGeom>
              <a:avLst/>
              <a:gdLst/>
              <a:ahLst/>
              <a:cxnLst/>
              <a:rect l="l" t="t" r="r" b="b"/>
              <a:pathLst>
                <a:path w="315594" h="335914">
                  <a:moveTo>
                    <a:pt x="158076" y="73279"/>
                  </a:moveTo>
                  <a:lnTo>
                    <a:pt x="146177" y="41859"/>
                  </a:lnTo>
                  <a:lnTo>
                    <a:pt x="123647" y="16814"/>
                  </a:lnTo>
                  <a:lnTo>
                    <a:pt x="95199" y="2527"/>
                  </a:lnTo>
                  <a:lnTo>
                    <a:pt x="64389" y="0"/>
                  </a:lnTo>
                  <a:lnTo>
                    <a:pt x="34798" y="10236"/>
                  </a:lnTo>
                  <a:lnTo>
                    <a:pt x="12141" y="31851"/>
                  </a:lnTo>
                  <a:lnTo>
                    <a:pt x="317" y="60375"/>
                  </a:lnTo>
                  <a:lnTo>
                    <a:pt x="0" y="92176"/>
                  </a:lnTo>
                  <a:lnTo>
                    <a:pt x="11938" y="123647"/>
                  </a:lnTo>
                  <a:lnTo>
                    <a:pt x="34404" y="148653"/>
                  </a:lnTo>
                  <a:lnTo>
                    <a:pt x="62839" y="162941"/>
                  </a:lnTo>
                  <a:lnTo>
                    <a:pt x="93637" y="165493"/>
                  </a:lnTo>
                  <a:lnTo>
                    <a:pt x="123190" y="155270"/>
                  </a:lnTo>
                  <a:lnTo>
                    <a:pt x="145846" y="133642"/>
                  </a:lnTo>
                  <a:lnTo>
                    <a:pt x="157734" y="105092"/>
                  </a:lnTo>
                  <a:lnTo>
                    <a:pt x="158076" y="73279"/>
                  </a:lnTo>
                  <a:close/>
                </a:path>
                <a:path w="315594" h="335914">
                  <a:moveTo>
                    <a:pt x="315252" y="243141"/>
                  </a:moveTo>
                  <a:lnTo>
                    <a:pt x="303276" y="211658"/>
                  </a:lnTo>
                  <a:lnTo>
                    <a:pt x="280809" y="186664"/>
                  </a:lnTo>
                  <a:lnTo>
                    <a:pt x="252412" y="172377"/>
                  </a:lnTo>
                  <a:lnTo>
                    <a:pt x="221615" y="169824"/>
                  </a:lnTo>
                  <a:lnTo>
                    <a:pt x="192024" y="180035"/>
                  </a:lnTo>
                  <a:lnTo>
                    <a:pt x="169354" y="201676"/>
                  </a:lnTo>
                  <a:lnTo>
                    <a:pt x="157492" y="230225"/>
                  </a:lnTo>
                  <a:lnTo>
                    <a:pt x="157175" y="262039"/>
                  </a:lnTo>
                  <a:lnTo>
                    <a:pt x="169164" y="293446"/>
                  </a:lnTo>
                  <a:lnTo>
                    <a:pt x="191617" y="318503"/>
                  </a:lnTo>
                  <a:lnTo>
                    <a:pt x="220027" y="332790"/>
                  </a:lnTo>
                  <a:lnTo>
                    <a:pt x="250812" y="335318"/>
                  </a:lnTo>
                  <a:lnTo>
                    <a:pt x="280416" y="325069"/>
                  </a:lnTo>
                  <a:lnTo>
                    <a:pt x="303072" y="303466"/>
                  </a:lnTo>
                  <a:lnTo>
                    <a:pt x="314934" y="274942"/>
                  </a:lnTo>
                  <a:lnTo>
                    <a:pt x="315252" y="24314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243" y="1944671"/>
              <a:ext cx="158081" cy="1654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2641" y="2171130"/>
              <a:ext cx="158079" cy="1654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59811" y="1831405"/>
            <a:ext cx="158081" cy="165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87398" y="1722577"/>
            <a:ext cx="157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17192" y="2043312"/>
            <a:ext cx="1633855" cy="931544"/>
            <a:chOff x="1917192" y="2043312"/>
            <a:chExt cx="1633855" cy="931544"/>
          </a:xfrm>
        </p:grpSpPr>
        <p:sp>
          <p:nvSpPr>
            <p:cNvPr id="21" name="object 21"/>
            <p:cNvSpPr/>
            <p:nvPr/>
          </p:nvSpPr>
          <p:spPr>
            <a:xfrm>
              <a:off x="1917192" y="2962655"/>
              <a:ext cx="1572895" cy="0"/>
            </a:xfrm>
            <a:custGeom>
              <a:avLst/>
              <a:gdLst/>
              <a:ahLst/>
              <a:cxnLst/>
              <a:rect l="l" t="t" r="r" b="b"/>
              <a:pathLst>
                <a:path w="1572895">
                  <a:moveTo>
                    <a:pt x="0" y="0"/>
                  </a:moveTo>
                  <a:lnTo>
                    <a:pt x="1572768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8967" y="2227772"/>
              <a:ext cx="158079" cy="1654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20824" y="2052456"/>
              <a:ext cx="1521460" cy="797560"/>
            </a:xfrm>
            <a:custGeom>
              <a:avLst/>
              <a:gdLst/>
              <a:ahLst/>
              <a:cxnLst/>
              <a:rect l="l" t="t" r="r" b="b"/>
              <a:pathLst>
                <a:path w="1521460" h="797560">
                  <a:moveTo>
                    <a:pt x="0" y="797423"/>
                  </a:moveTo>
                  <a:lnTo>
                    <a:pt x="34769" y="748120"/>
                  </a:lnTo>
                  <a:lnTo>
                    <a:pt x="69532" y="698985"/>
                  </a:lnTo>
                  <a:lnTo>
                    <a:pt x="104282" y="650185"/>
                  </a:lnTo>
                  <a:lnTo>
                    <a:pt x="139012" y="601889"/>
                  </a:lnTo>
                  <a:lnTo>
                    <a:pt x="173717" y="554264"/>
                  </a:lnTo>
                  <a:lnTo>
                    <a:pt x="208390" y="507478"/>
                  </a:lnTo>
                  <a:lnTo>
                    <a:pt x="243023" y="461700"/>
                  </a:lnTo>
                  <a:lnTo>
                    <a:pt x="277612" y="417096"/>
                  </a:lnTo>
                  <a:lnTo>
                    <a:pt x="312149" y="373835"/>
                  </a:lnTo>
                  <a:lnTo>
                    <a:pt x="346628" y="332085"/>
                  </a:lnTo>
                  <a:lnTo>
                    <a:pt x="381043" y="292013"/>
                  </a:lnTo>
                  <a:lnTo>
                    <a:pt x="415386" y="253788"/>
                  </a:lnTo>
                  <a:lnTo>
                    <a:pt x="449653" y="217576"/>
                  </a:lnTo>
                  <a:lnTo>
                    <a:pt x="483835" y="183547"/>
                  </a:lnTo>
                  <a:lnTo>
                    <a:pt x="517927" y="151867"/>
                  </a:lnTo>
                  <a:lnTo>
                    <a:pt x="551922" y="122705"/>
                  </a:lnTo>
                  <a:lnTo>
                    <a:pt x="585814" y="96229"/>
                  </a:lnTo>
                  <a:lnTo>
                    <a:pt x="619596" y="72606"/>
                  </a:lnTo>
                  <a:lnTo>
                    <a:pt x="653263" y="52004"/>
                  </a:lnTo>
                  <a:lnTo>
                    <a:pt x="720221" y="20535"/>
                  </a:lnTo>
                  <a:lnTo>
                    <a:pt x="786638" y="3165"/>
                  </a:lnTo>
                  <a:lnTo>
                    <a:pt x="824565" y="0"/>
                  </a:lnTo>
                  <a:lnTo>
                    <a:pt x="862306" y="1686"/>
                  </a:lnTo>
                  <a:lnTo>
                    <a:pt x="937268" y="18591"/>
                  </a:lnTo>
                  <a:lnTo>
                    <a:pt x="974508" y="33300"/>
                  </a:lnTo>
                  <a:lnTo>
                    <a:pt x="1011602" y="51839"/>
                  </a:lnTo>
                  <a:lnTo>
                    <a:pt x="1048558" y="73952"/>
                  </a:lnTo>
                  <a:lnTo>
                    <a:pt x="1085386" y="99385"/>
                  </a:lnTo>
                  <a:lnTo>
                    <a:pt x="1122097" y="127881"/>
                  </a:lnTo>
                  <a:lnTo>
                    <a:pt x="1158700" y="159185"/>
                  </a:lnTo>
                  <a:lnTo>
                    <a:pt x="1195205" y="193042"/>
                  </a:lnTo>
                  <a:lnTo>
                    <a:pt x="1231621" y="229196"/>
                  </a:lnTo>
                  <a:lnTo>
                    <a:pt x="1267959" y="267392"/>
                  </a:lnTo>
                  <a:lnTo>
                    <a:pt x="1304228" y="307374"/>
                  </a:lnTo>
                  <a:lnTo>
                    <a:pt x="1340439" y="348887"/>
                  </a:lnTo>
                  <a:lnTo>
                    <a:pt x="1376600" y="391676"/>
                  </a:lnTo>
                  <a:lnTo>
                    <a:pt x="1412722" y="435484"/>
                  </a:lnTo>
                  <a:lnTo>
                    <a:pt x="1448815" y="480057"/>
                  </a:lnTo>
                  <a:lnTo>
                    <a:pt x="1484888" y="525139"/>
                  </a:lnTo>
                  <a:lnTo>
                    <a:pt x="1520952" y="570474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871281" y="4287492"/>
            <a:ext cx="1475105" cy="1153795"/>
            <a:chOff x="1871281" y="4287492"/>
            <a:chExt cx="1475105" cy="1153795"/>
          </a:xfrm>
        </p:grpSpPr>
        <p:sp>
          <p:nvSpPr>
            <p:cNvPr id="25" name="object 25"/>
            <p:cNvSpPr/>
            <p:nvPr/>
          </p:nvSpPr>
          <p:spPr>
            <a:xfrm>
              <a:off x="1883664" y="4367783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0"/>
                  </a:moveTo>
                  <a:lnTo>
                    <a:pt x="0" y="106070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8101" y="4683035"/>
              <a:ext cx="600075" cy="626110"/>
            </a:xfrm>
            <a:custGeom>
              <a:avLst/>
              <a:gdLst/>
              <a:ahLst/>
              <a:cxnLst/>
              <a:rect l="l" t="t" r="r" b="b"/>
              <a:pathLst>
                <a:path w="600075" h="626110">
                  <a:moveTo>
                    <a:pt x="159550" y="71716"/>
                  </a:moveTo>
                  <a:lnTo>
                    <a:pt x="147916" y="40601"/>
                  </a:lnTo>
                  <a:lnTo>
                    <a:pt x="125552" y="15976"/>
                  </a:lnTo>
                  <a:lnTo>
                    <a:pt x="97078" y="2120"/>
                  </a:lnTo>
                  <a:lnTo>
                    <a:pt x="66078" y="0"/>
                  </a:lnTo>
                  <a:lnTo>
                    <a:pt x="36156" y="10502"/>
                  </a:lnTo>
                  <a:lnTo>
                    <a:pt x="13068" y="32334"/>
                  </a:lnTo>
                  <a:lnTo>
                    <a:pt x="749" y="60896"/>
                  </a:lnTo>
                  <a:lnTo>
                    <a:pt x="0" y="92557"/>
                  </a:lnTo>
                  <a:lnTo>
                    <a:pt x="11645" y="123659"/>
                  </a:lnTo>
                  <a:lnTo>
                    <a:pt x="33997" y="148247"/>
                  </a:lnTo>
                  <a:lnTo>
                    <a:pt x="62471" y="162077"/>
                  </a:lnTo>
                  <a:lnTo>
                    <a:pt x="93472" y="164211"/>
                  </a:lnTo>
                  <a:lnTo>
                    <a:pt x="123405" y="153631"/>
                  </a:lnTo>
                  <a:lnTo>
                    <a:pt x="146481" y="131889"/>
                  </a:lnTo>
                  <a:lnTo>
                    <a:pt x="158800" y="103365"/>
                  </a:lnTo>
                  <a:lnTo>
                    <a:pt x="159550" y="71716"/>
                  </a:lnTo>
                  <a:close/>
                </a:path>
                <a:path w="600075" h="626110">
                  <a:moveTo>
                    <a:pt x="336207" y="203542"/>
                  </a:moveTo>
                  <a:lnTo>
                    <a:pt x="324573" y="172427"/>
                  </a:lnTo>
                  <a:lnTo>
                    <a:pt x="302209" y="147853"/>
                  </a:lnTo>
                  <a:lnTo>
                    <a:pt x="273735" y="133997"/>
                  </a:lnTo>
                  <a:lnTo>
                    <a:pt x="242735" y="131838"/>
                  </a:lnTo>
                  <a:lnTo>
                    <a:pt x="212813" y="142328"/>
                  </a:lnTo>
                  <a:lnTo>
                    <a:pt x="189725" y="164160"/>
                  </a:lnTo>
                  <a:lnTo>
                    <a:pt x="177406" y="192722"/>
                  </a:lnTo>
                  <a:lnTo>
                    <a:pt x="176657" y="224383"/>
                  </a:lnTo>
                  <a:lnTo>
                    <a:pt x="188302" y="255485"/>
                  </a:lnTo>
                  <a:lnTo>
                    <a:pt x="210654" y="280073"/>
                  </a:lnTo>
                  <a:lnTo>
                    <a:pt x="239128" y="293903"/>
                  </a:lnTo>
                  <a:lnTo>
                    <a:pt x="270129" y="296037"/>
                  </a:lnTo>
                  <a:lnTo>
                    <a:pt x="300062" y="285457"/>
                  </a:lnTo>
                  <a:lnTo>
                    <a:pt x="323138" y="263715"/>
                  </a:lnTo>
                  <a:lnTo>
                    <a:pt x="335457" y="235191"/>
                  </a:lnTo>
                  <a:lnTo>
                    <a:pt x="336207" y="203542"/>
                  </a:lnTo>
                  <a:close/>
                </a:path>
                <a:path w="600075" h="626110">
                  <a:moveTo>
                    <a:pt x="422833" y="401281"/>
                  </a:moveTo>
                  <a:lnTo>
                    <a:pt x="411187" y="370166"/>
                  </a:lnTo>
                  <a:lnTo>
                    <a:pt x="388899" y="345592"/>
                  </a:lnTo>
                  <a:lnTo>
                    <a:pt x="360451" y="331749"/>
                  </a:lnTo>
                  <a:lnTo>
                    <a:pt x="329425" y="329628"/>
                  </a:lnTo>
                  <a:lnTo>
                    <a:pt x="299427" y="340194"/>
                  </a:lnTo>
                  <a:lnTo>
                    <a:pt x="276364" y="361950"/>
                  </a:lnTo>
                  <a:lnTo>
                    <a:pt x="264083" y="390474"/>
                  </a:lnTo>
                  <a:lnTo>
                    <a:pt x="263385" y="422122"/>
                  </a:lnTo>
                  <a:lnTo>
                    <a:pt x="275043" y="453224"/>
                  </a:lnTo>
                  <a:lnTo>
                    <a:pt x="297319" y="477812"/>
                  </a:lnTo>
                  <a:lnTo>
                    <a:pt x="325780" y="491667"/>
                  </a:lnTo>
                  <a:lnTo>
                    <a:pt x="356793" y="493826"/>
                  </a:lnTo>
                  <a:lnTo>
                    <a:pt x="386803" y="483323"/>
                  </a:lnTo>
                  <a:lnTo>
                    <a:pt x="409854" y="461505"/>
                  </a:lnTo>
                  <a:lnTo>
                    <a:pt x="422135" y="432943"/>
                  </a:lnTo>
                  <a:lnTo>
                    <a:pt x="422833" y="401281"/>
                  </a:lnTo>
                  <a:close/>
                </a:path>
                <a:path w="600075" h="626110">
                  <a:moveTo>
                    <a:pt x="599490" y="533158"/>
                  </a:moveTo>
                  <a:lnTo>
                    <a:pt x="587844" y="501992"/>
                  </a:lnTo>
                  <a:lnTo>
                    <a:pt x="565556" y="477418"/>
                  </a:lnTo>
                  <a:lnTo>
                    <a:pt x="537108" y="463575"/>
                  </a:lnTo>
                  <a:lnTo>
                    <a:pt x="506082" y="461454"/>
                  </a:lnTo>
                  <a:lnTo>
                    <a:pt x="476084" y="472020"/>
                  </a:lnTo>
                  <a:lnTo>
                    <a:pt x="453021" y="493826"/>
                  </a:lnTo>
                  <a:lnTo>
                    <a:pt x="440740" y="522351"/>
                  </a:lnTo>
                  <a:lnTo>
                    <a:pt x="440042" y="553961"/>
                  </a:lnTo>
                  <a:lnTo>
                    <a:pt x="451700" y="585050"/>
                  </a:lnTo>
                  <a:lnTo>
                    <a:pt x="473976" y="609714"/>
                  </a:lnTo>
                  <a:lnTo>
                    <a:pt x="502437" y="623582"/>
                  </a:lnTo>
                  <a:lnTo>
                    <a:pt x="533450" y="625729"/>
                  </a:lnTo>
                  <a:lnTo>
                    <a:pt x="563460" y="615149"/>
                  </a:lnTo>
                  <a:lnTo>
                    <a:pt x="586511" y="593344"/>
                  </a:lnTo>
                  <a:lnTo>
                    <a:pt x="598792" y="564819"/>
                  </a:lnTo>
                  <a:lnTo>
                    <a:pt x="599490" y="533158"/>
                  </a:lnTo>
                  <a:close/>
                </a:path>
                <a:path w="600075" h="626110">
                  <a:moveTo>
                    <a:pt x="599490" y="269455"/>
                  </a:moveTo>
                  <a:lnTo>
                    <a:pt x="587844" y="238340"/>
                  </a:lnTo>
                  <a:lnTo>
                    <a:pt x="565556" y="213766"/>
                  </a:lnTo>
                  <a:lnTo>
                    <a:pt x="537108" y="199910"/>
                  </a:lnTo>
                  <a:lnTo>
                    <a:pt x="506082" y="197751"/>
                  </a:lnTo>
                  <a:lnTo>
                    <a:pt x="476084" y="208241"/>
                  </a:lnTo>
                  <a:lnTo>
                    <a:pt x="453021" y="230073"/>
                  </a:lnTo>
                  <a:lnTo>
                    <a:pt x="440740" y="258635"/>
                  </a:lnTo>
                  <a:lnTo>
                    <a:pt x="440042" y="290296"/>
                  </a:lnTo>
                  <a:lnTo>
                    <a:pt x="451700" y="321398"/>
                  </a:lnTo>
                  <a:lnTo>
                    <a:pt x="473976" y="345986"/>
                  </a:lnTo>
                  <a:lnTo>
                    <a:pt x="502437" y="359841"/>
                  </a:lnTo>
                  <a:lnTo>
                    <a:pt x="533450" y="362000"/>
                  </a:lnTo>
                  <a:lnTo>
                    <a:pt x="563460" y="351497"/>
                  </a:lnTo>
                  <a:lnTo>
                    <a:pt x="586511" y="329679"/>
                  </a:lnTo>
                  <a:lnTo>
                    <a:pt x="598792" y="301117"/>
                  </a:lnTo>
                  <a:lnTo>
                    <a:pt x="599490" y="2694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4080" y="4617059"/>
              <a:ext cx="159490" cy="1642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6038" y="5012662"/>
              <a:ext cx="159543" cy="1641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86713" y="4880782"/>
              <a:ext cx="159508" cy="1642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94761" y="4814869"/>
              <a:ext cx="159490" cy="1641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90191" y="4369970"/>
              <a:ext cx="159508" cy="1642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65452" y="5144488"/>
              <a:ext cx="159456" cy="1642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4080" y="4287492"/>
              <a:ext cx="159490" cy="1641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87398" y="4265498"/>
            <a:ext cx="157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664" y="5428488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19882" y="5439562"/>
            <a:ext cx="165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1576" y="3669791"/>
            <a:ext cx="1341120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50"/>
              </a:spcBef>
            </a:pPr>
            <a:r>
              <a:rPr sz="2000" b="1" spc="-20" dirty="0">
                <a:latin typeface="Carlito"/>
                <a:cs typeface="Carlito"/>
              </a:rPr>
              <a:t>Negative</a:t>
            </a:r>
            <a:endParaRPr sz="20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Curvilinear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8528" y="1185672"/>
            <a:ext cx="1344295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2000" b="1" spc="-15" dirty="0">
                <a:latin typeface="Carlito"/>
                <a:cs typeface="Carlito"/>
              </a:rPr>
              <a:t>Positive</a:t>
            </a:r>
            <a:endParaRPr sz="20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Curvilinear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60448" y="4373879"/>
            <a:ext cx="1256030" cy="866775"/>
          </a:xfrm>
          <a:custGeom>
            <a:avLst/>
            <a:gdLst/>
            <a:ahLst/>
            <a:cxnLst/>
            <a:rect l="l" t="t" r="r" b="b"/>
            <a:pathLst>
              <a:path w="1256029" h="866775">
                <a:moveTo>
                  <a:pt x="0" y="0"/>
                </a:moveTo>
                <a:lnTo>
                  <a:pt x="24025" y="57032"/>
                </a:lnTo>
                <a:lnTo>
                  <a:pt x="48067" y="113843"/>
                </a:lnTo>
                <a:lnTo>
                  <a:pt x="72141" y="170211"/>
                </a:lnTo>
                <a:lnTo>
                  <a:pt x="96264" y="225913"/>
                </a:lnTo>
                <a:lnTo>
                  <a:pt x="120450" y="280729"/>
                </a:lnTo>
                <a:lnTo>
                  <a:pt x="144718" y="334435"/>
                </a:lnTo>
                <a:lnTo>
                  <a:pt x="169082" y="386812"/>
                </a:lnTo>
                <a:lnTo>
                  <a:pt x="193559" y="437636"/>
                </a:lnTo>
                <a:lnTo>
                  <a:pt x="218164" y="486686"/>
                </a:lnTo>
                <a:lnTo>
                  <a:pt x="242915" y="533740"/>
                </a:lnTo>
                <a:lnTo>
                  <a:pt x="267827" y="578577"/>
                </a:lnTo>
                <a:lnTo>
                  <a:pt x="292915" y="620974"/>
                </a:lnTo>
                <a:lnTo>
                  <a:pt x="318198" y="660711"/>
                </a:lnTo>
                <a:lnTo>
                  <a:pt x="343689" y="697565"/>
                </a:lnTo>
                <a:lnTo>
                  <a:pt x="369406" y="731315"/>
                </a:lnTo>
                <a:lnTo>
                  <a:pt x="395365" y="761738"/>
                </a:lnTo>
                <a:lnTo>
                  <a:pt x="448072" y="811719"/>
                </a:lnTo>
                <a:lnTo>
                  <a:pt x="515499" y="851092"/>
                </a:lnTo>
                <a:lnTo>
                  <a:pt x="558363" y="862596"/>
                </a:lnTo>
                <a:lnTo>
                  <a:pt x="602910" y="866171"/>
                </a:lnTo>
                <a:lnTo>
                  <a:pt x="648607" y="862645"/>
                </a:lnTo>
                <a:lnTo>
                  <a:pt x="694921" y="852843"/>
                </a:lnTo>
                <a:lnTo>
                  <a:pt x="741318" y="837593"/>
                </a:lnTo>
                <a:lnTo>
                  <a:pt x="787265" y="817720"/>
                </a:lnTo>
                <a:lnTo>
                  <a:pt x="832228" y="794051"/>
                </a:lnTo>
                <a:lnTo>
                  <a:pt x="875674" y="767413"/>
                </a:lnTo>
                <a:lnTo>
                  <a:pt x="917070" y="738633"/>
                </a:lnTo>
                <a:lnTo>
                  <a:pt x="955882" y="708536"/>
                </a:lnTo>
                <a:lnTo>
                  <a:pt x="991576" y="677949"/>
                </a:lnTo>
                <a:lnTo>
                  <a:pt x="1023619" y="647700"/>
                </a:lnTo>
                <a:lnTo>
                  <a:pt x="1114811" y="500872"/>
                </a:lnTo>
                <a:lnTo>
                  <a:pt x="1188513" y="303657"/>
                </a:lnTo>
                <a:lnTo>
                  <a:pt x="1237807" y="130635"/>
                </a:lnTo>
                <a:lnTo>
                  <a:pt x="1255776" y="563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1429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Graphical Visualization </a:t>
            </a:r>
            <a:r>
              <a:rPr sz="2800" u="none" dirty="0"/>
              <a:t>Examples</a:t>
            </a:r>
            <a:r>
              <a:rPr sz="2800" u="none" spc="-210" dirty="0"/>
              <a:t> </a:t>
            </a:r>
            <a:r>
              <a:rPr sz="2800" u="none" spc="-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7944" y="917447"/>
            <a:ext cx="1655445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000" b="1" spc="-10" dirty="0">
                <a:latin typeface="Carlito"/>
                <a:cs typeface="Carlito"/>
              </a:rPr>
              <a:t>Strong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8552" y="938783"/>
            <a:ext cx="1533525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b="1" spc="-30" dirty="0">
                <a:latin typeface="Carlito"/>
                <a:cs typeface="Carlito"/>
              </a:rPr>
              <a:t>Weak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183" y="917447"/>
            <a:ext cx="1600200" cy="7073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latin typeface="Carlito"/>
                <a:cs typeface="Carlito"/>
              </a:rPr>
              <a:t>No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9437" y="3322236"/>
            <a:ext cx="175355" cy="2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059489" y="1849290"/>
            <a:ext cx="1372235" cy="1772285"/>
            <a:chOff x="5059489" y="1849290"/>
            <a:chExt cx="1372235" cy="1772285"/>
          </a:xfrm>
        </p:grpSpPr>
        <p:sp>
          <p:nvSpPr>
            <p:cNvPr id="8" name="object 8"/>
            <p:cNvSpPr/>
            <p:nvPr/>
          </p:nvSpPr>
          <p:spPr>
            <a:xfrm>
              <a:off x="5071872" y="2136647"/>
              <a:ext cx="0" cy="1472565"/>
            </a:xfrm>
            <a:custGeom>
              <a:avLst/>
              <a:gdLst/>
              <a:ahLst/>
              <a:cxnLst/>
              <a:rect l="l" t="t" r="r" b="b"/>
              <a:pathLst>
                <a:path h="1472564">
                  <a:moveTo>
                    <a:pt x="0" y="0"/>
                  </a:moveTo>
                  <a:lnTo>
                    <a:pt x="0" y="1472183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40857" y="2217570"/>
              <a:ext cx="175895" cy="205740"/>
            </a:xfrm>
            <a:custGeom>
              <a:avLst/>
              <a:gdLst/>
              <a:ahLst/>
              <a:cxnLst/>
              <a:rect l="l" t="t" r="r" b="b"/>
              <a:pathLst>
                <a:path w="175895" h="205739">
                  <a:moveTo>
                    <a:pt x="60612" y="0"/>
                  </a:moveTo>
                  <a:lnTo>
                    <a:pt x="30226" y="8358"/>
                  </a:lnTo>
                  <a:lnTo>
                    <a:pt x="8814" y="31539"/>
                  </a:lnTo>
                  <a:lnTo>
                    <a:pt x="0" y="64650"/>
                  </a:lnTo>
                  <a:lnTo>
                    <a:pt x="4044" y="103334"/>
                  </a:lnTo>
                  <a:lnTo>
                    <a:pt x="21209" y="143232"/>
                  </a:lnTo>
                  <a:lnTo>
                    <a:pt x="48809" y="176754"/>
                  </a:lnTo>
                  <a:lnTo>
                    <a:pt x="81327" y="198048"/>
                  </a:lnTo>
                  <a:lnTo>
                    <a:pt x="114774" y="205364"/>
                  </a:lnTo>
                  <a:lnTo>
                    <a:pt x="145161" y="196953"/>
                  </a:lnTo>
                  <a:lnTo>
                    <a:pt x="166518" y="173789"/>
                  </a:lnTo>
                  <a:lnTo>
                    <a:pt x="175339" y="140708"/>
                  </a:lnTo>
                  <a:lnTo>
                    <a:pt x="171324" y="102030"/>
                  </a:lnTo>
                  <a:lnTo>
                    <a:pt x="154178" y="62079"/>
                  </a:lnTo>
                  <a:lnTo>
                    <a:pt x="126577" y="28575"/>
                  </a:lnTo>
                  <a:lnTo>
                    <a:pt x="94059" y="7310"/>
                  </a:lnTo>
                  <a:lnTo>
                    <a:pt x="606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6067" y="2291230"/>
              <a:ext cx="175355" cy="205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8486" y="2364837"/>
              <a:ext cx="175339" cy="20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5155" y="1996610"/>
              <a:ext cx="175895" cy="205740"/>
            </a:xfrm>
            <a:custGeom>
              <a:avLst/>
              <a:gdLst/>
              <a:ahLst/>
              <a:cxnLst/>
              <a:rect l="l" t="t" r="r" b="b"/>
              <a:pathLst>
                <a:path w="175895" h="205739">
                  <a:moveTo>
                    <a:pt x="60612" y="0"/>
                  </a:moveTo>
                  <a:lnTo>
                    <a:pt x="30225" y="8338"/>
                  </a:lnTo>
                  <a:lnTo>
                    <a:pt x="8814" y="31519"/>
                  </a:lnTo>
                  <a:lnTo>
                    <a:pt x="0" y="64631"/>
                  </a:lnTo>
                  <a:lnTo>
                    <a:pt x="4044" y="103314"/>
                  </a:lnTo>
                  <a:lnTo>
                    <a:pt x="21209" y="143212"/>
                  </a:lnTo>
                  <a:lnTo>
                    <a:pt x="48809" y="176736"/>
                  </a:lnTo>
                  <a:lnTo>
                    <a:pt x="81327" y="198044"/>
                  </a:lnTo>
                  <a:lnTo>
                    <a:pt x="114774" y="205398"/>
                  </a:lnTo>
                  <a:lnTo>
                    <a:pt x="145161" y="197060"/>
                  </a:lnTo>
                  <a:lnTo>
                    <a:pt x="166518" y="173825"/>
                  </a:lnTo>
                  <a:lnTo>
                    <a:pt x="175339" y="140719"/>
                  </a:lnTo>
                  <a:lnTo>
                    <a:pt x="171324" y="102066"/>
                  </a:lnTo>
                  <a:lnTo>
                    <a:pt x="154178" y="62186"/>
                  </a:lnTo>
                  <a:lnTo>
                    <a:pt x="126577" y="28662"/>
                  </a:lnTo>
                  <a:lnTo>
                    <a:pt x="94059" y="7354"/>
                  </a:lnTo>
                  <a:lnTo>
                    <a:pt x="606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0857" y="2585763"/>
              <a:ext cx="175339" cy="205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96559" y="1849290"/>
              <a:ext cx="175895" cy="205740"/>
            </a:xfrm>
            <a:custGeom>
              <a:avLst/>
              <a:gdLst/>
              <a:ahLst/>
              <a:cxnLst/>
              <a:rect l="l" t="t" r="r" b="b"/>
              <a:pathLst>
                <a:path w="175895" h="205739">
                  <a:moveTo>
                    <a:pt x="60612" y="0"/>
                  </a:moveTo>
                  <a:lnTo>
                    <a:pt x="30226" y="8338"/>
                  </a:lnTo>
                  <a:lnTo>
                    <a:pt x="8814" y="31573"/>
                  </a:lnTo>
                  <a:lnTo>
                    <a:pt x="0" y="64678"/>
                  </a:lnTo>
                  <a:lnTo>
                    <a:pt x="4044" y="103332"/>
                  </a:lnTo>
                  <a:lnTo>
                    <a:pt x="21209" y="143212"/>
                  </a:lnTo>
                  <a:lnTo>
                    <a:pt x="48809" y="176736"/>
                  </a:lnTo>
                  <a:lnTo>
                    <a:pt x="81327" y="198044"/>
                  </a:lnTo>
                  <a:lnTo>
                    <a:pt x="114774" y="205398"/>
                  </a:lnTo>
                  <a:lnTo>
                    <a:pt x="145161" y="197060"/>
                  </a:lnTo>
                  <a:lnTo>
                    <a:pt x="166518" y="173878"/>
                  </a:lnTo>
                  <a:lnTo>
                    <a:pt x="175339" y="140767"/>
                  </a:lnTo>
                  <a:lnTo>
                    <a:pt x="171324" y="102084"/>
                  </a:lnTo>
                  <a:lnTo>
                    <a:pt x="154178" y="62186"/>
                  </a:lnTo>
                  <a:lnTo>
                    <a:pt x="126577" y="28662"/>
                  </a:lnTo>
                  <a:lnTo>
                    <a:pt x="94059" y="7354"/>
                  </a:lnTo>
                  <a:lnTo>
                    <a:pt x="606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7557" y="2291230"/>
              <a:ext cx="175355" cy="205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8033" y="2291230"/>
              <a:ext cx="175355" cy="2053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6559" y="2954043"/>
              <a:ext cx="175339" cy="2053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155" y="2954043"/>
              <a:ext cx="175339" cy="2053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1380" y="2659423"/>
              <a:ext cx="175291" cy="2053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04188" y="2659423"/>
              <a:ext cx="175339" cy="2053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9928" y="3027703"/>
              <a:ext cx="175339" cy="2053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9928" y="2733083"/>
              <a:ext cx="175339" cy="2053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62905" y="1919681"/>
            <a:ext cx="157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59489" y="2070252"/>
            <a:ext cx="1683385" cy="1551305"/>
            <a:chOff x="5059489" y="2070252"/>
            <a:chExt cx="1683385" cy="1551305"/>
          </a:xfrm>
        </p:grpSpPr>
        <p:sp>
          <p:nvSpPr>
            <p:cNvPr id="25" name="object 25"/>
            <p:cNvSpPr/>
            <p:nvPr/>
          </p:nvSpPr>
          <p:spPr>
            <a:xfrm>
              <a:off x="5071872" y="3608831"/>
              <a:ext cx="1557655" cy="0"/>
            </a:xfrm>
            <a:custGeom>
              <a:avLst/>
              <a:gdLst/>
              <a:ahLst/>
              <a:cxnLst/>
              <a:rect l="l" t="t" r="r" b="b"/>
              <a:pathLst>
                <a:path w="1557654">
                  <a:moveTo>
                    <a:pt x="0" y="0"/>
                  </a:moveTo>
                  <a:lnTo>
                    <a:pt x="155752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67471" y="2070252"/>
              <a:ext cx="175355" cy="2053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27014" y="3599433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8823" y="1764792"/>
            <a:ext cx="1877695" cy="1850389"/>
            <a:chOff x="5068823" y="1764792"/>
            <a:chExt cx="1877695" cy="1850389"/>
          </a:xfrm>
        </p:grpSpPr>
        <p:sp>
          <p:nvSpPr>
            <p:cNvPr id="29" name="object 29"/>
            <p:cNvSpPr/>
            <p:nvPr/>
          </p:nvSpPr>
          <p:spPr>
            <a:xfrm>
              <a:off x="6463712" y="2512157"/>
              <a:ext cx="175291" cy="2053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9890" y="1922950"/>
              <a:ext cx="175339" cy="2053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73395" y="1769364"/>
              <a:ext cx="1868805" cy="1841500"/>
            </a:xfrm>
            <a:custGeom>
              <a:avLst/>
              <a:gdLst/>
              <a:ahLst/>
              <a:cxnLst/>
              <a:rect l="l" t="t" r="r" b="b"/>
              <a:pathLst>
                <a:path w="1868804" h="1841500">
                  <a:moveTo>
                    <a:pt x="0" y="661415"/>
                  </a:moveTo>
                  <a:lnTo>
                    <a:pt x="780288" y="0"/>
                  </a:lnTo>
                </a:path>
                <a:path w="1868804" h="1841500">
                  <a:moveTo>
                    <a:pt x="725424" y="1840992"/>
                  </a:moveTo>
                  <a:lnTo>
                    <a:pt x="1868424" y="81076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27319" y="1914144"/>
              <a:ext cx="1402080" cy="1252855"/>
            </a:xfrm>
            <a:custGeom>
              <a:avLst/>
              <a:gdLst/>
              <a:ahLst/>
              <a:cxnLst/>
              <a:rect l="l" t="t" r="r" b="b"/>
              <a:pathLst>
                <a:path w="1402079" h="1252855">
                  <a:moveTo>
                    <a:pt x="0" y="1252727"/>
                  </a:moveTo>
                  <a:lnTo>
                    <a:pt x="1402079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348281" y="1993201"/>
            <a:ext cx="1795145" cy="1604010"/>
            <a:chOff x="8348281" y="1993201"/>
            <a:chExt cx="1795145" cy="1604010"/>
          </a:xfrm>
        </p:grpSpPr>
        <p:sp>
          <p:nvSpPr>
            <p:cNvPr id="34" name="object 34"/>
            <p:cNvSpPr/>
            <p:nvPr/>
          </p:nvSpPr>
          <p:spPr>
            <a:xfrm>
              <a:off x="8360663" y="2005584"/>
              <a:ext cx="0" cy="1579245"/>
            </a:xfrm>
            <a:custGeom>
              <a:avLst/>
              <a:gdLst/>
              <a:ahLst/>
              <a:cxnLst/>
              <a:rect l="l" t="t" r="r" b="b"/>
              <a:pathLst>
                <a:path h="1579245">
                  <a:moveTo>
                    <a:pt x="0" y="0"/>
                  </a:moveTo>
                  <a:lnTo>
                    <a:pt x="0" y="157886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52703" y="2249398"/>
              <a:ext cx="190690" cy="2210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8226" y="2565122"/>
              <a:ext cx="190690" cy="2210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09626" y="2644042"/>
              <a:ext cx="190690" cy="2211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23829" y="2407259"/>
              <a:ext cx="190738" cy="22102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9438227" y="1775815"/>
            <a:ext cx="190690" cy="2210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6549" y="2722983"/>
            <a:ext cx="190690" cy="2210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66859" y="2959836"/>
            <a:ext cx="362585" cy="379095"/>
          </a:xfrm>
          <a:custGeom>
            <a:avLst/>
            <a:gdLst/>
            <a:ahLst/>
            <a:cxnLst/>
            <a:rect l="l" t="t" r="r" b="b"/>
            <a:pathLst>
              <a:path w="362584" h="379095">
                <a:moveTo>
                  <a:pt x="190703" y="308292"/>
                </a:moveTo>
                <a:lnTo>
                  <a:pt x="186778" y="266573"/>
                </a:lnTo>
                <a:lnTo>
                  <a:pt x="168529" y="223672"/>
                </a:lnTo>
                <a:lnTo>
                  <a:pt x="138785" y="187883"/>
                </a:lnTo>
                <a:lnTo>
                  <a:pt x="103530" y="165341"/>
                </a:lnTo>
                <a:lnTo>
                  <a:pt x="67081" y="157861"/>
                </a:lnTo>
                <a:lnTo>
                  <a:pt x="33782" y="167284"/>
                </a:lnTo>
                <a:lnTo>
                  <a:pt x="10071" y="192608"/>
                </a:lnTo>
                <a:lnTo>
                  <a:pt x="0" y="228460"/>
                </a:lnTo>
                <a:lnTo>
                  <a:pt x="3911" y="270141"/>
                </a:lnTo>
                <a:lnTo>
                  <a:pt x="22225" y="312953"/>
                </a:lnTo>
                <a:lnTo>
                  <a:pt x="51955" y="348830"/>
                </a:lnTo>
                <a:lnTo>
                  <a:pt x="87210" y="371411"/>
                </a:lnTo>
                <a:lnTo>
                  <a:pt x="123659" y="378891"/>
                </a:lnTo>
                <a:lnTo>
                  <a:pt x="156972" y="369468"/>
                </a:lnTo>
                <a:lnTo>
                  <a:pt x="180644" y="344157"/>
                </a:lnTo>
                <a:lnTo>
                  <a:pt x="190703" y="308292"/>
                </a:lnTo>
                <a:close/>
              </a:path>
              <a:path w="362584" h="379095">
                <a:moveTo>
                  <a:pt x="362216" y="150431"/>
                </a:moveTo>
                <a:lnTo>
                  <a:pt x="358330" y="108712"/>
                </a:lnTo>
                <a:lnTo>
                  <a:pt x="340106" y="65811"/>
                </a:lnTo>
                <a:lnTo>
                  <a:pt x="310286" y="30022"/>
                </a:lnTo>
                <a:lnTo>
                  <a:pt x="274993" y="7480"/>
                </a:lnTo>
                <a:lnTo>
                  <a:pt x="238531" y="0"/>
                </a:lnTo>
                <a:lnTo>
                  <a:pt x="205232" y="9423"/>
                </a:lnTo>
                <a:lnTo>
                  <a:pt x="181546" y="34747"/>
                </a:lnTo>
                <a:lnTo>
                  <a:pt x="171488" y="70599"/>
                </a:lnTo>
                <a:lnTo>
                  <a:pt x="175412" y="112280"/>
                </a:lnTo>
                <a:lnTo>
                  <a:pt x="193675" y="155092"/>
                </a:lnTo>
                <a:lnTo>
                  <a:pt x="223405" y="190969"/>
                </a:lnTo>
                <a:lnTo>
                  <a:pt x="258660" y="213550"/>
                </a:lnTo>
                <a:lnTo>
                  <a:pt x="295109" y="221030"/>
                </a:lnTo>
                <a:lnTo>
                  <a:pt x="328422" y="211607"/>
                </a:lnTo>
                <a:lnTo>
                  <a:pt x="352120" y="186296"/>
                </a:lnTo>
                <a:lnTo>
                  <a:pt x="362216" y="15043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52379" y="3117697"/>
            <a:ext cx="190658" cy="2210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66679" y="1854684"/>
            <a:ext cx="190722" cy="2210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52527" y="2091537"/>
            <a:ext cx="190738" cy="22102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95506" y="1933676"/>
            <a:ext cx="190738" cy="2210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09627" y="2091537"/>
            <a:ext cx="190690" cy="2210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52379" y="2801975"/>
            <a:ext cx="190658" cy="2210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38177" y="2959836"/>
            <a:ext cx="190690" cy="2210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234298" y="1834387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60664" y="3584447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024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243186" y="3571747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76488" y="2328267"/>
            <a:ext cx="1771014" cy="1010919"/>
            <a:chOff x="8476488" y="2328267"/>
            <a:chExt cx="1771014" cy="1010919"/>
          </a:xfrm>
        </p:grpSpPr>
        <p:sp>
          <p:nvSpPr>
            <p:cNvPr id="53" name="object 53"/>
            <p:cNvSpPr/>
            <p:nvPr/>
          </p:nvSpPr>
          <p:spPr>
            <a:xfrm>
              <a:off x="8523700" y="2328267"/>
              <a:ext cx="190690" cy="22108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1077" y="3117697"/>
              <a:ext cx="190690" cy="22102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24056" y="2486128"/>
              <a:ext cx="190658" cy="22110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76488" y="2557272"/>
              <a:ext cx="1771014" cy="0"/>
            </a:xfrm>
            <a:custGeom>
              <a:avLst/>
              <a:gdLst/>
              <a:ahLst/>
              <a:cxnLst/>
              <a:rect l="l" t="t" r="r" b="b"/>
              <a:pathLst>
                <a:path w="1771015">
                  <a:moveTo>
                    <a:pt x="0" y="0"/>
                  </a:moveTo>
                  <a:lnTo>
                    <a:pt x="1770887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657921" y="1928485"/>
            <a:ext cx="1781175" cy="1680845"/>
            <a:chOff x="1657921" y="1928485"/>
            <a:chExt cx="1781175" cy="1680845"/>
          </a:xfrm>
        </p:grpSpPr>
        <p:sp>
          <p:nvSpPr>
            <p:cNvPr id="58" name="object 58"/>
            <p:cNvSpPr/>
            <p:nvPr/>
          </p:nvSpPr>
          <p:spPr>
            <a:xfrm>
              <a:off x="1670303" y="2072639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13849" y="3300085"/>
              <a:ext cx="180625" cy="2122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73605" y="2725419"/>
              <a:ext cx="607060" cy="635000"/>
            </a:xfrm>
            <a:custGeom>
              <a:avLst/>
              <a:gdLst/>
              <a:ahLst/>
              <a:cxnLst/>
              <a:rect l="l" t="t" r="r" b="b"/>
              <a:pathLst>
                <a:path w="607060" h="635000">
                  <a:moveTo>
                    <a:pt x="180568" y="415569"/>
                  </a:moveTo>
                  <a:lnTo>
                    <a:pt x="176276" y="375627"/>
                  </a:lnTo>
                  <a:lnTo>
                    <a:pt x="158521" y="334391"/>
                  </a:lnTo>
                  <a:lnTo>
                    <a:pt x="129984" y="299694"/>
                  </a:lnTo>
                  <a:lnTo>
                    <a:pt x="96443" y="277583"/>
                  </a:lnTo>
                  <a:lnTo>
                    <a:pt x="62001" y="269875"/>
                  </a:lnTo>
                  <a:lnTo>
                    <a:pt x="30759" y="278384"/>
                  </a:lnTo>
                  <a:lnTo>
                    <a:pt x="8915" y="302247"/>
                  </a:lnTo>
                  <a:lnTo>
                    <a:pt x="0" y="336359"/>
                  </a:lnTo>
                  <a:lnTo>
                    <a:pt x="4305" y="376301"/>
                  </a:lnTo>
                  <a:lnTo>
                    <a:pt x="22123" y="417576"/>
                  </a:lnTo>
                  <a:lnTo>
                    <a:pt x="50647" y="452285"/>
                  </a:lnTo>
                  <a:lnTo>
                    <a:pt x="84175" y="474395"/>
                  </a:lnTo>
                  <a:lnTo>
                    <a:pt x="118579" y="482104"/>
                  </a:lnTo>
                  <a:lnTo>
                    <a:pt x="149758" y="473583"/>
                  </a:lnTo>
                  <a:lnTo>
                    <a:pt x="171640" y="449719"/>
                  </a:lnTo>
                  <a:lnTo>
                    <a:pt x="180568" y="415569"/>
                  </a:lnTo>
                  <a:close/>
                </a:path>
                <a:path w="607060" h="635000">
                  <a:moveTo>
                    <a:pt x="340321" y="567969"/>
                  </a:moveTo>
                  <a:lnTo>
                    <a:pt x="335991" y="528027"/>
                  </a:lnTo>
                  <a:lnTo>
                    <a:pt x="318160" y="486791"/>
                  </a:lnTo>
                  <a:lnTo>
                    <a:pt x="289674" y="452094"/>
                  </a:lnTo>
                  <a:lnTo>
                    <a:pt x="256146" y="429983"/>
                  </a:lnTo>
                  <a:lnTo>
                    <a:pt x="221716" y="422275"/>
                  </a:lnTo>
                  <a:lnTo>
                    <a:pt x="190525" y="430784"/>
                  </a:lnTo>
                  <a:lnTo>
                    <a:pt x="168630" y="454647"/>
                  </a:lnTo>
                  <a:lnTo>
                    <a:pt x="159727" y="488759"/>
                  </a:lnTo>
                  <a:lnTo>
                    <a:pt x="164045" y="528701"/>
                  </a:lnTo>
                  <a:lnTo>
                    <a:pt x="181889" y="569976"/>
                  </a:lnTo>
                  <a:lnTo>
                    <a:pt x="210362" y="604685"/>
                  </a:lnTo>
                  <a:lnTo>
                    <a:pt x="243890" y="626795"/>
                  </a:lnTo>
                  <a:lnTo>
                    <a:pt x="278320" y="634504"/>
                  </a:lnTo>
                  <a:lnTo>
                    <a:pt x="309524" y="625983"/>
                  </a:lnTo>
                  <a:lnTo>
                    <a:pt x="331406" y="602119"/>
                  </a:lnTo>
                  <a:lnTo>
                    <a:pt x="340321" y="567969"/>
                  </a:lnTo>
                  <a:close/>
                </a:path>
                <a:path w="607060" h="635000">
                  <a:moveTo>
                    <a:pt x="340321" y="263169"/>
                  </a:moveTo>
                  <a:lnTo>
                    <a:pt x="335991" y="223227"/>
                  </a:lnTo>
                  <a:lnTo>
                    <a:pt x="318160" y="181991"/>
                  </a:lnTo>
                  <a:lnTo>
                    <a:pt x="289674" y="147294"/>
                  </a:lnTo>
                  <a:lnTo>
                    <a:pt x="256146" y="125183"/>
                  </a:lnTo>
                  <a:lnTo>
                    <a:pt x="221716" y="117475"/>
                  </a:lnTo>
                  <a:lnTo>
                    <a:pt x="190525" y="125984"/>
                  </a:lnTo>
                  <a:lnTo>
                    <a:pt x="168630" y="149847"/>
                  </a:lnTo>
                  <a:lnTo>
                    <a:pt x="159727" y="183959"/>
                  </a:lnTo>
                  <a:lnTo>
                    <a:pt x="164045" y="223901"/>
                  </a:lnTo>
                  <a:lnTo>
                    <a:pt x="181889" y="265176"/>
                  </a:lnTo>
                  <a:lnTo>
                    <a:pt x="210362" y="299885"/>
                  </a:lnTo>
                  <a:lnTo>
                    <a:pt x="243890" y="321995"/>
                  </a:lnTo>
                  <a:lnTo>
                    <a:pt x="278320" y="329704"/>
                  </a:lnTo>
                  <a:lnTo>
                    <a:pt x="309524" y="321183"/>
                  </a:lnTo>
                  <a:lnTo>
                    <a:pt x="331406" y="297319"/>
                  </a:lnTo>
                  <a:lnTo>
                    <a:pt x="340321" y="263169"/>
                  </a:lnTo>
                  <a:close/>
                </a:path>
                <a:path w="607060" h="635000">
                  <a:moveTo>
                    <a:pt x="500037" y="145694"/>
                  </a:moveTo>
                  <a:lnTo>
                    <a:pt x="495731" y="105752"/>
                  </a:lnTo>
                  <a:lnTo>
                    <a:pt x="477926" y="64516"/>
                  </a:lnTo>
                  <a:lnTo>
                    <a:pt x="449389" y="29819"/>
                  </a:lnTo>
                  <a:lnTo>
                    <a:pt x="415861" y="7708"/>
                  </a:lnTo>
                  <a:lnTo>
                    <a:pt x="381457" y="0"/>
                  </a:lnTo>
                  <a:lnTo>
                    <a:pt x="350291" y="8509"/>
                  </a:lnTo>
                  <a:lnTo>
                    <a:pt x="328396" y="32372"/>
                  </a:lnTo>
                  <a:lnTo>
                    <a:pt x="319468" y="66484"/>
                  </a:lnTo>
                  <a:lnTo>
                    <a:pt x="323761" y="106426"/>
                  </a:lnTo>
                  <a:lnTo>
                    <a:pt x="341528" y="147701"/>
                  </a:lnTo>
                  <a:lnTo>
                    <a:pt x="370052" y="182410"/>
                  </a:lnTo>
                  <a:lnTo>
                    <a:pt x="403593" y="204520"/>
                  </a:lnTo>
                  <a:lnTo>
                    <a:pt x="438035" y="212229"/>
                  </a:lnTo>
                  <a:lnTo>
                    <a:pt x="469290" y="203708"/>
                  </a:lnTo>
                  <a:lnTo>
                    <a:pt x="491121" y="179844"/>
                  </a:lnTo>
                  <a:lnTo>
                    <a:pt x="500037" y="145694"/>
                  </a:lnTo>
                  <a:close/>
                </a:path>
                <a:path w="607060" h="635000">
                  <a:moveTo>
                    <a:pt x="606526" y="415569"/>
                  </a:moveTo>
                  <a:lnTo>
                    <a:pt x="602234" y="375627"/>
                  </a:lnTo>
                  <a:lnTo>
                    <a:pt x="584479" y="334391"/>
                  </a:lnTo>
                  <a:lnTo>
                    <a:pt x="555942" y="299694"/>
                  </a:lnTo>
                  <a:lnTo>
                    <a:pt x="522401" y="277583"/>
                  </a:lnTo>
                  <a:lnTo>
                    <a:pt x="487959" y="269875"/>
                  </a:lnTo>
                  <a:lnTo>
                    <a:pt x="456717" y="278384"/>
                  </a:lnTo>
                  <a:lnTo>
                    <a:pt x="434873" y="302247"/>
                  </a:lnTo>
                  <a:lnTo>
                    <a:pt x="425958" y="336359"/>
                  </a:lnTo>
                  <a:lnTo>
                    <a:pt x="430263" y="376301"/>
                  </a:lnTo>
                  <a:lnTo>
                    <a:pt x="448081" y="417576"/>
                  </a:lnTo>
                  <a:lnTo>
                    <a:pt x="476605" y="452285"/>
                  </a:lnTo>
                  <a:lnTo>
                    <a:pt x="510133" y="474395"/>
                  </a:lnTo>
                  <a:lnTo>
                    <a:pt x="544537" y="482104"/>
                  </a:lnTo>
                  <a:lnTo>
                    <a:pt x="575716" y="473583"/>
                  </a:lnTo>
                  <a:lnTo>
                    <a:pt x="597598" y="449719"/>
                  </a:lnTo>
                  <a:lnTo>
                    <a:pt x="606526" y="41556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44951" y="1928485"/>
              <a:ext cx="180609" cy="21223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51479" y="2080894"/>
              <a:ext cx="287655" cy="441325"/>
            </a:xfrm>
            <a:custGeom>
              <a:avLst/>
              <a:gdLst/>
              <a:ahLst/>
              <a:cxnLst/>
              <a:rect l="l" t="t" r="r" b="b"/>
              <a:pathLst>
                <a:path w="287654" h="441325">
                  <a:moveTo>
                    <a:pt x="180568" y="374294"/>
                  </a:moveTo>
                  <a:lnTo>
                    <a:pt x="176276" y="334352"/>
                  </a:lnTo>
                  <a:lnTo>
                    <a:pt x="158521" y="293116"/>
                  </a:lnTo>
                  <a:lnTo>
                    <a:pt x="129984" y="258419"/>
                  </a:lnTo>
                  <a:lnTo>
                    <a:pt x="96443" y="236308"/>
                  </a:lnTo>
                  <a:lnTo>
                    <a:pt x="62001" y="228600"/>
                  </a:lnTo>
                  <a:lnTo>
                    <a:pt x="30759" y="237109"/>
                  </a:lnTo>
                  <a:lnTo>
                    <a:pt x="8915" y="260972"/>
                  </a:lnTo>
                  <a:lnTo>
                    <a:pt x="0" y="295084"/>
                  </a:lnTo>
                  <a:lnTo>
                    <a:pt x="4305" y="335026"/>
                  </a:lnTo>
                  <a:lnTo>
                    <a:pt x="22123" y="376301"/>
                  </a:lnTo>
                  <a:lnTo>
                    <a:pt x="50647" y="411010"/>
                  </a:lnTo>
                  <a:lnTo>
                    <a:pt x="84175" y="433120"/>
                  </a:lnTo>
                  <a:lnTo>
                    <a:pt x="118579" y="440829"/>
                  </a:lnTo>
                  <a:lnTo>
                    <a:pt x="149758" y="432308"/>
                  </a:lnTo>
                  <a:lnTo>
                    <a:pt x="171640" y="408444"/>
                  </a:lnTo>
                  <a:lnTo>
                    <a:pt x="180568" y="374294"/>
                  </a:lnTo>
                  <a:close/>
                </a:path>
                <a:path w="287654" h="441325">
                  <a:moveTo>
                    <a:pt x="287058" y="145694"/>
                  </a:moveTo>
                  <a:lnTo>
                    <a:pt x="282752" y="105752"/>
                  </a:lnTo>
                  <a:lnTo>
                    <a:pt x="264947" y="64516"/>
                  </a:lnTo>
                  <a:lnTo>
                    <a:pt x="236410" y="29819"/>
                  </a:lnTo>
                  <a:lnTo>
                    <a:pt x="202882" y="7708"/>
                  </a:lnTo>
                  <a:lnTo>
                    <a:pt x="168478" y="0"/>
                  </a:lnTo>
                  <a:lnTo>
                    <a:pt x="137299" y="8509"/>
                  </a:lnTo>
                  <a:lnTo>
                    <a:pt x="115404" y="32372"/>
                  </a:lnTo>
                  <a:lnTo>
                    <a:pt x="106451" y="66484"/>
                  </a:lnTo>
                  <a:lnTo>
                    <a:pt x="110731" y="106426"/>
                  </a:lnTo>
                  <a:lnTo>
                    <a:pt x="128536" y="147701"/>
                  </a:lnTo>
                  <a:lnTo>
                    <a:pt x="157073" y="182410"/>
                  </a:lnTo>
                  <a:lnTo>
                    <a:pt x="190614" y="204520"/>
                  </a:lnTo>
                  <a:lnTo>
                    <a:pt x="225056" y="212229"/>
                  </a:lnTo>
                  <a:lnTo>
                    <a:pt x="256311" y="203708"/>
                  </a:lnTo>
                  <a:lnTo>
                    <a:pt x="278142" y="179844"/>
                  </a:lnTo>
                  <a:lnTo>
                    <a:pt x="287058" y="1456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38510" y="2309485"/>
              <a:ext cx="180562" cy="2122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72270" y="2614285"/>
              <a:ext cx="180975" cy="212725"/>
            </a:xfrm>
            <a:custGeom>
              <a:avLst/>
              <a:gdLst/>
              <a:ahLst/>
              <a:cxnLst/>
              <a:rect l="l" t="t" r="r" b="b"/>
              <a:pathLst>
                <a:path w="180975" h="212725">
                  <a:moveTo>
                    <a:pt x="61991" y="0"/>
                  </a:moveTo>
                  <a:lnTo>
                    <a:pt x="30797" y="8518"/>
                  </a:lnTo>
                  <a:lnTo>
                    <a:pt x="8909" y="32375"/>
                  </a:lnTo>
                  <a:lnTo>
                    <a:pt x="0" y="66494"/>
                  </a:lnTo>
                  <a:lnTo>
                    <a:pt x="4329" y="106424"/>
                  </a:lnTo>
                  <a:lnTo>
                    <a:pt x="22161" y="147710"/>
                  </a:lnTo>
                  <a:lnTo>
                    <a:pt x="50623" y="182411"/>
                  </a:lnTo>
                  <a:lnTo>
                    <a:pt x="84121" y="204527"/>
                  </a:lnTo>
                  <a:lnTo>
                    <a:pt x="118548" y="212236"/>
                  </a:lnTo>
                  <a:lnTo>
                    <a:pt x="149796" y="203717"/>
                  </a:lnTo>
                  <a:lnTo>
                    <a:pt x="171684" y="179843"/>
                  </a:lnTo>
                  <a:lnTo>
                    <a:pt x="180594" y="145694"/>
                  </a:lnTo>
                  <a:lnTo>
                    <a:pt x="176264" y="105759"/>
                  </a:lnTo>
                  <a:lnTo>
                    <a:pt x="158432" y="64525"/>
                  </a:lnTo>
                  <a:lnTo>
                    <a:pt x="129952" y="29825"/>
                  </a:lnTo>
                  <a:lnTo>
                    <a:pt x="96424" y="7709"/>
                  </a:lnTo>
                  <a:lnTo>
                    <a:pt x="619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72270" y="2309485"/>
              <a:ext cx="180594" cy="21223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59291" y="2461894"/>
              <a:ext cx="553720" cy="441325"/>
            </a:xfrm>
            <a:custGeom>
              <a:avLst/>
              <a:gdLst/>
              <a:ahLst/>
              <a:cxnLst/>
              <a:rect l="l" t="t" r="r" b="b"/>
              <a:pathLst>
                <a:path w="553719" h="441325">
                  <a:moveTo>
                    <a:pt x="180594" y="374294"/>
                  </a:moveTo>
                  <a:lnTo>
                    <a:pt x="176263" y="334352"/>
                  </a:lnTo>
                  <a:lnTo>
                    <a:pt x="158432" y="293116"/>
                  </a:lnTo>
                  <a:lnTo>
                    <a:pt x="129946" y="258419"/>
                  </a:lnTo>
                  <a:lnTo>
                    <a:pt x="96418" y="236308"/>
                  </a:lnTo>
                  <a:lnTo>
                    <a:pt x="61988" y="228600"/>
                  </a:lnTo>
                  <a:lnTo>
                    <a:pt x="30797" y="237109"/>
                  </a:lnTo>
                  <a:lnTo>
                    <a:pt x="8902" y="260972"/>
                  </a:lnTo>
                  <a:lnTo>
                    <a:pt x="0" y="295084"/>
                  </a:lnTo>
                  <a:lnTo>
                    <a:pt x="4318" y="335026"/>
                  </a:lnTo>
                  <a:lnTo>
                    <a:pt x="22161" y="376301"/>
                  </a:lnTo>
                  <a:lnTo>
                    <a:pt x="50622" y="411010"/>
                  </a:lnTo>
                  <a:lnTo>
                    <a:pt x="84112" y="433120"/>
                  </a:lnTo>
                  <a:lnTo>
                    <a:pt x="118541" y="440829"/>
                  </a:lnTo>
                  <a:lnTo>
                    <a:pt x="149796" y="432308"/>
                  </a:lnTo>
                  <a:lnTo>
                    <a:pt x="171678" y="408444"/>
                  </a:lnTo>
                  <a:lnTo>
                    <a:pt x="180594" y="374294"/>
                  </a:lnTo>
                  <a:close/>
                </a:path>
                <a:path w="553719" h="441325">
                  <a:moveTo>
                    <a:pt x="180594" y="145694"/>
                  </a:moveTo>
                  <a:lnTo>
                    <a:pt x="176263" y="105752"/>
                  </a:lnTo>
                  <a:lnTo>
                    <a:pt x="158432" y="64516"/>
                  </a:lnTo>
                  <a:lnTo>
                    <a:pt x="129946" y="29819"/>
                  </a:lnTo>
                  <a:lnTo>
                    <a:pt x="96418" y="7708"/>
                  </a:lnTo>
                  <a:lnTo>
                    <a:pt x="61988" y="0"/>
                  </a:lnTo>
                  <a:lnTo>
                    <a:pt x="30797" y="8509"/>
                  </a:lnTo>
                  <a:lnTo>
                    <a:pt x="8902" y="32372"/>
                  </a:lnTo>
                  <a:lnTo>
                    <a:pt x="0" y="66484"/>
                  </a:lnTo>
                  <a:lnTo>
                    <a:pt x="4318" y="106426"/>
                  </a:lnTo>
                  <a:lnTo>
                    <a:pt x="22161" y="147701"/>
                  </a:lnTo>
                  <a:lnTo>
                    <a:pt x="50622" y="182410"/>
                  </a:lnTo>
                  <a:lnTo>
                    <a:pt x="84112" y="204520"/>
                  </a:lnTo>
                  <a:lnTo>
                    <a:pt x="118541" y="212229"/>
                  </a:lnTo>
                  <a:lnTo>
                    <a:pt x="149796" y="203708"/>
                  </a:lnTo>
                  <a:lnTo>
                    <a:pt x="171678" y="179844"/>
                  </a:lnTo>
                  <a:lnTo>
                    <a:pt x="180594" y="145694"/>
                  </a:lnTo>
                  <a:close/>
                </a:path>
                <a:path w="553719" h="441325">
                  <a:moveTo>
                    <a:pt x="553288" y="298094"/>
                  </a:moveTo>
                  <a:lnTo>
                    <a:pt x="548982" y="258152"/>
                  </a:lnTo>
                  <a:lnTo>
                    <a:pt x="531177" y="216916"/>
                  </a:lnTo>
                  <a:lnTo>
                    <a:pt x="502640" y="182219"/>
                  </a:lnTo>
                  <a:lnTo>
                    <a:pt x="469112" y="160108"/>
                  </a:lnTo>
                  <a:lnTo>
                    <a:pt x="434708" y="152400"/>
                  </a:lnTo>
                  <a:lnTo>
                    <a:pt x="403542" y="160909"/>
                  </a:lnTo>
                  <a:lnTo>
                    <a:pt x="381635" y="184772"/>
                  </a:lnTo>
                  <a:lnTo>
                    <a:pt x="372668" y="218884"/>
                  </a:lnTo>
                  <a:lnTo>
                    <a:pt x="376961" y="258826"/>
                  </a:lnTo>
                  <a:lnTo>
                    <a:pt x="394779" y="300101"/>
                  </a:lnTo>
                  <a:lnTo>
                    <a:pt x="423303" y="334810"/>
                  </a:lnTo>
                  <a:lnTo>
                    <a:pt x="456844" y="356920"/>
                  </a:lnTo>
                  <a:lnTo>
                    <a:pt x="491286" y="364629"/>
                  </a:lnTo>
                  <a:lnTo>
                    <a:pt x="522541" y="356108"/>
                  </a:lnTo>
                  <a:lnTo>
                    <a:pt x="544372" y="332244"/>
                  </a:lnTo>
                  <a:lnTo>
                    <a:pt x="553288" y="2980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56130" y="1908505"/>
            <a:ext cx="157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70304" y="3596640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61386" y="3600450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722120" y="1840992"/>
            <a:ext cx="1819910" cy="1762125"/>
            <a:chOff x="1722120" y="1840992"/>
            <a:chExt cx="1819910" cy="1762125"/>
          </a:xfrm>
        </p:grpSpPr>
        <p:sp>
          <p:nvSpPr>
            <p:cNvPr id="71" name="object 71"/>
            <p:cNvSpPr/>
            <p:nvPr/>
          </p:nvSpPr>
          <p:spPr>
            <a:xfrm>
              <a:off x="1726692" y="1845564"/>
              <a:ext cx="1811020" cy="1752600"/>
            </a:xfrm>
            <a:custGeom>
              <a:avLst/>
              <a:gdLst/>
              <a:ahLst/>
              <a:cxnLst/>
              <a:rect l="l" t="t" r="r" b="b"/>
              <a:pathLst>
                <a:path w="1811020" h="1752600">
                  <a:moveTo>
                    <a:pt x="0" y="1295400"/>
                  </a:moveTo>
                  <a:lnTo>
                    <a:pt x="1435608" y="0"/>
                  </a:lnTo>
                </a:path>
                <a:path w="1811020" h="1752600">
                  <a:moveTo>
                    <a:pt x="371856" y="1752600"/>
                  </a:moveTo>
                  <a:lnTo>
                    <a:pt x="1810511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31848" y="2148840"/>
              <a:ext cx="1435735" cy="1295400"/>
            </a:xfrm>
            <a:custGeom>
              <a:avLst/>
              <a:gdLst/>
              <a:ahLst/>
              <a:cxnLst/>
              <a:rect l="l" t="t" r="r" b="b"/>
              <a:pathLst>
                <a:path w="1435735" h="1295400">
                  <a:moveTo>
                    <a:pt x="0" y="1295400"/>
                  </a:moveTo>
                  <a:lnTo>
                    <a:pt x="1435607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615249" y="4830889"/>
            <a:ext cx="1698625" cy="1570355"/>
            <a:chOff x="1615249" y="4830889"/>
            <a:chExt cx="1698625" cy="1570355"/>
          </a:xfrm>
        </p:grpSpPr>
        <p:sp>
          <p:nvSpPr>
            <p:cNvPr id="74" name="object 74"/>
            <p:cNvSpPr/>
            <p:nvPr/>
          </p:nvSpPr>
          <p:spPr>
            <a:xfrm>
              <a:off x="1627631" y="4843272"/>
              <a:ext cx="0" cy="1545590"/>
            </a:xfrm>
            <a:custGeom>
              <a:avLst/>
              <a:gdLst/>
              <a:ahLst/>
              <a:cxnLst/>
              <a:rect l="l" t="t" r="r" b="b"/>
              <a:pathLst>
                <a:path h="1545589">
                  <a:moveTo>
                    <a:pt x="0" y="0"/>
                  </a:moveTo>
                  <a:lnTo>
                    <a:pt x="0" y="1545335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30115" y="5991345"/>
              <a:ext cx="194945" cy="227329"/>
            </a:xfrm>
            <a:custGeom>
              <a:avLst/>
              <a:gdLst/>
              <a:ahLst/>
              <a:cxnLst/>
              <a:rect l="l" t="t" r="r" b="b"/>
              <a:pathLst>
                <a:path w="194944" h="227329">
                  <a:moveTo>
                    <a:pt x="67474" y="0"/>
                  </a:moveTo>
                  <a:lnTo>
                    <a:pt x="33734" y="9353"/>
                  </a:lnTo>
                  <a:lnTo>
                    <a:pt x="9907" y="35099"/>
                  </a:lnTo>
                  <a:lnTo>
                    <a:pt x="0" y="71775"/>
                  </a:lnTo>
                  <a:lnTo>
                    <a:pt x="4355" y="114579"/>
                  </a:lnTo>
                  <a:lnTo>
                    <a:pt x="23320" y="158705"/>
                  </a:lnTo>
                  <a:lnTo>
                    <a:pt x="53848" y="195737"/>
                  </a:lnTo>
                  <a:lnTo>
                    <a:pt x="89900" y="219211"/>
                  </a:lnTo>
                  <a:lnTo>
                    <a:pt x="127047" y="227221"/>
                  </a:lnTo>
                  <a:lnTo>
                    <a:pt x="160861" y="217862"/>
                  </a:lnTo>
                  <a:lnTo>
                    <a:pt x="184614" y="192116"/>
                  </a:lnTo>
                  <a:lnTo>
                    <a:pt x="194484" y="155441"/>
                  </a:lnTo>
                  <a:lnTo>
                    <a:pt x="190115" y="112641"/>
                  </a:lnTo>
                  <a:lnTo>
                    <a:pt x="171148" y="68522"/>
                  </a:lnTo>
                  <a:lnTo>
                    <a:pt x="140622" y="31484"/>
                  </a:lnTo>
                  <a:lnTo>
                    <a:pt x="104584" y="8010"/>
                  </a:lnTo>
                  <a:lnTo>
                    <a:pt x="674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18834" y="5991345"/>
              <a:ext cx="194500" cy="22722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33054" y="4851717"/>
              <a:ext cx="1349375" cy="1285875"/>
            </a:xfrm>
            <a:custGeom>
              <a:avLst/>
              <a:gdLst/>
              <a:ahLst/>
              <a:cxnLst/>
              <a:rect l="l" t="t" r="r" b="b"/>
              <a:pathLst>
                <a:path w="1349375" h="1285875">
                  <a:moveTo>
                    <a:pt x="194449" y="155435"/>
                  </a:moveTo>
                  <a:lnTo>
                    <a:pt x="190093" y="112623"/>
                  </a:lnTo>
                  <a:lnTo>
                    <a:pt x="171183" y="68516"/>
                  </a:lnTo>
                  <a:lnTo>
                    <a:pt x="140601" y="31508"/>
                  </a:lnTo>
                  <a:lnTo>
                    <a:pt x="104546" y="8026"/>
                  </a:lnTo>
                  <a:lnTo>
                    <a:pt x="67437" y="0"/>
                  </a:lnTo>
                  <a:lnTo>
                    <a:pt x="33642" y="9334"/>
                  </a:lnTo>
                  <a:lnTo>
                    <a:pt x="9880" y="35090"/>
                  </a:lnTo>
                  <a:lnTo>
                    <a:pt x="0" y="71780"/>
                  </a:lnTo>
                  <a:lnTo>
                    <a:pt x="4330" y="114592"/>
                  </a:lnTo>
                  <a:lnTo>
                    <a:pt x="23228" y="158686"/>
                  </a:lnTo>
                  <a:lnTo>
                    <a:pt x="53822" y="195770"/>
                  </a:lnTo>
                  <a:lnTo>
                    <a:pt x="89903" y="219240"/>
                  </a:lnTo>
                  <a:lnTo>
                    <a:pt x="127025" y="227241"/>
                  </a:lnTo>
                  <a:lnTo>
                    <a:pt x="160769" y="217868"/>
                  </a:lnTo>
                  <a:lnTo>
                    <a:pt x="184569" y="192125"/>
                  </a:lnTo>
                  <a:lnTo>
                    <a:pt x="194449" y="155435"/>
                  </a:lnTo>
                  <a:close/>
                </a:path>
                <a:path w="1349375" h="1285875">
                  <a:moveTo>
                    <a:pt x="252183" y="399656"/>
                  </a:moveTo>
                  <a:lnTo>
                    <a:pt x="247853" y="356844"/>
                  </a:lnTo>
                  <a:lnTo>
                    <a:pt x="228968" y="312737"/>
                  </a:lnTo>
                  <a:lnTo>
                    <a:pt x="198361" y="275729"/>
                  </a:lnTo>
                  <a:lnTo>
                    <a:pt x="162293" y="252247"/>
                  </a:lnTo>
                  <a:lnTo>
                    <a:pt x="125158" y="244221"/>
                  </a:lnTo>
                  <a:lnTo>
                    <a:pt x="91427" y="253555"/>
                  </a:lnTo>
                  <a:lnTo>
                    <a:pt x="67614" y="279311"/>
                  </a:lnTo>
                  <a:lnTo>
                    <a:pt x="57734" y="316001"/>
                  </a:lnTo>
                  <a:lnTo>
                    <a:pt x="62090" y="358813"/>
                  </a:lnTo>
                  <a:lnTo>
                    <a:pt x="81013" y="402907"/>
                  </a:lnTo>
                  <a:lnTo>
                    <a:pt x="111531" y="439928"/>
                  </a:lnTo>
                  <a:lnTo>
                    <a:pt x="147586" y="463410"/>
                  </a:lnTo>
                  <a:lnTo>
                    <a:pt x="184734" y="471436"/>
                  </a:lnTo>
                  <a:lnTo>
                    <a:pt x="218554" y="462089"/>
                  </a:lnTo>
                  <a:lnTo>
                    <a:pt x="242303" y="436346"/>
                  </a:lnTo>
                  <a:lnTo>
                    <a:pt x="252183" y="399656"/>
                  </a:lnTo>
                  <a:close/>
                </a:path>
                <a:path w="1349375" h="1285875">
                  <a:moveTo>
                    <a:pt x="425411" y="562470"/>
                  </a:moveTo>
                  <a:lnTo>
                    <a:pt x="421081" y="519658"/>
                  </a:lnTo>
                  <a:lnTo>
                    <a:pt x="402196" y="475551"/>
                  </a:lnTo>
                  <a:lnTo>
                    <a:pt x="371589" y="438543"/>
                  </a:lnTo>
                  <a:lnTo>
                    <a:pt x="335521" y="415061"/>
                  </a:lnTo>
                  <a:lnTo>
                    <a:pt x="298386" y="407035"/>
                  </a:lnTo>
                  <a:lnTo>
                    <a:pt x="264655" y="416369"/>
                  </a:lnTo>
                  <a:lnTo>
                    <a:pt x="240842" y="442125"/>
                  </a:lnTo>
                  <a:lnTo>
                    <a:pt x="230962" y="478815"/>
                  </a:lnTo>
                  <a:lnTo>
                    <a:pt x="235318" y="521627"/>
                  </a:lnTo>
                  <a:lnTo>
                    <a:pt x="254241" y="565721"/>
                  </a:lnTo>
                  <a:lnTo>
                    <a:pt x="284759" y="602742"/>
                  </a:lnTo>
                  <a:lnTo>
                    <a:pt x="320814" y="626224"/>
                  </a:lnTo>
                  <a:lnTo>
                    <a:pt x="357962" y="634250"/>
                  </a:lnTo>
                  <a:lnTo>
                    <a:pt x="391782" y="624903"/>
                  </a:lnTo>
                  <a:lnTo>
                    <a:pt x="415531" y="599160"/>
                  </a:lnTo>
                  <a:lnTo>
                    <a:pt x="425411" y="562470"/>
                  </a:lnTo>
                  <a:close/>
                </a:path>
                <a:path w="1349375" h="1285875">
                  <a:moveTo>
                    <a:pt x="656399" y="643877"/>
                  </a:moveTo>
                  <a:lnTo>
                    <a:pt x="652043" y="601065"/>
                  </a:lnTo>
                  <a:lnTo>
                    <a:pt x="633082" y="556958"/>
                  </a:lnTo>
                  <a:lnTo>
                    <a:pt x="602551" y="519887"/>
                  </a:lnTo>
                  <a:lnTo>
                    <a:pt x="566496" y="496417"/>
                  </a:lnTo>
                  <a:lnTo>
                    <a:pt x="529348" y="488416"/>
                  </a:lnTo>
                  <a:lnTo>
                    <a:pt x="495541" y="497776"/>
                  </a:lnTo>
                  <a:lnTo>
                    <a:pt x="471779" y="523532"/>
                  </a:lnTo>
                  <a:lnTo>
                    <a:pt x="461911" y="560222"/>
                  </a:lnTo>
                  <a:lnTo>
                    <a:pt x="466280" y="603034"/>
                  </a:lnTo>
                  <a:lnTo>
                    <a:pt x="485254" y="647128"/>
                  </a:lnTo>
                  <a:lnTo>
                    <a:pt x="515772" y="684149"/>
                  </a:lnTo>
                  <a:lnTo>
                    <a:pt x="551815" y="707631"/>
                  </a:lnTo>
                  <a:lnTo>
                    <a:pt x="588924" y="715657"/>
                  </a:lnTo>
                  <a:lnTo>
                    <a:pt x="622668" y="706310"/>
                  </a:lnTo>
                  <a:lnTo>
                    <a:pt x="646493" y="680567"/>
                  </a:lnTo>
                  <a:lnTo>
                    <a:pt x="656399" y="643877"/>
                  </a:lnTo>
                  <a:close/>
                </a:path>
                <a:path w="1349375" h="1285875">
                  <a:moveTo>
                    <a:pt x="829627" y="888072"/>
                  </a:moveTo>
                  <a:lnTo>
                    <a:pt x="825271" y="845261"/>
                  </a:lnTo>
                  <a:lnTo>
                    <a:pt x="806310" y="801141"/>
                  </a:lnTo>
                  <a:lnTo>
                    <a:pt x="775779" y="764108"/>
                  </a:lnTo>
                  <a:lnTo>
                    <a:pt x="739724" y="740651"/>
                  </a:lnTo>
                  <a:lnTo>
                    <a:pt x="702576" y="732637"/>
                  </a:lnTo>
                  <a:lnTo>
                    <a:pt x="668769" y="741984"/>
                  </a:lnTo>
                  <a:lnTo>
                    <a:pt x="645007" y="767740"/>
                  </a:lnTo>
                  <a:lnTo>
                    <a:pt x="635139" y="804405"/>
                  </a:lnTo>
                  <a:lnTo>
                    <a:pt x="639508" y="847204"/>
                  </a:lnTo>
                  <a:lnTo>
                    <a:pt x="658482" y="891324"/>
                  </a:lnTo>
                  <a:lnTo>
                    <a:pt x="689000" y="928357"/>
                  </a:lnTo>
                  <a:lnTo>
                    <a:pt x="725043" y="951839"/>
                  </a:lnTo>
                  <a:lnTo>
                    <a:pt x="762152" y="959840"/>
                  </a:lnTo>
                  <a:lnTo>
                    <a:pt x="795896" y="950480"/>
                  </a:lnTo>
                  <a:lnTo>
                    <a:pt x="819721" y="924737"/>
                  </a:lnTo>
                  <a:lnTo>
                    <a:pt x="829627" y="888072"/>
                  </a:lnTo>
                  <a:close/>
                </a:path>
                <a:path w="1349375" h="1285875">
                  <a:moveTo>
                    <a:pt x="829627" y="562470"/>
                  </a:moveTo>
                  <a:lnTo>
                    <a:pt x="825271" y="519658"/>
                  </a:lnTo>
                  <a:lnTo>
                    <a:pt x="806310" y="475551"/>
                  </a:lnTo>
                  <a:lnTo>
                    <a:pt x="775779" y="438543"/>
                  </a:lnTo>
                  <a:lnTo>
                    <a:pt x="739724" y="415061"/>
                  </a:lnTo>
                  <a:lnTo>
                    <a:pt x="702576" y="407035"/>
                  </a:lnTo>
                  <a:lnTo>
                    <a:pt x="668769" y="416369"/>
                  </a:lnTo>
                  <a:lnTo>
                    <a:pt x="645007" y="442125"/>
                  </a:lnTo>
                  <a:lnTo>
                    <a:pt x="635139" y="478815"/>
                  </a:lnTo>
                  <a:lnTo>
                    <a:pt x="639508" y="521627"/>
                  </a:lnTo>
                  <a:lnTo>
                    <a:pt x="658482" y="565721"/>
                  </a:lnTo>
                  <a:lnTo>
                    <a:pt x="689000" y="602742"/>
                  </a:lnTo>
                  <a:lnTo>
                    <a:pt x="725043" y="626224"/>
                  </a:lnTo>
                  <a:lnTo>
                    <a:pt x="762152" y="634250"/>
                  </a:lnTo>
                  <a:lnTo>
                    <a:pt x="795896" y="624903"/>
                  </a:lnTo>
                  <a:lnTo>
                    <a:pt x="819721" y="599160"/>
                  </a:lnTo>
                  <a:lnTo>
                    <a:pt x="829627" y="562470"/>
                  </a:lnTo>
                  <a:close/>
                </a:path>
                <a:path w="1349375" h="1285875">
                  <a:moveTo>
                    <a:pt x="1002855" y="725258"/>
                  </a:moveTo>
                  <a:lnTo>
                    <a:pt x="998499" y="682472"/>
                  </a:lnTo>
                  <a:lnTo>
                    <a:pt x="979538" y="638365"/>
                  </a:lnTo>
                  <a:lnTo>
                    <a:pt x="949007" y="601294"/>
                  </a:lnTo>
                  <a:lnTo>
                    <a:pt x="912952" y="577824"/>
                  </a:lnTo>
                  <a:lnTo>
                    <a:pt x="875804" y="569823"/>
                  </a:lnTo>
                  <a:lnTo>
                    <a:pt x="841997" y="579183"/>
                  </a:lnTo>
                  <a:lnTo>
                    <a:pt x="818235" y="604939"/>
                  </a:lnTo>
                  <a:lnTo>
                    <a:pt x="808367" y="641629"/>
                  </a:lnTo>
                  <a:lnTo>
                    <a:pt x="812736" y="684441"/>
                  </a:lnTo>
                  <a:lnTo>
                    <a:pt x="831710" y="728535"/>
                  </a:lnTo>
                  <a:lnTo>
                    <a:pt x="862228" y="765568"/>
                  </a:lnTo>
                  <a:lnTo>
                    <a:pt x="898271" y="789038"/>
                  </a:lnTo>
                  <a:lnTo>
                    <a:pt x="935380" y="797039"/>
                  </a:lnTo>
                  <a:lnTo>
                    <a:pt x="969124" y="787679"/>
                  </a:lnTo>
                  <a:lnTo>
                    <a:pt x="992949" y="761936"/>
                  </a:lnTo>
                  <a:lnTo>
                    <a:pt x="1002855" y="725258"/>
                  </a:lnTo>
                  <a:close/>
                </a:path>
                <a:path w="1349375" h="1285875">
                  <a:moveTo>
                    <a:pt x="1060589" y="1213675"/>
                  </a:moveTo>
                  <a:lnTo>
                    <a:pt x="1056233" y="1170876"/>
                  </a:lnTo>
                  <a:lnTo>
                    <a:pt x="1037323" y="1126744"/>
                  </a:lnTo>
                  <a:lnTo>
                    <a:pt x="1006741" y="1089723"/>
                  </a:lnTo>
                  <a:lnTo>
                    <a:pt x="970686" y="1066241"/>
                  </a:lnTo>
                  <a:lnTo>
                    <a:pt x="933577" y="1058240"/>
                  </a:lnTo>
                  <a:lnTo>
                    <a:pt x="899782" y="1067587"/>
                  </a:lnTo>
                  <a:lnTo>
                    <a:pt x="875969" y="1093343"/>
                  </a:lnTo>
                  <a:lnTo>
                    <a:pt x="866089" y="1130020"/>
                  </a:lnTo>
                  <a:lnTo>
                    <a:pt x="870445" y="1172819"/>
                  </a:lnTo>
                  <a:lnTo>
                    <a:pt x="889368" y="1216926"/>
                  </a:lnTo>
                  <a:lnTo>
                    <a:pt x="919937" y="1253972"/>
                  </a:lnTo>
                  <a:lnTo>
                    <a:pt x="955992" y="1277442"/>
                  </a:lnTo>
                  <a:lnTo>
                    <a:pt x="993101" y="1285455"/>
                  </a:lnTo>
                  <a:lnTo>
                    <a:pt x="1026909" y="1276083"/>
                  </a:lnTo>
                  <a:lnTo>
                    <a:pt x="1050709" y="1250340"/>
                  </a:lnTo>
                  <a:lnTo>
                    <a:pt x="1060589" y="1213675"/>
                  </a:lnTo>
                  <a:close/>
                </a:path>
                <a:path w="1349375" h="1285875">
                  <a:moveTo>
                    <a:pt x="1118311" y="969467"/>
                  </a:moveTo>
                  <a:lnTo>
                    <a:pt x="1113942" y="926668"/>
                  </a:lnTo>
                  <a:lnTo>
                    <a:pt x="1094981" y="882535"/>
                  </a:lnTo>
                  <a:lnTo>
                    <a:pt x="1064450" y="845515"/>
                  </a:lnTo>
                  <a:lnTo>
                    <a:pt x="1028407" y="822032"/>
                  </a:lnTo>
                  <a:lnTo>
                    <a:pt x="991298" y="814031"/>
                  </a:lnTo>
                  <a:lnTo>
                    <a:pt x="957567" y="823379"/>
                  </a:lnTo>
                  <a:lnTo>
                    <a:pt x="933729" y="849134"/>
                  </a:lnTo>
                  <a:lnTo>
                    <a:pt x="923823" y="885799"/>
                  </a:lnTo>
                  <a:lnTo>
                    <a:pt x="928179" y="928611"/>
                  </a:lnTo>
                  <a:lnTo>
                    <a:pt x="947153" y="972718"/>
                  </a:lnTo>
                  <a:lnTo>
                    <a:pt x="977671" y="1009764"/>
                  </a:lnTo>
                  <a:lnTo>
                    <a:pt x="1013726" y="1033233"/>
                  </a:lnTo>
                  <a:lnTo>
                    <a:pt x="1050874" y="1041247"/>
                  </a:lnTo>
                  <a:lnTo>
                    <a:pt x="1084694" y="1031887"/>
                  </a:lnTo>
                  <a:lnTo>
                    <a:pt x="1108443" y="1006144"/>
                  </a:lnTo>
                  <a:lnTo>
                    <a:pt x="1118311" y="969467"/>
                  </a:lnTo>
                  <a:close/>
                </a:path>
                <a:path w="1349375" h="1285875">
                  <a:moveTo>
                    <a:pt x="1349311" y="1132268"/>
                  </a:moveTo>
                  <a:lnTo>
                    <a:pt x="1344955" y="1089469"/>
                  </a:lnTo>
                  <a:lnTo>
                    <a:pt x="1325994" y="1045349"/>
                  </a:lnTo>
                  <a:lnTo>
                    <a:pt x="1295463" y="1008316"/>
                  </a:lnTo>
                  <a:lnTo>
                    <a:pt x="1259408" y="984846"/>
                  </a:lnTo>
                  <a:lnTo>
                    <a:pt x="1222260" y="976833"/>
                  </a:lnTo>
                  <a:lnTo>
                    <a:pt x="1188453" y="986180"/>
                  </a:lnTo>
                  <a:lnTo>
                    <a:pt x="1164691" y="1011936"/>
                  </a:lnTo>
                  <a:lnTo>
                    <a:pt x="1154823" y="1048600"/>
                  </a:lnTo>
                  <a:lnTo>
                    <a:pt x="1159192" y="1091412"/>
                  </a:lnTo>
                  <a:lnTo>
                    <a:pt x="1178166" y="1135519"/>
                  </a:lnTo>
                  <a:lnTo>
                    <a:pt x="1208684" y="1172565"/>
                  </a:lnTo>
                  <a:lnTo>
                    <a:pt x="1244727" y="1196047"/>
                  </a:lnTo>
                  <a:lnTo>
                    <a:pt x="1281836" y="1204048"/>
                  </a:lnTo>
                  <a:lnTo>
                    <a:pt x="1315580" y="1194689"/>
                  </a:lnTo>
                  <a:lnTo>
                    <a:pt x="1339405" y="1168946"/>
                  </a:lnTo>
                  <a:lnTo>
                    <a:pt x="1349311" y="113226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79466" y="4933114"/>
              <a:ext cx="194500" cy="22724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496694" y="4683633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27632" y="6388608"/>
            <a:ext cx="1734820" cy="0"/>
          </a:xfrm>
          <a:custGeom>
            <a:avLst/>
            <a:gdLst/>
            <a:ahLst/>
            <a:cxnLst/>
            <a:rect l="l" t="t" r="r" b="b"/>
            <a:pathLst>
              <a:path w="1734820">
                <a:moveTo>
                  <a:pt x="0" y="0"/>
                </a:moveTo>
                <a:lnTo>
                  <a:pt x="173431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458339" y="6393891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624583" y="4678679"/>
            <a:ext cx="1798320" cy="1716405"/>
            <a:chOff x="1624583" y="4678679"/>
            <a:chExt cx="1798320" cy="1716405"/>
          </a:xfrm>
        </p:grpSpPr>
        <p:sp>
          <p:nvSpPr>
            <p:cNvPr id="83" name="object 83"/>
            <p:cNvSpPr/>
            <p:nvPr/>
          </p:nvSpPr>
          <p:spPr>
            <a:xfrm>
              <a:off x="1629155" y="4683251"/>
              <a:ext cx="1789430" cy="1706880"/>
            </a:xfrm>
            <a:custGeom>
              <a:avLst/>
              <a:gdLst/>
              <a:ahLst/>
              <a:cxnLst/>
              <a:rect l="l" t="t" r="r" b="b"/>
              <a:pathLst>
                <a:path w="1789429" h="1706879">
                  <a:moveTo>
                    <a:pt x="347471" y="0"/>
                  </a:moveTo>
                  <a:lnTo>
                    <a:pt x="1789176" y="1463040"/>
                  </a:lnTo>
                </a:path>
                <a:path w="1789429" h="1706879">
                  <a:moveTo>
                    <a:pt x="0" y="405384"/>
                  </a:moveTo>
                  <a:lnTo>
                    <a:pt x="1271016" y="170688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43455" y="4843271"/>
              <a:ext cx="1445260" cy="1466215"/>
            </a:xfrm>
            <a:custGeom>
              <a:avLst/>
              <a:gdLst/>
              <a:ahLst/>
              <a:cxnLst/>
              <a:rect l="l" t="t" r="r" b="b"/>
              <a:pathLst>
                <a:path w="1445260" h="1466214">
                  <a:moveTo>
                    <a:pt x="0" y="0"/>
                  </a:moveTo>
                  <a:lnTo>
                    <a:pt x="1444752" y="146608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089969" y="4886364"/>
            <a:ext cx="1333500" cy="1478280"/>
            <a:chOff x="5089969" y="4886364"/>
            <a:chExt cx="1333500" cy="1478280"/>
          </a:xfrm>
        </p:grpSpPr>
        <p:sp>
          <p:nvSpPr>
            <p:cNvPr id="86" name="object 86"/>
            <p:cNvSpPr/>
            <p:nvPr/>
          </p:nvSpPr>
          <p:spPr>
            <a:xfrm>
              <a:off x="5102352" y="4952999"/>
              <a:ext cx="0" cy="1399540"/>
            </a:xfrm>
            <a:custGeom>
              <a:avLst/>
              <a:gdLst/>
              <a:ahLst/>
              <a:cxnLst/>
              <a:rect l="l" t="t" r="r" b="b"/>
              <a:pathLst>
                <a:path h="1399539">
                  <a:moveTo>
                    <a:pt x="0" y="0"/>
                  </a:moveTo>
                  <a:lnTo>
                    <a:pt x="0" y="1399032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78394" y="5622965"/>
              <a:ext cx="180435" cy="20712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59446" y="5549305"/>
              <a:ext cx="180498" cy="20711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23657" y="5254664"/>
              <a:ext cx="180451" cy="20705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04709" y="5254664"/>
              <a:ext cx="180498" cy="2070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42526" y="5254664"/>
              <a:ext cx="180451" cy="20705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04709" y="4960024"/>
              <a:ext cx="180498" cy="2070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02793" y="5328324"/>
              <a:ext cx="180975" cy="207645"/>
            </a:xfrm>
            <a:custGeom>
              <a:avLst/>
              <a:gdLst/>
              <a:ahLst/>
              <a:cxnLst/>
              <a:rect l="l" t="t" r="r" b="b"/>
              <a:pathLst>
                <a:path w="180975" h="207645">
                  <a:moveTo>
                    <a:pt x="64474" y="0"/>
                  </a:moveTo>
                  <a:lnTo>
                    <a:pt x="32654" y="9231"/>
                  </a:lnTo>
                  <a:lnTo>
                    <a:pt x="9939" y="33285"/>
                  </a:lnTo>
                  <a:lnTo>
                    <a:pt x="0" y="67079"/>
                  </a:lnTo>
                  <a:lnTo>
                    <a:pt x="3276" y="106207"/>
                  </a:lnTo>
                  <a:lnTo>
                    <a:pt x="20208" y="146264"/>
                  </a:lnTo>
                  <a:lnTo>
                    <a:pt x="48097" y="179611"/>
                  </a:lnTo>
                  <a:lnTo>
                    <a:pt x="81391" y="200445"/>
                  </a:lnTo>
                  <a:lnTo>
                    <a:pt x="115970" y="207111"/>
                  </a:lnTo>
                  <a:lnTo>
                    <a:pt x="147716" y="197953"/>
                  </a:lnTo>
                  <a:lnTo>
                    <a:pt x="170487" y="173878"/>
                  </a:lnTo>
                  <a:lnTo>
                    <a:pt x="180435" y="140041"/>
                  </a:lnTo>
                  <a:lnTo>
                    <a:pt x="177166" y="100869"/>
                  </a:lnTo>
                  <a:lnTo>
                    <a:pt x="160289" y="60793"/>
                  </a:lnTo>
                  <a:lnTo>
                    <a:pt x="132399" y="27447"/>
                  </a:lnTo>
                  <a:lnTo>
                    <a:pt x="99091" y="6627"/>
                  </a:lnTo>
                  <a:lnTo>
                    <a:pt x="644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531151" y="5475644"/>
              <a:ext cx="180451" cy="20712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12203" y="5549305"/>
              <a:ext cx="180975" cy="207645"/>
            </a:xfrm>
            <a:custGeom>
              <a:avLst/>
              <a:gdLst/>
              <a:ahLst/>
              <a:cxnLst/>
              <a:rect l="l" t="t" r="r" b="b"/>
              <a:pathLst>
                <a:path w="180975" h="207645">
                  <a:moveTo>
                    <a:pt x="64537" y="0"/>
                  </a:moveTo>
                  <a:lnTo>
                    <a:pt x="32718" y="9230"/>
                  </a:lnTo>
                  <a:lnTo>
                    <a:pt x="9947" y="33285"/>
                  </a:lnTo>
                  <a:lnTo>
                    <a:pt x="0" y="67082"/>
                  </a:lnTo>
                  <a:lnTo>
                    <a:pt x="3268" y="106217"/>
                  </a:lnTo>
                  <a:lnTo>
                    <a:pt x="20145" y="146289"/>
                  </a:lnTo>
                  <a:lnTo>
                    <a:pt x="48035" y="179654"/>
                  </a:lnTo>
                  <a:lnTo>
                    <a:pt x="81343" y="200484"/>
                  </a:lnTo>
                  <a:lnTo>
                    <a:pt x="115960" y="207119"/>
                  </a:lnTo>
                  <a:lnTo>
                    <a:pt x="147780" y="197901"/>
                  </a:lnTo>
                  <a:lnTo>
                    <a:pt x="170551" y="173855"/>
                  </a:lnTo>
                  <a:lnTo>
                    <a:pt x="180498" y="140053"/>
                  </a:lnTo>
                  <a:lnTo>
                    <a:pt x="177230" y="100907"/>
                  </a:lnTo>
                  <a:lnTo>
                    <a:pt x="160353" y="60830"/>
                  </a:lnTo>
                  <a:lnTo>
                    <a:pt x="132462" y="27463"/>
                  </a:lnTo>
                  <a:lnTo>
                    <a:pt x="99155" y="6631"/>
                  </a:lnTo>
                  <a:lnTo>
                    <a:pt x="6453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695299" y="5917623"/>
              <a:ext cx="180435" cy="20712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202793" y="4886364"/>
              <a:ext cx="180435" cy="20705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33131" y="6064950"/>
              <a:ext cx="180419" cy="20711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31151" y="5033684"/>
              <a:ext cx="180451" cy="20705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982083" y="4736414"/>
            <a:ext cx="157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02352" y="6352032"/>
            <a:ext cx="1640205" cy="0"/>
          </a:xfrm>
          <a:custGeom>
            <a:avLst/>
            <a:gdLst/>
            <a:ahLst/>
            <a:cxnLst/>
            <a:rect l="l" t="t" r="r" b="b"/>
            <a:pathLst>
              <a:path w="1640204">
                <a:moveTo>
                  <a:pt x="0" y="0"/>
                </a:moveTo>
                <a:lnTo>
                  <a:pt x="1639824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967221" y="6358229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099303" y="4507991"/>
            <a:ext cx="1923414" cy="1850389"/>
            <a:chOff x="5099303" y="4507991"/>
            <a:chExt cx="1923414" cy="1850389"/>
          </a:xfrm>
        </p:grpSpPr>
        <p:sp>
          <p:nvSpPr>
            <p:cNvPr id="104" name="object 104"/>
            <p:cNvSpPr/>
            <p:nvPr/>
          </p:nvSpPr>
          <p:spPr>
            <a:xfrm>
              <a:off x="6297215" y="5770297"/>
              <a:ext cx="180498" cy="20711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70900" y="5475644"/>
              <a:ext cx="180451" cy="20712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70900" y="5843957"/>
              <a:ext cx="180451" cy="20712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61426" y="5181004"/>
              <a:ext cx="180498" cy="20705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78394" y="4960024"/>
              <a:ext cx="180435" cy="20705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585888" y="4591724"/>
              <a:ext cx="180435" cy="20705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03875" y="4512563"/>
              <a:ext cx="1914525" cy="1841500"/>
            </a:xfrm>
            <a:custGeom>
              <a:avLst/>
              <a:gdLst/>
              <a:ahLst/>
              <a:cxnLst/>
              <a:rect l="l" t="t" r="r" b="b"/>
              <a:pathLst>
                <a:path w="1914525" h="1841500">
                  <a:moveTo>
                    <a:pt x="710184" y="0"/>
                  </a:moveTo>
                  <a:lnTo>
                    <a:pt x="1914144" y="1106424"/>
                  </a:lnTo>
                </a:path>
                <a:path w="1914525" h="1841500">
                  <a:moveTo>
                    <a:pt x="0" y="1179576"/>
                  </a:moveTo>
                  <a:lnTo>
                    <a:pt x="710184" y="184099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73623" y="4952999"/>
              <a:ext cx="1259205" cy="1252855"/>
            </a:xfrm>
            <a:custGeom>
              <a:avLst/>
              <a:gdLst/>
              <a:ahLst/>
              <a:cxnLst/>
              <a:rect l="l" t="t" r="r" b="b"/>
              <a:pathLst>
                <a:path w="1259204" h="1252854">
                  <a:moveTo>
                    <a:pt x="0" y="0"/>
                  </a:moveTo>
                  <a:lnTo>
                    <a:pt x="1258824" y="125272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8555545" y="4800409"/>
            <a:ext cx="1704975" cy="1527810"/>
            <a:chOff x="8555545" y="4800409"/>
            <a:chExt cx="1704975" cy="1527810"/>
          </a:xfrm>
        </p:grpSpPr>
        <p:sp>
          <p:nvSpPr>
            <p:cNvPr id="113" name="object 113"/>
            <p:cNvSpPr/>
            <p:nvPr/>
          </p:nvSpPr>
          <p:spPr>
            <a:xfrm>
              <a:off x="8567927" y="4812791"/>
              <a:ext cx="0" cy="1503045"/>
            </a:xfrm>
            <a:custGeom>
              <a:avLst/>
              <a:gdLst/>
              <a:ahLst/>
              <a:cxnLst/>
              <a:rect l="l" t="t" r="r" b="b"/>
              <a:pathLst>
                <a:path h="1503045">
                  <a:moveTo>
                    <a:pt x="0" y="0"/>
                  </a:moveTo>
                  <a:lnTo>
                    <a:pt x="0" y="1502663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613317" y="5059578"/>
              <a:ext cx="1647189" cy="537210"/>
            </a:xfrm>
            <a:custGeom>
              <a:avLst/>
              <a:gdLst/>
              <a:ahLst/>
              <a:cxnLst/>
              <a:rect l="l" t="t" r="r" b="b"/>
              <a:pathLst>
                <a:path w="1647190" h="537210">
                  <a:moveTo>
                    <a:pt x="188861" y="387883"/>
                  </a:moveTo>
                  <a:lnTo>
                    <a:pt x="184658" y="346341"/>
                  </a:lnTo>
                  <a:lnTo>
                    <a:pt x="166319" y="303504"/>
                  </a:lnTo>
                  <a:lnTo>
                    <a:pt x="136613" y="267576"/>
                  </a:lnTo>
                  <a:lnTo>
                    <a:pt x="101600" y="244805"/>
                  </a:lnTo>
                  <a:lnTo>
                    <a:pt x="65544" y="237032"/>
                  </a:lnTo>
                  <a:lnTo>
                    <a:pt x="32715" y="246100"/>
                  </a:lnTo>
                  <a:lnTo>
                    <a:pt x="9613" y="271145"/>
                  </a:lnTo>
                  <a:lnTo>
                    <a:pt x="0" y="306768"/>
                  </a:lnTo>
                  <a:lnTo>
                    <a:pt x="4203" y="348310"/>
                  </a:lnTo>
                  <a:lnTo>
                    <a:pt x="22555" y="391134"/>
                  </a:lnTo>
                  <a:lnTo>
                    <a:pt x="52247" y="427075"/>
                  </a:lnTo>
                  <a:lnTo>
                    <a:pt x="87261" y="449846"/>
                  </a:lnTo>
                  <a:lnTo>
                    <a:pt x="123317" y="457619"/>
                  </a:lnTo>
                  <a:lnTo>
                    <a:pt x="156159" y="448538"/>
                  </a:lnTo>
                  <a:lnTo>
                    <a:pt x="179247" y="423506"/>
                  </a:lnTo>
                  <a:lnTo>
                    <a:pt x="188861" y="387883"/>
                  </a:lnTo>
                  <a:close/>
                </a:path>
                <a:path w="1647190" h="537210">
                  <a:moveTo>
                    <a:pt x="357136" y="150888"/>
                  </a:moveTo>
                  <a:lnTo>
                    <a:pt x="352933" y="109347"/>
                  </a:lnTo>
                  <a:lnTo>
                    <a:pt x="334594" y="66522"/>
                  </a:lnTo>
                  <a:lnTo>
                    <a:pt x="304876" y="30568"/>
                  </a:lnTo>
                  <a:lnTo>
                    <a:pt x="269836" y="7772"/>
                  </a:lnTo>
                  <a:lnTo>
                    <a:pt x="233768" y="0"/>
                  </a:lnTo>
                  <a:lnTo>
                    <a:pt x="200990" y="9118"/>
                  </a:lnTo>
                  <a:lnTo>
                    <a:pt x="177888" y="34086"/>
                  </a:lnTo>
                  <a:lnTo>
                    <a:pt x="168275" y="69672"/>
                  </a:lnTo>
                  <a:lnTo>
                    <a:pt x="172478" y="111213"/>
                  </a:lnTo>
                  <a:lnTo>
                    <a:pt x="190830" y="154038"/>
                  </a:lnTo>
                  <a:lnTo>
                    <a:pt x="220522" y="190042"/>
                  </a:lnTo>
                  <a:lnTo>
                    <a:pt x="255536" y="212826"/>
                  </a:lnTo>
                  <a:lnTo>
                    <a:pt x="291592" y="220573"/>
                  </a:lnTo>
                  <a:lnTo>
                    <a:pt x="324434" y="211429"/>
                  </a:lnTo>
                  <a:lnTo>
                    <a:pt x="347522" y="186474"/>
                  </a:lnTo>
                  <a:lnTo>
                    <a:pt x="357136" y="150888"/>
                  </a:lnTo>
                  <a:close/>
                </a:path>
                <a:path w="1647190" h="537210">
                  <a:moveTo>
                    <a:pt x="469277" y="387883"/>
                  </a:moveTo>
                  <a:lnTo>
                    <a:pt x="465074" y="346341"/>
                  </a:lnTo>
                  <a:lnTo>
                    <a:pt x="446735" y="303504"/>
                  </a:lnTo>
                  <a:lnTo>
                    <a:pt x="417080" y="267576"/>
                  </a:lnTo>
                  <a:lnTo>
                    <a:pt x="382066" y="244805"/>
                  </a:lnTo>
                  <a:lnTo>
                    <a:pt x="345986" y="237032"/>
                  </a:lnTo>
                  <a:lnTo>
                    <a:pt x="313131" y="246100"/>
                  </a:lnTo>
                  <a:lnTo>
                    <a:pt x="290042" y="271145"/>
                  </a:lnTo>
                  <a:lnTo>
                    <a:pt x="280441" y="306768"/>
                  </a:lnTo>
                  <a:lnTo>
                    <a:pt x="284670" y="348310"/>
                  </a:lnTo>
                  <a:lnTo>
                    <a:pt x="303098" y="391134"/>
                  </a:lnTo>
                  <a:lnTo>
                    <a:pt x="332740" y="427075"/>
                  </a:lnTo>
                  <a:lnTo>
                    <a:pt x="367741" y="449846"/>
                  </a:lnTo>
                  <a:lnTo>
                    <a:pt x="403783" y="457619"/>
                  </a:lnTo>
                  <a:lnTo>
                    <a:pt x="436575" y="448538"/>
                  </a:lnTo>
                  <a:lnTo>
                    <a:pt x="459663" y="423506"/>
                  </a:lnTo>
                  <a:lnTo>
                    <a:pt x="469277" y="387883"/>
                  </a:lnTo>
                  <a:close/>
                </a:path>
                <a:path w="1647190" h="537210">
                  <a:moveTo>
                    <a:pt x="637552" y="150888"/>
                  </a:moveTo>
                  <a:lnTo>
                    <a:pt x="633349" y="109347"/>
                  </a:lnTo>
                  <a:lnTo>
                    <a:pt x="615010" y="66522"/>
                  </a:lnTo>
                  <a:lnTo>
                    <a:pt x="585304" y="30568"/>
                  </a:lnTo>
                  <a:lnTo>
                    <a:pt x="550303" y="7772"/>
                  </a:lnTo>
                  <a:lnTo>
                    <a:pt x="514235" y="0"/>
                  </a:lnTo>
                  <a:lnTo>
                    <a:pt x="481406" y="9118"/>
                  </a:lnTo>
                  <a:lnTo>
                    <a:pt x="458317" y="34086"/>
                  </a:lnTo>
                  <a:lnTo>
                    <a:pt x="448716" y="69672"/>
                  </a:lnTo>
                  <a:lnTo>
                    <a:pt x="452945" y="111213"/>
                  </a:lnTo>
                  <a:lnTo>
                    <a:pt x="471373" y="154038"/>
                  </a:lnTo>
                  <a:lnTo>
                    <a:pt x="501015" y="190042"/>
                  </a:lnTo>
                  <a:lnTo>
                    <a:pt x="536016" y="212826"/>
                  </a:lnTo>
                  <a:lnTo>
                    <a:pt x="572058" y="220573"/>
                  </a:lnTo>
                  <a:lnTo>
                    <a:pt x="604850" y="211429"/>
                  </a:lnTo>
                  <a:lnTo>
                    <a:pt x="627938" y="186474"/>
                  </a:lnTo>
                  <a:lnTo>
                    <a:pt x="637552" y="150888"/>
                  </a:lnTo>
                  <a:close/>
                </a:path>
                <a:path w="1647190" h="537210">
                  <a:moveTo>
                    <a:pt x="693661" y="387883"/>
                  </a:moveTo>
                  <a:lnTo>
                    <a:pt x="689432" y="346341"/>
                  </a:lnTo>
                  <a:lnTo>
                    <a:pt x="671017" y="303504"/>
                  </a:lnTo>
                  <a:lnTo>
                    <a:pt x="641362" y="267576"/>
                  </a:lnTo>
                  <a:lnTo>
                    <a:pt x="606374" y="244805"/>
                  </a:lnTo>
                  <a:lnTo>
                    <a:pt x="570318" y="237032"/>
                  </a:lnTo>
                  <a:lnTo>
                    <a:pt x="537540" y="246100"/>
                  </a:lnTo>
                  <a:lnTo>
                    <a:pt x="514438" y="271145"/>
                  </a:lnTo>
                  <a:lnTo>
                    <a:pt x="504825" y="306768"/>
                  </a:lnTo>
                  <a:lnTo>
                    <a:pt x="509028" y="348310"/>
                  </a:lnTo>
                  <a:lnTo>
                    <a:pt x="527380" y="391134"/>
                  </a:lnTo>
                  <a:lnTo>
                    <a:pt x="557072" y="427075"/>
                  </a:lnTo>
                  <a:lnTo>
                    <a:pt x="592086" y="449846"/>
                  </a:lnTo>
                  <a:lnTo>
                    <a:pt x="628142" y="457619"/>
                  </a:lnTo>
                  <a:lnTo>
                    <a:pt x="660984" y="448538"/>
                  </a:lnTo>
                  <a:lnTo>
                    <a:pt x="684060" y="423506"/>
                  </a:lnTo>
                  <a:lnTo>
                    <a:pt x="693661" y="387883"/>
                  </a:lnTo>
                  <a:close/>
                </a:path>
                <a:path w="1647190" h="537210">
                  <a:moveTo>
                    <a:pt x="974102" y="466928"/>
                  </a:moveTo>
                  <a:lnTo>
                    <a:pt x="969899" y="425348"/>
                  </a:lnTo>
                  <a:lnTo>
                    <a:pt x="951560" y="382498"/>
                  </a:lnTo>
                  <a:lnTo>
                    <a:pt x="921854" y="346570"/>
                  </a:lnTo>
                  <a:lnTo>
                    <a:pt x="886853" y="323799"/>
                  </a:lnTo>
                  <a:lnTo>
                    <a:pt x="859497" y="317906"/>
                  </a:lnTo>
                  <a:lnTo>
                    <a:pt x="861936" y="308889"/>
                  </a:lnTo>
                  <a:lnTo>
                    <a:pt x="857707" y="267347"/>
                  </a:lnTo>
                  <a:lnTo>
                    <a:pt x="839292" y="224510"/>
                  </a:lnTo>
                  <a:lnTo>
                    <a:pt x="809637" y="188582"/>
                  </a:lnTo>
                  <a:lnTo>
                    <a:pt x="774649" y="165811"/>
                  </a:lnTo>
                  <a:lnTo>
                    <a:pt x="738593" y="158038"/>
                  </a:lnTo>
                  <a:lnTo>
                    <a:pt x="705815" y="167119"/>
                  </a:lnTo>
                  <a:lnTo>
                    <a:pt x="682713" y="192151"/>
                  </a:lnTo>
                  <a:lnTo>
                    <a:pt x="673100" y="227774"/>
                  </a:lnTo>
                  <a:lnTo>
                    <a:pt x="677303" y="269316"/>
                  </a:lnTo>
                  <a:lnTo>
                    <a:pt x="695655" y="312140"/>
                  </a:lnTo>
                  <a:lnTo>
                    <a:pt x="725297" y="348081"/>
                  </a:lnTo>
                  <a:lnTo>
                    <a:pt x="760310" y="370852"/>
                  </a:lnTo>
                  <a:lnTo>
                    <a:pt x="787679" y="376758"/>
                  </a:lnTo>
                  <a:lnTo>
                    <a:pt x="785253" y="385762"/>
                  </a:lnTo>
                  <a:lnTo>
                    <a:pt x="789444" y="427304"/>
                  </a:lnTo>
                  <a:lnTo>
                    <a:pt x="807796" y="470128"/>
                  </a:lnTo>
                  <a:lnTo>
                    <a:pt x="837501" y="506082"/>
                  </a:lnTo>
                  <a:lnTo>
                    <a:pt x="872540" y="528866"/>
                  </a:lnTo>
                  <a:lnTo>
                    <a:pt x="908608" y="536638"/>
                  </a:lnTo>
                  <a:lnTo>
                    <a:pt x="941400" y="527532"/>
                  </a:lnTo>
                  <a:lnTo>
                    <a:pt x="964488" y="502551"/>
                  </a:lnTo>
                  <a:lnTo>
                    <a:pt x="974102" y="466928"/>
                  </a:lnTo>
                  <a:close/>
                </a:path>
                <a:path w="1647190" h="537210">
                  <a:moveTo>
                    <a:pt x="1030211" y="229895"/>
                  </a:moveTo>
                  <a:lnTo>
                    <a:pt x="1025982" y="188353"/>
                  </a:lnTo>
                  <a:lnTo>
                    <a:pt x="1007567" y="145516"/>
                  </a:lnTo>
                  <a:lnTo>
                    <a:pt x="977912" y="109562"/>
                  </a:lnTo>
                  <a:lnTo>
                    <a:pt x="942924" y="86766"/>
                  </a:lnTo>
                  <a:lnTo>
                    <a:pt x="906868" y="78994"/>
                  </a:lnTo>
                  <a:lnTo>
                    <a:pt x="874090" y="88112"/>
                  </a:lnTo>
                  <a:lnTo>
                    <a:pt x="850938" y="113106"/>
                  </a:lnTo>
                  <a:lnTo>
                    <a:pt x="841336" y="148729"/>
                  </a:lnTo>
                  <a:lnTo>
                    <a:pt x="845566" y="190309"/>
                  </a:lnTo>
                  <a:lnTo>
                    <a:pt x="863930" y="233146"/>
                  </a:lnTo>
                  <a:lnTo>
                    <a:pt x="893572" y="269087"/>
                  </a:lnTo>
                  <a:lnTo>
                    <a:pt x="928585" y="291858"/>
                  </a:lnTo>
                  <a:lnTo>
                    <a:pt x="964666" y="299631"/>
                  </a:lnTo>
                  <a:lnTo>
                    <a:pt x="997534" y="290550"/>
                  </a:lnTo>
                  <a:lnTo>
                    <a:pt x="1020610" y="265518"/>
                  </a:lnTo>
                  <a:lnTo>
                    <a:pt x="1030211" y="229895"/>
                  </a:lnTo>
                  <a:close/>
                </a:path>
                <a:path w="1647190" h="537210">
                  <a:moveTo>
                    <a:pt x="1198486" y="466928"/>
                  </a:moveTo>
                  <a:lnTo>
                    <a:pt x="1194257" y="425348"/>
                  </a:lnTo>
                  <a:lnTo>
                    <a:pt x="1175842" y="382498"/>
                  </a:lnTo>
                  <a:lnTo>
                    <a:pt x="1146187" y="346570"/>
                  </a:lnTo>
                  <a:lnTo>
                    <a:pt x="1111199" y="323799"/>
                  </a:lnTo>
                  <a:lnTo>
                    <a:pt x="1075143" y="316026"/>
                  </a:lnTo>
                  <a:lnTo>
                    <a:pt x="1042365" y="325094"/>
                  </a:lnTo>
                  <a:lnTo>
                    <a:pt x="1019213" y="350139"/>
                  </a:lnTo>
                  <a:lnTo>
                    <a:pt x="1009611" y="385762"/>
                  </a:lnTo>
                  <a:lnTo>
                    <a:pt x="1013841" y="427304"/>
                  </a:lnTo>
                  <a:lnTo>
                    <a:pt x="1032205" y="470128"/>
                  </a:lnTo>
                  <a:lnTo>
                    <a:pt x="1061847" y="506082"/>
                  </a:lnTo>
                  <a:lnTo>
                    <a:pt x="1096860" y="528866"/>
                  </a:lnTo>
                  <a:lnTo>
                    <a:pt x="1132941" y="536638"/>
                  </a:lnTo>
                  <a:lnTo>
                    <a:pt x="1165809" y="527532"/>
                  </a:lnTo>
                  <a:lnTo>
                    <a:pt x="1188885" y="502551"/>
                  </a:lnTo>
                  <a:lnTo>
                    <a:pt x="1198486" y="466928"/>
                  </a:lnTo>
                  <a:close/>
                </a:path>
                <a:path w="1647190" h="537210">
                  <a:moveTo>
                    <a:pt x="1310652" y="150888"/>
                  </a:moveTo>
                  <a:lnTo>
                    <a:pt x="1306449" y="109347"/>
                  </a:lnTo>
                  <a:lnTo>
                    <a:pt x="1288110" y="66522"/>
                  </a:lnTo>
                  <a:lnTo>
                    <a:pt x="1258392" y="30568"/>
                  </a:lnTo>
                  <a:lnTo>
                    <a:pt x="1223352" y="7772"/>
                  </a:lnTo>
                  <a:lnTo>
                    <a:pt x="1187284" y="0"/>
                  </a:lnTo>
                  <a:lnTo>
                    <a:pt x="1154506" y="9118"/>
                  </a:lnTo>
                  <a:lnTo>
                    <a:pt x="1131404" y="34086"/>
                  </a:lnTo>
                  <a:lnTo>
                    <a:pt x="1121803" y="69672"/>
                  </a:lnTo>
                  <a:lnTo>
                    <a:pt x="1125994" y="111213"/>
                  </a:lnTo>
                  <a:lnTo>
                    <a:pt x="1144346" y="154038"/>
                  </a:lnTo>
                  <a:lnTo>
                    <a:pt x="1174038" y="190042"/>
                  </a:lnTo>
                  <a:lnTo>
                    <a:pt x="1209052" y="212826"/>
                  </a:lnTo>
                  <a:lnTo>
                    <a:pt x="1245108" y="220573"/>
                  </a:lnTo>
                  <a:lnTo>
                    <a:pt x="1277950" y="211429"/>
                  </a:lnTo>
                  <a:lnTo>
                    <a:pt x="1301038" y="186474"/>
                  </a:lnTo>
                  <a:lnTo>
                    <a:pt x="1310652" y="150888"/>
                  </a:lnTo>
                  <a:close/>
                </a:path>
                <a:path w="1647190" h="537210">
                  <a:moveTo>
                    <a:pt x="1422781" y="387883"/>
                  </a:moveTo>
                  <a:lnTo>
                    <a:pt x="1418590" y="346341"/>
                  </a:lnTo>
                  <a:lnTo>
                    <a:pt x="1400251" y="303504"/>
                  </a:lnTo>
                  <a:lnTo>
                    <a:pt x="1370545" y="267576"/>
                  </a:lnTo>
                  <a:lnTo>
                    <a:pt x="1335544" y="244805"/>
                  </a:lnTo>
                  <a:lnTo>
                    <a:pt x="1299476" y="237032"/>
                  </a:lnTo>
                  <a:lnTo>
                    <a:pt x="1266647" y="246100"/>
                  </a:lnTo>
                  <a:lnTo>
                    <a:pt x="1243558" y="271145"/>
                  </a:lnTo>
                  <a:lnTo>
                    <a:pt x="1233957" y="306768"/>
                  </a:lnTo>
                  <a:lnTo>
                    <a:pt x="1238186" y="348310"/>
                  </a:lnTo>
                  <a:lnTo>
                    <a:pt x="1256614" y="391134"/>
                  </a:lnTo>
                  <a:lnTo>
                    <a:pt x="1286256" y="427075"/>
                  </a:lnTo>
                  <a:lnTo>
                    <a:pt x="1321257" y="449846"/>
                  </a:lnTo>
                  <a:lnTo>
                    <a:pt x="1357299" y="457619"/>
                  </a:lnTo>
                  <a:lnTo>
                    <a:pt x="1390091" y="448538"/>
                  </a:lnTo>
                  <a:lnTo>
                    <a:pt x="1413179" y="423506"/>
                  </a:lnTo>
                  <a:lnTo>
                    <a:pt x="1422781" y="387883"/>
                  </a:lnTo>
                  <a:close/>
                </a:path>
                <a:path w="1647190" h="537210">
                  <a:moveTo>
                    <a:pt x="1591056" y="229895"/>
                  </a:moveTo>
                  <a:lnTo>
                    <a:pt x="1586865" y="188353"/>
                  </a:lnTo>
                  <a:lnTo>
                    <a:pt x="1568526" y="145516"/>
                  </a:lnTo>
                  <a:lnTo>
                    <a:pt x="1538820" y="109562"/>
                  </a:lnTo>
                  <a:lnTo>
                    <a:pt x="1503819" y="86766"/>
                  </a:lnTo>
                  <a:lnTo>
                    <a:pt x="1467751" y="78994"/>
                  </a:lnTo>
                  <a:lnTo>
                    <a:pt x="1434922" y="88112"/>
                  </a:lnTo>
                  <a:lnTo>
                    <a:pt x="1411833" y="113106"/>
                  </a:lnTo>
                  <a:lnTo>
                    <a:pt x="1402232" y="148729"/>
                  </a:lnTo>
                  <a:lnTo>
                    <a:pt x="1406461" y="190309"/>
                  </a:lnTo>
                  <a:lnTo>
                    <a:pt x="1424889" y="233146"/>
                  </a:lnTo>
                  <a:lnTo>
                    <a:pt x="1454531" y="269087"/>
                  </a:lnTo>
                  <a:lnTo>
                    <a:pt x="1489532" y="291858"/>
                  </a:lnTo>
                  <a:lnTo>
                    <a:pt x="1525574" y="299631"/>
                  </a:lnTo>
                  <a:lnTo>
                    <a:pt x="1558366" y="290550"/>
                  </a:lnTo>
                  <a:lnTo>
                    <a:pt x="1581454" y="265518"/>
                  </a:lnTo>
                  <a:lnTo>
                    <a:pt x="1591056" y="229895"/>
                  </a:lnTo>
                  <a:close/>
                </a:path>
                <a:path w="1647190" h="537210">
                  <a:moveTo>
                    <a:pt x="1647177" y="466928"/>
                  </a:moveTo>
                  <a:lnTo>
                    <a:pt x="1642948" y="425348"/>
                  </a:lnTo>
                  <a:lnTo>
                    <a:pt x="1624533" y="382498"/>
                  </a:lnTo>
                  <a:lnTo>
                    <a:pt x="1594878" y="346570"/>
                  </a:lnTo>
                  <a:lnTo>
                    <a:pt x="1559890" y="323799"/>
                  </a:lnTo>
                  <a:lnTo>
                    <a:pt x="1523834" y="316026"/>
                  </a:lnTo>
                  <a:lnTo>
                    <a:pt x="1491056" y="325094"/>
                  </a:lnTo>
                  <a:lnTo>
                    <a:pt x="1467954" y="350139"/>
                  </a:lnTo>
                  <a:lnTo>
                    <a:pt x="1458353" y="385762"/>
                  </a:lnTo>
                  <a:lnTo>
                    <a:pt x="1462544" y="427304"/>
                  </a:lnTo>
                  <a:lnTo>
                    <a:pt x="1480896" y="470128"/>
                  </a:lnTo>
                  <a:lnTo>
                    <a:pt x="1510588" y="506082"/>
                  </a:lnTo>
                  <a:lnTo>
                    <a:pt x="1545602" y="528866"/>
                  </a:lnTo>
                  <a:lnTo>
                    <a:pt x="1581658" y="536638"/>
                  </a:lnTo>
                  <a:lnTo>
                    <a:pt x="1614500" y="527532"/>
                  </a:lnTo>
                  <a:lnTo>
                    <a:pt x="1637576" y="502551"/>
                  </a:lnTo>
                  <a:lnTo>
                    <a:pt x="1647177" y="46692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442706" y="4582414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567928" y="6315455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49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9340342" y="6305194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622792" y="5367528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4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1193291" y="1519427"/>
            <a:ext cx="6585584" cy="4884420"/>
            <a:chOff x="1193291" y="1519427"/>
            <a:chExt cx="6585584" cy="4884420"/>
          </a:xfrm>
        </p:grpSpPr>
        <p:sp>
          <p:nvSpPr>
            <p:cNvPr id="120" name="object 120"/>
            <p:cNvSpPr/>
            <p:nvPr/>
          </p:nvSpPr>
          <p:spPr>
            <a:xfrm>
              <a:off x="1193291" y="4131563"/>
              <a:ext cx="6573520" cy="0"/>
            </a:xfrm>
            <a:custGeom>
              <a:avLst/>
              <a:gdLst/>
              <a:ahLst/>
              <a:cxnLst/>
              <a:rect l="l" t="t" r="r" b="b"/>
              <a:pathLst>
                <a:path w="6573520">
                  <a:moveTo>
                    <a:pt x="0" y="0"/>
                  </a:moveTo>
                  <a:lnTo>
                    <a:pt x="3180588" y="0"/>
                  </a:lnTo>
                </a:path>
                <a:path w="6573520">
                  <a:moveTo>
                    <a:pt x="3241548" y="0"/>
                  </a:moveTo>
                  <a:lnTo>
                    <a:pt x="6573138" y="0"/>
                  </a:lnTo>
                </a:path>
              </a:pathLst>
            </a:custGeom>
            <a:ln w="27432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87596" y="1519427"/>
              <a:ext cx="3377565" cy="4871085"/>
            </a:xfrm>
            <a:custGeom>
              <a:avLst/>
              <a:gdLst/>
              <a:ahLst/>
              <a:cxnLst/>
              <a:rect l="l" t="t" r="r" b="b"/>
              <a:pathLst>
                <a:path w="3377565" h="4871085">
                  <a:moveTo>
                    <a:pt x="0" y="97536"/>
                  </a:moveTo>
                  <a:lnTo>
                    <a:pt x="33527" y="4870704"/>
                  </a:lnTo>
                </a:path>
                <a:path w="3377565" h="4871085">
                  <a:moveTo>
                    <a:pt x="3377183" y="0"/>
                  </a:moveTo>
                  <a:lnTo>
                    <a:pt x="3377183" y="4834128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6285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10" dirty="0"/>
              <a:t>Straight </a:t>
            </a:r>
            <a:r>
              <a:rPr sz="2800" u="none" dirty="0"/>
              <a:t>Line</a:t>
            </a:r>
            <a:r>
              <a:rPr sz="2800" u="none" spc="-65" dirty="0"/>
              <a:t> </a:t>
            </a:r>
            <a:r>
              <a:rPr sz="2800" u="none" spc="-5" dirty="0"/>
              <a:t>Relationship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676839"/>
            <a:ext cx="10432415" cy="52209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an Independent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(Promotion)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functional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currently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96625"/>
            <a:ext cx="61333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10" dirty="0"/>
              <a:t>Straight </a:t>
            </a:r>
            <a:r>
              <a:rPr sz="2800" u="none" dirty="0"/>
              <a:t>Line</a:t>
            </a:r>
            <a:r>
              <a:rPr sz="2800" u="none" spc="-65" dirty="0"/>
              <a:t> </a:t>
            </a:r>
            <a:r>
              <a:rPr sz="2800" u="none" spc="-5" dirty="0"/>
              <a:t>Relationship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83474"/>
            <a:ext cx="9503410" cy="34556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mathematical equation that denotes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line)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y?</a:t>
            </a:r>
          </a:p>
          <a:p>
            <a:pPr marL="685800" algn="ctr">
              <a:lnSpc>
                <a:spcPct val="100000"/>
              </a:lnSpc>
              <a:spcBef>
                <a:spcPts val="123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marR="1899285">
              <a:lnSpc>
                <a:spcPct val="131600"/>
              </a:lnSpc>
              <a:spcBef>
                <a:spcPts val="1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 Intercept(c)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when X = 0.  y 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Independent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11111"/>
            <a:ext cx="12192000" cy="247015"/>
          </a:xfrm>
          <a:custGeom>
            <a:avLst/>
            <a:gdLst/>
            <a:ahLst/>
            <a:cxnLst/>
            <a:rect l="l" t="t" r="r" b="b"/>
            <a:pathLst>
              <a:path w="12192000" h="247015">
                <a:moveTo>
                  <a:pt x="12191999" y="0"/>
                </a:moveTo>
                <a:lnTo>
                  <a:pt x="0" y="0"/>
                </a:lnTo>
                <a:lnTo>
                  <a:pt x="0" y="246886"/>
                </a:lnTo>
                <a:lnTo>
                  <a:pt x="12191999" y="24688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35425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Linear</a:t>
            </a:r>
            <a:r>
              <a:rPr sz="2800" u="none" spc="-55" dirty="0"/>
              <a:t> </a:t>
            </a:r>
            <a:r>
              <a:rPr sz="2800" u="none" spc="-5" dirty="0"/>
              <a:t>Regression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297891" y="769112"/>
            <a:ext cx="6519545" cy="211981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House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Mumbai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daily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serials.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how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spend Rs.4,00,000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new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38567" y="1132077"/>
          <a:ext cx="2997200" cy="2011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Promotion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Revenue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1,50,000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16,00,000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2,40,000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25,00,000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3,00,000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31,00,000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87511" y="4215384"/>
          <a:ext cx="2685414" cy="141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8928354" y="4506214"/>
            <a:ext cx="1414780" cy="777240"/>
            <a:chOff x="8928354" y="4506214"/>
            <a:chExt cx="1414780" cy="777240"/>
          </a:xfrm>
        </p:grpSpPr>
        <p:sp>
          <p:nvSpPr>
            <p:cNvPr id="10" name="object 10"/>
            <p:cNvSpPr/>
            <p:nvPr/>
          </p:nvSpPr>
          <p:spPr>
            <a:xfrm>
              <a:off x="8962644" y="4539996"/>
              <a:ext cx="1344295" cy="707390"/>
            </a:xfrm>
            <a:custGeom>
              <a:avLst/>
              <a:gdLst/>
              <a:ahLst/>
              <a:cxnLst/>
              <a:rect l="l" t="t" r="r" b="b"/>
              <a:pathLst>
                <a:path w="1344295" h="707389">
                  <a:moveTo>
                    <a:pt x="0" y="707135"/>
                  </a:moveTo>
                  <a:lnTo>
                    <a:pt x="335279" y="530351"/>
                  </a:lnTo>
                  <a:lnTo>
                    <a:pt x="670559" y="353567"/>
                  </a:lnTo>
                  <a:lnTo>
                    <a:pt x="938783" y="210311"/>
                  </a:lnTo>
                  <a:lnTo>
                    <a:pt x="134416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8354" y="5213350"/>
              <a:ext cx="70103" cy="70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3634" y="5036566"/>
              <a:ext cx="70104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98914" y="4859782"/>
              <a:ext cx="70104" cy="70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7138" y="4716526"/>
              <a:ext cx="70104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72522" y="4506214"/>
              <a:ext cx="70103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19161" y="4101210"/>
            <a:ext cx="645160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4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b="1" spc="-10" dirty="0">
                <a:latin typeface="Carlito"/>
                <a:cs typeface="Carlito"/>
              </a:rPr>
              <a:t>3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1283" y="571845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0643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100,000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72345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200,000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4176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300,000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16006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400,000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55048" y="3746372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5040" y="661162"/>
            <a:ext cx="105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5676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10" dirty="0"/>
              <a:t>Straight </a:t>
            </a:r>
            <a:r>
              <a:rPr sz="2800" u="none" dirty="0"/>
              <a:t>Line</a:t>
            </a:r>
            <a:r>
              <a:rPr sz="2800" u="none" spc="-65" dirty="0"/>
              <a:t> </a:t>
            </a:r>
            <a:r>
              <a:rPr sz="2800" u="none" spc="-5" dirty="0"/>
              <a:t>Relationship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49650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1075127"/>
            <a:ext cx="6607809" cy="38042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74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 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59690" indent="-344805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is 1,00,000 then y is 11,00,000. If x is 1,50,000 then y is  16,00,000.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1,50,000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11,00,000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16,00,000,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y is 5,00,000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relationship,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irrespective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 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relationship, 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2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not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will not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curved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8231" y="4210939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y = 10x +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1,00,000.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21752" y="1755648"/>
          <a:ext cx="3249927" cy="176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821801" y="1926717"/>
            <a:ext cx="1929764" cy="1079500"/>
            <a:chOff x="8821801" y="1926717"/>
            <a:chExt cx="1929764" cy="1079500"/>
          </a:xfrm>
        </p:grpSpPr>
        <p:sp>
          <p:nvSpPr>
            <p:cNvPr id="8" name="object 8"/>
            <p:cNvSpPr/>
            <p:nvPr/>
          </p:nvSpPr>
          <p:spPr>
            <a:xfrm>
              <a:off x="8855964" y="1961388"/>
              <a:ext cx="1859280" cy="1009015"/>
            </a:xfrm>
            <a:custGeom>
              <a:avLst/>
              <a:gdLst/>
              <a:ahLst/>
              <a:cxnLst/>
              <a:rect l="l" t="t" r="r" b="b"/>
              <a:pathLst>
                <a:path w="1859279" h="1009014">
                  <a:moveTo>
                    <a:pt x="0" y="1008888"/>
                  </a:moveTo>
                  <a:lnTo>
                    <a:pt x="466343" y="755903"/>
                  </a:lnTo>
                  <a:lnTo>
                    <a:pt x="929639" y="502920"/>
                  </a:lnTo>
                  <a:lnTo>
                    <a:pt x="1301495" y="301751"/>
                  </a:lnTo>
                  <a:lnTo>
                    <a:pt x="185927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21801" y="2935605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88145" y="2682621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51441" y="2429637"/>
              <a:ext cx="70103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23297" y="2228469"/>
              <a:ext cx="70103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81080" y="1926717"/>
              <a:ext cx="70104" cy="70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55942" y="1570736"/>
            <a:ext cx="645795" cy="20421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645"/>
              </a:spcBef>
            </a:pPr>
            <a:r>
              <a:rPr sz="1200" b="1" spc="-10" dirty="0">
                <a:latin typeface="Carlito"/>
                <a:cs typeface="Carlito"/>
              </a:rPr>
              <a:t>3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5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5"/>
              </a:spcBef>
            </a:pPr>
            <a:r>
              <a:rPr sz="1200" b="1" spc="-10" dirty="0">
                <a:latin typeface="Carlito"/>
                <a:cs typeface="Carlito"/>
              </a:rPr>
              <a:t>3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5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5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5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5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b="1" spc="-10" dirty="0">
                <a:latin typeface="Carlito"/>
                <a:cs typeface="Carlito"/>
              </a:rPr>
              <a:t>5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7936" y="3602863"/>
            <a:ext cx="3568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1200" b="1" dirty="0">
                <a:latin typeface="Carlito"/>
                <a:cs typeface="Carlito"/>
              </a:rPr>
              <a:t>0	</a:t>
            </a:r>
            <a:r>
              <a:rPr sz="1200" b="1" spc="-35" dirty="0">
                <a:latin typeface="Carlito"/>
                <a:cs typeface="Carlito"/>
              </a:rPr>
              <a:t>50,000100,000150,000200,000250,000300,000350,000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99346" y="1348486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487933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10" dirty="0"/>
              <a:t>Straight </a:t>
            </a:r>
            <a:r>
              <a:rPr sz="2800" u="none" dirty="0"/>
              <a:t>Line</a:t>
            </a:r>
            <a:r>
              <a:rPr sz="2800" u="none" spc="-65" dirty="0"/>
              <a:t> </a:t>
            </a:r>
            <a:r>
              <a:rPr sz="2800" u="none" spc="-5" dirty="0"/>
              <a:t>Relationship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34711"/>
            <a:ext cx="4879340" cy="13792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slope is 0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 is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2551067"/>
            <a:ext cx="6176010" cy="132985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ts val="228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 then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814069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x, but 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9665" y="3743070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y = 10x +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1,00,000.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65007" y="1633727"/>
          <a:ext cx="3016248" cy="1719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787256" y="1799589"/>
            <a:ext cx="1579245" cy="1054735"/>
            <a:chOff x="8787256" y="1799589"/>
            <a:chExt cx="1579245" cy="1054735"/>
          </a:xfrm>
        </p:grpSpPr>
        <p:sp>
          <p:nvSpPr>
            <p:cNvPr id="8" name="object 8"/>
            <p:cNvSpPr/>
            <p:nvPr/>
          </p:nvSpPr>
          <p:spPr>
            <a:xfrm>
              <a:off x="8822435" y="1833371"/>
              <a:ext cx="1508760" cy="984885"/>
            </a:xfrm>
            <a:custGeom>
              <a:avLst/>
              <a:gdLst/>
              <a:ahLst/>
              <a:cxnLst/>
              <a:rect l="l" t="t" r="r" b="b"/>
              <a:pathLst>
                <a:path w="1508759" h="984885">
                  <a:moveTo>
                    <a:pt x="0" y="984503"/>
                  </a:moveTo>
                  <a:lnTo>
                    <a:pt x="377952" y="737615"/>
                  </a:lnTo>
                  <a:lnTo>
                    <a:pt x="752856" y="493775"/>
                  </a:lnTo>
                  <a:lnTo>
                    <a:pt x="1054608" y="295655"/>
                  </a:lnTo>
                  <a:lnTo>
                    <a:pt x="150876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7256" y="2784093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65208" y="253720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40112" y="229336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41864" y="2095245"/>
              <a:ext cx="70104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96016" y="1799589"/>
              <a:ext cx="70103" cy="70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79131" y="1569719"/>
          <a:ext cx="4092573" cy="2071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08">
                <a:tc>
                  <a:txBody>
                    <a:bodyPr/>
                    <a:lstStyle/>
                    <a:p>
                      <a:pPr marR="92710" algn="r">
                        <a:lnSpc>
                          <a:spcPts val="1140"/>
                        </a:lnSpc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19"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94615"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14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100,000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200,000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300,000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400,000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023350" y="1227581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61333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10" dirty="0"/>
              <a:t>Straight </a:t>
            </a:r>
            <a:r>
              <a:rPr sz="2800" u="none" dirty="0"/>
              <a:t>Line</a:t>
            </a:r>
            <a:r>
              <a:rPr sz="2800" u="none" spc="-65" dirty="0"/>
              <a:t> </a:t>
            </a:r>
            <a:r>
              <a:rPr sz="2800" u="none" spc="-5" dirty="0"/>
              <a:t>Relationship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6490335" cy="212429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508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slope of  x i.e.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65007" y="1633727"/>
          <a:ext cx="3015614" cy="1719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87256" y="1799589"/>
            <a:ext cx="1579245" cy="1054735"/>
            <a:chOff x="8787256" y="1799589"/>
            <a:chExt cx="1579245" cy="1054735"/>
          </a:xfrm>
        </p:grpSpPr>
        <p:sp>
          <p:nvSpPr>
            <p:cNvPr id="6" name="object 6"/>
            <p:cNvSpPr/>
            <p:nvPr/>
          </p:nvSpPr>
          <p:spPr>
            <a:xfrm>
              <a:off x="8822435" y="1833371"/>
              <a:ext cx="1508760" cy="984885"/>
            </a:xfrm>
            <a:custGeom>
              <a:avLst/>
              <a:gdLst/>
              <a:ahLst/>
              <a:cxnLst/>
              <a:rect l="l" t="t" r="r" b="b"/>
              <a:pathLst>
                <a:path w="1508759" h="984885">
                  <a:moveTo>
                    <a:pt x="0" y="984503"/>
                  </a:moveTo>
                  <a:lnTo>
                    <a:pt x="377952" y="737615"/>
                  </a:lnTo>
                  <a:lnTo>
                    <a:pt x="752856" y="493775"/>
                  </a:lnTo>
                  <a:lnTo>
                    <a:pt x="1054608" y="295655"/>
                  </a:lnTo>
                  <a:lnTo>
                    <a:pt x="150876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7256" y="2784093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65208" y="253720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0112" y="229336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41864" y="2095245"/>
              <a:ext cx="70104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96016" y="1799589"/>
              <a:ext cx="70103" cy="70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79131" y="1569719"/>
          <a:ext cx="4091938" cy="207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08">
                <a:tc>
                  <a:txBody>
                    <a:bodyPr/>
                    <a:lstStyle/>
                    <a:p>
                      <a:pPr marR="92710" algn="r">
                        <a:lnSpc>
                          <a:spcPts val="1140"/>
                        </a:lnSpc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08"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spc="1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383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1140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100,000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200,000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300,000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400,000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023350" y="1227581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52189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Simple Linear</a:t>
            </a:r>
            <a:r>
              <a:rPr sz="2800" u="none" spc="-75" dirty="0"/>
              <a:t> </a:t>
            </a:r>
            <a:r>
              <a:rPr sz="2800" u="none" spc="-5" dirty="0"/>
              <a:t>Regression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0774680" cy="32873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rlito"/>
                <a:cs typeface="Carlito"/>
              </a:rPr>
              <a:t>Lets continue with </a:t>
            </a:r>
            <a:r>
              <a:rPr sz="2000" spc="-15" dirty="0">
                <a:latin typeface="Carlito"/>
                <a:cs typeface="Carlito"/>
              </a:rPr>
              <a:t>data set </a:t>
            </a:r>
            <a:r>
              <a:rPr sz="2000" spc="-5" dirty="0">
                <a:latin typeface="Carlito"/>
                <a:cs typeface="Carlito"/>
              </a:rPr>
              <a:t>2, </a:t>
            </a:r>
            <a:r>
              <a:rPr sz="2000" spc="-30" dirty="0">
                <a:latin typeface="Carlito"/>
                <a:cs typeface="Carlito"/>
              </a:rPr>
              <a:t>Television </a:t>
            </a:r>
            <a:r>
              <a:rPr sz="2000" spc="-5" dirty="0">
                <a:latin typeface="Carlito"/>
                <a:cs typeface="Carlito"/>
              </a:rPr>
              <a:t>production house </a:t>
            </a:r>
            <a:r>
              <a:rPr sz="2000" spc="-20" dirty="0">
                <a:latin typeface="Carlito"/>
                <a:cs typeface="Carlito"/>
              </a:rPr>
              <a:t>have many factors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find </a:t>
            </a:r>
            <a:r>
              <a:rPr sz="2000" spc="-5" dirty="0">
                <a:latin typeface="Carlito"/>
                <a:cs typeface="Carlito"/>
              </a:rPr>
              <a:t>out the </a:t>
            </a:r>
            <a:r>
              <a:rPr sz="2000" spc="-15" dirty="0">
                <a:latin typeface="Carlito"/>
                <a:cs typeface="Carlito"/>
              </a:rPr>
              <a:t>revenue  </a:t>
            </a:r>
            <a:r>
              <a:rPr sz="2000" spc="-20" dirty="0">
                <a:latin typeface="Carlito"/>
                <a:cs typeface="Carlito"/>
              </a:rPr>
              <a:t>generated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-15" dirty="0">
                <a:latin typeface="Carlito"/>
                <a:cs typeface="Carlito"/>
              </a:rPr>
              <a:t>advertisement. </a:t>
            </a:r>
            <a:r>
              <a:rPr sz="2000" spc="-1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production house decides </a:t>
            </a:r>
            <a:r>
              <a:rPr sz="2000" spc="-15" dirty="0">
                <a:latin typeface="Carlito"/>
                <a:cs typeface="Carlito"/>
              </a:rPr>
              <a:t>to start </a:t>
            </a:r>
            <a:r>
              <a:rPr sz="2000" spc="-5" dirty="0">
                <a:latin typeface="Carlito"/>
                <a:cs typeface="Carlito"/>
              </a:rPr>
              <a:t>by taking only one </a:t>
            </a:r>
            <a:r>
              <a:rPr sz="2000" spc="-20" dirty="0">
                <a:latin typeface="Carlito"/>
                <a:cs typeface="Carlito"/>
              </a:rPr>
              <a:t>factor </a:t>
            </a:r>
            <a:r>
              <a:rPr sz="2000" spc="-5" dirty="0">
                <a:latin typeface="Carlito"/>
                <a:cs typeface="Carlito"/>
              </a:rPr>
              <a:t>i.e.  </a:t>
            </a:r>
            <a:r>
              <a:rPr sz="2000" spc="-10" dirty="0">
                <a:latin typeface="Carlito"/>
                <a:cs typeface="Carlito"/>
              </a:rPr>
              <a:t>promotion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find </a:t>
            </a:r>
            <a:r>
              <a:rPr sz="2000" spc="-5" dirty="0">
                <a:latin typeface="Carlito"/>
                <a:cs typeface="Carlito"/>
              </a:rPr>
              <a:t>out the </a:t>
            </a:r>
            <a:r>
              <a:rPr sz="2000" spc="-10" dirty="0">
                <a:latin typeface="Carlito"/>
                <a:cs typeface="Carlito"/>
              </a:rPr>
              <a:t>advertising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revenue.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rlito"/>
                <a:cs typeface="Carlito"/>
              </a:rPr>
              <a:t>Here,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promotion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10" dirty="0">
                <a:latin typeface="Carlito"/>
                <a:cs typeface="Carlito"/>
              </a:rPr>
              <a:t>advertising </a:t>
            </a:r>
            <a:r>
              <a:rPr sz="2000" spc="-15" dirty="0">
                <a:latin typeface="Carlito"/>
                <a:cs typeface="Carlito"/>
              </a:rPr>
              <a:t>revenue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the only </a:t>
            </a:r>
            <a:r>
              <a:rPr sz="2000" spc="-10" dirty="0">
                <a:latin typeface="Carlito"/>
                <a:cs typeface="Carlito"/>
              </a:rPr>
              <a:t>variables,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where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Carlito"/>
                <a:cs typeface="Carlito"/>
              </a:rPr>
              <a:t>X=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Promotion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5" dirty="0">
                <a:latin typeface="Carlito"/>
                <a:cs typeface="Carlito"/>
              </a:rPr>
              <a:t>Y= </a:t>
            </a:r>
            <a:r>
              <a:rPr sz="2000" spc="-10" dirty="0">
                <a:latin typeface="Carlito"/>
                <a:cs typeface="Carlito"/>
              </a:rPr>
              <a:t>Advertising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Revenue</a:t>
            </a:r>
            <a:endParaRPr sz="2000">
              <a:latin typeface="Carlito"/>
              <a:cs typeface="Carlito"/>
            </a:endParaRPr>
          </a:p>
          <a:p>
            <a:pPr marL="414655" indent="-4025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sz="2000" spc="-20" dirty="0">
                <a:latin typeface="Carlito"/>
                <a:cs typeface="Carlito"/>
              </a:rPr>
              <a:t>So, </a:t>
            </a:r>
            <a:r>
              <a:rPr sz="2000" spc="-1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20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Simple </a:t>
            </a:r>
            <a:r>
              <a:rPr sz="2000" spc="-5" dirty="0">
                <a:latin typeface="Carlito"/>
                <a:cs typeface="Carlito"/>
              </a:rPr>
              <a:t>linear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regression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5" dirty="0">
                <a:latin typeface="Arial"/>
                <a:cs typeface="Arial"/>
              </a:rPr>
              <a:t>Let’s </a:t>
            </a:r>
            <a:r>
              <a:rPr sz="2000" spc="-160" dirty="0">
                <a:latin typeface="Arial"/>
                <a:cs typeface="Arial"/>
              </a:rPr>
              <a:t>see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calculate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advertising </a:t>
            </a:r>
            <a:r>
              <a:rPr sz="2000" spc="-95" dirty="0">
                <a:latin typeface="Arial"/>
                <a:cs typeface="Arial"/>
              </a:rPr>
              <a:t>revenue </a:t>
            </a:r>
            <a:r>
              <a:rPr sz="2000" spc="-130" dirty="0">
                <a:latin typeface="Arial"/>
                <a:cs typeface="Arial"/>
              </a:rPr>
              <a:t>based </a:t>
            </a:r>
            <a:r>
              <a:rPr sz="2000" spc="-65" dirty="0">
                <a:latin typeface="Arial"/>
                <a:cs typeface="Arial"/>
              </a:rPr>
              <a:t>on </a:t>
            </a:r>
            <a:r>
              <a:rPr sz="2000" spc="-35" dirty="0">
                <a:latin typeface="Arial"/>
                <a:cs typeface="Arial"/>
              </a:rPr>
              <a:t>promotion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80" dirty="0">
                <a:latin typeface="Arial"/>
                <a:cs typeface="Arial"/>
              </a:rPr>
              <a:t>simple </a:t>
            </a:r>
            <a:r>
              <a:rPr sz="2000" spc="-50" dirty="0">
                <a:latin typeface="Arial"/>
                <a:cs typeface="Arial"/>
              </a:rPr>
              <a:t>linear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547917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Simple Linear </a:t>
            </a:r>
            <a:r>
              <a:rPr sz="2800" u="none" spc="-5" dirty="0"/>
              <a:t>Regression</a:t>
            </a:r>
            <a:r>
              <a:rPr sz="2800" u="none" spc="-110" dirty="0"/>
              <a:t> </a:t>
            </a:r>
            <a:r>
              <a:rPr sz="2800" u="none" dirty="0"/>
              <a:t>Model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614603"/>
            <a:ext cx="4352925" cy="119824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000" b="1" spc="-10" dirty="0">
                <a:latin typeface="Carlito"/>
                <a:cs typeface="Carlito"/>
              </a:rPr>
              <a:t>Linear Regression</a:t>
            </a:r>
            <a:r>
              <a:rPr sz="2000" b="1" spc="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Equation:</a:t>
            </a:r>
            <a:endParaRPr sz="2000">
              <a:latin typeface="Carlito"/>
              <a:cs typeface="Carlito"/>
            </a:endParaRPr>
          </a:p>
          <a:p>
            <a:pPr marL="3170555" marR="5080" indent="27305">
              <a:lnSpc>
                <a:spcPct val="100000"/>
              </a:lnSpc>
              <a:spcBef>
                <a:spcPts val="1015"/>
              </a:spcBef>
            </a:pPr>
            <a:r>
              <a:rPr sz="2000" spc="-10" dirty="0">
                <a:latin typeface="Carlito"/>
                <a:cs typeface="Carlito"/>
              </a:rPr>
              <a:t>Population  </a:t>
            </a:r>
            <a:r>
              <a:rPr sz="2000" spc="-5" dirty="0">
                <a:latin typeface="Carlito"/>
                <a:cs typeface="Carlito"/>
              </a:rPr>
              <a:t>Y</a:t>
            </a:r>
            <a:r>
              <a:rPr sz="2000" spc="38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intercept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91" y="3029660"/>
            <a:ext cx="9530080" cy="33591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52420">
              <a:lnSpc>
                <a:spcPct val="100000"/>
              </a:lnSpc>
              <a:spcBef>
                <a:spcPts val="825"/>
              </a:spcBef>
            </a:pPr>
            <a:r>
              <a:rPr sz="2000" spc="-15" dirty="0">
                <a:latin typeface="Carlito"/>
                <a:cs typeface="Carlito"/>
              </a:rPr>
              <a:t>where:</a:t>
            </a:r>
            <a:endParaRPr sz="2000">
              <a:latin typeface="Carlito"/>
              <a:cs typeface="Carlito"/>
            </a:endParaRPr>
          </a:p>
          <a:p>
            <a:pPr marL="3596004" indent="-34544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3596004" algn="l"/>
                <a:tab pos="3596640" algn="l"/>
              </a:tabLst>
            </a:pPr>
            <a:r>
              <a:rPr sz="2000" spc="-85" dirty="0">
                <a:latin typeface="Carlito"/>
                <a:cs typeface="Carlito"/>
              </a:rPr>
              <a:t>Y: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variable that </a:t>
            </a:r>
            <a:r>
              <a:rPr sz="2000" spc="-25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trying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predict</a:t>
            </a:r>
            <a:endParaRPr sz="2000">
              <a:latin typeface="Carlito"/>
              <a:cs typeface="Carlito"/>
            </a:endParaRPr>
          </a:p>
          <a:p>
            <a:pPr marL="3596004" indent="-34544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96004" algn="l"/>
                <a:tab pos="3596640" algn="l"/>
              </a:tabLst>
            </a:pPr>
            <a:r>
              <a:rPr sz="2000" spc="-5" dirty="0">
                <a:latin typeface="Carlito"/>
                <a:cs typeface="Carlito"/>
              </a:rPr>
              <a:t>X</a:t>
            </a:r>
            <a:r>
              <a:rPr sz="2025" spc="-7" baseline="-20576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variables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predict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  <a:p>
            <a:pPr marL="3596004" indent="-34544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96004" algn="l"/>
                <a:tab pos="3596640" algn="l"/>
              </a:tabLst>
            </a:pPr>
            <a:r>
              <a:rPr sz="2000" spc="-5" dirty="0">
                <a:latin typeface="Carlito"/>
                <a:cs typeface="Carlito"/>
              </a:rPr>
              <a:t>a: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intercept</a:t>
            </a:r>
            <a:endParaRPr sz="2000">
              <a:latin typeface="Carlito"/>
              <a:cs typeface="Carlito"/>
            </a:endParaRPr>
          </a:p>
          <a:p>
            <a:pPr marL="3596004" indent="-34544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3596004" algn="l"/>
                <a:tab pos="3596640" algn="l"/>
              </a:tabLst>
            </a:pPr>
            <a:r>
              <a:rPr sz="2000" spc="-5" dirty="0">
                <a:latin typeface="Carlito"/>
                <a:cs typeface="Carlito"/>
              </a:rPr>
              <a:t>b</a:t>
            </a:r>
            <a:r>
              <a:rPr sz="2025" spc="-7" baseline="-20576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: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slope</a:t>
            </a:r>
            <a:endParaRPr sz="2000">
              <a:latin typeface="Carlito"/>
              <a:cs typeface="Carlito"/>
            </a:endParaRPr>
          </a:p>
          <a:p>
            <a:pPr marL="3596004" indent="-34544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96004" algn="l"/>
                <a:tab pos="3596640" algn="l"/>
              </a:tabLst>
            </a:pPr>
            <a:r>
              <a:rPr sz="2000" spc="-10" dirty="0">
                <a:latin typeface="Carlito"/>
                <a:cs typeface="Carlito"/>
              </a:rPr>
              <a:t>e</a:t>
            </a:r>
            <a:r>
              <a:rPr sz="2025" spc="-15" baseline="-20576" dirty="0">
                <a:latin typeface="Carlito"/>
                <a:cs typeface="Carlito"/>
              </a:rPr>
              <a:t>i</a:t>
            </a:r>
            <a:r>
              <a:rPr sz="2000" spc="-10" dirty="0">
                <a:latin typeface="Carlito"/>
                <a:cs typeface="Carlito"/>
              </a:rPr>
              <a:t>=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regression </a:t>
            </a:r>
            <a:r>
              <a:rPr sz="2000" spc="-10" dirty="0">
                <a:latin typeface="Carlito"/>
                <a:cs typeface="Carlito"/>
              </a:rPr>
              <a:t>residual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error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term</a:t>
            </a:r>
            <a:endParaRPr sz="2000">
              <a:latin typeface="Carlito"/>
              <a:cs typeface="Carlito"/>
            </a:endParaRPr>
          </a:p>
          <a:p>
            <a:pPr marL="394970" indent="-344805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b="1" spc="-5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5" dirty="0">
                <a:latin typeface="Carlito"/>
                <a:cs typeface="Carlito"/>
              </a:rPr>
              <a:t>estimated </a:t>
            </a:r>
            <a:r>
              <a:rPr sz="2000" b="1" spc="-25" dirty="0">
                <a:latin typeface="Carlito"/>
                <a:cs typeface="Carlito"/>
              </a:rPr>
              <a:t>average </a:t>
            </a:r>
            <a:r>
              <a:rPr sz="2000" b="1" spc="-15" dirty="0">
                <a:latin typeface="Carlito"/>
                <a:cs typeface="Carlito"/>
              </a:rPr>
              <a:t>value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Y </a:t>
            </a:r>
            <a:r>
              <a:rPr sz="2000" spc="-1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X is</a:t>
            </a:r>
            <a:r>
              <a:rPr sz="2000" spc="29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zero</a:t>
            </a:r>
            <a:endParaRPr sz="2000">
              <a:latin typeface="Carlito"/>
              <a:cs typeface="Carlito"/>
            </a:endParaRPr>
          </a:p>
          <a:p>
            <a:pPr marL="394970" indent="-34480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b="1" spc="-5" dirty="0"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20" dirty="0">
                <a:latin typeface="Carlito"/>
                <a:cs typeface="Carlito"/>
              </a:rPr>
              <a:t>estimated </a:t>
            </a:r>
            <a:r>
              <a:rPr sz="2000" spc="-10" dirty="0">
                <a:latin typeface="Carlito"/>
                <a:cs typeface="Carlito"/>
              </a:rPr>
              <a:t>change </a:t>
            </a: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25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Y as a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 a </a:t>
            </a:r>
            <a:r>
              <a:rPr sz="2000" dirty="0">
                <a:latin typeface="Carlito"/>
                <a:cs typeface="Carlito"/>
              </a:rPr>
              <a:t>one-unit </a:t>
            </a:r>
            <a:r>
              <a:rPr sz="2000" spc="-10" dirty="0">
                <a:latin typeface="Carlito"/>
                <a:cs typeface="Carlito"/>
              </a:rPr>
              <a:t>increase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515" y="2482595"/>
            <a:ext cx="3096895" cy="734695"/>
          </a:xfrm>
          <a:prstGeom prst="rect">
            <a:avLst/>
          </a:prstGeom>
          <a:solidFill>
            <a:srgbClr val="FFC000">
              <a:alpha val="23921"/>
            </a:srgbClr>
          </a:solidFill>
          <a:ln w="9144">
            <a:solidFill>
              <a:srgbClr val="FFC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"/>
              </a:spcBef>
              <a:tabLst>
                <a:tab pos="582930" algn="l"/>
              </a:tabLst>
            </a:pPr>
            <a:r>
              <a:rPr sz="3800" spc="-254" dirty="0">
                <a:latin typeface="Times New Roman"/>
                <a:cs typeface="Times New Roman"/>
              </a:rPr>
              <a:t>Y</a:t>
            </a:r>
            <a:r>
              <a:rPr sz="3300" spc="-382" baseline="-23989" dirty="0">
                <a:latin typeface="Times New Roman"/>
                <a:cs typeface="Times New Roman"/>
              </a:rPr>
              <a:t>i	</a:t>
            </a:r>
            <a:r>
              <a:rPr sz="3800" spc="-85" dirty="0">
                <a:latin typeface="Symbol"/>
                <a:cs typeface="Symbol"/>
              </a:rPr>
              <a:t></a:t>
            </a:r>
            <a:r>
              <a:rPr sz="3800" spc="-290" dirty="0">
                <a:latin typeface="Times New Roman"/>
                <a:cs typeface="Times New Roman"/>
              </a:rPr>
              <a:t> </a:t>
            </a:r>
            <a:r>
              <a:rPr sz="3800" spc="-70" dirty="0">
                <a:latin typeface="Times New Roman"/>
                <a:cs typeface="Times New Roman"/>
              </a:rPr>
              <a:t>a</a:t>
            </a:r>
            <a:r>
              <a:rPr sz="3800" spc="-285" dirty="0">
                <a:latin typeface="Times New Roman"/>
                <a:cs typeface="Times New Roman"/>
              </a:rPr>
              <a:t> </a:t>
            </a:r>
            <a:r>
              <a:rPr sz="3800" spc="-85" dirty="0">
                <a:latin typeface="Symbol"/>
                <a:cs typeface="Symbol"/>
              </a:rPr>
              <a:t></a:t>
            </a:r>
            <a:r>
              <a:rPr sz="3800" spc="-395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b</a:t>
            </a:r>
            <a:r>
              <a:rPr sz="3300" spc="-37" baseline="-23989" dirty="0">
                <a:latin typeface="Times New Roman"/>
                <a:cs typeface="Times New Roman"/>
              </a:rPr>
              <a:t>i</a:t>
            </a:r>
            <a:r>
              <a:rPr sz="3300" spc="-540" baseline="-23989" dirty="0">
                <a:latin typeface="Times New Roman"/>
                <a:cs typeface="Times New Roman"/>
              </a:rPr>
              <a:t> </a:t>
            </a:r>
            <a:r>
              <a:rPr sz="3800" spc="-40" dirty="0">
                <a:latin typeface="Times New Roman"/>
                <a:cs typeface="Times New Roman"/>
              </a:rPr>
              <a:t>X</a:t>
            </a:r>
            <a:r>
              <a:rPr sz="3300" spc="-60" baseline="-23989" dirty="0">
                <a:latin typeface="Times New Roman"/>
                <a:cs typeface="Times New Roman"/>
              </a:rPr>
              <a:t>i</a:t>
            </a:r>
            <a:r>
              <a:rPr sz="3300" spc="585" baseline="-23989" dirty="0">
                <a:latin typeface="Times New Roman"/>
                <a:cs typeface="Times New Roman"/>
              </a:rPr>
              <a:t> </a:t>
            </a:r>
            <a:r>
              <a:rPr sz="3800" spc="-85" dirty="0">
                <a:latin typeface="Symbol"/>
                <a:cs typeface="Symbol"/>
              </a:rPr>
              <a:t></a:t>
            </a:r>
            <a:r>
              <a:rPr sz="3800" spc="-450" dirty="0">
                <a:latin typeface="Times New Roman"/>
                <a:cs typeface="Times New Roman"/>
              </a:rPr>
              <a:t> </a:t>
            </a:r>
            <a:r>
              <a:rPr sz="3800" i="1" spc="-130" dirty="0">
                <a:latin typeface="Times New Roman"/>
                <a:cs typeface="Times New Roman"/>
              </a:rPr>
              <a:t>e</a:t>
            </a:r>
            <a:r>
              <a:rPr sz="3300" i="1" spc="-195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8877" y="1178432"/>
            <a:ext cx="13493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rlito"/>
                <a:cs typeface="Carlito"/>
              </a:rPr>
              <a:t>I</a:t>
            </a:r>
            <a:r>
              <a:rPr sz="2000" spc="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d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p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nd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t  </a:t>
            </a:r>
            <a:r>
              <a:rPr sz="2000" spc="-20" dirty="0">
                <a:latin typeface="Carlito"/>
                <a:cs typeface="Carlito"/>
              </a:rPr>
              <a:t>Variable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118" y="2501900"/>
            <a:ext cx="11010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rlito"/>
                <a:cs typeface="Carlito"/>
              </a:rPr>
              <a:t>Random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Error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term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352" y="1178432"/>
            <a:ext cx="1764664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rlito"/>
                <a:cs typeface="Carlito"/>
              </a:rPr>
              <a:t>Population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Slope  </a:t>
            </a:r>
            <a:r>
              <a:rPr sz="2000" spc="-15" dirty="0">
                <a:latin typeface="Carlito"/>
                <a:cs typeface="Carlito"/>
              </a:rPr>
              <a:t>Coefficient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292" y="2433574"/>
            <a:ext cx="11728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rlito"/>
                <a:cs typeface="Carlito"/>
              </a:rPr>
              <a:t>D</a:t>
            </a:r>
            <a:r>
              <a:rPr sz="2000" spc="-2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p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nd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t  </a:t>
            </a:r>
            <a:r>
              <a:rPr sz="2000" spc="-20" dirty="0">
                <a:latin typeface="Carlito"/>
                <a:cs typeface="Carlito"/>
              </a:rPr>
              <a:t>Variable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7595" y="2761233"/>
            <a:ext cx="1365885" cy="165100"/>
          </a:xfrm>
          <a:custGeom>
            <a:avLst/>
            <a:gdLst/>
            <a:ahLst/>
            <a:cxnLst/>
            <a:rect l="l" t="t" r="r" b="b"/>
            <a:pathLst>
              <a:path w="1365885" h="165100">
                <a:moveTo>
                  <a:pt x="1329357" y="124020"/>
                </a:moveTo>
                <a:lnTo>
                  <a:pt x="1270889" y="151764"/>
                </a:lnTo>
                <a:lnTo>
                  <a:pt x="1267841" y="153288"/>
                </a:lnTo>
                <a:lnTo>
                  <a:pt x="1266444" y="157099"/>
                </a:lnTo>
                <a:lnTo>
                  <a:pt x="1269492" y="163449"/>
                </a:lnTo>
                <a:lnTo>
                  <a:pt x="1273302" y="164718"/>
                </a:lnTo>
                <a:lnTo>
                  <a:pt x="1276350" y="163321"/>
                </a:lnTo>
                <a:lnTo>
                  <a:pt x="1354693" y="125983"/>
                </a:lnTo>
                <a:lnTo>
                  <a:pt x="1352804" y="125983"/>
                </a:lnTo>
                <a:lnTo>
                  <a:pt x="1329357" y="124020"/>
                </a:lnTo>
                <a:close/>
              </a:path>
              <a:path w="1365885" h="165100">
                <a:moveTo>
                  <a:pt x="1340758" y="118610"/>
                </a:moveTo>
                <a:lnTo>
                  <a:pt x="1329357" y="124020"/>
                </a:lnTo>
                <a:lnTo>
                  <a:pt x="1352804" y="125983"/>
                </a:lnTo>
                <a:lnTo>
                  <a:pt x="1352895" y="124840"/>
                </a:lnTo>
                <a:lnTo>
                  <a:pt x="1349629" y="124840"/>
                </a:lnTo>
                <a:lnTo>
                  <a:pt x="1340758" y="118610"/>
                </a:lnTo>
                <a:close/>
              </a:path>
              <a:path w="1365885" h="165100">
                <a:moveTo>
                  <a:pt x="1281811" y="61721"/>
                </a:moveTo>
                <a:lnTo>
                  <a:pt x="1277874" y="62483"/>
                </a:lnTo>
                <a:lnTo>
                  <a:pt x="1275842" y="65277"/>
                </a:lnTo>
                <a:lnTo>
                  <a:pt x="1273937" y="68199"/>
                </a:lnTo>
                <a:lnTo>
                  <a:pt x="1274571" y="72136"/>
                </a:lnTo>
                <a:lnTo>
                  <a:pt x="1330383" y="111321"/>
                </a:lnTo>
                <a:lnTo>
                  <a:pt x="1353820" y="113283"/>
                </a:lnTo>
                <a:lnTo>
                  <a:pt x="1352804" y="125983"/>
                </a:lnTo>
                <a:lnTo>
                  <a:pt x="1354693" y="125983"/>
                </a:lnTo>
                <a:lnTo>
                  <a:pt x="1365884" y="120650"/>
                </a:lnTo>
                <a:lnTo>
                  <a:pt x="1281811" y="61721"/>
                </a:lnTo>
                <a:close/>
              </a:path>
              <a:path w="1365885" h="165100">
                <a:moveTo>
                  <a:pt x="1350645" y="113918"/>
                </a:moveTo>
                <a:lnTo>
                  <a:pt x="1340758" y="118610"/>
                </a:lnTo>
                <a:lnTo>
                  <a:pt x="1349629" y="124840"/>
                </a:lnTo>
                <a:lnTo>
                  <a:pt x="1350645" y="113918"/>
                </a:lnTo>
                <a:close/>
              </a:path>
              <a:path w="1365885" h="165100">
                <a:moveTo>
                  <a:pt x="1353769" y="113918"/>
                </a:moveTo>
                <a:lnTo>
                  <a:pt x="1350645" y="113918"/>
                </a:lnTo>
                <a:lnTo>
                  <a:pt x="1349629" y="124840"/>
                </a:lnTo>
                <a:lnTo>
                  <a:pt x="1352895" y="124840"/>
                </a:lnTo>
                <a:lnTo>
                  <a:pt x="1353769" y="113918"/>
                </a:lnTo>
                <a:close/>
              </a:path>
              <a:path w="1365885" h="165100">
                <a:moveTo>
                  <a:pt x="1016" y="0"/>
                </a:moveTo>
                <a:lnTo>
                  <a:pt x="0" y="12700"/>
                </a:lnTo>
                <a:lnTo>
                  <a:pt x="1329357" y="124020"/>
                </a:lnTo>
                <a:lnTo>
                  <a:pt x="1340758" y="118610"/>
                </a:lnTo>
                <a:lnTo>
                  <a:pt x="1330383" y="111321"/>
                </a:lnTo>
                <a:lnTo>
                  <a:pt x="1016" y="0"/>
                </a:lnTo>
                <a:close/>
              </a:path>
              <a:path w="1365885" h="165100">
                <a:moveTo>
                  <a:pt x="1330383" y="111321"/>
                </a:moveTo>
                <a:lnTo>
                  <a:pt x="1340758" y="118610"/>
                </a:lnTo>
                <a:lnTo>
                  <a:pt x="1350645" y="113918"/>
                </a:lnTo>
                <a:lnTo>
                  <a:pt x="1353769" y="113918"/>
                </a:lnTo>
                <a:lnTo>
                  <a:pt x="1353820" y="113283"/>
                </a:lnTo>
                <a:lnTo>
                  <a:pt x="1330383" y="111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5678" y="1856739"/>
            <a:ext cx="1447165" cy="770890"/>
          </a:xfrm>
          <a:custGeom>
            <a:avLst/>
            <a:gdLst/>
            <a:ahLst/>
            <a:cxnLst/>
            <a:rect l="l" t="t" r="r" b="b"/>
            <a:pathLst>
              <a:path w="1447164" h="770889">
                <a:moveTo>
                  <a:pt x="1412329" y="755264"/>
                </a:moveTo>
                <a:lnTo>
                  <a:pt x="1344041" y="758189"/>
                </a:lnTo>
                <a:lnTo>
                  <a:pt x="1341374" y="761111"/>
                </a:lnTo>
                <a:lnTo>
                  <a:pt x="1341628" y="768096"/>
                </a:lnTo>
                <a:lnTo>
                  <a:pt x="1344676" y="770889"/>
                </a:lnTo>
                <a:lnTo>
                  <a:pt x="1447165" y="766445"/>
                </a:lnTo>
                <a:lnTo>
                  <a:pt x="1447006" y="766190"/>
                </a:lnTo>
                <a:lnTo>
                  <a:pt x="1433068" y="766190"/>
                </a:lnTo>
                <a:lnTo>
                  <a:pt x="1412329" y="755264"/>
                </a:lnTo>
                <a:close/>
              </a:path>
              <a:path w="1447164" h="770889">
                <a:moveTo>
                  <a:pt x="1424916" y="754720"/>
                </a:moveTo>
                <a:lnTo>
                  <a:pt x="1412329" y="755264"/>
                </a:lnTo>
                <a:lnTo>
                  <a:pt x="1433068" y="766190"/>
                </a:lnTo>
                <a:lnTo>
                  <a:pt x="1434249" y="763905"/>
                </a:lnTo>
                <a:lnTo>
                  <a:pt x="1430655" y="763905"/>
                </a:lnTo>
                <a:lnTo>
                  <a:pt x="1424916" y="754720"/>
                </a:lnTo>
                <a:close/>
              </a:path>
              <a:path w="1447164" h="770889">
                <a:moveTo>
                  <a:pt x="1388872" y="678434"/>
                </a:moveTo>
                <a:lnTo>
                  <a:pt x="1383030" y="682244"/>
                </a:lnTo>
                <a:lnTo>
                  <a:pt x="1382014" y="686054"/>
                </a:lnTo>
                <a:lnTo>
                  <a:pt x="1418207" y="743982"/>
                </a:lnTo>
                <a:lnTo>
                  <a:pt x="1438910" y="754888"/>
                </a:lnTo>
                <a:lnTo>
                  <a:pt x="1433068" y="766190"/>
                </a:lnTo>
                <a:lnTo>
                  <a:pt x="1447006" y="766190"/>
                </a:lnTo>
                <a:lnTo>
                  <a:pt x="1392809" y="679323"/>
                </a:lnTo>
                <a:lnTo>
                  <a:pt x="1388872" y="678434"/>
                </a:lnTo>
                <a:close/>
              </a:path>
              <a:path w="1447164" h="770889">
                <a:moveTo>
                  <a:pt x="1435735" y="754252"/>
                </a:moveTo>
                <a:lnTo>
                  <a:pt x="1424916" y="754720"/>
                </a:lnTo>
                <a:lnTo>
                  <a:pt x="1430655" y="763905"/>
                </a:lnTo>
                <a:lnTo>
                  <a:pt x="1435735" y="754252"/>
                </a:lnTo>
                <a:close/>
              </a:path>
              <a:path w="1447164" h="770889">
                <a:moveTo>
                  <a:pt x="1437704" y="754252"/>
                </a:moveTo>
                <a:lnTo>
                  <a:pt x="1435735" y="754252"/>
                </a:lnTo>
                <a:lnTo>
                  <a:pt x="1430655" y="763905"/>
                </a:lnTo>
                <a:lnTo>
                  <a:pt x="1434249" y="763905"/>
                </a:lnTo>
                <a:lnTo>
                  <a:pt x="1438910" y="754888"/>
                </a:lnTo>
                <a:lnTo>
                  <a:pt x="1437704" y="754252"/>
                </a:lnTo>
                <a:close/>
              </a:path>
              <a:path w="1447164" h="770889">
                <a:moveTo>
                  <a:pt x="5842" y="0"/>
                </a:moveTo>
                <a:lnTo>
                  <a:pt x="0" y="11175"/>
                </a:lnTo>
                <a:lnTo>
                  <a:pt x="1412329" y="755264"/>
                </a:lnTo>
                <a:lnTo>
                  <a:pt x="1424916" y="754720"/>
                </a:lnTo>
                <a:lnTo>
                  <a:pt x="1418207" y="743982"/>
                </a:lnTo>
                <a:lnTo>
                  <a:pt x="5842" y="0"/>
                </a:lnTo>
                <a:close/>
              </a:path>
              <a:path w="1447164" h="770889">
                <a:moveTo>
                  <a:pt x="1418207" y="743982"/>
                </a:moveTo>
                <a:lnTo>
                  <a:pt x="1424916" y="754720"/>
                </a:lnTo>
                <a:lnTo>
                  <a:pt x="1435735" y="754252"/>
                </a:lnTo>
                <a:lnTo>
                  <a:pt x="1437704" y="754252"/>
                </a:lnTo>
                <a:lnTo>
                  <a:pt x="1418207" y="743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4828" y="1828292"/>
            <a:ext cx="105410" cy="662940"/>
          </a:xfrm>
          <a:custGeom>
            <a:avLst/>
            <a:gdLst/>
            <a:ahLst/>
            <a:cxnLst/>
            <a:rect l="l" t="t" r="r" b="b"/>
            <a:pathLst>
              <a:path w="105410" h="662939">
                <a:moveTo>
                  <a:pt x="7747" y="563499"/>
                </a:moveTo>
                <a:lnTo>
                  <a:pt x="4572" y="565023"/>
                </a:lnTo>
                <a:lnTo>
                  <a:pt x="1397" y="566420"/>
                </a:lnTo>
                <a:lnTo>
                  <a:pt x="0" y="570230"/>
                </a:lnTo>
                <a:lnTo>
                  <a:pt x="44323" y="662813"/>
                </a:lnTo>
                <a:lnTo>
                  <a:pt x="52761" y="650748"/>
                </a:lnTo>
                <a:lnTo>
                  <a:pt x="51688" y="650748"/>
                </a:lnTo>
                <a:lnTo>
                  <a:pt x="38988" y="649732"/>
                </a:lnTo>
                <a:lnTo>
                  <a:pt x="40915" y="626318"/>
                </a:lnTo>
                <a:lnTo>
                  <a:pt x="11557" y="564769"/>
                </a:lnTo>
                <a:lnTo>
                  <a:pt x="7747" y="563499"/>
                </a:lnTo>
                <a:close/>
              </a:path>
              <a:path w="105410" h="662939">
                <a:moveTo>
                  <a:pt x="40915" y="626318"/>
                </a:moveTo>
                <a:lnTo>
                  <a:pt x="38988" y="649732"/>
                </a:lnTo>
                <a:lnTo>
                  <a:pt x="51688" y="650748"/>
                </a:lnTo>
                <a:lnTo>
                  <a:pt x="51950" y="647573"/>
                </a:lnTo>
                <a:lnTo>
                  <a:pt x="51054" y="647573"/>
                </a:lnTo>
                <a:lnTo>
                  <a:pt x="40132" y="646684"/>
                </a:lnTo>
                <a:lnTo>
                  <a:pt x="46369" y="637751"/>
                </a:lnTo>
                <a:lnTo>
                  <a:pt x="40915" y="626318"/>
                </a:lnTo>
                <a:close/>
              </a:path>
              <a:path w="105410" h="662939">
                <a:moveTo>
                  <a:pt x="96647" y="570738"/>
                </a:moveTo>
                <a:lnTo>
                  <a:pt x="92710" y="571500"/>
                </a:lnTo>
                <a:lnTo>
                  <a:pt x="90678" y="574294"/>
                </a:lnTo>
                <a:lnTo>
                  <a:pt x="53612" y="627378"/>
                </a:lnTo>
                <a:lnTo>
                  <a:pt x="51688" y="650748"/>
                </a:lnTo>
                <a:lnTo>
                  <a:pt x="52761" y="650748"/>
                </a:lnTo>
                <a:lnTo>
                  <a:pt x="103124" y="578738"/>
                </a:lnTo>
                <a:lnTo>
                  <a:pt x="102362" y="574802"/>
                </a:lnTo>
                <a:lnTo>
                  <a:pt x="99568" y="572770"/>
                </a:lnTo>
                <a:lnTo>
                  <a:pt x="96647" y="570738"/>
                </a:lnTo>
                <a:close/>
              </a:path>
              <a:path w="105410" h="662939">
                <a:moveTo>
                  <a:pt x="46369" y="637751"/>
                </a:moveTo>
                <a:lnTo>
                  <a:pt x="40132" y="646684"/>
                </a:lnTo>
                <a:lnTo>
                  <a:pt x="51054" y="647573"/>
                </a:lnTo>
                <a:lnTo>
                  <a:pt x="46369" y="637751"/>
                </a:lnTo>
                <a:close/>
              </a:path>
              <a:path w="105410" h="662939">
                <a:moveTo>
                  <a:pt x="53612" y="627378"/>
                </a:moveTo>
                <a:lnTo>
                  <a:pt x="46369" y="637751"/>
                </a:lnTo>
                <a:lnTo>
                  <a:pt x="51054" y="647573"/>
                </a:lnTo>
                <a:lnTo>
                  <a:pt x="51950" y="647573"/>
                </a:lnTo>
                <a:lnTo>
                  <a:pt x="53612" y="627378"/>
                </a:lnTo>
                <a:close/>
              </a:path>
              <a:path w="105410" h="662939">
                <a:moveTo>
                  <a:pt x="92456" y="0"/>
                </a:moveTo>
                <a:lnTo>
                  <a:pt x="40915" y="626318"/>
                </a:lnTo>
                <a:lnTo>
                  <a:pt x="46369" y="637751"/>
                </a:lnTo>
                <a:lnTo>
                  <a:pt x="53612" y="627378"/>
                </a:lnTo>
                <a:lnTo>
                  <a:pt x="105156" y="1016"/>
                </a:lnTo>
                <a:lnTo>
                  <a:pt x="9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9128" y="1832355"/>
            <a:ext cx="1377315" cy="741680"/>
          </a:xfrm>
          <a:custGeom>
            <a:avLst/>
            <a:gdLst/>
            <a:ahLst/>
            <a:cxnLst/>
            <a:rect l="l" t="t" r="r" b="b"/>
            <a:pathLst>
              <a:path w="1377315" h="741680">
                <a:moveTo>
                  <a:pt x="57785" y="649478"/>
                </a:moveTo>
                <a:lnTo>
                  <a:pt x="53848" y="650494"/>
                </a:lnTo>
                <a:lnTo>
                  <a:pt x="52070" y="653415"/>
                </a:lnTo>
                <a:lnTo>
                  <a:pt x="0" y="737743"/>
                </a:lnTo>
                <a:lnTo>
                  <a:pt x="102489" y="741680"/>
                </a:lnTo>
                <a:lnTo>
                  <a:pt x="105410" y="739013"/>
                </a:lnTo>
                <a:lnTo>
                  <a:pt x="105464" y="737489"/>
                </a:lnTo>
                <a:lnTo>
                  <a:pt x="14097" y="737489"/>
                </a:lnTo>
                <a:lnTo>
                  <a:pt x="8127" y="726186"/>
                </a:lnTo>
                <a:lnTo>
                  <a:pt x="28921" y="715106"/>
                </a:lnTo>
                <a:lnTo>
                  <a:pt x="62865" y="660146"/>
                </a:lnTo>
                <a:lnTo>
                  <a:pt x="64643" y="657098"/>
                </a:lnTo>
                <a:lnTo>
                  <a:pt x="63753" y="653161"/>
                </a:lnTo>
                <a:lnTo>
                  <a:pt x="60832" y="651383"/>
                </a:lnTo>
                <a:lnTo>
                  <a:pt x="57785" y="649478"/>
                </a:lnTo>
                <a:close/>
              </a:path>
              <a:path w="1377315" h="741680">
                <a:moveTo>
                  <a:pt x="28921" y="715106"/>
                </a:moveTo>
                <a:lnTo>
                  <a:pt x="8127" y="726186"/>
                </a:lnTo>
                <a:lnTo>
                  <a:pt x="14097" y="737489"/>
                </a:lnTo>
                <a:lnTo>
                  <a:pt x="18386" y="735203"/>
                </a:lnTo>
                <a:lnTo>
                  <a:pt x="16510" y="735203"/>
                </a:lnTo>
                <a:lnTo>
                  <a:pt x="11302" y="725424"/>
                </a:lnTo>
                <a:lnTo>
                  <a:pt x="22549" y="725424"/>
                </a:lnTo>
                <a:lnTo>
                  <a:pt x="28921" y="715106"/>
                </a:lnTo>
                <a:close/>
              </a:path>
              <a:path w="1377315" h="741680">
                <a:moveTo>
                  <a:pt x="35010" y="726343"/>
                </a:moveTo>
                <a:lnTo>
                  <a:pt x="14097" y="737489"/>
                </a:lnTo>
                <a:lnTo>
                  <a:pt x="105464" y="737489"/>
                </a:lnTo>
                <a:lnTo>
                  <a:pt x="105555" y="735203"/>
                </a:lnTo>
                <a:lnTo>
                  <a:pt x="105791" y="731901"/>
                </a:lnTo>
                <a:lnTo>
                  <a:pt x="102997" y="728980"/>
                </a:lnTo>
                <a:lnTo>
                  <a:pt x="35010" y="726343"/>
                </a:lnTo>
                <a:close/>
              </a:path>
              <a:path w="1377315" h="741680">
                <a:moveTo>
                  <a:pt x="11302" y="725424"/>
                </a:moveTo>
                <a:lnTo>
                  <a:pt x="16510" y="735203"/>
                </a:lnTo>
                <a:lnTo>
                  <a:pt x="22286" y="725849"/>
                </a:lnTo>
                <a:lnTo>
                  <a:pt x="11302" y="725424"/>
                </a:lnTo>
                <a:close/>
              </a:path>
              <a:path w="1377315" h="741680">
                <a:moveTo>
                  <a:pt x="22286" y="725849"/>
                </a:moveTo>
                <a:lnTo>
                  <a:pt x="16510" y="735203"/>
                </a:lnTo>
                <a:lnTo>
                  <a:pt x="18386" y="735203"/>
                </a:lnTo>
                <a:lnTo>
                  <a:pt x="35010" y="726343"/>
                </a:lnTo>
                <a:lnTo>
                  <a:pt x="22286" y="725849"/>
                </a:lnTo>
                <a:close/>
              </a:path>
              <a:path w="1377315" h="741680">
                <a:moveTo>
                  <a:pt x="1370965" y="0"/>
                </a:moveTo>
                <a:lnTo>
                  <a:pt x="28921" y="715106"/>
                </a:lnTo>
                <a:lnTo>
                  <a:pt x="22286" y="725849"/>
                </a:lnTo>
                <a:lnTo>
                  <a:pt x="35010" y="726343"/>
                </a:lnTo>
                <a:lnTo>
                  <a:pt x="1376933" y="11176"/>
                </a:lnTo>
                <a:lnTo>
                  <a:pt x="1370965" y="0"/>
                </a:lnTo>
                <a:close/>
              </a:path>
              <a:path w="1377315" h="741680">
                <a:moveTo>
                  <a:pt x="22549" y="725424"/>
                </a:moveTo>
                <a:lnTo>
                  <a:pt x="11302" y="725424"/>
                </a:lnTo>
                <a:lnTo>
                  <a:pt x="22286" y="725849"/>
                </a:lnTo>
                <a:lnTo>
                  <a:pt x="22549" y="72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2192" y="2745994"/>
            <a:ext cx="890269" cy="123189"/>
          </a:xfrm>
          <a:custGeom>
            <a:avLst/>
            <a:gdLst/>
            <a:ahLst/>
            <a:cxnLst/>
            <a:rect l="l" t="t" r="r" b="b"/>
            <a:pathLst>
              <a:path w="890270" h="123189">
                <a:moveTo>
                  <a:pt x="84074" y="19938"/>
                </a:moveTo>
                <a:lnTo>
                  <a:pt x="81279" y="21970"/>
                </a:lnTo>
                <a:lnTo>
                  <a:pt x="0" y="78612"/>
                </a:lnTo>
                <a:lnTo>
                  <a:pt x="92455" y="122935"/>
                </a:lnTo>
                <a:lnTo>
                  <a:pt x="96265" y="121665"/>
                </a:lnTo>
                <a:lnTo>
                  <a:pt x="99313" y="115315"/>
                </a:lnTo>
                <a:lnTo>
                  <a:pt x="98043" y="111505"/>
                </a:lnTo>
                <a:lnTo>
                  <a:pt x="40452" y="83946"/>
                </a:lnTo>
                <a:lnTo>
                  <a:pt x="13080" y="83946"/>
                </a:lnTo>
                <a:lnTo>
                  <a:pt x="12064" y="71246"/>
                </a:lnTo>
                <a:lnTo>
                  <a:pt x="35451" y="69346"/>
                </a:lnTo>
                <a:lnTo>
                  <a:pt x="91439" y="30352"/>
                </a:lnTo>
                <a:lnTo>
                  <a:pt x="92075" y="26415"/>
                </a:lnTo>
                <a:lnTo>
                  <a:pt x="90042" y="23494"/>
                </a:lnTo>
                <a:lnTo>
                  <a:pt x="88137" y="20573"/>
                </a:lnTo>
                <a:lnTo>
                  <a:pt x="84074" y="19938"/>
                </a:lnTo>
                <a:close/>
              </a:path>
              <a:path w="890270" h="123189">
                <a:moveTo>
                  <a:pt x="35451" y="69346"/>
                </a:moveTo>
                <a:lnTo>
                  <a:pt x="12064" y="71246"/>
                </a:lnTo>
                <a:lnTo>
                  <a:pt x="13080" y="83946"/>
                </a:lnTo>
                <a:lnTo>
                  <a:pt x="27149" y="82803"/>
                </a:lnTo>
                <a:lnTo>
                  <a:pt x="16128" y="82803"/>
                </a:lnTo>
                <a:lnTo>
                  <a:pt x="15239" y="71881"/>
                </a:lnTo>
                <a:lnTo>
                  <a:pt x="31811" y="71881"/>
                </a:lnTo>
                <a:lnTo>
                  <a:pt x="35451" y="69346"/>
                </a:lnTo>
                <a:close/>
              </a:path>
              <a:path w="890270" h="123189">
                <a:moveTo>
                  <a:pt x="36480" y="82045"/>
                </a:moveTo>
                <a:lnTo>
                  <a:pt x="13080" y="83946"/>
                </a:lnTo>
                <a:lnTo>
                  <a:pt x="40452" y="83946"/>
                </a:lnTo>
                <a:lnTo>
                  <a:pt x="36480" y="82045"/>
                </a:lnTo>
                <a:close/>
              </a:path>
              <a:path w="890270" h="123189">
                <a:moveTo>
                  <a:pt x="15239" y="71881"/>
                </a:moveTo>
                <a:lnTo>
                  <a:pt x="16128" y="82803"/>
                </a:lnTo>
                <a:lnTo>
                  <a:pt x="25062" y="76582"/>
                </a:lnTo>
                <a:lnTo>
                  <a:pt x="15239" y="71881"/>
                </a:lnTo>
                <a:close/>
              </a:path>
              <a:path w="890270" h="123189">
                <a:moveTo>
                  <a:pt x="25062" y="76582"/>
                </a:moveTo>
                <a:lnTo>
                  <a:pt x="16128" y="82803"/>
                </a:lnTo>
                <a:lnTo>
                  <a:pt x="27149" y="82803"/>
                </a:lnTo>
                <a:lnTo>
                  <a:pt x="36480" y="82045"/>
                </a:lnTo>
                <a:lnTo>
                  <a:pt x="25062" y="76582"/>
                </a:lnTo>
                <a:close/>
              </a:path>
              <a:path w="890270" h="123189">
                <a:moveTo>
                  <a:pt x="889000" y="0"/>
                </a:moveTo>
                <a:lnTo>
                  <a:pt x="35451" y="69346"/>
                </a:lnTo>
                <a:lnTo>
                  <a:pt x="25062" y="76582"/>
                </a:lnTo>
                <a:lnTo>
                  <a:pt x="36480" y="82045"/>
                </a:lnTo>
                <a:lnTo>
                  <a:pt x="890015" y="12700"/>
                </a:lnTo>
                <a:lnTo>
                  <a:pt x="889000" y="0"/>
                </a:lnTo>
                <a:close/>
              </a:path>
              <a:path w="890270" h="123189">
                <a:moveTo>
                  <a:pt x="31811" y="71881"/>
                </a:moveTo>
                <a:lnTo>
                  <a:pt x="15239" y="71881"/>
                </a:lnTo>
                <a:lnTo>
                  <a:pt x="25062" y="76582"/>
                </a:lnTo>
                <a:lnTo>
                  <a:pt x="31811" y="7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47453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Simple Linear </a:t>
            </a:r>
            <a:r>
              <a:rPr sz="2800" u="none" spc="-5" dirty="0"/>
              <a:t>Regression</a:t>
            </a:r>
            <a:r>
              <a:rPr sz="2800" u="none" spc="-110" dirty="0"/>
              <a:t> </a:t>
            </a:r>
            <a:r>
              <a:rPr sz="2800" u="none" dirty="0"/>
              <a:t>Model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838463" y="1367794"/>
            <a:ext cx="6363058" cy="4267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091" y="769112"/>
            <a:ext cx="11171555" cy="478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Now </a:t>
            </a:r>
            <a:r>
              <a:rPr sz="2000" b="1" spc="-15" dirty="0">
                <a:latin typeface="Carlito"/>
                <a:cs typeface="Carlito"/>
              </a:rPr>
              <a:t>lets </a:t>
            </a:r>
            <a:r>
              <a:rPr sz="2000" b="1" spc="-5" dirty="0">
                <a:latin typeface="Carlito"/>
                <a:cs typeface="Carlito"/>
              </a:rPr>
              <a:t>consider a </a:t>
            </a:r>
            <a:r>
              <a:rPr sz="2000" b="1" spc="-25" dirty="0">
                <a:latin typeface="Carlito"/>
                <a:cs typeface="Carlito"/>
              </a:rPr>
              <a:t>Television </a:t>
            </a:r>
            <a:r>
              <a:rPr sz="2000" b="1" spc="-5" dirty="0">
                <a:latin typeface="Carlito"/>
                <a:cs typeface="Carlito"/>
              </a:rPr>
              <a:t>Production House </a:t>
            </a:r>
            <a:r>
              <a:rPr sz="2000" b="1" spc="-15" dirty="0">
                <a:latin typeface="Carlito"/>
                <a:cs typeface="Carlito"/>
              </a:rPr>
              <a:t>example (data </a:t>
            </a:r>
            <a:r>
              <a:rPr sz="2000" b="1" spc="-10" dirty="0">
                <a:latin typeface="Carlito"/>
                <a:cs typeface="Carlito"/>
              </a:rPr>
              <a:t>set</a:t>
            </a:r>
            <a:r>
              <a:rPr sz="2000" b="1" spc="-2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2)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07670" marR="33020" indent="-344805">
              <a:lnSpc>
                <a:spcPct val="100000"/>
              </a:lnSpc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order </a:t>
            </a:r>
            <a:r>
              <a:rPr sz="2000" spc="-15" dirty="0">
                <a:latin typeface="Carlito"/>
                <a:cs typeface="Carlito"/>
              </a:rPr>
              <a:t>to understand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30" dirty="0">
                <a:latin typeface="Carlito"/>
                <a:cs typeface="Carlito"/>
              </a:rPr>
              <a:t>Television </a:t>
            </a:r>
            <a:r>
              <a:rPr sz="2000" spc="-5" dirty="0">
                <a:latin typeface="Carlito"/>
                <a:cs typeface="Carlito"/>
              </a:rPr>
              <a:t>Production house </a:t>
            </a:r>
            <a:r>
              <a:rPr sz="2000" spc="-10" dirty="0">
                <a:latin typeface="Carlito"/>
                <a:cs typeface="Carlito"/>
              </a:rPr>
              <a:t>dataset, </a:t>
            </a:r>
            <a:r>
              <a:rPr sz="2000" spc="-20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will </a:t>
            </a:r>
            <a:r>
              <a:rPr sz="2000" spc="-25" dirty="0">
                <a:latin typeface="Carlito"/>
                <a:cs typeface="Carlito"/>
              </a:rPr>
              <a:t>take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sample </a:t>
            </a:r>
            <a:r>
              <a:rPr sz="2000" spc="-5" dirty="0">
                <a:latin typeface="Carlito"/>
                <a:cs typeface="Carlito"/>
              </a:rPr>
              <a:t>of 38 </a:t>
            </a:r>
            <a:r>
              <a:rPr sz="2000" spc="-10" dirty="0">
                <a:latin typeface="Carlito"/>
                <a:cs typeface="Carlito"/>
              </a:rPr>
              <a:t>observations 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shown </a:t>
            </a:r>
            <a:r>
              <a:rPr sz="2000" spc="-5" dirty="0">
                <a:latin typeface="Carlito"/>
                <a:cs typeface="Carlito"/>
              </a:rPr>
              <a:t>in 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table.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1179195" lvl="1" indent="-201930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1179830" algn="l"/>
              </a:tabLst>
            </a:pPr>
            <a:r>
              <a:rPr sz="2000" spc="-10" dirty="0">
                <a:latin typeface="Carlito"/>
                <a:cs typeface="Carlito"/>
              </a:rPr>
              <a:t>Dependent variable (y): Advertising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Revenue</a:t>
            </a:r>
            <a:endParaRPr sz="2000">
              <a:latin typeface="Carlito"/>
              <a:cs typeface="Carlito"/>
            </a:endParaRPr>
          </a:p>
          <a:p>
            <a:pPr marL="1179195" lvl="1" indent="-201930">
              <a:lnSpc>
                <a:spcPct val="100000"/>
              </a:lnSpc>
              <a:buSzPct val="95000"/>
              <a:buFont typeface="Wingdings"/>
              <a:buChar char=""/>
              <a:tabLst>
                <a:tab pos="1179830" algn="l"/>
              </a:tabLst>
            </a:pPr>
            <a:r>
              <a:rPr sz="2000" spc="-5" dirty="0">
                <a:latin typeface="Carlito"/>
                <a:cs typeface="Carlito"/>
              </a:rPr>
              <a:t>Independent </a:t>
            </a:r>
            <a:r>
              <a:rPr sz="2000" spc="-10" dirty="0">
                <a:latin typeface="Carlito"/>
                <a:cs typeface="Carlito"/>
              </a:rPr>
              <a:t>variable (x):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Promotion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200">
              <a:latin typeface="Carlito"/>
              <a:cs typeface="Carlito"/>
            </a:endParaRPr>
          </a:p>
          <a:p>
            <a:pPr marL="407670" indent="-344805">
              <a:lnSpc>
                <a:spcPct val="100000"/>
              </a:lnSpc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30" dirty="0">
                <a:latin typeface="Carlito"/>
                <a:cs typeface="Carlito"/>
              </a:rPr>
              <a:t>Television </a:t>
            </a:r>
            <a:r>
              <a:rPr sz="2000" spc="-10" dirty="0">
                <a:latin typeface="Carlito"/>
                <a:cs typeface="Carlito"/>
              </a:rPr>
              <a:t>Production House </a:t>
            </a:r>
            <a:r>
              <a:rPr sz="2000" spc="-20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25" dirty="0">
                <a:latin typeface="Carlito"/>
                <a:cs typeface="Carlito"/>
              </a:rPr>
              <a:t>we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believe: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407670" indent="-344805">
              <a:lnSpc>
                <a:spcPct val="100000"/>
              </a:lnSpc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125" dirty="0">
                <a:latin typeface="DejaVu Serif Condensed"/>
                <a:cs typeface="DejaVu Serif Condensed"/>
              </a:rPr>
              <a:t>𝐴𝑑𝑣𝑒𝑟𝑡𝑖𝑠𝑖𝑛𝑔 </a:t>
            </a:r>
            <a:r>
              <a:rPr sz="2000" spc="-20" dirty="0">
                <a:latin typeface="DejaVu Serif Condensed"/>
                <a:cs typeface="DejaVu Serif Condensed"/>
              </a:rPr>
              <a:t>𝑅𝑒𝑣𝑒𝑛𝑢𝑒 = </a:t>
            </a:r>
            <a:r>
              <a:rPr sz="2000" spc="25" dirty="0">
                <a:latin typeface="DejaVu Serif Condensed"/>
                <a:cs typeface="DejaVu Serif Condensed"/>
              </a:rPr>
              <a:t>𝑎 </a:t>
            </a:r>
            <a:r>
              <a:rPr sz="2000" spc="-20" dirty="0">
                <a:latin typeface="DejaVu Serif Condensed"/>
                <a:cs typeface="DejaVu Serif Condensed"/>
              </a:rPr>
              <a:t>+ </a:t>
            </a:r>
            <a:r>
              <a:rPr sz="2000" spc="-185" dirty="0">
                <a:latin typeface="DejaVu Serif Condensed"/>
                <a:cs typeface="DejaVu Serif Condensed"/>
              </a:rPr>
              <a:t>𝑏</a:t>
            </a:r>
            <a:r>
              <a:rPr sz="2175" spc="-277" baseline="-15325" dirty="0">
                <a:latin typeface="DejaVu Serif Condensed"/>
                <a:cs typeface="DejaVu Serif Condensed"/>
              </a:rPr>
              <a:t>𝑖 </a:t>
            </a:r>
            <a:r>
              <a:rPr sz="2000" spc="-265" dirty="0">
                <a:latin typeface="DejaVu Serif Condensed"/>
                <a:cs typeface="DejaVu Serif Condensed"/>
              </a:rPr>
              <a:t>∗ </a:t>
            </a:r>
            <a:r>
              <a:rPr sz="2000" spc="-35" dirty="0">
                <a:latin typeface="DejaVu Serif Condensed"/>
                <a:cs typeface="DejaVu Serif Condensed"/>
              </a:rPr>
              <a:t>𝑃𝑟𝑜𝑚𝑜𝑡𝑖𝑜𝑛 </a:t>
            </a:r>
            <a:r>
              <a:rPr sz="2000" spc="-20" dirty="0">
                <a:latin typeface="DejaVu Serif Condensed"/>
                <a:cs typeface="DejaVu Serif Condensed"/>
              </a:rPr>
              <a:t>+</a:t>
            </a:r>
            <a:r>
              <a:rPr sz="2000" spc="-350" dirty="0">
                <a:latin typeface="DejaVu Serif Condensed"/>
                <a:cs typeface="DejaVu Serif Condensed"/>
              </a:rPr>
              <a:t> </a:t>
            </a:r>
            <a:r>
              <a:rPr sz="2000" spc="-225" dirty="0">
                <a:latin typeface="DejaVu Serif Condensed"/>
                <a:cs typeface="DejaVu Serif Condensed"/>
              </a:rPr>
              <a:t>𝑒</a:t>
            </a:r>
            <a:r>
              <a:rPr sz="2175" spc="-337" baseline="-15325" dirty="0">
                <a:latin typeface="DejaVu Serif Condensed"/>
                <a:cs typeface="DejaVu Serif Condensed"/>
              </a:rPr>
              <a:t>𝑖</a:t>
            </a:r>
            <a:endParaRPr sz="2175" baseline="-15325">
              <a:latin typeface="DejaVu Serif Condensed"/>
              <a:cs typeface="DejaVu Serif Condensed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DejaVu Serif Condensed"/>
              <a:cs typeface="DejaVu Serif Condensed"/>
            </a:endParaRPr>
          </a:p>
          <a:p>
            <a:pPr marL="407670" indent="-344805">
              <a:lnSpc>
                <a:spcPts val="2280"/>
              </a:lnSpc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10" dirty="0">
                <a:latin typeface="Carlito"/>
                <a:cs typeface="Carlito"/>
              </a:rPr>
              <a:t>Now </a:t>
            </a:r>
            <a:r>
              <a:rPr sz="2000" spc="-2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estimate </a:t>
            </a:r>
            <a:r>
              <a:rPr sz="2000" spc="-15" dirty="0">
                <a:latin typeface="Carlito"/>
                <a:cs typeface="Carlito"/>
              </a:rPr>
              <a:t>what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coefficients values </a:t>
            </a:r>
            <a:r>
              <a:rPr sz="2000" spc="-10" dirty="0">
                <a:latin typeface="Carlito"/>
                <a:cs typeface="Carlito"/>
              </a:rPr>
              <a:t>are,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available, that will </a:t>
            </a:r>
            <a:r>
              <a:rPr sz="2000" spc="-15" dirty="0">
                <a:latin typeface="Carlito"/>
                <a:cs typeface="Carlito"/>
              </a:rPr>
              <a:t>best</a:t>
            </a:r>
            <a:r>
              <a:rPr sz="2000" spc="3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capture</a:t>
            </a:r>
            <a:endParaRPr sz="2000">
              <a:latin typeface="Carlito"/>
              <a:cs typeface="Carlito"/>
            </a:endParaRPr>
          </a:p>
          <a:p>
            <a:pPr marL="40767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15" dirty="0">
                <a:latin typeface="Carlito"/>
                <a:cs typeface="Carlito"/>
              </a:rPr>
              <a:t>between </a:t>
            </a:r>
            <a:r>
              <a:rPr sz="2000" spc="-10" dirty="0">
                <a:latin typeface="Carlito"/>
                <a:cs typeface="Carlito"/>
              </a:rPr>
              <a:t>Advertising </a:t>
            </a:r>
            <a:r>
              <a:rPr sz="2000" spc="-15" dirty="0">
                <a:latin typeface="Carlito"/>
                <a:cs typeface="Carlito"/>
              </a:rPr>
              <a:t>Revenue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Promotion.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5567603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sz="2800" u="none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1087100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unknown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linear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minimizing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linear function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independent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4759" y="3142488"/>
            <a:ext cx="5123815" cy="2407920"/>
            <a:chOff x="3794759" y="3142488"/>
            <a:chExt cx="5123815" cy="2407920"/>
          </a:xfrm>
        </p:grpSpPr>
        <p:sp>
          <p:nvSpPr>
            <p:cNvPr id="5" name="object 5"/>
            <p:cNvSpPr/>
            <p:nvPr/>
          </p:nvSpPr>
          <p:spPr>
            <a:xfrm>
              <a:off x="3799331" y="3147060"/>
              <a:ext cx="5114925" cy="2399030"/>
            </a:xfrm>
            <a:custGeom>
              <a:avLst/>
              <a:gdLst/>
              <a:ahLst/>
              <a:cxnLst/>
              <a:rect l="l" t="t" r="r" b="b"/>
              <a:pathLst>
                <a:path w="5114925" h="2399029">
                  <a:moveTo>
                    <a:pt x="0" y="2097024"/>
                  </a:moveTo>
                  <a:lnTo>
                    <a:pt x="5114544" y="2097024"/>
                  </a:lnTo>
                </a:path>
                <a:path w="5114925" h="2399029">
                  <a:moveTo>
                    <a:pt x="0" y="1798320"/>
                  </a:moveTo>
                  <a:lnTo>
                    <a:pt x="5114544" y="1798320"/>
                  </a:lnTo>
                </a:path>
                <a:path w="5114925" h="2399029">
                  <a:moveTo>
                    <a:pt x="0" y="1499615"/>
                  </a:moveTo>
                  <a:lnTo>
                    <a:pt x="5114544" y="1499615"/>
                  </a:lnTo>
                </a:path>
                <a:path w="5114925" h="2399029">
                  <a:moveTo>
                    <a:pt x="0" y="1197864"/>
                  </a:moveTo>
                  <a:lnTo>
                    <a:pt x="5114544" y="1197864"/>
                  </a:lnTo>
                </a:path>
                <a:path w="5114925" h="2399029">
                  <a:moveTo>
                    <a:pt x="0" y="899159"/>
                  </a:moveTo>
                  <a:lnTo>
                    <a:pt x="5114544" y="899159"/>
                  </a:lnTo>
                </a:path>
                <a:path w="5114925" h="2399029">
                  <a:moveTo>
                    <a:pt x="0" y="597407"/>
                  </a:moveTo>
                  <a:lnTo>
                    <a:pt x="5114544" y="597407"/>
                  </a:lnTo>
                </a:path>
                <a:path w="5114925" h="2399029">
                  <a:moveTo>
                    <a:pt x="0" y="298703"/>
                  </a:moveTo>
                  <a:lnTo>
                    <a:pt x="5114544" y="298703"/>
                  </a:lnTo>
                </a:path>
                <a:path w="5114925" h="2399029">
                  <a:moveTo>
                    <a:pt x="0" y="0"/>
                  </a:moveTo>
                  <a:lnTo>
                    <a:pt x="5114544" y="0"/>
                  </a:lnTo>
                </a:path>
                <a:path w="5114925" h="2399029">
                  <a:moveTo>
                    <a:pt x="1024127" y="0"/>
                  </a:moveTo>
                  <a:lnTo>
                    <a:pt x="1024127" y="2398776"/>
                  </a:lnTo>
                </a:path>
                <a:path w="5114925" h="2399029">
                  <a:moveTo>
                    <a:pt x="2045207" y="0"/>
                  </a:moveTo>
                  <a:lnTo>
                    <a:pt x="2045207" y="2398776"/>
                  </a:lnTo>
                </a:path>
                <a:path w="5114925" h="2399029">
                  <a:moveTo>
                    <a:pt x="3069336" y="0"/>
                  </a:moveTo>
                  <a:lnTo>
                    <a:pt x="3069336" y="2398776"/>
                  </a:lnTo>
                </a:path>
                <a:path w="5114925" h="2399029">
                  <a:moveTo>
                    <a:pt x="4093464" y="0"/>
                  </a:moveTo>
                  <a:lnTo>
                    <a:pt x="4093464" y="2398776"/>
                  </a:lnTo>
                </a:path>
                <a:path w="5114925" h="2399029">
                  <a:moveTo>
                    <a:pt x="5114544" y="0"/>
                  </a:moveTo>
                  <a:lnTo>
                    <a:pt x="5114544" y="239877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9331" y="3147060"/>
              <a:ext cx="5114925" cy="2399030"/>
            </a:xfrm>
            <a:custGeom>
              <a:avLst/>
              <a:gdLst/>
              <a:ahLst/>
              <a:cxnLst/>
              <a:rect l="l" t="t" r="r" b="b"/>
              <a:pathLst>
                <a:path w="5114925" h="2399029">
                  <a:moveTo>
                    <a:pt x="0" y="2398776"/>
                  </a:moveTo>
                  <a:lnTo>
                    <a:pt x="0" y="0"/>
                  </a:lnTo>
                </a:path>
                <a:path w="5114925" h="2399029">
                  <a:moveTo>
                    <a:pt x="0" y="2398776"/>
                  </a:moveTo>
                  <a:lnTo>
                    <a:pt x="5114544" y="2398776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1422" y="371919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1422" y="371919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118" y="393255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5118" y="393255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59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80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814" y="38289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8814" y="38289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434" y="4028566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47078" y="358813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47078" y="358813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8270" y="357289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8270" y="357289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59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9038" y="340220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9038" y="340220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0546" y="4126102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26426" y="3601847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2282" y="3912743"/>
              <a:ext cx="70104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93382" y="36094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3382" y="36094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3382" y="391731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3382" y="391731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2730" y="3699383"/>
              <a:ext cx="143256" cy="1005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93382" y="366737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3382" y="366737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9038" y="356984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9038" y="356984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73926" y="35332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73926" y="35332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03922" y="3854831"/>
              <a:ext cx="70103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53275" y="3732911"/>
              <a:ext cx="70103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5118" y="35241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05118" y="35241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59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61962" y="3766439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24574" y="372224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24574" y="372224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24574" y="381368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24574" y="381368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2190" y="36094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62190" y="36094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79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58814" y="383501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58814" y="383501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69354" y="4153535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37194" y="3473831"/>
              <a:ext cx="70103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8042" y="3967607"/>
              <a:ext cx="7010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24574" y="374053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24574" y="374053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00774" y="368261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00774" y="368261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20230" y="392341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20230" y="392341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7394" y="3665855"/>
              <a:ext cx="70104" cy="70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89038" y="340525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79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89038" y="340525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47078" y="357289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80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47078" y="357289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80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80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78270" y="392950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405"/>
                  </a:lnTo>
                  <a:lnTo>
                    <a:pt x="8905" y="8953"/>
                  </a:lnTo>
                  <a:lnTo>
                    <a:pt x="2387" y="18645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59" y="30480"/>
                  </a:lnTo>
                  <a:lnTo>
                    <a:pt x="58572" y="18645"/>
                  </a:lnTo>
                  <a:lnTo>
                    <a:pt x="52054" y="8953"/>
                  </a:lnTo>
                  <a:lnTo>
                    <a:pt x="42368" y="240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78270" y="392950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59" y="30480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645"/>
                  </a:lnTo>
                  <a:lnTo>
                    <a:pt x="8905" y="8953"/>
                  </a:lnTo>
                  <a:lnTo>
                    <a:pt x="18591" y="2405"/>
                  </a:lnTo>
                  <a:lnTo>
                    <a:pt x="30479" y="0"/>
                  </a:lnTo>
                  <a:lnTo>
                    <a:pt x="42368" y="2405"/>
                  </a:lnTo>
                  <a:lnTo>
                    <a:pt x="52054" y="8953"/>
                  </a:lnTo>
                  <a:lnTo>
                    <a:pt x="58572" y="18645"/>
                  </a:lnTo>
                  <a:lnTo>
                    <a:pt x="60959" y="3048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41538" y="3385439"/>
              <a:ext cx="70104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72730" y="3504311"/>
              <a:ext cx="70104" cy="70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99578" y="3324479"/>
              <a:ext cx="70103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46191" y="3465576"/>
              <a:ext cx="2725420" cy="485140"/>
            </a:xfrm>
            <a:custGeom>
              <a:avLst/>
              <a:gdLst/>
              <a:ahLst/>
              <a:cxnLst/>
              <a:rect l="l" t="t" r="r" b="b"/>
              <a:pathLst>
                <a:path w="2725420" h="485139">
                  <a:moveTo>
                    <a:pt x="0" y="484631"/>
                  </a:moveTo>
                  <a:lnTo>
                    <a:pt x="2724912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28487" y="3517392"/>
              <a:ext cx="2668270" cy="528320"/>
            </a:xfrm>
            <a:custGeom>
              <a:avLst/>
              <a:gdLst/>
              <a:ahLst/>
              <a:cxnLst/>
              <a:rect l="l" t="t" r="r" b="b"/>
              <a:pathLst>
                <a:path w="2668270" h="528320">
                  <a:moveTo>
                    <a:pt x="0" y="527939"/>
                  </a:moveTo>
                  <a:lnTo>
                    <a:pt x="2667762" y="0"/>
                  </a:lnTo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28359" y="3310128"/>
              <a:ext cx="1584960" cy="415290"/>
            </a:xfrm>
            <a:custGeom>
              <a:avLst/>
              <a:gdLst/>
              <a:ahLst/>
              <a:cxnLst/>
              <a:rect l="l" t="t" r="r" b="b"/>
              <a:pathLst>
                <a:path w="1584959" h="415289">
                  <a:moveTo>
                    <a:pt x="0" y="414782"/>
                  </a:moveTo>
                  <a:lnTo>
                    <a:pt x="1584833" y="0"/>
                  </a:lnTo>
                </a:path>
              </a:pathLst>
            </a:custGeom>
            <a:ln w="1828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60719" y="3310128"/>
              <a:ext cx="2225040" cy="944880"/>
            </a:xfrm>
            <a:custGeom>
              <a:avLst/>
              <a:gdLst/>
              <a:ahLst/>
              <a:cxnLst/>
              <a:rect l="l" t="t" r="r" b="b"/>
              <a:pathLst>
                <a:path w="2225040" h="944879">
                  <a:moveTo>
                    <a:pt x="0" y="944499"/>
                  </a:moveTo>
                  <a:lnTo>
                    <a:pt x="2224785" y="0"/>
                  </a:lnTo>
                </a:path>
              </a:pathLst>
            </a:custGeom>
            <a:ln w="1828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106039" y="3026740"/>
            <a:ext cx="567055" cy="260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6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  <a:spcBef>
                <a:spcPts val="92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4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  <a:spcBef>
                <a:spcPts val="919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2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  <a:spcBef>
                <a:spcPts val="92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919"/>
              </a:spcBef>
            </a:pPr>
            <a:r>
              <a:rPr sz="1200" b="1" spc="-10" dirty="0">
                <a:latin typeface="Carlito"/>
                <a:cs typeface="Carlito"/>
              </a:rPr>
              <a:t>8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925"/>
              </a:spcBef>
            </a:pPr>
            <a:r>
              <a:rPr sz="1200" b="1" spc="-10" dirty="0">
                <a:latin typeface="Carlito"/>
                <a:cs typeface="Carlito"/>
              </a:rPr>
              <a:t>6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925"/>
              </a:spcBef>
            </a:pPr>
            <a:r>
              <a:rPr sz="1200" b="1" spc="-10" dirty="0">
                <a:latin typeface="Carlito"/>
                <a:cs typeface="Carlito"/>
              </a:rPr>
              <a:t>4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919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49421" y="562549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18101" y="5625490"/>
            <a:ext cx="410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5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02604" y="5625490"/>
            <a:ext cx="490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100000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25843" y="5625490"/>
            <a:ext cx="490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150000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49082" y="5625490"/>
            <a:ext cx="490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200000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72321" y="5625490"/>
            <a:ext cx="490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250000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89145" y="2667761"/>
            <a:ext cx="319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Graph </a:t>
            </a:r>
            <a:r>
              <a:rPr sz="1800" b="1" spc="-5" dirty="0">
                <a:latin typeface="Carlito"/>
                <a:cs typeface="Carlito"/>
              </a:rPr>
              <a:t>of </a:t>
            </a:r>
            <a:r>
              <a:rPr sz="1800" b="1" spc="-15" dirty="0">
                <a:latin typeface="Carlito"/>
                <a:cs typeface="Carlito"/>
              </a:rPr>
              <a:t>Revenue </a:t>
            </a:r>
            <a:r>
              <a:rPr sz="1800" b="1" spc="-5" dirty="0">
                <a:latin typeface="Carlito"/>
                <a:cs typeface="Carlito"/>
              </a:rPr>
              <a:t>and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Promotion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3390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sz="2800" u="none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95952" y="2403729"/>
            <a:ext cx="3172845" cy="368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891" y="744727"/>
            <a:ext cx="11208385" cy="54051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marR="508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in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slide,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line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are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possible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</a:t>
            </a:r>
            <a:r>
              <a:rPr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marR="3582670" lvl="1" indent="-341630">
              <a:lnSpc>
                <a:spcPct val="100000"/>
              </a:lnSpc>
              <a:buFont typeface="Wingdings"/>
              <a:buChar char=""/>
              <a:tabLst>
                <a:tab pos="798830" algn="l"/>
                <a:tab pos="79946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diagonal line is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possible 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prediction.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marR="3267710" lvl="1" indent="-34163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98830" algn="l"/>
                <a:tab pos="79946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line; its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small.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contrast,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point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much higher  than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lvl="1" indent="-3422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98830" algn="l"/>
                <a:tab pos="79946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best-fitting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>
              <a:lnSpc>
                <a:spcPct val="100000"/>
              </a:lnSpc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4761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sz="2800" u="none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1207750" cy="2387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ordinary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-27495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73215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lvl="1" indent="-25971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7169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1137" y="3494547"/>
            <a:ext cx="2577009" cy="67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4609389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Linear</a:t>
            </a:r>
            <a:r>
              <a:rPr sz="2800" u="none" spc="-55" dirty="0"/>
              <a:t> </a:t>
            </a:r>
            <a:r>
              <a:rPr sz="2800" u="none" spc="-5" dirty="0"/>
              <a:t>Regression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6722745" cy="347659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marR="173990" indent="-287020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additional unit 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10. i.e. when the promotional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50,000, 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2, their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increased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5,00,000.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serials, you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10 *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+ 1,00,000 i.e. 1,00,000*10 + 1,00,000 = 11,00,000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1,50,000*10 + 1,00,000 = 16,00,000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also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Rs.100,000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every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Rs.4,00,000,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will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4,00,000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10 +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41,00,000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87511" y="4215384"/>
          <a:ext cx="2685414" cy="141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928354" y="4506214"/>
            <a:ext cx="1414780" cy="777240"/>
            <a:chOff x="8928354" y="4506214"/>
            <a:chExt cx="1414780" cy="777240"/>
          </a:xfrm>
        </p:grpSpPr>
        <p:sp>
          <p:nvSpPr>
            <p:cNvPr id="6" name="object 6"/>
            <p:cNvSpPr/>
            <p:nvPr/>
          </p:nvSpPr>
          <p:spPr>
            <a:xfrm>
              <a:off x="8962644" y="4539996"/>
              <a:ext cx="1344295" cy="707390"/>
            </a:xfrm>
            <a:custGeom>
              <a:avLst/>
              <a:gdLst/>
              <a:ahLst/>
              <a:cxnLst/>
              <a:rect l="l" t="t" r="r" b="b"/>
              <a:pathLst>
                <a:path w="1344295" h="707389">
                  <a:moveTo>
                    <a:pt x="0" y="707135"/>
                  </a:moveTo>
                  <a:lnTo>
                    <a:pt x="335279" y="530351"/>
                  </a:lnTo>
                  <a:lnTo>
                    <a:pt x="670559" y="353567"/>
                  </a:lnTo>
                  <a:lnTo>
                    <a:pt x="938783" y="210311"/>
                  </a:lnTo>
                  <a:lnTo>
                    <a:pt x="134416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8354" y="5213350"/>
              <a:ext cx="70103" cy="7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3634" y="5036566"/>
              <a:ext cx="70104" cy="70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98914" y="4859782"/>
              <a:ext cx="70104" cy="70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138" y="4716526"/>
              <a:ext cx="70104" cy="70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72522" y="4506214"/>
              <a:ext cx="70103" cy="70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19161" y="4455921"/>
            <a:ext cx="645160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3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,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9161" y="4101210"/>
            <a:ext cx="64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4,000,000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1283" y="571845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0643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100,000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72345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200,000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4176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300,000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6006" y="5718454"/>
            <a:ext cx="529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400,000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5048" y="3746372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latin typeface="Carlito"/>
                <a:cs typeface="Carlito"/>
              </a:rPr>
              <a:t>R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spc="-5" dirty="0">
                <a:latin typeface="Carlito"/>
                <a:cs typeface="Carlito"/>
              </a:rPr>
              <a:t>n</a:t>
            </a:r>
            <a:r>
              <a:rPr sz="1400" b="1" spc="-1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5040" y="661162"/>
            <a:ext cx="105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275830" y="1036700"/>
          <a:ext cx="4724400" cy="2301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Promotion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Revenue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10*Promotion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+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100000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1100000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1270" algn="ctr">
                        <a:lnSpc>
                          <a:spcPts val="24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4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1,50,000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4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1600000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2100000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2,40,000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2500000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3,00,000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3100000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676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sz="2800" u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0" y="769112"/>
            <a:ext cx="4807509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calculus,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484676"/>
            <a:ext cx="8037195" cy="8248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</a:t>
            </a:r>
            <a:r>
              <a:rPr sz="20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errors more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1339" y="2268013"/>
            <a:ext cx="2418289" cy="75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3194" y="2242383"/>
            <a:ext cx="2439149" cy="723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5905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Simple Linear</a:t>
            </a:r>
            <a:r>
              <a:rPr sz="2800" u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6" y="856876"/>
            <a:ext cx="11591544" cy="508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57523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8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905000"/>
            <a:ext cx="6584315" cy="13792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distinct tables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0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Statistics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2" y="76200"/>
            <a:ext cx="3321148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sz="2800" u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228" y="5269869"/>
            <a:ext cx="11591544" cy="87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228" y="1149096"/>
            <a:ext cx="11193780" cy="38354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59690" indent="-28702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below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is actually this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881382.223 + 2.423*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equation,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is 2.423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881382.223.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881382.223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that with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we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901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2.423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advertising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2.423  but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2.423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fitted</a:t>
            </a:r>
            <a:r>
              <a:rPr sz="20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8655">
              <a:lnSpc>
                <a:spcPct val="100000"/>
              </a:lnSpc>
              <a:spcBef>
                <a:spcPts val="76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881382.223 + 2.423*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11095" y="4534027"/>
            <a:ext cx="1742439" cy="1184275"/>
            <a:chOff x="1911095" y="4534027"/>
            <a:chExt cx="1742439" cy="1184275"/>
          </a:xfrm>
        </p:grpSpPr>
        <p:sp>
          <p:nvSpPr>
            <p:cNvPr id="6" name="object 6"/>
            <p:cNvSpPr/>
            <p:nvPr/>
          </p:nvSpPr>
          <p:spPr>
            <a:xfrm>
              <a:off x="3063239" y="4534027"/>
              <a:ext cx="589915" cy="417195"/>
            </a:xfrm>
            <a:custGeom>
              <a:avLst/>
              <a:gdLst/>
              <a:ahLst/>
              <a:cxnLst/>
              <a:rect l="l" t="t" r="r" b="b"/>
              <a:pathLst>
                <a:path w="589914" h="417195">
                  <a:moveTo>
                    <a:pt x="40640" y="341884"/>
                  </a:moveTo>
                  <a:lnTo>
                    <a:pt x="0" y="416814"/>
                  </a:lnTo>
                  <a:lnTo>
                    <a:pt x="84328" y="404241"/>
                  </a:lnTo>
                  <a:lnTo>
                    <a:pt x="72849" y="387858"/>
                  </a:lnTo>
                  <a:lnTo>
                    <a:pt x="57277" y="387858"/>
                  </a:lnTo>
                  <a:lnTo>
                    <a:pt x="46736" y="372872"/>
                  </a:lnTo>
                  <a:lnTo>
                    <a:pt x="57212" y="365538"/>
                  </a:lnTo>
                  <a:lnTo>
                    <a:pt x="40640" y="341884"/>
                  </a:lnTo>
                  <a:close/>
                </a:path>
                <a:path w="589914" h="417195">
                  <a:moveTo>
                    <a:pt x="57212" y="365538"/>
                  </a:moveTo>
                  <a:lnTo>
                    <a:pt x="46736" y="372872"/>
                  </a:lnTo>
                  <a:lnTo>
                    <a:pt x="57277" y="387858"/>
                  </a:lnTo>
                  <a:lnTo>
                    <a:pt x="67725" y="380543"/>
                  </a:lnTo>
                  <a:lnTo>
                    <a:pt x="57212" y="365538"/>
                  </a:lnTo>
                  <a:close/>
                </a:path>
                <a:path w="589914" h="417195">
                  <a:moveTo>
                    <a:pt x="67725" y="380543"/>
                  </a:moveTo>
                  <a:lnTo>
                    <a:pt x="57277" y="387858"/>
                  </a:lnTo>
                  <a:lnTo>
                    <a:pt x="72849" y="387858"/>
                  </a:lnTo>
                  <a:lnTo>
                    <a:pt x="67725" y="380543"/>
                  </a:lnTo>
                  <a:close/>
                </a:path>
                <a:path w="589914" h="417195">
                  <a:moveTo>
                    <a:pt x="579374" y="0"/>
                  </a:moveTo>
                  <a:lnTo>
                    <a:pt x="57212" y="365538"/>
                  </a:lnTo>
                  <a:lnTo>
                    <a:pt x="67725" y="380543"/>
                  </a:lnTo>
                  <a:lnTo>
                    <a:pt x="589914" y="14986"/>
                  </a:lnTo>
                  <a:lnTo>
                    <a:pt x="579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0239" y="4550664"/>
              <a:ext cx="1118870" cy="1158240"/>
            </a:xfrm>
            <a:custGeom>
              <a:avLst/>
              <a:gdLst/>
              <a:ahLst/>
              <a:cxnLst/>
              <a:rect l="l" t="t" r="r" b="b"/>
              <a:pathLst>
                <a:path w="1118870" h="1158239">
                  <a:moveTo>
                    <a:pt x="0" y="579119"/>
                  </a:moveTo>
                  <a:lnTo>
                    <a:pt x="2053" y="529158"/>
                  </a:lnTo>
                  <a:lnTo>
                    <a:pt x="8101" y="480376"/>
                  </a:lnTo>
                  <a:lnTo>
                    <a:pt x="17975" y="432946"/>
                  </a:lnTo>
                  <a:lnTo>
                    <a:pt x="31508" y="387043"/>
                  </a:lnTo>
                  <a:lnTo>
                    <a:pt x="48531" y="342841"/>
                  </a:lnTo>
                  <a:lnTo>
                    <a:pt x="68877" y="300513"/>
                  </a:lnTo>
                  <a:lnTo>
                    <a:pt x="92378" y="260234"/>
                  </a:lnTo>
                  <a:lnTo>
                    <a:pt x="118866" y="222177"/>
                  </a:lnTo>
                  <a:lnTo>
                    <a:pt x="148172" y="186517"/>
                  </a:lnTo>
                  <a:lnTo>
                    <a:pt x="180129" y="153427"/>
                  </a:lnTo>
                  <a:lnTo>
                    <a:pt x="214568" y="123082"/>
                  </a:lnTo>
                  <a:lnTo>
                    <a:pt x="251323" y="95655"/>
                  </a:lnTo>
                  <a:lnTo>
                    <a:pt x="290224" y="71321"/>
                  </a:lnTo>
                  <a:lnTo>
                    <a:pt x="331104" y="50253"/>
                  </a:lnTo>
                  <a:lnTo>
                    <a:pt x="373795" y="32626"/>
                  </a:lnTo>
                  <a:lnTo>
                    <a:pt x="418129" y="18613"/>
                  </a:lnTo>
                  <a:lnTo>
                    <a:pt x="463937" y="8388"/>
                  </a:lnTo>
                  <a:lnTo>
                    <a:pt x="511053" y="2126"/>
                  </a:lnTo>
                  <a:lnTo>
                    <a:pt x="559308" y="0"/>
                  </a:lnTo>
                  <a:lnTo>
                    <a:pt x="607562" y="2126"/>
                  </a:lnTo>
                  <a:lnTo>
                    <a:pt x="654678" y="8388"/>
                  </a:lnTo>
                  <a:lnTo>
                    <a:pt x="700486" y="18613"/>
                  </a:lnTo>
                  <a:lnTo>
                    <a:pt x="744820" y="32626"/>
                  </a:lnTo>
                  <a:lnTo>
                    <a:pt x="787511" y="50253"/>
                  </a:lnTo>
                  <a:lnTo>
                    <a:pt x="828391" y="71321"/>
                  </a:lnTo>
                  <a:lnTo>
                    <a:pt x="867292" y="95655"/>
                  </a:lnTo>
                  <a:lnTo>
                    <a:pt x="904047" y="123082"/>
                  </a:lnTo>
                  <a:lnTo>
                    <a:pt x="938486" y="153427"/>
                  </a:lnTo>
                  <a:lnTo>
                    <a:pt x="970443" y="186517"/>
                  </a:lnTo>
                  <a:lnTo>
                    <a:pt x="999749" y="222177"/>
                  </a:lnTo>
                  <a:lnTo>
                    <a:pt x="1026237" y="260234"/>
                  </a:lnTo>
                  <a:lnTo>
                    <a:pt x="1049738" y="300513"/>
                  </a:lnTo>
                  <a:lnTo>
                    <a:pt x="1070084" y="342841"/>
                  </a:lnTo>
                  <a:lnTo>
                    <a:pt x="1087107" y="387043"/>
                  </a:lnTo>
                  <a:lnTo>
                    <a:pt x="1100640" y="432946"/>
                  </a:lnTo>
                  <a:lnTo>
                    <a:pt x="1110514" y="480376"/>
                  </a:lnTo>
                  <a:lnTo>
                    <a:pt x="1116562" y="529158"/>
                  </a:lnTo>
                  <a:lnTo>
                    <a:pt x="1118616" y="579119"/>
                  </a:lnTo>
                  <a:lnTo>
                    <a:pt x="1116562" y="629081"/>
                  </a:lnTo>
                  <a:lnTo>
                    <a:pt x="1110514" y="677863"/>
                  </a:lnTo>
                  <a:lnTo>
                    <a:pt x="1100640" y="725293"/>
                  </a:lnTo>
                  <a:lnTo>
                    <a:pt x="1087107" y="771196"/>
                  </a:lnTo>
                  <a:lnTo>
                    <a:pt x="1070084" y="815398"/>
                  </a:lnTo>
                  <a:lnTo>
                    <a:pt x="1049738" y="857726"/>
                  </a:lnTo>
                  <a:lnTo>
                    <a:pt x="1026237" y="898005"/>
                  </a:lnTo>
                  <a:lnTo>
                    <a:pt x="999749" y="936062"/>
                  </a:lnTo>
                  <a:lnTo>
                    <a:pt x="970443" y="971722"/>
                  </a:lnTo>
                  <a:lnTo>
                    <a:pt x="938486" y="1004812"/>
                  </a:lnTo>
                  <a:lnTo>
                    <a:pt x="904047" y="1035157"/>
                  </a:lnTo>
                  <a:lnTo>
                    <a:pt x="867292" y="1062584"/>
                  </a:lnTo>
                  <a:lnTo>
                    <a:pt x="828391" y="1086918"/>
                  </a:lnTo>
                  <a:lnTo>
                    <a:pt x="787511" y="1107986"/>
                  </a:lnTo>
                  <a:lnTo>
                    <a:pt x="744820" y="1125613"/>
                  </a:lnTo>
                  <a:lnTo>
                    <a:pt x="700486" y="1139626"/>
                  </a:lnTo>
                  <a:lnTo>
                    <a:pt x="654678" y="1149851"/>
                  </a:lnTo>
                  <a:lnTo>
                    <a:pt x="607562" y="1156113"/>
                  </a:lnTo>
                  <a:lnTo>
                    <a:pt x="559308" y="1158240"/>
                  </a:lnTo>
                  <a:lnTo>
                    <a:pt x="511053" y="1156113"/>
                  </a:lnTo>
                  <a:lnTo>
                    <a:pt x="463937" y="1149851"/>
                  </a:lnTo>
                  <a:lnTo>
                    <a:pt x="418129" y="1139626"/>
                  </a:lnTo>
                  <a:lnTo>
                    <a:pt x="373795" y="1125613"/>
                  </a:lnTo>
                  <a:lnTo>
                    <a:pt x="331104" y="1107986"/>
                  </a:lnTo>
                  <a:lnTo>
                    <a:pt x="290224" y="1086918"/>
                  </a:lnTo>
                  <a:lnTo>
                    <a:pt x="251323" y="1062584"/>
                  </a:lnTo>
                  <a:lnTo>
                    <a:pt x="214568" y="1035157"/>
                  </a:lnTo>
                  <a:lnTo>
                    <a:pt x="180129" y="1004812"/>
                  </a:lnTo>
                  <a:lnTo>
                    <a:pt x="148172" y="971722"/>
                  </a:lnTo>
                  <a:lnTo>
                    <a:pt x="118866" y="936062"/>
                  </a:lnTo>
                  <a:lnTo>
                    <a:pt x="92378" y="898005"/>
                  </a:lnTo>
                  <a:lnTo>
                    <a:pt x="68877" y="857726"/>
                  </a:lnTo>
                  <a:lnTo>
                    <a:pt x="48531" y="815398"/>
                  </a:lnTo>
                  <a:lnTo>
                    <a:pt x="31508" y="771196"/>
                  </a:lnTo>
                  <a:lnTo>
                    <a:pt x="17975" y="725293"/>
                  </a:lnTo>
                  <a:lnTo>
                    <a:pt x="8101" y="677863"/>
                  </a:lnTo>
                  <a:lnTo>
                    <a:pt x="2053" y="629081"/>
                  </a:lnTo>
                  <a:lnTo>
                    <a:pt x="0" y="57911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6438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2800" u="none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81200"/>
            <a:ext cx="11019155" cy="8299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1,40,000?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881382.223 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2.423∗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881382.223+2.423∗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1,40,000 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12,20,602.223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4475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sz="28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</a:t>
            </a:r>
            <a:r>
              <a:rPr sz="2800" u="none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1072495" cy="4458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508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45" dirty="0">
                <a:latin typeface="Carlito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conduct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hypothesis </a:t>
            </a:r>
            <a:r>
              <a:rPr sz="2000" spc="-25" dirty="0">
                <a:latin typeface="Carlito"/>
                <a:cs typeface="Times New Roman" panose="02020603050405020304" pitchFamily="18" charset="0"/>
              </a:rPr>
              <a:t>test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determine whether there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is a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significant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linear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an 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independent variable </a:t>
            </a:r>
            <a:r>
              <a:rPr sz="2000" i="1" spc="-5" dirty="0">
                <a:latin typeface="Carlito"/>
                <a:cs typeface="Times New Roman" panose="02020603050405020304" pitchFamily="18" charset="0"/>
              </a:rPr>
              <a:t>X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and a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dependent variable</a:t>
            </a:r>
            <a:r>
              <a:rPr sz="2000" spc="20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Carlito"/>
                <a:cs typeface="Times New Roman" panose="02020603050405020304" pitchFamily="18" charset="0"/>
              </a:rPr>
              <a:t>Y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.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Y = a</a:t>
            </a:r>
            <a:r>
              <a:rPr sz="2000" spc="15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Carlito"/>
                <a:cs typeface="Times New Roman" panose="02020603050405020304" pitchFamily="18" charset="0"/>
              </a:rPr>
              <a:t>+bx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95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If </a:t>
            </a:r>
            <a:r>
              <a:rPr sz="2000" spc="-20" dirty="0">
                <a:latin typeface="Carlito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find that </a:t>
            </a:r>
            <a:r>
              <a:rPr sz="2000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slope of </a:t>
            </a:r>
            <a:r>
              <a:rPr sz="2000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line is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significantly </a:t>
            </a:r>
            <a:r>
              <a:rPr sz="2000" spc="-20" dirty="0">
                <a:latin typeface="Carlito"/>
                <a:cs typeface="Times New Roman" panose="02020603050405020304" pitchFamily="18" charset="0"/>
              </a:rPr>
              <a:t>different</a:t>
            </a:r>
            <a:r>
              <a:rPr sz="2000" spc="11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from </a:t>
            </a:r>
            <a:r>
              <a:rPr sz="2000" spc="-30" dirty="0">
                <a:latin typeface="Carlito"/>
                <a:cs typeface="Times New Roman" panose="02020603050405020304" pitchFamily="18" charset="0"/>
              </a:rPr>
              <a:t>zero, </a:t>
            </a:r>
            <a:r>
              <a:rPr sz="2000" spc="-25" dirty="0">
                <a:latin typeface="Carlito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will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conclude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that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>
              <a:lnSpc>
                <a:spcPts val="2295"/>
              </a:lnSpc>
            </a:pPr>
            <a:r>
              <a:rPr sz="2000" spc="-10" dirty="0">
                <a:latin typeface="Carlito"/>
                <a:cs typeface="Times New Roman" panose="02020603050405020304" pitchFamily="18" charset="0"/>
              </a:rPr>
              <a:t>there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is a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significant relationship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independent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dependent variables. (b </a:t>
            </a:r>
            <a:r>
              <a:rPr sz="2000" spc="-20" dirty="0">
                <a:latin typeface="DejaVu Serif Condensed"/>
                <a:cs typeface="Times New Roman" panose="02020603050405020304" pitchFamily="18" charset="0"/>
              </a:rPr>
              <a:t>≠</a:t>
            </a:r>
            <a:r>
              <a:rPr sz="2000" spc="409" dirty="0">
                <a:latin typeface="DejaVu Serif Condensed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0)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20" dirty="0">
                <a:latin typeface="Carlito"/>
                <a:cs typeface="Times New Roman" panose="02020603050405020304" pitchFamily="18" charset="0"/>
              </a:rPr>
              <a:t>State </a:t>
            </a:r>
            <a:r>
              <a:rPr sz="2000" b="1" dirty="0">
                <a:latin typeface="Carlito"/>
                <a:cs typeface="Times New Roman" panose="02020603050405020304" pitchFamily="18" charset="0"/>
              </a:rPr>
              <a:t>the</a:t>
            </a:r>
            <a:r>
              <a:rPr sz="2000" b="1" spc="15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Carlito"/>
                <a:cs typeface="Times New Roman" panose="02020603050405020304" pitchFamily="18" charset="0"/>
              </a:rPr>
              <a:t>Hypotheses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If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there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is a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significant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linear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independent variable </a:t>
            </a:r>
            <a:r>
              <a:rPr sz="2000" i="1" spc="-5" dirty="0">
                <a:latin typeface="Carlito"/>
                <a:cs typeface="Times New Roman" panose="02020603050405020304" pitchFamily="18" charset="0"/>
              </a:rPr>
              <a:t>X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and the</a:t>
            </a:r>
            <a:r>
              <a:rPr sz="2000" spc="2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dependent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Carlito"/>
                <a:cs typeface="Times New Roman" panose="02020603050405020304" pitchFamily="18" charset="0"/>
              </a:rPr>
              <a:t>variable </a:t>
            </a:r>
            <a:r>
              <a:rPr sz="2000" i="1" spc="-10" dirty="0">
                <a:latin typeface="Carlito"/>
                <a:cs typeface="Times New Roman" panose="02020603050405020304" pitchFamily="18" charset="0"/>
              </a:rPr>
              <a:t>Y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, </a:t>
            </a:r>
            <a:r>
              <a:rPr sz="2000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slope will </a:t>
            </a:r>
            <a:r>
              <a:rPr sz="2000" i="1" spc="-5" dirty="0">
                <a:latin typeface="Carlito"/>
                <a:cs typeface="Times New Roman" panose="02020603050405020304" pitchFamily="18" charset="0"/>
              </a:rPr>
              <a:t>not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equal</a:t>
            </a:r>
            <a:r>
              <a:rPr sz="2000" spc="95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Carlito"/>
                <a:cs typeface="Times New Roman" panose="02020603050405020304" pitchFamily="18" charset="0"/>
              </a:rPr>
              <a:t>zero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latin typeface="Carlito"/>
                <a:cs typeface="Times New Roman" panose="02020603050405020304" pitchFamily="18" charset="0"/>
              </a:rPr>
              <a:t>Ho: </a:t>
            </a: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statistically </a:t>
            </a:r>
            <a:r>
              <a:rPr sz="1800" spc="-60" dirty="0">
                <a:latin typeface="Arial"/>
                <a:cs typeface="Arial"/>
              </a:rPr>
              <a:t>significant </a:t>
            </a:r>
            <a:r>
              <a:rPr sz="1800" spc="-50" dirty="0">
                <a:latin typeface="Arial"/>
                <a:cs typeface="Arial"/>
              </a:rPr>
              <a:t>relationship doesn’t </a:t>
            </a:r>
            <a:r>
              <a:rPr sz="1800" spc="-100" dirty="0">
                <a:latin typeface="Arial"/>
                <a:cs typeface="Arial"/>
              </a:rPr>
              <a:t>exists </a:t>
            </a:r>
            <a:r>
              <a:rPr sz="1800" spc="-60" dirty="0">
                <a:latin typeface="Arial"/>
                <a:cs typeface="Arial"/>
              </a:rPr>
              <a:t>between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65" dirty="0">
                <a:latin typeface="Arial"/>
                <a:cs typeface="Arial"/>
              </a:rPr>
              <a:t>variable. </a:t>
            </a:r>
            <a:r>
              <a:rPr sz="1800" spc="-135" dirty="0">
                <a:latin typeface="Arial"/>
                <a:cs typeface="Arial"/>
              </a:rPr>
              <a:t>(B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0)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latin typeface="Carlito"/>
                <a:cs typeface="Times New Roman" panose="02020603050405020304" pitchFamily="18" charset="0"/>
              </a:rPr>
              <a:t>Ha: </a:t>
            </a:r>
            <a:r>
              <a:rPr sz="1800" dirty="0">
                <a:latin typeface="Carlito"/>
                <a:cs typeface="Times New Roman" panose="02020603050405020304" pitchFamily="18" charset="0"/>
              </a:rPr>
              <a:t>A </a:t>
            </a:r>
            <a:r>
              <a:rPr sz="1800" spc="-15" dirty="0">
                <a:latin typeface="Carlito"/>
                <a:cs typeface="Times New Roman" panose="02020603050405020304" pitchFamily="18" charset="0"/>
              </a:rPr>
              <a:t>statistically significant relationship exists </a:t>
            </a:r>
            <a:r>
              <a:rPr sz="1800" spc="-10" dirty="0">
                <a:latin typeface="Carlito"/>
                <a:cs typeface="Times New Roman" panose="02020603050405020304" pitchFamily="18" charset="0"/>
              </a:rPr>
              <a:t>between </a:t>
            </a:r>
            <a:r>
              <a:rPr sz="1800" spc="-5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1800" spc="-10" dirty="0">
                <a:latin typeface="Carlito"/>
                <a:cs typeface="Times New Roman" panose="02020603050405020304" pitchFamily="18" charset="0"/>
              </a:rPr>
              <a:t>two variable. </a:t>
            </a:r>
            <a:r>
              <a:rPr sz="1800" dirty="0">
                <a:latin typeface="Carlito"/>
                <a:cs typeface="Times New Roman" panose="02020603050405020304" pitchFamily="18" charset="0"/>
              </a:rPr>
              <a:t>(B </a:t>
            </a:r>
            <a:r>
              <a:rPr sz="1800" spc="-15" dirty="0">
                <a:latin typeface="DejaVu Serif Condensed"/>
                <a:cs typeface="Times New Roman" panose="02020603050405020304" pitchFamily="18" charset="0"/>
              </a:rPr>
              <a:t>≠</a:t>
            </a:r>
            <a:r>
              <a:rPr sz="1800" spc="330" dirty="0">
                <a:latin typeface="DejaVu Serif Condensed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Carlito"/>
                <a:cs typeface="Times New Roman" panose="02020603050405020304" pitchFamily="18" charset="0"/>
              </a:rPr>
              <a:t>0)</a:t>
            </a:r>
            <a:endParaRPr sz="1800" dirty="0">
              <a:latin typeface="Carlito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In our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Example,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P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is 0.00019 which is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less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than</a:t>
            </a:r>
            <a:r>
              <a:rPr sz="2000" spc="170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0.05</a:t>
            </a:r>
            <a:endParaRPr sz="2000" dirty="0">
              <a:latin typeface="Carlito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6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Hence, </a:t>
            </a:r>
            <a:r>
              <a:rPr sz="2000" spc="-155" dirty="0">
                <a:latin typeface="Arial"/>
                <a:cs typeface="Arial"/>
              </a:rPr>
              <a:t>We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-50" dirty="0">
                <a:latin typeface="Arial"/>
                <a:cs typeface="Arial"/>
              </a:rPr>
              <a:t>reject </a:t>
            </a:r>
            <a:r>
              <a:rPr sz="2000" spc="-25" dirty="0">
                <a:latin typeface="Arial"/>
                <a:cs typeface="Arial"/>
              </a:rPr>
              <a:t>the null </a:t>
            </a:r>
            <a:r>
              <a:rPr sz="2000" spc="-85" dirty="0">
                <a:latin typeface="Arial"/>
                <a:cs typeface="Arial"/>
              </a:rPr>
              <a:t>hypothesis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say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slope </a:t>
            </a:r>
            <a:r>
              <a:rPr sz="2000" spc="-70" dirty="0">
                <a:latin typeface="Arial"/>
                <a:cs typeface="Arial"/>
              </a:rPr>
              <a:t>(b)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80" dirty="0">
                <a:latin typeface="Arial"/>
                <a:cs typeface="Arial"/>
              </a:rPr>
              <a:t>equal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0 </a:t>
            </a:r>
            <a:r>
              <a:rPr sz="2000" spc="-130" dirty="0">
                <a:latin typeface="Arial"/>
                <a:cs typeface="Arial"/>
              </a:rPr>
              <a:t>means </a:t>
            </a:r>
            <a:r>
              <a:rPr sz="2000" spc="-20" dirty="0">
                <a:latin typeface="Arial"/>
                <a:cs typeface="Arial"/>
              </a:rPr>
              <a:t>“a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statistically</a:t>
            </a:r>
            <a:endParaRPr sz="2000" dirty="0">
              <a:latin typeface="Arial"/>
              <a:cs typeface="Arial"/>
            </a:endParaRPr>
          </a:p>
          <a:p>
            <a:pPr marL="299085">
              <a:lnSpc>
                <a:spcPts val="2280"/>
              </a:lnSpc>
            </a:pPr>
            <a:r>
              <a:rPr sz="2000" spc="-65" dirty="0">
                <a:latin typeface="Arial"/>
                <a:cs typeface="Arial"/>
              </a:rPr>
              <a:t>significant </a:t>
            </a:r>
            <a:r>
              <a:rPr sz="2000" spc="-55" dirty="0">
                <a:latin typeface="Arial"/>
                <a:cs typeface="Arial"/>
              </a:rPr>
              <a:t>relationship </a:t>
            </a:r>
            <a:r>
              <a:rPr sz="2000" spc="-114" dirty="0">
                <a:latin typeface="Arial"/>
                <a:cs typeface="Arial"/>
              </a:rPr>
              <a:t>exists </a:t>
            </a:r>
            <a:r>
              <a:rPr sz="2000" spc="-70" dirty="0">
                <a:latin typeface="Arial"/>
                <a:cs typeface="Arial"/>
              </a:rPr>
              <a:t>between </a:t>
            </a:r>
            <a:r>
              <a:rPr sz="2000" spc="-30" dirty="0">
                <a:latin typeface="Arial"/>
                <a:cs typeface="Arial"/>
              </a:rPr>
              <a:t>promotion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revenue”.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4063" y="5376671"/>
            <a:ext cx="9860280" cy="853440"/>
            <a:chOff x="1274063" y="5376671"/>
            <a:chExt cx="9860280" cy="853440"/>
          </a:xfrm>
        </p:grpSpPr>
        <p:sp>
          <p:nvSpPr>
            <p:cNvPr id="5" name="object 5"/>
            <p:cNvSpPr/>
            <p:nvPr/>
          </p:nvSpPr>
          <p:spPr>
            <a:xfrm>
              <a:off x="1274063" y="5376671"/>
              <a:ext cx="9860280" cy="820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5604" y="5923787"/>
              <a:ext cx="951230" cy="292735"/>
            </a:xfrm>
            <a:custGeom>
              <a:avLst/>
              <a:gdLst/>
              <a:ahLst/>
              <a:cxnLst/>
              <a:rect l="l" t="t" r="r" b="b"/>
              <a:pathLst>
                <a:path w="951229" h="292735">
                  <a:moveTo>
                    <a:pt x="0" y="146304"/>
                  </a:moveTo>
                  <a:lnTo>
                    <a:pt x="20129" y="104050"/>
                  </a:lnTo>
                  <a:lnTo>
                    <a:pt x="76596" y="66641"/>
                  </a:lnTo>
                  <a:lnTo>
                    <a:pt x="116618" y="50319"/>
                  </a:lnTo>
                  <a:lnTo>
                    <a:pt x="163520" y="35887"/>
                  </a:lnTo>
                  <a:lnTo>
                    <a:pt x="216566" y="23571"/>
                  </a:lnTo>
                  <a:lnTo>
                    <a:pt x="275020" y="13598"/>
                  </a:lnTo>
                  <a:lnTo>
                    <a:pt x="338149" y="6194"/>
                  </a:lnTo>
                  <a:lnTo>
                    <a:pt x="405216" y="1586"/>
                  </a:lnTo>
                  <a:lnTo>
                    <a:pt x="475488" y="0"/>
                  </a:lnTo>
                  <a:lnTo>
                    <a:pt x="545759" y="1586"/>
                  </a:lnTo>
                  <a:lnTo>
                    <a:pt x="612826" y="6194"/>
                  </a:lnTo>
                  <a:lnTo>
                    <a:pt x="675955" y="13598"/>
                  </a:lnTo>
                  <a:lnTo>
                    <a:pt x="734409" y="23571"/>
                  </a:lnTo>
                  <a:lnTo>
                    <a:pt x="787455" y="35887"/>
                  </a:lnTo>
                  <a:lnTo>
                    <a:pt x="834357" y="50319"/>
                  </a:lnTo>
                  <a:lnTo>
                    <a:pt x="874379" y="66641"/>
                  </a:lnTo>
                  <a:lnTo>
                    <a:pt x="930846" y="104050"/>
                  </a:lnTo>
                  <a:lnTo>
                    <a:pt x="950976" y="146304"/>
                  </a:lnTo>
                  <a:lnTo>
                    <a:pt x="945821" y="167922"/>
                  </a:lnTo>
                  <a:lnTo>
                    <a:pt x="906788" y="207980"/>
                  </a:lnTo>
                  <a:lnTo>
                    <a:pt x="834357" y="242288"/>
                  </a:lnTo>
                  <a:lnTo>
                    <a:pt x="787455" y="256720"/>
                  </a:lnTo>
                  <a:lnTo>
                    <a:pt x="734409" y="269036"/>
                  </a:lnTo>
                  <a:lnTo>
                    <a:pt x="675955" y="279009"/>
                  </a:lnTo>
                  <a:lnTo>
                    <a:pt x="612826" y="286413"/>
                  </a:lnTo>
                  <a:lnTo>
                    <a:pt x="545759" y="291021"/>
                  </a:lnTo>
                  <a:lnTo>
                    <a:pt x="475488" y="292608"/>
                  </a:lnTo>
                  <a:lnTo>
                    <a:pt x="405216" y="291021"/>
                  </a:lnTo>
                  <a:lnTo>
                    <a:pt x="338149" y="286413"/>
                  </a:lnTo>
                  <a:lnTo>
                    <a:pt x="275020" y="279009"/>
                  </a:lnTo>
                  <a:lnTo>
                    <a:pt x="216566" y="269036"/>
                  </a:lnTo>
                  <a:lnTo>
                    <a:pt x="163520" y="256720"/>
                  </a:lnTo>
                  <a:lnTo>
                    <a:pt x="116618" y="242288"/>
                  </a:lnTo>
                  <a:lnTo>
                    <a:pt x="76596" y="225966"/>
                  </a:lnTo>
                  <a:lnTo>
                    <a:pt x="20129" y="188557"/>
                  </a:lnTo>
                  <a:lnTo>
                    <a:pt x="0" y="14630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3999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Standard</a:t>
            </a:r>
            <a:r>
              <a:rPr sz="2800" u="none" spc="-120" dirty="0"/>
              <a:t> </a:t>
            </a:r>
            <a:r>
              <a:rPr sz="2800" u="none" dirty="0"/>
              <a:t>Error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59791" y="769112"/>
            <a:ext cx="10843260" cy="18084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7185" marR="55880" indent="-28702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25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7185" indent="-287020">
              <a:lnSpc>
                <a:spcPct val="100000"/>
              </a:lnSpc>
              <a:spcBef>
                <a:spcPts val="735"/>
              </a:spcBef>
              <a:buChar char="•"/>
              <a:tabLst>
                <a:tab pos="337185" algn="l"/>
                <a:tab pos="337820" algn="l"/>
              </a:tabLst>
            </a:pPr>
            <a:r>
              <a:rPr sz="20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anyone’s</a:t>
            </a:r>
            <a:r>
              <a:rPr sz="20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7185" indent="-287020">
              <a:lnSpc>
                <a:spcPct val="100000"/>
              </a:lnSpc>
              <a:spcBef>
                <a:spcPts val="745"/>
              </a:spcBef>
              <a:buChar char="•"/>
              <a:tabLst>
                <a:tab pos="337185" algn="l"/>
                <a:tab pos="337820" algn="l"/>
              </a:tabLst>
            </a:pP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explained.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20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7185" indent="-2870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0.583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847" y="3069335"/>
            <a:ext cx="11661648" cy="99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4914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Confidence</a:t>
            </a:r>
            <a:r>
              <a:rPr sz="2800" u="none" spc="-65" dirty="0"/>
              <a:t> </a:t>
            </a:r>
            <a:r>
              <a:rPr sz="2800" u="none" spc="-10" dirty="0"/>
              <a:t>Interval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0946130" cy="34334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207645" indent="-28702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statistics,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b="1" spc="-5" dirty="0">
                <a:latin typeface="Carlito"/>
                <a:cs typeface="Carlito"/>
              </a:rPr>
              <a:t>confidence </a:t>
            </a:r>
            <a:r>
              <a:rPr sz="2000" b="1" spc="-10" dirty="0">
                <a:latin typeface="Carlito"/>
                <a:cs typeface="Carlito"/>
              </a:rPr>
              <a:t>interval </a:t>
            </a:r>
            <a:r>
              <a:rPr sz="2000" spc="-10" dirty="0">
                <a:latin typeface="Carlito"/>
                <a:cs typeface="Carlito"/>
              </a:rPr>
              <a:t>(</a:t>
            </a:r>
            <a:r>
              <a:rPr sz="2000" b="1" spc="-10" dirty="0">
                <a:latin typeface="Carlito"/>
                <a:cs typeface="Carlito"/>
              </a:rPr>
              <a:t>CI</a:t>
            </a:r>
            <a:r>
              <a:rPr sz="2000" spc="-10" dirty="0">
                <a:latin typeface="Carlito"/>
                <a:cs typeface="Carlito"/>
              </a:rPr>
              <a:t>) </a:t>
            </a:r>
            <a:r>
              <a:rPr sz="2000" spc="-5" dirty="0">
                <a:latin typeface="Carlito"/>
                <a:cs typeface="Carlito"/>
              </a:rPr>
              <a:t>is a </a:t>
            </a:r>
            <a:r>
              <a:rPr sz="2000" dirty="0">
                <a:latin typeface="Carlito"/>
                <a:cs typeface="Carlito"/>
              </a:rPr>
              <a:t>type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interval estimate(of </a:t>
            </a:r>
            <a:r>
              <a:rPr sz="2000" spc="-5" dirty="0">
                <a:latin typeface="Carlito"/>
                <a:cs typeface="Carlito"/>
              </a:rPr>
              <a:t>a population </a:t>
            </a:r>
            <a:r>
              <a:rPr sz="2000" spc="-15" dirty="0">
                <a:latin typeface="Carlito"/>
                <a:cs typeface="Carlito"/>
              </a:rPr>
              <a:t>parameter)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is  </a:t>
            </a:r>
            <a:r>
              <a:rPr sz="2000" spc="-15" dirty="0">
                <a:latin typeface="Carlito"/>
                <a:cs typeface="Carlito"/>
              </a:rPr>
              <a:t>computed from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observed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confidence </a:t>
            </a:r>
            <a:r>
              <a:rPr sz="2000" b="1" spc="-15" dirty="0">
                <a:latin typeface="Carlito"/>
                <a:cs typeface="Carlito"/>
              </a:rPr>
              <a:t>level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0" dirty="0">
                <a:latin typeface="Carlito"/>
                <a:cs typeface="Carlito"/>
              </a:rPr>
              <a:t>frequency (i.e., </a:t>
            </a:r>
            <a:r>
              <a:rPr sz="2000" spc="-5" dirty="0">
                <a:latin typeface="Carlito"/>
                <a:cs typeface="Carlito"/>
              </a:rPr>
              <a:t>the proportion) of </a:t>
            </a:r>
            <a:r>
              <a:rPr sz="2000" spc="-10" dirty="0">
                <a:latin typeface="Carlito"/>
                <a:cs typeface="Carlito"/>
              </a:rPr>
              <a:t>possible confidence </a:t>
            </a:r>
            <a:r>
              <a:rPr sz="2000" spc="-15" dirty="0">
                <a:latin typeface="Carlito"/>
                <a:cs typeface="Carlito"/>
              </a:rPr>
              <a:t>intervals </a:t>
            </a:r>
            <a:r>
              <a:rPr sz="2000" spc="-10" dirty="0">
                <a:latin typeface="Carlito"/>
                <a:cs typeface="Carlito"/>
              </a:rPr>
              <a:t>that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contain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the true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their </a:t>
            </a:r>
            <a:r>
              <a:rPr sz="2000" spc="-10" dirty="0">
                <a:latin typeface="Carlito"/>
                <a:cs typeface="Carlito"/>
              </a:rPr>
              <a:t>corresponding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parameter.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Smaller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standard </a:t>
            </a:r>
            <a:r>
              <a:rPr sz="2000" spc="-10" dirty="0">
                <a:latin typeface="Carlito"/>
                <a:cs typeface="Carlito"/>
              </a:rPr>
              <a:t>error </a:t>
            </a:r>
            <a:r>
              <a:rPr sz="2000" spc="-15" dirty="0">
                <a:latin typeface="Carlito"/>
                <a:cs typeface="Carlito"/>
              </a:rPr>
              <a:t>narrower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confidence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interval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90" dirty="0">
                <a:latin typeface="Arial"/>
                <a:cs typeface="Arial"/>
              </a:rPr>
              <a:t>95% </a:t>
            </a:r>
            <a:r>
              <a:rPr sz="2000" spc="-80" dirty="0">
                <a:latin typeface="Arial"/>
                <a:cs typeface="Arial"/>
              </a:rPr>
              <a:t>confidence </a:t>
            </a:r>
            <a:r>
              <a:rPr sz="2000" spc="-45" dirty="0">
                <a:latin typeface="Arial"/>
                <a:cs typeface="Arial"/>
              </a:rPr>
              <a:t>interval, </a:t>
            </a:r>
            <a:r>
              <a:rPr sz="2000" spc="-75" dirty="0">
                <a:latin typeface="Arial"/>
                <a:cs typeface="Arial"/>
              </a:rPr>
              <a:t>when </a:t>
            </a:r>
            <a:r>
              <a:rPr sz="2000" spc="-140" dirty="0">
                <a:latin typeface="Arial"/>
                <a:cs typeface="Arial"/>
              </a:rPr>
              <a:t>x </a:t>
            </a:r>
            <a:r>
              <a:rPr sz="2000" spc="-120" dirty="0">
                <a:latin typeface="Arial"/>
                <a:cs typeface="Arial"/>
              </a:rPr>
              <a:t>increases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105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unit </a:t>
            </a:r>
            <a:r>
              <a:rPr sz="2000" spc="-55" dirty="0">
                <a:latin typeface="Arial"/>
                <a:cs typeface="Arial"/>
              </a:rPr>
              <a:t>doesn’t </a:t>
            </a:r>
            <a:r>
              <a:rPr sz="2000" spc="-110" dirty="0">
                <a:latin typeface="Arial"/>
                <a:cs typeface="Arial"/>
              </a:rPr>
              <a:t>mean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y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125" dirty="0">
                <a:latin typeface="Arial"/>
                <a:cs typeface="Arial"/>
              </a:rPr>
              <a:t>always </a:t>
            </a:r>
            <a:r>
              <a:rPr sz="2000" spc="-105" dirty="0">
                <a:latin typeface="Arial"/>
                <a:cs typeface="Arial"/>
              </a:rPr>
              <a:t>increase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2.423 it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spc="-10" dirty="0">
                <a:latin typeface="Carlito"/>
                <a:cs typeface="Carlito"/>
              </a:rPr>
              <a:t>increase </a:t>
            </a:r>
            <a:r>
              <a:rPr sz="2000" spc="-15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less </a:t>
            </a:r>
            <a:r>
              <a:rPr sz="2000" spc="-5" dirty="0">
                <a:latin typeface="Carlito"/>
                <a:cs typeface="Carlito"/>
              </a:rPr>
              <a:t>than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2.423.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In our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1, </a:t>
            </a:r>
            <a:r>
              <a:rPr sz="2000" spc="-45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25" dirty="0">
                <a:latin typeface="Carlito"/>
                <a:cs typeface="Carlito"/>
              </a:rPr>
              <a:t>say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x </a:t>
            </a:r>
            <a:r>
              <a:rPr sz="2000" spc="-10" dirty="0">
                <a:latin typeface="Carlito"/>
                <a:cs typeface="Carlito"/>
              </a:rPr>
              <a:t>increases </a:t>
            </a:r>
            <a:r>
              <a:rPr sz="2000" spc="-5" dirty="0">
                <a:latin typeface="Carlito"/>
                <a:cs typeface="Carlito"/>
              </a:rPr>
              <a:t>by 1 </a:t>
            </a:r>
            <a:r>
              <a:rPr sz="2000" dirty="0">
                <a:latin typeface="Carlito"/>
                <a:cs typeface="Carlito"/>
              </a:rPr>
              <a:t>unit </a:t>
            </a:r>
            <a:r>
              <a:rPr sz="2000" spc="-10" dirty="0">
                <a:latin typeface="Carlito"/>
                <a:cs typeface="Carlito"/>
              </a:rPr>
              <a:t>95% times </a:t>
            </a:r>
            <a:r>
              <a:rPr sz="2000" spc="-5" dirty="0">
                <a:latin typeface="Carlito"/>
                <a:cs typeface="Carlito"/>
              </a:rPr>
              <a:t>y will </a:t>
            </a:r>
            <a:r>
              <a:rPr sz="2000" spc="-10" dirty="0">
                <a:latin typeface="Carlito"/>
                <a:cs typeface="Carlito"/>
              </a:rPr>
              <a:t>decrease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1.239 and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increase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3.607.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So </a:t>
            </a:r>
            <a:r>
              <a:rPr sz="2000" spc="-25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know </a:t>
            </a:r>
            <a:r>
              <a:rPr sz="2000" spc="-10" dirty="0">
                <a:latin typeface="Carlito"/>
                <a:cs typeface="Carlito"/>
              </a:rPr>
              <a:t>95%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time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values show </a:t>
            </a:r>
            <a:r>
              <a:rPr sz="2000" spc="-5" dirty="0">
                <a:latin typeface="Carlito"/>
                <a:cs typeface="Carlito"/>
              </a:rPr>
              <a:t>how much Y will </a:t>
            </a:r>
            <a:r>
              <a:rPr sz="2000" spc="-10" dirty="0">
                <a:latin typeface="Carlito"/>
                <a:cs typeface="Carlito"/>
              </a:rPr>
              <a:t>increase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by.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863" y="4626864"/>
            <a:ext cx="11186160" cy="92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2095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Coefficient </a:t>
            </a:r>
            <a:r>
              <a:rPr sz="2800" u="none" dirty="0"/>
              <a:t>of </a:t>
            </a:r>
            <a:r>
              <a:rPr sz="2800" u="none" spc="-5" dirty="0"/>
              <a:t>Determination </a:t>
            </a:r>
            <a:r>
              <a:rPr sz="2800" u="none" spc="5" dirty="0"/>
              <a:t>–</a:t>
            </a:r>
            <a:r>
              <a:rPr sz="2800" u="none" spc="-130" dirty="0"/>
              <a:t> </a:t>
            </a:r>
            <a:r>
              <a:rPr sz="2800" u="none" spc="5" dirty="0"/>
              <a:t>R2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03320" y="3992879"/>
            <a:ext cx="4102735" cy="502920"/>
            <a:chOff x="3703320" y="3992879"/>
            <a:chExt cx="4102735" cy="502920"/>
          </a:xfrm>
        </p:grpSpPr>
        <p:sp>
          <p:nvSpPr>
            <p:cNvPr id="4" name="object 4"/>
            <p:cNvSpPr/>
            <p:nvPr/>
          </p:nvSpPr>
          <p:spPr>
            <a:xfrm>
              <a:off x="3703320" y="3992879"/>
              <a:ext cx="4102735" cy="502920"/>
            </a:xfrm>
            <a:custGeom>
              <a:avLst/>
              <a:gdLst/>
              <a:ahLst/>
              <a:cxnLst/>
              <a:rect l="l" t="t" r="r" b="b"/>
              <a:pathLst>
                <a:path w="4102734" h="502920">
                  <a:moveTo>
                    <a:pt x="4102608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102608" y="502920"/>
                  </a:lnTo>
                  <a:lnTo>
                    <a:pt x="41026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89340" y="4236583"/>
              <a:ext cx="3472815" cy="0"/>
            </a:xfrm>
            <a:custGeom>
              <a:avLst/>
              <a:gdLst/>
              <a:ahLst/>
              <a:cxnLst/>
              <a:rect l="l" t="t" r="r" b="b"/>
              <a:pathLst>
                <a:path w="3472815">
                  <a:moveTo>
                    <a:pt x="0" y="0"/>
                  </a:moveTo>
                  <a:lnTo>
                    <a:pt x="463953" y="0"/>
                  </a:lnTo>
                </a:path>
                <a:path w="3472815">
                  <a:moveTo>
                    <a:pt x="736881" y="0"/>
                  </a:moveTo>
                  <a:lnTo>
                    <a:pt x="3472301" y="0"/>
                  </a:lnTo>
                </a:path>
              </a:pathLst>
            </a:custGeom>
            <a:ln w="9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191" y="769112"/>
            <a:ext cx="11199495" cy="37058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4960" marR="17780" indent="-289560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coefficient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determination (denoted </a:t>
            </a:r>
            <a:r>
              <a:rPr sz="200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R2) is a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output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regression </a:t>
            </a:r>
            <a:r>
              <a:rPr sz="2000" spc="-10" dirty="0">
                <a:latin typeface="Carlito"/>
                <a:cs typeface="Carlito"/>
              </a:rPr>
              <a:t>analysis. </a:t>
            </a:r>
            <a:r>
              <a:rPr sz="2000" spc="-5" dirty="0">
                <a:latin typeface="Carlito"/>
                <a:cs typeface="Carlito"/>
              </a:rPr>
              <a:t>It is </a:t>
            </a:r>
            <a:r>
              <a:rPr sz="2000" spc="-15" dirty="0">
                <a:latin typeface="Carlito"/>
                <a:cs typeface="Carlito"/>
              </a:rPr>
              <a:t>interpreted </a:t>
            </a:r>
            <a:r>
              <a:rPr sz="2000" spc="-5" dirty="0">
                <a:latin typeface="Carlito"/>
                <a:cs typeface="Carlito"/>
              </a:rPr>
              <a:t>as  the proportion of the </a:t>
            </a:r>
            <a:r>
              <a:rPr sz="2000" spc="-10" dirty="0">
                <a:latin typeface="Carlito"/>
                <a:cs typeface="Carlito"/>
              </a:rPr>
              <a:t>variance </a:t>
            </a: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dependent variable that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predictable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independent  variable. (Goodness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fit)</a:t>
            </a:r>
            <a:endParaRPr sz="2000">
              <a:latin typeface="Carlito"/>
              <a:cs typeface="Carlito"/>
            </a:endParaRPr>
          </a:p>
          <a:p>
            <a:pPr marL="314960" indent="-28956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000" spc="-15" dirty="0">
                <a:latin typeface="Carlito"/>
                <a:cs typeface="Carlito"/>
              </a:rPr>
              <a:t>Coefficient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determination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used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trend </a:t>
            </a:r>
            <a:r>
              <a:rPr sz="2000" spc="-5" dirty="0">
                <a:latin typeface="Carlito"/>
                <a:cs typeface="Carlito"/>
              </a:rPr>
              <a:t>analysis &amp; </a:t>
            </a:r>
            <a:r>
              <a:rPr sz="2000" spc="-15" dirty="0">
                <a:latin typeface="Carlito"/>
                <a:cs typeface="Carlito"/>
              </a:rPr>
              <a:t>computed </a:t>
            </a:r>
            <a:r>
              <a:rPr sz="2000" spc="-5" dirty="0">
                <a:latin typeface="Carlito"/>
                <a:cs typeface="Carlito"/>
              </a:rPr>
              <a:t>as a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15" dirty="0">
                <a:latin typeface="Carlito"/>
                <a:cs typeface="Carlito"/>
              </a:rPr>
              <a:t>between </a:t>
            </a:r>
            <a:r>
              <a:rPr sz="2000" spc="-5" dirty="0">
                <a:latin typeface="Carlito"/>
                <a:cs typeface="Carlito"/>
              </a:rPr>
              <a:t>0 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314960" indent="-289560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000" spc="-5" dirty="0">
                <a:latin typeface="Carlito"/>
                <a:cs typeface="Carlito"/>
              </a:rPr>
              <a:t>Our aim is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find out the </a:t>
            </a:r>
            <a:r>
              <a:rPr sz="2000" spc="-15" dirty="0">
                <a:latin typeface="Carlito"/>
                <a:cs typeface="Carlito"/>
              </a:rPr>
              <a:t>best </a:t>
            </a:r>
            <a:r>
              <a:rPr sz="2000" spc="-10" dirty="0">
                <a:latin typeface="Carlito"/>
                <a:cs typeface="Carlito"/>
              </a:rPr>
              <a:t>possible </a:t>
            </a:r>
            <a:r>
              <a:rPr sz="2000" spc="-20" dirty="0">
                <a:latin typeface="Carlito"/>
                <a:cs typeface="Carlito"/>
              </a:rPr>
              <a:t>straight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spc="-10" dirty="0">
                <a:latin typeface="Carlito"/>
                <a:cs typeface="Carlito"/>
              </a:rPr>
              <a:t>that explains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captures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relationship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between </a:t>
            </a:r>
            <a:r>
              <a:rPr sz="2000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  <a:p>
            <a:pPr marL="31496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and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Y.</a:t>
            </a:r>
            <a:endParaRPr sz="2000">
              <a:latin typeface="Carlito"/>
              <a:cs typeface="Carlito"/>
            </a:endParaRPr>
          </a:p>
          <a:p>
            <a:pPr marL="293370" indent="-2686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3370" algn="l"/>
                <a:tab pos="294005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higher the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R </a:t>
            </a:r>
            <a:r>
              <a:rPr sz="2000" spc="-10" dirty="0">
                <a:latin typeface="Carlito"/>
                <a:cs typeface="Carlito"/>
              </a:rPr>
              <a:t>Square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more variation </a:t>
            </a:r>
            <a:r>
              <a:rPr sz="2000" spc="-5" dirty="0">
                <a:latin typeface="Carlito"/>
                <a:cs typeface="Carlito"/>
              </a:rPr>
              <a:t>in Y and </a:t>
            </a:r>
            <a:r>
              <a:rPr sz="2000" spc="-20" dirty="0">
                <a:latin typeface="Carlito"/>
                <a:cs typeface="Carlito"/>
              </a:rPr>
              <a:t>therefore </a:t>
            </a:r>
            <a:r>
              <a:rPr sz="2000" spc="-5" dirty="0">
                <a:latin typeface="Carlito"/>
                <a:cs typeface="Carlito"/>
              </a:rPr>
              <a:t>the model is</a:t>
            </a:r>
            <a:r>
              <a:rPr sz="2000" spc="2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good.</a:t>
            </a:r>
            <a:endParaRPr sz="2000">
              <a:latin typeface="Carlito"/>
              <a:cs typeface="Carlito"/>
            </a:endParaRPr>
          </a:p>
          <a:p>
            <a:pPr marL="293370" indent="-2686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3370" algn="l"/>
                <a:tab pos="294005" algn="l"/>
              </a:tabLst>
            </a:pPr>
            <a:r>
              <a:rPr sz="2000" spc="-5" dirty="0">
                <a:latin typeface="Carlito"/>
                <a:cs typeface="Carlito"/>
              </a:rPr>
              <a:t>It is a </a:t>
            </a:r>
            <a:r>
              <a:rPr sz="2000" spc="-15" dirty="0">
                <a:latin typeface="Carlito"/>
                <a:cs typeface="Carlito"/>
              </a:rPr>
              <a:t>good </a:t>
            </a:r>
            <a:r>
              <a:rPr sz="2000" spc="-10" dirty="0">
                <a:latin typeface="Carlito"/>
                <a:cs typeface="Carlito"/>
              </a:rPr>
              <a:t>measure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variation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-5" dirty="0">
                <a:latin typeface="Carlito"/>
                <a:cs typeface="Carlito"/>
              </a:rPr>
              <a:t>it is only one </a:t>
            </a:r>
            <a:r>
              <a:rPr sz="2000" spc="-10" dirty="0">
                <a:latin typeface="Carlito"/>
                <a:cs typeface="Carlito"/>
              </a:rPr>
              <a:t>measure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model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rlito"/>
              <a:cs typeface="Carlito"/>
            </a:endParaRPr>
          </a:p>
          <a:p>
            <a:pPr marR="350520" algn="ctr">
              <a:lnSpc>
                <a:spcPct val="100000"/>
              </a:lnSpc>
            </a:pPr>
            <a:r>
              <a:rPr sz="2175" i="1" spc="494" baseline="-34482" dirty="0">
                <a:latin typeface="Times New Roman"/>
                <a:cs typeface="Times New Roman"/>
              </a:rPr>
              <a:t>R</a:t>
            </a:r>
            <a:r>
              <a:rPr sz="1275" spc="494" baseline="-16339" dirty="0">
                <a:latin typeface="Times New Roman"/>
                <a:cs typeface="Times New Roman"/>
              </a:rPr>
              <a:t>2 </a:t>
            </a:r>
            <a:r>
              <a:rPr sz="2175" spc="494" baseline="-34482" dirty="0">
                <a:latin typeface="Symbol"/>
                <a:cs typeface="Symbol"/>
              </a:rPr>
              <a:t></a:t>
            </a:r>
            <a:r>
              <a:rPr sz="2175" spc="494" baseline="-34482" dirty="0">
                <a:latin typeface="Times New Roman"/>
                <a:cs typeface="Times New Roman"/>
              </a:rPr>
              <a:t> </a:t>
            </a:r>
            <a:r>
              <a:rPr sz="1450" i="1" spc="310" dirty="0">
                <a:latin typeface="Times New Roman"/>
                <a:cs typeface="Times New Roman"/>
              </a:rPr>
              <a:t>SSR </a:t>
            </a:r>
            <a:r>
              <a:rPr sz="2175" spc="494" baseline="-34482" dirty="0">
                <a:latin typeface="Symbol"/>
                <a:cs typeface="Symbol"/>
              </a:rPr>
              <a:t></a:t>
            </a:r>
            <a:r>
              <a:rPr sz="2175" spc="494" baseline="-34482" dirty="0">
                <a:latin typeface="Times New Roman"/>
                <a:cs typeface="Times New Roman"/>
              </a:rPr>
              <a:t> </a:t>
            </a:r>
            <a:r>
              <a:rPr sz="1450" spc="185" dirty="0">
                <a:latin typeface="Times New Roman"/>
                <a:cs typeface="Times New Roman"/>
              </a:rPr>
              <a:t>regression </a:t>
            </a:r>
            <a:r>
              <a:rPr sz="1450" spc="270" dirty="0">
                <a:latin typeface="Times New Roman"/>
                <a:cs typeface="Times New Roman"/>
              </a:rPr>
              <a:t>sum </a:t>
            </a:r>
            <a:r>
              <a:rPr sz="1450" spc="240" dirty="0">
                <a:latin typeface="Times New Roman"/>
                <a:cs typeface="Times New Roman"/>
              </a:rPr>
              <a:t>of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210" dirty="0">
                <a:latin typeface="Times New Roman"/>
                <a:cs typeface="Times New Roman"/>
              </a:rPr>
              <a:t>squares</a:t>
            </a:r>
            <a:endParaRPr sz="1450">
              <a:latin typeface="Times New Roman"/>
              <a:cs typeface="Times New Roman"/>
            </a:endParaRPr>
          </a:p>
          <a:p>
            <a:pPr marR="59055" algn="ctr">
              <a:lnSpc>
                <a:spcPct val="100000"/>
              </a:lnSpc>
              <a:spcBef>
                <a:spcPts val="290"/>
              </a:spcBef>
              <a:tabLst>
                <a:tab pos="1069975" algn="l"/>
              </a:tabLst>
            </a:pPr>
            <a:r>
              <a:rPr sz="1450" i="1" spc="300" dirty="0">
                <a:latin typeface="Times New Roman"/>
                <a:cs typeface="Times New Roman"/>
              </a:rPr>
              <a:t>SST	</a:t>
            </a:r>
            <a:r>
              <a:rPr sz="1450" spc="175" dirty="0">
                <a:latin typeface="Times New Roman"/>
                <a:cs typeface="Times New Roman"/>
              </a:rPr>
              <a:t>total </a:t>
            </a:r>
            <a:r>
              <a:rPr sz="1450" spc="270" dirty="0">
                <a:latin typeface="Times New Roman"/>
                <a:cs typeface="Times New Roman"/>
              </a:rPr>
              <a:t>sum </a:t>
            </a:r>
            <a:r>
              <a:rPr sz="1450" spc="240" dirty="0">
                <a:latin typeface="Times New Roman"/>
                <a:cs typeface="Times New Roman"/>
              </a:rPr>
              <a:t>of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210" dirty="0">
                <a:latin typeface="Times New Roman"/>
                <a:cs typeface="Times New Roman"/>
              </a:rPr>
              <a:t>squares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747" y="3988308"/>
            <a:ext cx="4112260" cy="512445"/>
          </a:xfrm>
          <a:custGeom>
            <a:avLst/>
            <a:gdLst/>
            <a:ahLst/>
            <a:cxnLst/>
            <a:rect l="l" t="t" r="r" b="b"/>
            <a:pathLst>
              <a:path w="4112259" h="512445">
                <a:moveTo>
                  <a:pt x="0" y="512063"/>
                </a:moveTo>
                <a:lnTo>
                  <a:pt x="4111752" y="512063"/>
                </a:lnTo>
                <a:lnTo>
                  <a:pt x="411175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6285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Coefficient </a:t>
            </a:r>
            <a:r>
              <a:rPr sz="2800" u="none" dirty="0"/>
              <a:t>of </a:t>
            </a:r>
            <a:r>
              <a:rPr sz="2800" u="none" spc="-5" dirty="0"/>
              <a:t>Determination </a:t>
            </a:r>
            <a:r>
              <a:rPr sz="2800" u="none" spc="5" dirty="0"/>
              <a:t>–</a:t>
            </a:r>
            <a:r>
              <a:rPr sz="2800" u="none" spc="-130" dirty="0"/>
              <a:t> </a:t>
            </a:r>
            <a:r>
              <a:rPr sz="2800" u="none" spc="5" dirty="0"/>
              <a:t>R2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03385" y="1261681"/>
            <a:ext cx="1678939" cy="1472565"/>
            <a:chOff x="2703385" y="1261681"/>
            <a:chExt cx="1678939" cy="1472565"/>
          </a:xfrm>
        </p:grpSpPr>
        <p:sp>
          <p:nvSpPr>
            <p:cNvPr id="4" name="object 4"/>
            <p:cNvSpPr/>
            <p:nvPr/>
          </p:nvSpPr>
          <p:spPr>
            <a:xfrm>
              <a:off x="2715768" y="1274064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1529" y="2424898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30">
                  <a:moveTo>
                    <a:pt x="67492" y="0"/>
                  </a:moveTo>
                  <a:lnTo>
                    <a:pt x="34290" y="9691"/>
                  </a:lnTo>
                  <a:lnTo>
                    <a:pt x="10501" y="34738"/>
                  </a:lnTo>
                  <a:lnTo>
                    <a:pt x="0" y="69857"/>
                  </a:lnTo>
                  <a:lnTo>
                    <a:pt x="3214" y="110454"/>
                  </a:lnTo>
                  <a:lnTo>
                    <a:pt x="20574" y="151931"/>
                  </a:lnTo>
                  <a:lnTo>
                    <a:pt x="49508" y="186388"/>
                  </a:lnTo>
                  <a:lnTo>
                    <a:pt x="84121" y="207843"/>
                  </a:lnTo>
                  <a:lnTo>
                    <a:pt x="120140" y="214582"/>
                  </a:lnTo>
                  <a:lnTo>
                    <a:pt x="153288" y="204890"/>
                  </a:lnTo>
                  <a:lnTo>
                    <a:pt x="177149" y="179861"/>
                  </a:lnTo>
                  <a:lnTo>
                    <a:pt x="187674" y="144772"/>
                  </a:lnTo>
                  <a:lnTo>
                    <a:pt x="184435" y="104181"/>
                  </a:lnTo>
                  <a:lnTo>
                    <a:pt x="167005" y="62650"/>
                  </a:lnTo>
                  <a:lnTo>
                    <a:pt x="138088" y="28193"/>
                  </a:lnTo>
                  <a:lnTo>
                    <a:pt x="103505" y="6738"/>
                  </a:lnTo>
                  <a:lnTo>
                    <a:pt x="67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4429" y="2348698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2816" y="1281899"/>
              <a:ext cx="1330960" cy="1205230"/>
            </a:xfrm>
            <a:custGeom>
              <a:avLst/>
              <a:gdLst/>
              <a:ahLst/>
              <a:cxnLst/>
              <a:rect l="l" t="t" r="r" b="b"/>
              <a:pathLst>
                <a:path w="1330960" h="1205230">
                  <a:moveTo>
                    <a:pt x="187680" y="144780"/>
                  </a:moveTo>
                  <a:lnTo>
                    <a:pt x="184442" y="104190"/>
                  </a:lnTo>
                  <a:lnTo>
                    <a:pt x="167017" y="62649"/>
                  </a:lnTo>
                  <a:lnTo>
                    <a:pt x="138099" y="28194"/>
                  </a:lnTo>
                  <a:lnTo>
                    <a:pt x="103517" y="6743"/>
                  </a:lnTo>
                  <a:lnTo>
                    <a:pt x="67500" y="0"/>
                  </a:lnTo>
                  <a:lnTo>
                    <a:pt x="34302" y="9690"/>
                  </a:lnTo>
                  <a:lnTo>
                    <a:pt x="10502" y="34747"/>
                  </a:lnTo>
                  <a:lnTo>
                    <a:pt x="0" y="69862"/>
                  </a:lnTo>
                  <a:lnTo>
                    <a:pt x="3225" y="110464"/>
                  </a:lnTo>
                  <a:lnTo>
                    <a:pt x="20586" y="151930"/>
                  </a:lnTo>
                  <a:lnTo>
                    <a:pt x="49517" y="186397"/>
                  </a:lnTo>
                  <a:lnTo>
                    <a:pt x="84124" y="207848"/>
                  </a:lnTo>
                  <a:lnTo>
                    <a:pt x="120142" y="214591"/>
                  </a:lnTo>
                  <a:lnTo>
                    <a:pt x="153301" y="204889"/>
                  </a:lnTo>
                  <a:lnTo>
                    <a:pt x="177152" y="179870"/>
                  </a:lnTo>
                  <a:lnTo>
                    <a:pt x="187680" y="144780"/>
                  </a:lnTo>
                  <a:close/>
                </a:path>
                <a:path w="1330960" h="1205230">
                  <a:moveTo>
                    <a:pt x="244830" y="373380"/>
                  </a:moveTo>
                  <a:lnTo>
                    <a:pt x="241592" y="332790"/>
                  </a:lnTo>
                  <a:lnTo>
                    <a:pt x="224167" y="291249"/>
                  </a:lnTo>
                  <a:lnTo>
                    <a:pt x="195249" y="256794"/>
                  </a:lnTo>
                  <a:lnTo>
                    <a:pt x="160667" y="235343"/>
                  </a:lnTo>
                  <a:lnTo>
                    <a:pt x="124650" y="228600"/>
                  </a:lnTo>
                  <a:lnTo>
                    <a:pt x="91452" y="238290"/>
                  </a:lnTo>
                  <a:lnTo>
                    <a:pt x="67652" y="263347"/>
                  </a:lnTo>
                  <a:lnTo>
                    <a:pt x="57150" y="298462"/>
                  </a:lnTo>
                  <a:lnTo>
                    <a:pt x="60375" y="339064"/>
                  </a:lnTo>
                  <a:lnTo>
                    <a:pt x="77736" y="380530"/>
                  </a:lnTo>
                  <a:lnTo>
                    <a:pt x="106667" y="414997"/>
                  </a:lnTo>
                  <a:lnTo>
                    <a:pt x="141274" y="436448"/>
                  </a:lnTo>
                  <a:lnTo>
                    <a:pt x="177292" y="443191"/>
                  </a:lnTo>
                  <a:lnTo>
                    <a:pt x="210451" y="433489"/>
                  </a:lnTo>
                  <a:lnTo>
                    <a:pt x="234302" y="408470"/>
                  </a:lnTo>
                  <a:lnTo>
                    <a:pt x="244830" y="373380"/>
                  </a:lnTo>
                  <a:close/>
                </a:path>
                <a:path w="1330960" h="1205230">
                  <a:moveTo>
                    <a:pt x="1044930" y="1135380"/>
                  </a:moveTo>
                  <a:lnTo>
                    <a:pt x="1041692" y="1094790"/>
                  </a:lnTo>
                  <a:lnTo>
                    <a:pt x="1024267" y="1053249"/>
                  </a:lnTo>
                  <a:lnTo>
                    <a:pt x="995349" y="1018794"/>
                  </a:lnTo>
                  <a:lnTo>
                    <a:pt x="960767" y="997343"/>
                  </a:lnTo>
                  <a:lnTo>
                    <a:pt x="924750" y="990600"/>
                  </a:lnTo>
                  <a:lnTo>
                    <a:pt x="891552" y="1000290"/>
                  </a:lnTo>
                  <a:lnTo>
                    <a:pt x="867752" y="1025347"/>
                  </a:lnTo>
                  <a:lnTo>
                    <a:pt x="857262" y="1060462"/>
                  </a:lnTo>
                  <a:lnTo>
                    <a:pt x="860475" y="1101064"/>
                  </a:lnTo>
                  <a:lnTo>
                    <a:pt x="877836" y="1142530"/>
                  </a:lnTo>
                  <a:lnTo>
                    <a:pt x="906767" y="1176997"/>
                  </a:lnTo>
                  <a:lnTo>
                    <a:pt x="941374" y="1198448"/>
                  </a:lnTo>
                  <a:lnTo>
                    <a:pt x="977392" y="1205191"/>
                  </a:lnTo>
                  <a:lnTo>
                    <a:pt x="1010551" y="1195489"/>
                  </a:lnTo>
                  <a:lnTo>
                    <a:pt x="1034402" y="1170470"/>
                  </a:lnTo>
                  <a:lnTo>
                    <a:pt x="1044930" y="1135380"/>
                  </a:lnTo>
                  <a:close/>
                </a:path>
                <a:path w="1330960" h="1205230">
                  <a:moveTo>
                    <a:pt x="1102080" y="906780"/>
                  </a:moveTo>
                  <a:lnTo>
                    <a:pt x="1098842" y="866190"/>
                  </a:lnTo>
                  <a:lnTo>
                    <a:pt x="1081417" y="824649"/>
                  </a:lnTo>
                  <a:lnTo>
                    <a:pt x="1052499" y="790194"/>
                  </a:lnTo>
                  <a:lnTo>
                    <a:pt x="1017917" y="768743"/>
                  </a:lnTo>
                  <a:lnTo>
                    <a:pt x="981900" y="762000"/>
                  </a:lnTo>
                  <a:lnTo>
                    <a:pt x="948702" y="771690"/>
                  </a:lnTo>
                  <a:lnTo>
                    <a:pt x="924902" y="796747"/>
                  </a:lnTo>
                  <a:lnTo>
                    <a:pt x="914412" y="831862"/>
                  </a:lnTo>
                  <a:lnTo>
                    <a:pt x="917625" y="872464"/>
                  </a:lnTo>
                  <a:lnTo>
                    <a:pt x="934986" y="913930"/>
                  </a:lnTo>
                  <a:lnTo>
                    <a:pt x="963917" y="948397"/>
                  </a:lnTo>
                  <a:lnTo>
                    <a:pt x="998524" y="969848"/>
                  </a:lnTo>
                  <a:lnTo>
                    <a:pt x="1034542" y="976591"/>
                  </a:lnTo>
                  <a:lnTo>
                    <a:pt x="1067701" y="966889"/>
                  </a:lnTo>
                  <a:lnTo>
                    <a:pt x="1091552" y="941870"/>
                  </a:lnTo>
                  <a:lnTo>
                    <a:pt x="1102080" y="906780"/>
                  </a:lnTo>
                  <a:close/>
                </a:path>
                <a:path w="1330960" h="1205230">
                  <a:moveTo>
                    <a:pt x="1330680" y="1059180"/>
                  </a:moveTo>
                  <a:lnTo>
                    <a:pt x="1327442" y="1018590"/>
                  </a:lnTo>
                  <a:lnTo>
                    <a:pt x="1310017" y="977049"/>
                  </a:lnTo>
                  <a:lnTo>
                    <a:pt x="1281099" y="942594"/>
                  </a:lnTo>
                  <a:lnTo>
                    <a:pt x="1246517" y="921143"/>
                  </a:lnTo>
                  <a:lnTo>
                    <a:pt x="1210500" y="914400"/>
                  </a:lnTo>
                  <a:lnTo>
                    <a:pt x="1177302" y="924090"/>
                  </a:lnTo>
                  <a:lnTo>
                    <a:pt x="1153502" y="949147"/>
                  </a:lnTo>
                  <a:lnTo>
                    <a:pt x="1143012" y="984262"/>
                  </a:lnTo>
                  <a:lnTo>
                    <a:pt x="1146225" y="1024864"/>
                  </a:lnTo>
                  <a:lnTo>
                    <a:pt x="1163586" y="1066330"/>
                  </a:lnTo>
                  <a:lnTo>
                    <a:pt x="1192517" y="1100797"/>
                  </a:lnTo>
                  <a:lnTo>
                    <a:pt x="1227124" y="1122248"/>
                  </a:lnTo>
                  <a:lnTo>
                    <a:pt x="1263142" y="1128991"/>
                  </a:lnTo>
                  <a:lnTo>
                    <a:pt x="1296301" y="1119289"/>
                  </a:lnTo>
                  <a:lnTo>
                    <a:pt x="1320152" y="1094270"/>
                  </a:lnTo>
                  <a:lnTo>
                    <a:pt x="1330680" y="10591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5729" y="1358098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4329" y="1586698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1416" y="1662899"/>
              <a:ext cx="759460" cy="443230"/>
            </a:xfrm>
            <a:custGeom>
              <a:avLst/>
              <a:gdLst/>
              <a:ahLst/>
              <a:cxnLst/>
              <a:rect l="l" t="t" r="r" b="b"/>
              <a:pathLst>
                <a:path w="759460" h="443230">
                  <a:moveTo>
                    <a:pt x="187680" y="144780"/>
                  </a:moveTo>
                  <a:lnTo>
                    <a:pt x="184442" y="104190"/>
                  </a:lnTo>
                  <a:lnTo>
                    <a:pt x="167017" y="62649"/>
                  </a:lnTo>
                  <a:lnTo>
                    <a:pt x="138099" y="28194"/>
                  </a:lnTo>
                  <a:lnTo>
                    <a:pt x="103517" y="6743"/>
                  </a:lnTo>
                  <a:lnTo>
                    <a:pt x="67500" y="0"/>
                  </a:lnTo>
                  <a:lnTo>
                    <a:pt x="34302" y="9690"/>
                  </a:lnTo>
                  <a:lnTo>
                    <a:pt x="10502" y="34747"/>
                  </a:lnTo>
                  <a:lnTo>
                    <a:pt x="0" y="69862"/>
                  </a:lnTo>
                  <a:lnTo>
                    <a:pt x="3225" y="110464"/>
                  </a:lnTo>
                  <a:lnTo>
                    <a:pt x="20586" y="151930"/>
                  </a:lnTo>
                  <a:lnTo>
                    <a:pt x="49517" y="186397"/>
                  </a:lnTo>
                  <a:lnTo>
                    <a:pt x="84124" y="207848"/>
                  </a:lnTo>
                  <a:lnTo>
                    <a:pt x="120142" y="214591"/>
                  </a:lnTo>
                  <a:lnTo>
                    <a:pt x="153301" y="204889"/>
                  </a:lnTo>
                  <a:lnTo>
                    <a:pt x="177152" y="179870"/>
                  </a:lnTo>
                  <a:lnTo>
                    <a:pt x="187680" y="144780"/>
                  </a:lnTo>
                  <a:close/>
                </a:path>
                <a:path w="759460" h="443230">
                  <a:moveTo>
                    <a:pt x="359130" y="373380"/>
                  </a:moveTo>
                  <a:lnTo>
                    <a:pt x="355892" y="332790"/>
                  </a:lnTo>
                  <a:lnTo>
                    <a:pt x="338467" y="291249"/>
                  </a:lnTo>
                  <a:lnTo>
                    <a:pt x="309549" y="256794"/>
                  </a:lnTo>
                  <a:lnTo>
                    <a:pt x="274967" y="235343"/>
                  </a:lnTo>
                  <a:lnTo>
                    <a:pt x="238950" y="228600"/>
                  </a:lnTo>
                  <a:lnTo>
                    <a:pt x="205752" y="238290"/>
                  </a:lnTo>
                  <a:lnTo>
                    <a:pt x="181952" y="263347"/>
                  </a:lnTo>
                  <a:lnTo>
                    <a:pt x="171462" y="298462"/>
                  </a:lnTo>
                  <a:lnTo>
                    <a:pt x="174675" y="339064"/>
                  </a:lnTo>
                  <a:lnTo>
                    <a:pt x="192036" y="380530"/>
                  </a:lnTo>
                  <a:lnTo>
                    <a:pt x="220967" y="414997"/>
                  </a:lnTo>
                  <a:lnTo>
                    <a:pt x="255574" y="436448"/>
                  </a:lnTo>
                  <a:lnTo>
                    <a:pt x="291592" y="443191"/>
                  </a:lnTo>
                  <a:lnTo>
                    <a:pt x="324751" y="433489"/>
                  </a:lnTo>
                  <a:lnTo>
                    <a:pt x="348602" y="408470"/>
                  </a:lnTo>
                  <a:lnTo>
                    <a:pt x="359130" y="373380"/>
                  </a:lnTo>
                  <a:close/>
                </a:path>
                <a:path w="759460" h="443230">
                  <a:moveTo>
                    <a:pt x="587730" y="373380"/>
                  </a:moveTo>
                  <a:lnTo>
                    <a:pt x="584492" y="332790"/>
                  </a:lnTo>
                  <a:lnTo>
                    <a:pt x="567067" y="291249"/>
                  </a:lnTo>
                  <a:lnTo>
                    <a:pt x="538149" y="256794"/>
                  </a:lnTo>
                  <a:lnTo>
                    <a:pt x="503567" y="235343"/>
                  </a:lnTo>
                  <a:lnTo>
                    <a:pt x="467550" y="228600"/>
                  </a:lnTo>
                  <a:lnTo>
                    <a:pt x="434352" y="238290"/>
                  </a:lnTo>
                  <a:lnTo>
                    <a:pt x="410552" y="263347"/>
                  </a:lnTo>
                  <a:lnTo>
                    <a:pt x="400062" y="298462"/>
                  </a:lnTo>
                  <a:lnTo>
                    <a:pt x="403275" y="339064"/>
                  </a:lnTo>
                  <a:lnTo>
                    <a:pt x="420636" y="380530"/>
                  </a:lnTo>
                  <a:lnTo>
                    <a:pt x="449567" y="414997"/>
                  </a:lnTo>
                  <a:lnTo>
                    <a:pt x="484174" y="436448"/>
                  </a:lnTo>
                  <a:lnTo>
                    <a:pt x="520192" y="443191"/>
                  </a:lnTo>
                  <a:lnTo>
                    <a:pt x="553351" y="433489"/>
                  </a:lnTo>
                  <a:lnTo>
                    <a:pt x="577202" y="408470"/>
                  </a:lnTo>
                  <a:lnTo>
                    <a:pt x="587730" y="373380"/>
                  </a:lnTo>
                  <a:close/>
                </a:path>
                <a:path w="759460" h="443230">
                  <a:moveTo>
                    <a:pt x="759180" y="297180"/>
                  </a:moveTo>
                  <a:lnTo>
                    <a:pt x="755942" y="256590"/>
                  </a:lnTo>
                  <a:lnTo>
                    <a:pt x="738517" y="215049"/>
                  </a:lnTo>
                  <a:lnTo>
                    <a:pt x="709599" y="180594"/>
                  </a:lnTo>
                  <a:lnTo>
                    <a:pt x="675017" y="159143"/>
                  </a:lnTo>
                  <a:lnTo>
                    <a:pt x="639000" y="152400"/>
                  </a:lnTo>
                  <a:lnTo>
                    <a:pt x="605802" y="162090"/>
                  </a:lnTo>
                  <a:lnTo>
                    <a:pt x="582002" y="187147"/>
                  </a:lnTo>
                  <a:lnTo>
                    <a:pt x="571512" y="222262"/>
                  </a:lnTo>
                  <a:lnTo>
                    <a:pt x="574725" y="262864"/>
                  </a:lnTo>
                  <a:lnTo>
                    <a:pt x="592086" y="304330"/>
                  </a:lnTo>
                  <a:lnTo>
                    <a:pt x="621017" y="338797"/>
                  </a:lnTo>
                  <a:lnTo>
                    <a:pt x="655624" y="360248"/>
                  </a:lnTo>
                  <a:lnTo>
                    <a:pt x="691642" y="366991"/>
                  </a:lnTo>
                  <a:lnTo>
                    <a:pt x="724801" y="357289"/>
                  </a:lnTo>
                  <a:lnTo>
                    <a:pt x="748652" y="332270"/>
                  </a:lnTo>
                  <a:lnTo>
                    <a:pt x="759180" y="2971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86354" y="1110742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5767" y="2721864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02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1009" y="2711272"/>
            <a:ext cx="165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1592" y="1274063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0"/>
                </a:moveTo>
                <a:lnTo>
                  <a:pt x="1371599" y="12954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9688" y="3624452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7257" y="5285613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50592" y="3675322"/>
            <a:ext cx="1811020" cy="1649730"/>
            <a:chOff x="2450592" y="3675322"/>
            <a:chExt cx="1811020" cy="1649730"/>
          </a:xfrm>
        </p:grpSpPr>
        <p:sp>
          <p:nvSpPr>
            <p:cNvPr id="18" name="object 18"/>
            <p:cNvSpPr/>
            <p:nvPr/>
          </p:nvSpPr>
          <p:spPr>
            <a:xfrm>
              <a:off x="2478024" y="3788664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7950" y="50135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9397" y="4708740"/>
              <a:ext cx="359410" cy="367030"/>
            </a:xfrm>
            <a:custGeom>
              <a:avLst/>
              <a:gdLst/>
              <a:ahLst/>
              <a:cxnLst/>
              <a:rect l="l" t="t" r="r" b="b"/>
              <a:pathLst>
                <a:path w="359410" h="367029">
                  <a:moveTo>
                    <a:pt x="187667" y="144780"/>
                  </a:moveTo>
                  <a:lnTo>
                    <a:pt x="184416" y="104190"/>
                  </a:lnTo>
                  <a:lnTo>
                    <a:pt x="166992" y="62649"/>
                  </a:lnTo>
                  <a:lnTo>
                    <a:pt x="138125" y="28194"/>
                  </a:lnTo>
                  <a:lnTo>
                    <a:pt x="103530" y="6743"/>
                  </a:lnTo>
                  <a:lnTo>
                    <a:pt x="67487" y="0"/>
                  </a:lnTo>
                  <a:lnTo>
                    <a:pt x="34277" y="9690"/>
                  </a:lnTo>
                  <a:lnTo>
                    <a:pt x="10490" y="34747"/>
                  </a:lnTo>
                  <a:lnTo>
                    <a:pt x="0" y="69862"/>
                  </a:lnTo>
                  <a:lnTo>
                    <a:pt x="3251" y="110464"/>
                  </a:lnTo>
                  <a:lnTo>
                    <a:pt x="20688" y="151930"/>
                  </a:lnTo>
                  <a:lnTo>
                    <a:pt x="49542" y="186448"/>
                  </a:lnTo>
                  <a:lnTo>
                    <a:pt x="84137" y="207899"/>
                  </a:lnTo>
                  <a:lnTo>
                    <a:pt x="120180" y="214604"/>
                  </a:lnTo>
                  <a:lnTo>
                    <a:pt x="153403" y="204889"/>
                  </a:lnTo>
                  <a:lnTo>
                    <a:pt x="177177" y="179870"/>
                  </a:lnTo>
                  <a:lnTo>
                    <a:pt x="187667" y="144780"/>
                  </a:lnTo>
                  <a:close/>
                </a:path>
                <a:path w="359410" h="367029">
                  <a:moveTo>
                    <a:pt x="359117" y="297180"/>
                  </a:moveTo>
                  <a:lnTo>
                    <a:pt x="355866" y="256590"/>
                  </a:lnTo>
                  <a:lnTo>
                    <a:pt x="338442" y="215049"/>
                  </a:lnTo>
                  <a:lnTo>
                    <a:pt x="309575" y="180594"/>
                  </a:lnTo>
                  <a:lnTo>
                    <a:pt x="274980" y="159143"/>
                  </a:lnTo>
                  <a:lnTo>
                    <a:pt x="238937" y="152400"/>
                  </a:lnTo>
                  <a:lnTo>
                    <a:pt x="205727" y="162090"/>
                  </a:lnTo>
                  <a:lnTo>
                    <a:pt x="181940" y="187147"/>
                  </a:lnTo>
                  <a:lnTo>
                    <a:pt x="171450" y="222262"/>
                  </a:lnTo>
                  <a:lnTo>
                    <a:pt x="174701" y="262864"/>
                  </a:lnTo>
                  <a:lnTo>
                    <a:pt x="192138" y="304330"/>
                  </a:lnTo>
                  <a:lnTo>
                    <a:pt x="220992" y="338848"/>
                  </a:lnTo>
                  <a:lnTo>
                    <a:pt x="255587" y="360299"/>
                  </a:lnTo>
                  <a:lnTo>
                    <a:pt x="291630" y="367004"/>
                  </a:lnTo>
                  <a:lnTo>
                    <a:pt x="324853" y="357289"/>
                  </a:lnTo>
                  <a:lnTo>
                    <a:pt x="348627" y="332270"/>
                  </a:lnTo>
                  <a:lnTo>
                    <a:pt x="359117" y="2971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5100" y="44039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3700" y="42515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2300" y="4438864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56597" y="4403940"/>
              <a:ext cx="530860" cy="519430"/>
            </a:xfrm>
            <a:custGeom>
              <a:avLst/>
              <a:gdLst/>
              <a:ahLst/>
              <a:cxnLst/>
              <a:rect l="l" t="t" r="r" b="b"/>
              <a:pathLst>
                <a:path w="530860" h="519429">
                  <a:moveTo>
                    <a:pt x="187667" y="449580"/>
                  </a:moveTo>
                  <a:lnTo>
                    <a:pt x="184416" y="408990"/>
                  </a:lnTo>
                  <a:lnTo>
                    <a:pt x="166992" y="367449"/>
                  </a:lnTo>
                  <a:lnTo>
                    <a:pt x="138125" y="332994"/>
                  </a:lnTo>
                  <a:lnTo>
                    <a:pt x="103530" y="311543"/>
                  </a:lnTo>
                  <a:lnTo>
                    <a:pt x="67487" y="304800"/>
                  </a:lnTo>
                  <a:lnTo>
                    <a:pt x="34277" y="314490"/>
                  </a:lnTo>
                  <a:lnTo>
                    <a:pt x="10490" y="339547"/>
                  </a:lnTo>
                  <a:lnTo>
                    <a:pt x="0" y="374662"/>
                  </a:lnTo>
                  <a:lnTo>
                    <a:pt x="3251" y="415264"/>
                  </a:lnTo>
                  <a:lnTo>
                    <a:pt x="20688" y="456730"/>
                  </a:lnTo>
                  <a:lnTo>
                    <a:pt x="49542" y="491248"/>
                  </a:lnTo>
                  <a:lnTo>
                    <a:pt x="84137" y="512699"/>
                  </a:lnTo>
                  <a:lnTo>
                    <a:pt x="120180" y="519404"/>
                  </a:lnTo>
                  <a:lnTo>
                    <a:pt x="153403" y="509689"/>
                  </a:lnTo>
                  <a:lnTo>
                    <a:pt x="177177" y="484670"/>
                  </a:lnTo>
                  <a:lnTo>
                    <a:pt x="187667" y="449580"/>
                  </a:lnTo>
                  <a:close/>
                </a:path>
                <a:path w="530860" h="519429">
                  <a:moveTo>
                    <a:pt x="359117" y="144780"/>
                  </a:moveTo>
                  <a:lnTo>
                    <a:pt x="355866" y="104190"/>
                  </a:lnTo>
                  <a:lnTo>
                    <a:pt x="338442" y="62649"/>
                  </a:lnTo>
                  <a:lnTo>
                    <a:pt x="309575" y="28194"/>
                  </a:lnTo>
                  <a:lnTo>
                    <a:pt x="274980" y="6743"/>
                  </a:lnTo>
                  <a:lnTo>
                    <a:pt x="238937" y="0"/>
                  </a:lnTo>
                  <a:lnTo>
                    <a:pt x="205727" y="9690"/>
                  </a:lnTo>
                  <a:lnTo>
                    <a:pt x="181940" y="34747"/>
                  </a:lnTo>
                  <a:lnTo>
                    <a:pt x="171450" y="69862"/>
                  </a:lnTo>
                  <a:lnTo>
                    <a:pt x="174701" y="110464"/>
                  </a:lnTo>
                  <a:lnTo>
                    <a:pt x="192138" y="151930"/>
                  </a:lnTo>
                  <a:lnTo>
                    <a:pt x="220992" y="186448"/>
                  </a:lnTo>
                  <a:lnTo>
                    <a:pt x="255587" y="207899"/>
                  </a:lnTo>
                  <a:lnTo>
                    <a:pt x="291630" y="214604"/>
                  </a:lnTo>
                  <a:lnTo>
                    <a:pt x="324853" y="204889"/>
                  </a:lnTo>
                  <a:lnTo>
                    <a:pt x="348627" y="179870"/>
                  </a:lnTo>
                  <a:lnTo>
                    <a:pt x="359117" y="144780"/>
                  </a:lnTo>
                  <a:close/>
                </a:path>
                <a:path w="530860" h="519429">
                  <a:moveTo>
                    <a:pt x="530567" y="373380"/>
                  </a:moveTo>
                  <a:lnTo>
                    <a:pt x="527316" y="332790"/>
                  </a:lnTo>
                  <a:lnTo>
                    <a:pt x="509892" y="291249"/>
                  </a:lnTo>
                  <a:lnTo>
                    <a:pt x="481025" y="256794"/>
                  </a:lnTo>
                  <a:lnTo>
                    <a:pt x="446430" y="235343"/>
                  </a:lnTo>
                  <a:lnTo>
                    <a:pt x="410387" y="228600"/>
                  </a:lnTo>
                  <a:lnTo>
                    <a:pt x="377177" y="238290"/>
                  </a:lnTo>
                  <a:lnTo>
                    <a:pt x="353390" y="263347"/>
                  </a:lnTo>
                  <a:lnTo>
                    <a:pt x="342900" y="298462"/>
                  </a:lnTo>
                  <a:lnTo>
                    <a:pt x="346151" y="339064"/>
                  </a:lnTo>
                  <a:lnTo>
                    <a:pt x="363588" y="380530"/>
                  </a:lnTo>
                  <a:lnTo>
                    <a:pt x="392442" y="415048"/>
                  </a:lnTo>
                  <a:lnTo>
                    <a:pt x="427037" y="436499"/>
                  </a:lnTo>
                  <a:lnTo>
                    <a:pt x="463080" y="443204"/>
                  </a:lnTo>
                  <a:lnTo>
                    <a:pt x="496303" y="433489"/>
                  </a:lnTo>
                  <a:lnTo>
                    <a:pt x="520077" y="408470"/>
                  </a:lnTo>
                  <a:lnTo>
                    <a:pt x="530567" y="3733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8024" y="5312664"/>
              <a:ext cx="1716405" cy="0"/>
            </a:xfrm>
            <a:custGeom>
              <a:avLst/>
              <a:gdLst/>
              <a:ahLst/>
              <a:cxnLst/>
              <a:rect l="l" t="t" r="r" b="b"/>
              <a:pathLst>
                <a:path w="1716404">
                  <a:moveTo>
                    <a:pt x="0" y="0"/>
                  </a:moveTo>
                  <a:lnTo>
                    <a:pt x="1716024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28100" y="43277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6700" y="43277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7442" y="3675322"/>
              <a:ext cx="187626" cy="21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1000" y="40229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5250" y="40229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6650" y="40229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0900" y="3870539"/>
              <a:ext cx="187674" cy="2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59736" y="3941064"/>
              <a:ext cx="1792605" cy="1338580"/>
            </a:xfrm>
            <a:custGeom>
              <a:avLst/>
              <a:gdLst/>
              <a:ahLst/>
              <a:cxnLst/>
              <a:rect l="l" t="t" r="r" b="b"/>
              <a:pathLst>
                <a:path w="1792604" h="1338579">
                  <a:moveTo>
                    <a:pt x="0" y="1338072"/>
                  </a:moveTo>
                  <a:lnTo>
                    <a:pt x="1792224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2007" y="3072383"/>
            <a:ext cx="789940" cy="399415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4"/>
              </a:spcBef>
            </a:pPr>
            <a:r>
              <a:rPr sz="2000" b="1" spc="-5" dirty="0">
                <a:latin typeface="Carlito"/>
                <a:cs typeface="Carlito"/>
              </a:rPr>
              <a:t>R</a:t>
            </a:r>
            <a:r>
              <a:rPr sz="2025" b="1" spc="-7" baseline="24691" dirty="0">
                <a:latin typeface="Carlito"/>
                <a:cs typeface="Carlito"/>
              </a:rPr>
              <a:t>2 </a:t>
            </a:r>
            <a:r>
              <a:rPr sz="2000" b="1" spc="-5" dirty="0">
                <a:latin typeface="Carlito"/>
                <a:cs typeface="Carlito"/>
              </a:rPr>
              <a:t>=</a:t>
            </a:r>
            <a:r>
              <a:rPr sz="2000" b="1" spc="-2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3032" y="5632703"/>
            <a:ext cx="917575" cy="399415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arlito"/>
                <a:cs typeface="Carlito"/>
              </a:rPr>
              <a:t>R</a:t>
            </a:r>
            <a:r>
              <a:rPr sz="2025" b="1" spc="-7" baseline="24691" dirty="0">
                <a:latin typeface="Carlito"/>
                <a:cs typeface="Carlito"/>
              </a:rPr>
              <a:t>2 </a:t>
            </a:r>
            <a:r>
              <a:rPr sz="2000" b="1" spc="-5" dirty="0">
                <a:latin typeface="Carlito"/>
                <a:cs typeface="Carlito"/>
              </a:rPr>
              <a:t>=</a:t>
            </a:r>
            <a:r>
              <a:rPr sz="2000" b="1" spc="-2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+1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51647" y="1920239"/>
            <a:ext cx="789940" cy="40259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Carlito"/>
                <a:cs typeface="Carlito"/>
              </a:rPr>
              <a:t>R</a:t>
            </a:r>
            <a:r>
              <a:rPr sz="2025" b="1" spc="-7" baseline="24691" dirty="0">
                <a:latin typeface="Carlito"/>
                <a:cs typeface="Carlito"/>
              </a:rPr>
              <a:t>2 </a:t>
            </a:r>
            <a:r>
              <a:rPr sz="2000" b="1" spc="-5" dirty="0">
                <a:latin typeface="Carlito"/>
                <a:cs typeface="Carlito"/>
              </a:rPr>
              <a:t>=</a:t>
            </a:r>
            <a:r>
              <a:rPr sz="2000" b="1" spc="-22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82382" y="2873451"/>
            <a:ext cx="26892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382382" y="3788790"/>
            <a:ext cx="2869565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48379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Linear</a:t>
            </a:r>
            <a:r>
              <a:rPr sz="2800" u="none" spc="-55" dirty="0"/>
              <a:t> </a:t>
            </a:r>
            <a:r>
              <a:rPr sz="2800" u="none" spc="-5" dirty="0"/>
              <a:t>Regression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6428740" cy="156581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marR="264795" indent="-287020">
              <a:lnSpc>
                <a:spcPct val="90000"/>
              </a:lnSpc>
              <a:spcBef>
                <a:spcPts val="33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Ref. 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just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66279" y="1147699"/>
          <a:ext cx="4102099" cy="5368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50">
                <a:tc>
                  <a:txBody>
                    <a:bodyPr/>
                    <a:lstStyle/>
                    <a:p>
                      <a:pPr marL="4445"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Serial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Promotion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14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Revenue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111600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1197576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1053648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97200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1124172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79200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987144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126000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1283616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108000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1295100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147600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1407444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922416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169200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1272012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75600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1064856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1269960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1064760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176400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1207488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180000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1186284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1231464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147600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1296708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650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122400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1320648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612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158400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1102704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62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165600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1184316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612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1326360</a:t>
                      </a: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56369" y="701497"/>
            <a:ext cx="10769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904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u="none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8104" y="1837944"/>
            <a:ext cx="1164590" cy="40259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arlito"/>
                <a:cs typeface="Carlito"/>
              </a:rPr>
              <a:t>0 &lt; R</a:t>
            </a:r>
            <a:r>
              <a:rPr sz="2025" b="1" spc="-7" baseline="24691" dirty="0">
                <a:latin typeface="Carlito"/>
                <a:cs typeface="Carlito"/>
              </a:rPr>
              <a:t>2 </a:t>
            </a:r>
            <a:r>
              <a:rPr sz="2000" b="1" spc="-5" dirty="0">
                <a:latin typeface="Carlito"/>
                <a:cs typeface="Carlito"/>
              </a:rPr>
              <a:t>&lt;</a:t>
            </a:r>
            <a:r>
              <a:rPr sz="2000" b="1" spc="-204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1957" y="2661615"/>
            <a:ext cx="37052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1957" y="3576954"/>
            <a:ext cx="36080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all 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67521" y="1182076"/>
            <a:ext cx="1506855" cy="1835785"/>
            <a:chOff x="2267521" y="1182076"/>
            <a:chExt cx="1506855" cy="1835785"/>
          </a:xfrm>
        </p:grpSpPr>
        <p:sp>
          <p:nvSpPr>
            <p:cNvPr id="7" name="object 7"/>
            <p:cNvSpPr/>
            <p:nvPr/>
          </p:nvSpPr>
          <p:spPr>
            <a:xfrm>
              <a:off x="2279903" y="1481327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8930" y="1563076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30">
                  <a:moveTo>
                    <a:pt x="67534" y="0"/>
                  </a:moveTo>
                  <a:lnTo>
                    <a:pt x="34385" y="9691"/>
                  </a:lnTo>
                  <a:lnTo>
                    <a:pt x="10525" y="34738"/>
                  </a:lnTo>
                  <a:lnTo>
                    <a:pt x="0" y="69857"/>
                  </a:lnTo>
                  <a:lnTo>
                    <a:pt x="3238" y="110454"/>
                  </a:lnTo>
                  <a:lnTo>
                    <a:pt x="20669" y="151931"/>
                  </a:lnTo>
                  <a:lnTo>
                    <a:pt x="49603" y="186388"/>
                  </a:lnTo>
                  <a:lnTo>
                    <a:pt x="84216" y="207843"/>
                  </a:lnTo>
                  <a:lnTo>
                    <a:pt x="120235" y="214582"/>
                  </a:lnTo>
                  <a:lnTo>
                    <a:pt x="153384" y="204890"/>
                  </a:lnTo>
                  <a:lnTo>
                    <a:pt x="177172" y="179861"/>
                  </a:lnTo>
                  <a:lnTo>
                    <a:pt x="187674" y="144772"/>
                  </a:lnTo>
                  <a:lnTo>
                    <a:pt x="184459" y="104181"/>
                  </a:lnTo>
                  <a:lnTo>
                    <a:pt x="167100" y="62650"/>
                  </a:lnTo>
                  <a:lnTo>
                    <a:pt x="138166" y="28193"/>
                  </a:lnTo>
                  <a:lnTo>
                    <a:pt x="103552" y="6738"/>
                  </a:lnTo>
                  <a:lnTo>
                    <a:pt x="6753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6130" y="16392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7530" y="17154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7480" y="1334476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30">
                  <a:moveTo>
                    <a:pt x="67534" y="0"/>
                  </a:moveTo>
                  <a:lnTo>
                    <a:pt x="34385" y="9691"/>
                  </a:lnTo>
                  <a:lnTo>
                    <a:pt x="10525" y="34738"/>
                  </a:lnTo>
                  <a:lnTo>
                    <a:pt x="0" y="69857"/>
                  </a:lnTo>
                  <a:lnTo>
                    <a:pt x="3238" y="110454"/>
                  </a:lnTo>
                  <a:lnTo>
                    <a:pt x="20669" y="151931"/>
                  </a:lnTo>
                  <a:lnTo>
                    <a:pt x="49603" y="186388"/>
                  </a:lnTo>
                  <a:lnTo>
                    <a:pt x="84216" y="207843"/>
                  </a:lnTo>
                  <a:lnTo>
                    <a:pt x="120235" y="214582"/>
                  </a:lnTo>
                  <a:lnTo>
                    <a:pt x="153384" y="204890"/>
                  </a:lnTo>
                  <a:lnTo>
                    <a:pt x="177172" y="179861"/>
                  </a:lnTo>
                  <a:lnTo>
                    <a:pt x="187674" y="144772"/>
                  </a:lnTo>
                  <a:lnTo>
                    <a:pt x="184459" y="104181"/>
                  </a:lnTo>
                  <a:lnTo>
                    <a:pt x="167100" y="62650"/>
                  </a:lnTo>
                  <a:lnTo>
                    <a:pt x="138166" y="28193"/>
                  </a:lnTo>
                  <a:lnTo>
                    <a:pt x="103552" y="6738"/>
                  </a:lnTo>
                  <a:lnTo>
                    <a:pt x="6753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8930" y="19440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0380" y="1182076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30">
                  <a:moveTo>
                    <a:pt x="67534" y="0"/>
                  </a:moveTo>
                  <a:lnTo>
                    <a:pt x="34385" y="9691"/>
                  </a:lnTo>
                  <a:lnTo>
                    <a:pt x="10525" y="34738"/>
                  </a:lnTo>
                  <a:lnTo>
                    <a:pt x="0" y="69857"/>
                  </a:lnTo>
                  <a:lnTo>
                    <a:pt x="3238" y="110454"/>
                  </a:lnTo>
                  <a:lnTo>
                    <a:pt x="20669" y="151931"/>
                  </a:lnTo>
                  <a:lnTo>
                    <a:pt x="49603" y="186388"/>
                  </a:lnTo>
                  <a:lnTo>
                    <a:pt x="84216" y="207843"/>
                  </a:lnTo>
                  <a:lnTo>
                    <a:pt x="120235" y="214582"/>
                  </a:lnTo>
                  <a:lnTo>
                    <a:pt x="153384" y="204890"/>
                  </a:lnTo>
                  <a:lnTo>
                    <a:pt x="177172" y="179861"/>
                  </a:lnTo>
                  <a:lnTo>
                    <a:pt x="187674" y="144772"/>
                  </a:lnTo>
                  <a:lnTo>
                    <a:pt x="184459" y="104181"/>
                  </a:lnTo>
                  <a:lnTo>
                    <a:pt x="167100" y="62650"/>
                  </a:lnTo>
                  <a:lnTo>
                    <a:pt x="138166" y="28193"/>
                  </a:lnTo>
                  <a:lnTo>
                    <a:pt x="103552" y="6738"/>
                  </a:lnTo>
                  <a:lnTo>
                    <a:pt x="6753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300380" y="23250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0280" y="24012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8880" y="16392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6030" y="27060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480" y="23250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3130" y="16392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0280" y="20964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3180" y="20202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8980" y="2020276"/>
            <a:ext cx="187674" cy="21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50745" y="1255522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7521" y="1410676"/>
            <a:ext cx="1849755" cy="1607185"/>
            <a:chOff x="2267521" y="1410676"/>
            <a:chExt cx="1849755" cy="1607185"/>
          </a:xfrm>
        </p:grpSpPr>
        <p:sp>
          <p:nvSpPr>
            <p:cNvPr id="25" name="object 25"/>
            <p:cNvSpPr/>
            <p:nvPr/>
          </p:nvSpPr>
          <p:spPr>
            <a:xfrm>
              <a:off x="2279903" y="3005327"/>
              <a:ext cx="1713230" cy="0"/>
            </a:xfrm>
            <a:custGeom>
              <a:avLst/>
              <a:gdLst/>
              <a:ahLst/>
              <a:cxnLst/>
              <a:rect l="l" t="t" r="r" b="b"/>
              <a:pathLst>
                <a:path w="1713229">
                  <a:moveTo>
                    <a:pt x="0" y="0"/>
                  </a:moveTo>
                  <a:lnTo>
                    <a:pt x="1712975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9030" y="14106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02355" y="2992577"/>
            <a:ext cx="165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00430" y="1258276"/>
            <a:ext cx="302260" cy="824230"/>
            <a:chOff x="3700430" y="1258276"/>
            <a:chExt cx="302260" cy="824230"/>
          </a:xfrm>
        </p:grpSpPr>
        <p:sp>
          <p:nvSpPr>
            <p:cNvPr id="29" name="object 29"/>
            <p:cNvSpPr/>
            <p:nvPr/>
          </p:nvSpPr>
          <p:spPr>
            <a:xfrm>
              <a:off x="3814730" y="18678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0430" y="1258276"/>
              <a:ext cx="187674" cy="214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419921" y="4239577"/>
            <a:ext cx="1391285" cy="1472565"/>
            <a:chOff x="2419921" y="4239577"/>
            <a:chExt cx="1391285" cy="1472565"/>
          </a:xfrm>
        </p:grpSpPr>
        <p:sp>
          <p:nvSpPr>
            <p:cNvPr id="32" name="object 32"/>
            <p:cNvSpPr/>
            <p:nvPr/>
          </p:nvSpPr>
          <p:spPr>
            <a:xfrm>
              <a:off x="2432303" y="4251960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79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51558" y="49449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22958" y="48687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94408" y="45639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65808" y="45639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23008" y="45639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537158" y="4640159"/>
            <a:ext cx="530860" cy="443230"/>
            <a:chOff x="2537158" y="4640159"/>
            <a:chExt cx="530860" cy="443230"/>
          </a:xfrm>
        </p:grpSpPr>
        <p:sp>
          <p:nvSpPr>
            <p:cNvPr id="39" name="object 39"/>
            <p:cNvSpPr/>
            <p:nvPr/>
          </p:nvSpPr>
          <p:spPr>
            <a:xfrm>
              <a:off x="2537158" y="4640159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29">
                  <a:moveTo>
                    <a:pt x="67486" y="0"/>
                  </a:moveTo>
                  <a:lnTo>
                    <a:pt x="34337" y="9691"/>
                  </a:lnTo>
                  <a:lnTo>
                    <a:pt x="10531" y="34738"/>
                  </a:lnTo>
                  <a:lnTo>
                    <a:pt x="0" y="69857"/>
                  </a:lnTo>
                  <a:lnTo>
                    <a:pt x="3208" y="110454"/>
                  </a:lnTo>
                  <a:lnTo>
                    <a:pt x="20621" y="151931"/>
                  </a:lnTo>
                  <a:lnTo>
                    <a:pt x="49555" y="186388"/>
                  </a:lnTo>
                  <a:lnTo>
                    <a:pt x="84169" y="207843"/>
                  </a:lnTo>
                  <a:lnTo>
                    <a:pt x="120187" y="214582"/>
                  </a:lnTo>
                  <a:lnTo>
                    <a:pt x="153336" y="204890"/>
                  </a:lnTo>
                  <a:lnTo>
                    <a:pt x="177143" y="179861"/>
                  </a:lnTo>
                  <a:lnTo>
                    <a:pt x="187674" y="144772"/>
                  </a:lnTo>
                  <a:lnTo>
                    <a:pt x="184465" y="104181"/>
                  </a:lnTo>
                  <a:lnTo>
                    <a:pt x="167052" y="62650"/>
                  </a:lnTo>
                  <a:lnTo>
                    <a:pt x="138118" y="28194"/>
                  </a:lnTo>
                  <a:lnTo>
                    <a:pt x="103505" y="6738"/>
                  </a:lnTo>
                  <a:lnTo>
                    <a:pt x="674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0058" y="47925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51458" y="4868759"/>
              <a:ext cx="187960" cy="214629"/>
            </a:xfrm>
            <a:custGeom>
              <a:avLst/>
              <a:gdLst/>
              <a:ahLst/>
              <a:cxnLst/>
              <a:rect l="l" t="t" r="r" b="b"/>
              <a:pathLst>
                <a:path w="187960" h="214629">
                  <a:moveTo>
                    <a:pt x="67486" y="0"/>
                  </a:moveTo>
                  <a:lnTo>
                    <a:pt x="34337" y="9691"/>
                  </a:lnTo>
                  <a:lnTo>
                    <a:pt x="10531" y="34738"/>
                  </a:lnTo>
                  <a:lnTo>
                    <a:pt x="0" y="69857"/>
                  </a:lnTo>
                  <a:lnTo>
                    <a:pt x="3208" y="110454"/>
                  </a:lnTo>
                  <a:lnTo>
                    <a:pt x="20621" y="151931"/>
                  </a:lnTo>
                  <a:lnTo>
                    <a:pt x="49555" y="186388"/>
                  </a:lnTo>
                  <a:lnTo>
                    <a:pt x="84169" y="207843"/>
                  </a:lnTo>
                  <a:lnTo>
                    <a:pt x="120187" y="214582"/>
                  </a:lnTo>
                  <a:lnTo>
                    <a:pt x="153336" y="204890"/>
                  </a:lnTo>
                  <a:lnTo>
                    <a:pt x="177143" y="179861"/>
                  </a:lnTo>
                  <a:lnTo>
                    <a:pt x="187674" y="144772"/>
                  </a:lnTo>
                  <a:lnTo>
                    <a:pt x="184465" y="104181"/>
                  </a:lnTo>
                  <a:lnTo>
                    <a:pt x="167052" y="62650"/>
                  </a:lnTo>
                  <a:lnTo>
                    <a:pt x="138118" y="28194"/>
                  </a:lnTo>
                  <a:lnTo>
                    <a:pt x="103505" y="6738"/>
                  </a:lnTo>
                  <a:lnTo>
                    <a:pt x="674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537158" y="4182959"/>
            <a:ext cx="187674" cy="21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8708" y="5402159"/>
            <a:ext cx="187674" cy="214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5808" y="4259159"/>
            <a:ext cx="187674" cy="21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80058" y="4335359"/>
            <a:ext cx="187674" cy="21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1508" y="5249759"/>
            <a:ext cx="187674" cy="21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302001" y="4027423"/>
            <a:ext cx="156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32304" y="569975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2975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30955" y="5704738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51558" y="4259159"/>
            <a:ext cx="702310" cy="1129030"/>
            <a:chOff x="3451558" y="4259159"/>
            <a:chExt cx="702310" cy="1129030"/>
          </a:xfrm>
        </p:grpSpPr>
        <p:sp>
          <p:nvSpPr>
            <p:cNvPr id="51" name="object 51"/>
            <p:cNvSpPr/>
            <p:nvPr/>
          </p:nvSpPr>
          <p:spPr>
            <a:xfrm>
              <a:off x="3680158" y="50973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65908" y="47925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1608" y="44877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65908" y="51735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51558" y="4259159"/>
              <a:ext cx="187674" cy="2145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2937208" y="3878159"/>
            <a:ext cx="187674" cy="21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73113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R-Square: </a:t>
            </a:r>
            <a:r>
              <a:rPr sz="2800" u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800" u="none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336" y="1656944"/>
            <a:ext cx="10418064" cy="457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6911" y="777240"/>
            <a:ext cx="4733925" cy="1015365"/>
          </a:xfrm>
          <a:prstGeom prst="rect">
            <a:avLst/>
          </a:prstGeom>
          <a:solidFill>
            <a:srgbClr val="FFCC00"/>
          </a:solidFill>
          <a:ln w="18288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47675" marR="442595" algn="ctr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rlito"/>
                <a:cs typeface="Carlito"/>
              </a:rPr>
              <a:t>32.37% of the </a:t>
            </a:r>
            <a:r>
              <a:rPr sz="2000" spc="-10" dirty="0">
                <a:latin typeface="Carlito"/>
                <a:cs typeface="Carlito"/>
              </a:rPr>
              <a:t>variation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advertising  </a:t>
            </a:r>
            <a:r>
              <a:rPr sz="2000" spc="-15" dirty="0">
                <a:latin typeface="Carlito"/>
                <a:cs typeface="Carlito"/>
              </a:rPr>
              <a:t>revenue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explained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variation </a:t>
            </a:r>
            <a:r>
              <a:rPr sz="2000" spc="-5" dirty="0">
                <a:latin typeface="Carlito"/>
                <a:cs typeface="Carlito"/>
              </a:rPr>
              <a:t>in  </a:t>
            </a:r>
            <a:r>
              <a:rPr sz="2000" spc="-10" dirty="0">
                <a:latin typeface="Carlito"/>
                <a:cs typeface="Carlito"/>
              </a:rPr>
              <a:t>promotion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10" dirty="0">
                <a:latin typeface="Carlito"/>
                <a:cs typeface="Carlito"/>
              </a:rPr>
              <a:t> money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2910" y="2392171"/>
            <a:ext cx="2231390" cy="15240"/>
          </a:xfrm>
          <a:custGeom>
            <a:avLst/>
            <a:gdLst/>
            <a:ahLst/>
            <a:cxnLst/>
            <a:rect l="l" t="t" r="r" b="b"/>
            <a:pathLst>
              <a:path w="2231390" h="15239">
                <a:moveTo>
                  <a:pt x="393192" y="0"/>
                </a:moveTo>
                <a:lnTo>
                  <a:pt x="0" y="0"/>
                </a:lnTo>
                <a:lnTo>
                  <a:pt x="0" y="15240"/>
                </a:lnTo>
                <a:lnTo>
                  <a:pt x="393192" y="15240"/>
                </a:lnTo>
                <a:lnTo>
                  <a:pt x="393192" y="0"/>
                </a:lnTo>
                <a:close/>
              </a:path>
              <a:path w="2231390" h="15239">
                <a:moveTo>
                  <a:pt x="2231136" y="0"/>
                </a:moveTo>
                <a:lnTo>
                  <a:pt x="743712" y="0"/>
                </a:lnTo>
                <a:lnTo>
                  <a:pt x="743712" y="15240"/>
                </a:lnTo>
                <a:lnTo>
                  <a:pt x="2231136" y="15240"/>
                </a:lnTo>
                <a:lnTo>
                  <a:pt x="2231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5088" y="2224862"/>
            <a:ext cx="4935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680"/>
              </a:lnSpc>
              <a:spcBef>
                <a:spcPts val="100"/>
              </a:spcBef>
            </a:pPr>
            <a:r>
              <a:rPr sz="1800" spc="120" dirty="0">
                <a:latin typeface="DejaVu Serif Condensed"/>
                <a:cs typeface="DejaVu Serif Condensed"/>
              </a:rPr>
              <a:t>𝑅</a:t>
            </a:r>
            <a:r>
              <a:rPr sz="1950" spc="179" baseline="27777" dirty="0">
                <a:latin typeface="DejaVu Serif Condensed"/>
                <a:cs typeface="DejaVu Serif Condensed"/>
              </a:rPr>
              <a:t>2 </a:t>
            </a:r>
            <a:r>
              <a:rPr sz="1800" spc="-15" dirty="0">
                <a:latin typeface="DejaVu Serif Condensed"/>
                <a:cs typeface="DejaVu Serif Condensed"/>
              </a:rPr>
              <a:t>= </a:t>
            </a:r>
            <a:r>
              <a:rPr sz="2700" spc="67" baseline="41666" dirty="0">
                <a:latin typeface="DejaVu Serif Condensed"/>
                <a:cs typeface="DejaVu Serif Condensed"/>
              </a:rPr>
              <a:t>𝑆𝑆𝑅 </a:t>
            </a:r>
            <a:r>
              <a:rPr sz="1800" spc="-15" dirty="0">
                <a:latin typeface="DejaVu Serif Condensed"/>
                <a:cs typeface="DejaVu Serif Condensed"/>
              </a:rPr>
              <a:t>= </a:t>
            </a:r>
            <a:r>
              <a:rPr sz="2700" spc="-30" baseline="41666" dirty="0">
                <a:latin typeface="DejaVu Serif Condensed"/>
                <a:cs typeface="DejaVu Serif Condensed"/>
              </a:rPr>
              <a:t>2.23281𝐸 </a:t>
            </a:r>
            <a:r>
              <a:rPr sz="2700" spc="-22" baseline="41666" dirty="0">
                <a:latin typeface="DejaVu Serif Condensed"/>
                <a:cs typeface="DejaVu Serif Condensed"/>
              </a:rPr>
              <a:t>+ </a:t>
            </a:r>
            <a:r>
              <a:rPr sz="2700" spc="-44" baseline="41666" dirty="0">
                <a:latin typeface="DejaVu Serif Condensed"/>
                <a:cs typeface="DejaVu Serif Condensed"/>
              </a:rPr>
              <a:t>11 </a:t>
            </a:r>
            <a:r>
              <a:rPr sz="1800" spc="-15" dirty="0">
                <a:latin typeface="DejaVu Serif Condensed"/>
                <a:cs typeface="DejaVu Serif Condensed"/>
              </a:rPr>
              <a:t>= </a:t>
            </a:r>
            <a:r>
              <a:rPr sz="1800" spc="-45" dirty="0">
                <a:latin typeface="DejaVu Serif Condensed"/>
                <a:cs typeface="DejaVu Serif Condensed"/>
              </a:rPr>
              <a:t>0.3237 </a:t>
            </a:r>
            <a:r>
              <a:rPr sz="1800" spc="-15" dirty="0">
                <a:latin typeface="DejaVu Serif Condensed"/>
                <a:cs typeface="DejaVu Serif Condensed"/>
              </a:rPr>
              <a:t>=</a:t>
            </a:r>
            <a:r>
              <a:rPr sz="1800" spc="-240" dirty="0">
                <a:latin typeface="DejaVu Serif Condensed"/>
                <a:cs typeface="DejaVu Serif Condensed"/>
              </a:rPr>
              <a:t> </a:t>
            </a:r>
            <a:r>
              <a:rPr sz="1800" spc="-30" dirty="0">
                <a:latin typeface="DejaVu Serif Condensed"/>
                <a:cs typeface="DejaVu Serif Condensed"/>
              </a:rPr>
              <a:t>32.37%</a:t>
            </a:r>
            <a:endParaRPr sz="1800">
              <a:latin typeface="DejaVu Serif Condensed"/>
              <a:cs typeface="DejaVu Serif Condensed"/>
            </a:endParaRPr>
          </a:p>
          <a:p>
            <a:pPr marL="611505">
              <a:lnSpc>
                <a:spcPts val="1680"/>
              </a:lnSpc>
              <a:tabLst>
                <a:tab pos="1351915" algn="l"/>
              </a:tabLst>
            </a:pPr>
            <a:r>
              <a:rPr sz="1800" spc="20" dirty="0">
                <a:latin typeface="DejaVu Serif Condensed"/>
                <a:cs typeface="DejaVu Serif Condensed"/>
              </a:rPr>
              <a:t>𝑆𝑆𝑇	</a:t>
            </a:r>
            <a:r>
              <a:rPr sz="1800" spc="-20" dirty="0">
                <a:latin typeface="DejaVu Serif Condensed"/>
                <a:cs typeface="DejaVu Serif Condensed"/>
              </a:rPr>
              <a:t>6.89682𝐸 </a:t>
            </a:r>
            <a:r>
              <a:rPr sz="1800" spc="-15" dirty="0">
                <a:latin typeface="DejaVu Serif Condensed"/>
                <a:cs typeface="DejaVu Serif Condensed"/>
              </a:rPr>
              <a:t>+</a:t>
            </a:r>
            <a:r>
              <a:rPr sz="1800" spc="-195" dirty="0">
                <a:latin typeface="DejaVu Serif Condensed"/>
                <a:cs typeface="DejaVu Serif Condensed"/>
              </a:rPr>
              <a:t> </a:t>
            </a:r>
            <a:r>
              <a:rPr sz="1800" spc="-25" dirty="0">
                <a:latin typeface="DejaVu Serif Condensed"/>
                <a:cs typeface="DejaVu Serif Condensed"/>
              </a:rPr>
              <a:t>11</a:t>
            </a:r>
            <a:endParaRPr sz="1800">
              <a:latin typeface="DejaVu Serif Condensed"/>
              <a:cs typeface="DejaVu Serif Condense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919" y="2306701"/>
            <a:ext cx="3836035" cy="2661285"/>
            <a:chOff x="502919" y="2306701"/>
            <a:chExt cx="3836035" cy="2661285"/>
          </a:xfrm>
        </p:grpSpPr>
        <p:sp>
          <p:nvSpPr>
            <p:cNvPr id="8" name="object 8"/>
            <p:cNvSpPr/>
            <p:nvPr/>
          </p:nvSpPr>
          <p:spPr>
            <a:xfrm>
              <a:off x="2526791" y="2438527"/>
              <a:ext cx="1101090" cy="189230"/>
            </a:xfrm>
            <a:custGeom>
              <a:avLst/>
              <a:gdLst/>
              <a:ahLst/>
              <a:cxnLst/>
              <a:rect l="l" t="t" r="r" b="b"/>
              <a:pathLst>
                <a:path w="1101089" h="189230">
                  <a:moveTo>
                    <a:pt x="70231" y="113664"/>
                  </a:moveTo>
                  <a:lnTo>
                    <a:pt x="0" y="161925"/>
                  </a:lnTo>
                  <a:lnTo>
                    <a:pt x="80771" y="189102"/>
                  </a:lnTo>
                  <a:lnTo>
                    <a:pt x="77009" y="162178"/>
                  </a:lnTo>
                  <a:lnTo>
                    <a:pt x="64134" y="162178"/>
                  </a:lnTo>
                  <a:lnTo>
                    <a:pt x="61594" y="144145"/>
                  </a:lnTo>
                  <a:lnTo>
                    <a:pt x="74244" y="142386"/>
                  </a:lnTo>
                  <a:lnTo>
                    <a:pt x="70231" y="113664"/>
                  </a:lnTo>
                  <a:close/>
                </a:path>
                <a:path w="1101089" h="189230">
                  <a:moveTo>
                    <a:pt x="74244" y="142386"/>
                  </a:moveTo>
                  <a:lnTo>
                    <a:pt x="61594" y="144145"/>
                  </a:lnTo>
                  <a:lnTo>
                    <a:pt x="64134" y="162178"/>
                  </a:lnTo>
                  <a:lnTo>
                    <a:pt x="76764" y="160422"/>
                  </a:lnTo>
                  <a:lnTo>
                    <a:pt x="74244" y="142386"/>
                  </a:lnTo>
                  <a:close/>
                </a:path>
                <a:path w="1101089" h="189230">
                  <a:moveTo>
                    <a:pt x="76764" y="160422"/>
                  </a:moveTo>
                  <a:lnTo>
                    <a:pt x="64134" y="162178"/>
                  </a:lnTo>
                  <a:lnTo>
                    <a:pt x="77009" y="162178"/>
                  </a:lnTo>
                  <a:lnTo>
                    <a:pt x="76764" y="160422"/>
                  </a:lnTo>
                  <a:close/>
                </a:path>
                <a:path w="1101089" h="189230">
                  <a:moveTo>
                    <a:pt x="1098169" y="0"/>
                  </a:moveTo>
                  <a:lnTo>
                    <a:pt x="74244" y="142386"/>
                  </a:lnTo>
                  <a:lnTo>
                    <a:pt x="76764" y="160422"/>
                  </a:lnTo>
                  <a:lnTo>
                    <a:pt x="1100708" y="18034"/>
                  </a:lnTo>
                  <a:lnTo>
                    <a:pt x="1098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635" y="2631948"/>
              <a:ext cx="2316480" cy="326390"/>
            </a:xfrm>
            <a:custGeom>
              <a:avLst/>
              <a:gdLst/>
              <a:ahLst/>
              <a:cxnLst/>
              <a:rect l="l" t="t" r="r" b="b"/>
              <a:pathLst>
                <a:path w="2316480" h="326389">
                  <a:moveTo>
                    <a:pt x="0" y="163067"/>
                  </a:moveTo>
                  <a:lnTo>
                    <a:pt x="21715" y="131484"/>
                  </a:lnTo>
                  <a:lnTo>
                    <a:pt x="59048" y="111532"/>
                  </a:lnTo>
                  <a:lnTo>
                    <a:pt x="113241" y="92663"/>
                  </a:lnTo>
                  <a:lnTo>
                    <a:pt x="183074" y="75051"/>
                  </a:lnTo>
                  <a:lnTo>
                    <a:pt x="223474" y="66769"/>
                  </a:lnTo>
                  <a:lnTo>
                    <a:pt x="267326" y="58866"/>
                  </a:lnTo>
                  <a:lnTo>
                    <a:pt x="314477" y="51362"/>
                  </a:lnTo>
                  <a:lnTo>
                    <a:pt x="364775" y="44280"/>
                  </a:lnTo>
                  <a:lnTo>
                    <a:pt x="418067" y="37642"/>
                  </a:lnTo>
                  <a:lnTo>
                    <a:pt x="474200" y="31467"/>
                  </a:lnTo>
                  <a:lnTo>
                    <a:pt x="533022" y="25779"/>
                  </a:lnTo>
                  <a:lnTo>
                    <a:pt x="594381" y="20598"/>
                  </a:lnTo>
                  <a:lnTo>
                    <a:pt x="658123" y="15946"/>
                  </a:lnTo>
                  <a:lnTo>
                    <a:pt x="724096" y="11844"/>
                  </a:lnTo>
                  <a:lnTo>
                    <a:pt x="792148" y="8314"/>
                  </a:lnTo>
                  <a:lnTo>
                    <a:pt x="862125" y="5378"/>
                  </a:lnTo>
                  <a:lnTo>
                    <a:pt x="933876" y="3057"/>
                  </a:lnTo>
                  <a:lnTo>
                    <a:pt x="1007247" y="1373"/>
                  </a:lnTo>
                  <a:lnTo>
                    <a:pt x="1082085" y="346"/>
                  </a:lnTo>
                  <a:lnTo>
                    <a:pt x="1158239" y="0"/>
                  </a:lnTo>
                  <a:lnTo>
                    <a:pt x="1234396" y="346"/>
                  </a:lnTo>
                  <a:lnTo>
                    <a:pt x="1309238" y="1373"/>
                  </a:lnTo>
                  <a:lnTo>
                    <a:pt x="1382610" y="3057"/>
                  </a:lnTo>
                  <a:lnTo>
                    <a:pt x="1454362" y="5378"/>
                  </a:lnTo>
                  <a:lnTo>
                    <a:pt x="1524341" y="8314"/>
                  </a:lnTo>
                  <a:lnTo>
                    <a:pt x="1592393" y="11844"/>
                  </a:lnTo>
                  <a:lnTo>
                    <a:pt x="1658367" y="15946"/>
                  </a:lnTo>
                  <a:lnTo>
                    <a:pt x="1722109" y="20598"/>
                  </a:lnTo>
                  <a:lnTo>
                    <a:pt x="1783468" y="25779"/>
                  </a:lnTo>
                  <a:lnTo>
                    <a:pt x="1842290" y="31467"/>
                  </a:lnTo>
                  <a:lnTo>
                    <a:pt x="1898423" y="37642"/>
                  </a:lnTo>
                  <a:lnTo>
                    <a:pt x="1951714" y="44280"/>
                  </a:lnTo>
                  <a:lnTo>
                    <a:pt x="2002011" y="51362"/>
                  </a:lnTo>
                  <a:lnTo>
                    <a:pt x="2049162" y="58866"/>
                  </a:lnTo>
                  <a:lnTo>
                    <a:pt x="2093012" y="66769"/>
                  </a:lnTo>
                  <a:lnTo>
                    <a:pt x="2133411" y="75051"/>
                  </a:lnTo>
                  <a:lnTo>
                    <a:pt x="2203242" y="92663"/>
                  </a:lnTo>
                  <a:lnTo>
                    <a:pt x="2257434" y="111532"/>
                  </a:lnTo>
                  <a:lnTo>
                    <a:pt x="2294765" y="131484"/>
                  </a:lnTo>
                  <a:lnTo>
                    <a:pt x="2316480" y="163067"/>
                  </a:lnTo>
                  <a:lnTo>
                    <a:pt x="2314016" y="173787"/>
                  </a:lnTo>
                  <a:lnTo>
                    <a:pt x="2278283" y="204752"/>
                  </a:lnTo>
                  <a:lnTo>
                    <a:pt x="2232369" y="224184"/>
                  </a:lnTo>
                  <a:lnTo>
                    <a:pt x="2170205" y="242446"/>
                  </a:lnTo>
                  <a:lnTo>
                    <a:pt x="2093012" y="259366"/>
                  </a:lnTo>
                  <a:lnTo>
                    <a:pt x="2049162" y="267269"/>
                  </a:lnTo>
                  <a:lnTo>
                    <a:pt x="2002011" y="274773"/>
                  </a:lnTo>
                  <a:lnTo>
                    <a:pt x="1951714" y="281855"/>
                  </a:lnTo>
                  <a:lnTo>
                    <a:pt x="1898423" y="288493"/>
                  </a:lnTo>
                  <a:lnTo>
                    <a:pt x="1842290" y="294668"/>
                  </a:lnTo>
                  <a:lnTo>
                    <a:pt x="1783468" y="300356"/>
                  </a:lnTo>
                  <a:lnTo>
                    <a:pt x="1722109" y="305537"/>
                  </a:lnTo>
                  <a:lnTo>
                    <a:pt x="1658367" y="310189"/>
                  </a:lnTo>
                  <a:lnTo>
                    <a:pt x="1592393" y="314291"/>
                  </a:lnTo>
                  <a:lnTo>
                    <a:pt x="1524341" y="317821"/>
                  </a:lnTo>
                  <a:lnTo>
                    <a:pt x="1454362" y="320757"/>
                  </a:lnTo>
                  <a:lnTo>
                    <a:pt x="1382610" y="323078"/>
                  </a:lnTo>
                  <a:lnTo>
                    <a:pt x="1309238" y="324762"/>
                  </a:lnTo>
                  <a:lnTo>
                    <a:pt x="1234396" y="325789"/>
                  </a:lnTo>
                  <a:lnTo>
                    <a:pt x="1158239" y="326136"/>
                  </a:lnTo>
                  <a:lnTo>
                    <a:pt x="1082085" y="325789"/>
                  </a:lnTo>
                  <a:lnTo>
                    <a:pt x="1007247" y="324762"/>
                  </a:lnTo>
                  <a:lnTo>
                    <a:pt x="933876" y="323078"/>
                  </a:lnTo>
                  <a:lnTo>
                    <a:pt x="862125" y="320757"/>
                  </a:lnTo>
                  <a:lnTo>
                    <a:pt x="792148" y="317821"/>
                  </a:lnTo>
                  <a:lnTo>
                    <a:pt x="724096" y="314291"/>
                  </a:lnTo>
                  <a:lnTo>
                    <a:pt x="658123" y="310189"/>
                  </a:lnTo>
                  <a:lnTo>
                    <a:pt x="594381" y="305537"/>
                  </a:lnTo>
                  <a:lnTo>
                    <a:pt x="533022" y="300356"/>
                  </a:lnTo>
                  <a:lnTo>
                    <a:pt x="474200" y="294668"/>
                  </a:lnTo>
                  <a:lnTo>
                    <a:pt x="418067" y="288493"/>
                  </a:lnTo>
                  <a:lnTo>
                    <a:pt x="364775" y="281855"/>
                  </a:lnTo>
                  <a:lnTo>
                    <a:pt x="314477" y="274773"/>
                  </a:lnTo>
                  <a:lnTo>
                    <a:pt x="267326" y="267269"/>
                  </a:lnTo>
                  <a:lnTo>
                    <a:pt x="223474" y="259366"/>
                  </a:lnTo>
                  <a:lnTo>
                    <a:pt x="183074" y="251084"/>
                  </a:lnTo>
                  <a:lnTo>
                    <a:pt x="113241" y="233472"/>
                  </a:lnTo>
                  <a:lnTo>
                    <a:pt x="59048" y="214603"/>
                  </a:lnTo>
                  <a:lnTo>
                    <a:pt x="21715" y="194651"/>
                  </a:lnTo>
                  <a:lnTo>
                    <a:pt x="0" y="163067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076" y="2306700"/>
              <a:ext cx="1063625" cy="2661285"/>
            </a:xfrm>
            <a:custGeom>
              <a:avLst/>
              <a:gdLst/>
              <a:ahLst/>
              <a:cxnLst/>
              <a:rect l="l" t="t" r="r" b="b"/>
              <a:pathLst>
                <a:path w="1063625" h="2661285">
                  <a:moveTo>
                    <a:pt x="946404" y="7366"/>
                  </a:moveTo>
                  <a:lnTo>
                    <a:pt x="929640" y="0"/>
                  </a:lnTo>
                  <a:lnTo>
                    <a:pt x="26670" y="2073795"/>
                  </a:lnTo>
                  <a:lnTo>
                    <a:pt x="0" y="2062226"/>
                  </a:lnTo>
                  <a:lnTo>
                    <a:pt x="4572" y="2147316"/>
                  </a:lnTo>
                  <a:lnTo>
                    <a:pt x="69824" y="2092706"/>
                  </a:lnTo>
                  <a:lnTo>
                    <a:pt x="69977" y="2092579"/>
                  </a:lnTo>
                  <a:lnTo>
                    <a:pt x="43421" y="2081072"/>
                  </a:lnTo>
                  <a:lnTo>
                    <a:pt x="946404" y="7366"/>
                  </a:lnTo>
                  <a:close/>
                </a:path>
                <a:path w="1063625" h="2661285">
                  <a:moveTo>
                    <a:pt x="1063371" y="460629"/>
                  </a:moveTo>
                  <a:lnTo>
                    <a:pt x="1045972" y="455041"/>
                  </a:lnTo>
                  <a:lnTo>
                    <a:pt x="366471" y="2585351"/>
                  </a:lnTo>
                  <a:lnTo>
                    <a:pt x="338963" y="2576576"/>
                  </a:lnTo>
                  <a:lnTo>
                    <a:pt x="352044" y="2660777"/>
                  </a:lnTo>
                  <a:lnTo>
                    <a:pt x="408266" y="2602992"/>
                  </a:lnTo>
                  <a:lnTo>
                    <a:pt x="411480" y="2599690"/>
                  </a:lnTo>
                  <a:lnTo>
                    <a:pt x="383959" y="2590927"/>
                  </a:lnTo>
                  <a:lnTo>
                    <a:pt x="1063371" y="460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73113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R-Square: </a:t>
            </a:r>
            <a:r>
              <a:rPr sz="2800" u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800" u="none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72062"/>
            <a:ext cx="10490200" cy="1104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32.37%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32.37%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0" y="3276600"/>
            <a:ext cx="3566160" cy="2334260"/>
            <a:chOff x="1133855" y="2307872"/>
            <a:chExt cx="3566160" cy="2334260"/>
          </a:xfrm>
        </p:grpSpPr>
        <p:sp>
          <p:nvSpPr>
            <p:cNvPr id="5" name="object 5"/>
            <p:cNvSpPr/>
            <p:nvPr/>
          </p:nvSpPr>
          <p:spPr>
            <a:xfrm>
              <a:off x="1133855" y="2307872"/>
              <a:ext cx="2772893" cy="2334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2452" y="3354324"/>
              <a:ext cx="2593975" cy="433070"/>
            </a:xfrm>
            <a:custGeom>
              <a:avLst/>
              <a:gdLst/>
              <a:ahLst/>
              <a:cxnLst/>
              <a:rect l="l" t="t" r="r" b="b"/>
              <a:pathLst>
                <a:path w="2593975" h="433070">
                  <a:moveTo>
                    <a:pt x="0" y="216408"/>
                  </a:moveTo>
                  <a:lnTo>
                    <a:pt x="19449" y="178864"/>
                  </a:lnTo>
                  <a:lnTo>
                    <a:pt x="53012" y="154972"/>
                  </a:lnTo>
                  <a:lnTo>
                    <a:pt x="101917" y="132177"/>
                  </a:lnTo>
                  <a:lnTo>
                    <a:pt x="165191" y="110643"/>
                  </a:lnTo>
                  <a:lnTo>
                    <a:pt x="201913" y="100399"/>
                  </a:lnTo>
                  <a:lnTo>
                    <a:pt x="241862" y="90531"/>
                  </a:lnTo>
                  <a:lnTo>
                    <a:pt x="284916" y="81060"/>
                  </a:lnTo>
                  <a:lnTo>
                    <a:pt x="330955" y="72006"/>
                  </a:lnTo>
                  <a:lnTo>
                    <a:pt x="379857" y="63388"/>
                  </a:lnTo>
                  <a:lnTo>
                    <a:pt x="431499" y="55228"/>
                  </a:lnTo>
                  <a:lnTo>
                    <a:pt x="485760" y="47546"/>
                  </a:lnTo>
                  <a:lnTo>
                    <a:pt x="542519" y="40361"/>
                  </a:lnTo>
                  <a:lnTo>
                    <a:pt x="601654" y="33695"/>
                  </a:lnTo>
                  <a:lnTo>
                    <a:pt x="663043" y="27567"/>
                  </a:lnTo>
                  <a:lnTo>
                    <a:pt x="726565" y="21998"/>
                  </a:lnTo>
                  <a:lnTo>
                    <a:pt x="792099" y="17008"/>
                  </a:lnTo>
                  <a:lnTo>
                    <a:pt x="859521" y="12617"/>
                  </a:lnTo>
                  <a:lnTo>
                    <a:pt x="928711" y="8846"/>
                  </a:lnTo>
                  <a:lnTo>
                    <a:pt x="999548" y="5716"/>
                  </a:lnTo>
                  <a:lnTo>
                    <a:pt x="1071909" y="3245"/>
                  </a:lnTo>
                  <a:lnTo>
                    <a:pt x="1145673" y="1456"/>
                  </a:lnTo>
                  <a:lnTo>
                    <a:pt x="1220719" y="367"/>
                  </a:lnTo>
                  <a:lnTo>
                    <a:pt x="1296924" y="0"/>
                  </a:lnTo>
                  <a:lnTo>
                    <a:pt x="1373128" y="367"/>
                  </a:lnTo>
                  <a:lnTo>
                    <a:pt x="1448174" y="1456"/>
                  </a:lnTo>
                  <a:lnTo>
                    <a:pt x="1521938" y="3245"/>
                  </a:lnTo>
                  <a:lnTo>
                    <a:pt x="1594299" y="5716"/>
                  </a:lnTo>
                  <a:lnTo>
                    <a:pt x="1665136" y="8846"/>
                  </a:lnTo>
                  <a:lnTo>
                    <a:pt x="1734326" y="12617"/>
                  </a:lnTo>
                  <a:lnTo>
                    <a:pt x="1801748" y="17008"/>
                  </a:lnTo>
                  <a:lnTo>
                    <a:pt x="1867282" y="21998"/>
                  </a:lnTo>
                  <a:lnTo>
                    <a:pt x="1930804" y="27567"/>
                  </a:lnTo>
                  <a:lnTo>
                    <a:pt x="1992193" y="33695"/>
                  </a:lnTo>
                  <a:lnTo>
                    <a:pt x="2051328" y="40361"/>
                  </a:lnTo>
                  <a:lnTo>
                    <a:pt x="2108087" y="47546"/>
                  </a:lnTo>
                  <a:lnTo>
                    <a:pt x="2162348" y="55228"/>
                  </a:lnTo>
                  <a:lnTo>
                    <a:pt x="2213991" y="63388"/>
                  </a:lnTo>
                  <a:lnTo>
                    <a:pt x="2262892" y="72006"/>
                  </a:lnTo>
                  <a:lnTo>
                    <a:pt x="2308931" y="81060"/>
                  </a:lnTo>
                  <a:lnTo>
                    <a:pt x="2351985" y="90531"/>
                  </a:lnTo>
                  <a:lnTo>
                    <a:pt x="2391934" y="100399"/>
                  </a:lnTo>
                  <a:lnTo>
                    <a:pt x="2428656" y="110643"/>
                  </a:lnTo>
                  <a:lnTo>
                    <a:pt x="2491930" y="132177"/>
                  </a:lnTo>
                  <a:lnTo>
                    <a:pt x="2540835" y="154972"/>
                  </a:lnTo>
                  <a:lnTo>
                    <a:pt x="2574398" y="178864"/>
                  </a:lnTo>
                  <a:lnTo>
                    <a:pt x="2593848" y="216408"/>
                  </a:lnTo>
                  <a:lnTo>
                    <a:pt x="2591646" y="229122"/>
                  </a:lnTo>
                  <a:lnTo>
                    <a:pt x="2559595" y="266024"/>
                  </a:lnTo>
                  <a:lnTo>
                    <a:pt x="2518240" y="289388"/>
                  </a:lnTo>
                  <a:lnTo>
                    <a:pt x="2462028" y="311573"/>
                  </a:lnTo>
                  <a:lnTo>
                    <a:pt x="2391934" y="332416"/>
                  </a:lnTo>
                  <a:lnTo>
                    <a:pt x="2351985" y="342284"/>
                  </a:lnTo>
                  <a:lnTo>
                    <a:pt x="2308931" y="351755"/>
                  </a:lnTo>
                  <a:lnTo>
                    <a:pt x="2262892" y="360809"/>
                  </a:lnTo>
                  <a:lnTo>
                    <a:pt x="2213991" y="369427"/>
                  </a:lnTo>
                  <a:lnTo>
                    <a:pt x="2162348" y="377587"/>
                  </a:lnTo>
                  <a:lnTo>
                    <a:pt x="2108087" y="385269"/>
                  </a:lnTo>
                  <a:lnTo>
                    <a:pt x="2051328" y="392454"/>
                  </a:lnTo>
                  <a:lnTo>
                    <a:pt x="1992193" y="399120"/>
                  </a:lnTo>
                  <a:lnTo>
                    <a:pt x="1930804" y="405248"/>
                  </a:lnTo>
                  <a:lnTo>
                    <a:pt x="1867282" y="410817"/>
                  </a:lnTo>
                  <a:lnTo>
                    <a:pt x="1801749" y="415807"/>
                  </a:lnTo>
                  <a:lnTo>
                    <a:pt x="1734326" y="420198"/>
                  </a:lnTo>
                  <a:lnTo>
                    <a:pt x="1665136" y="423969"/>
                  </a:lnTo>
                  <a:lnTo>
                    <a:pt x="1594299" y="427099"/>
                  </a:lnTo>
                  <a:lnTo>
                    <a:pt x="1521938" y="429570"/>
                  </a:lnTo>
                  <a:lnTo>
                    <a:pt x="1448174" y="431359"/>
                  </a:lnTo>
                  <a:lnTo>
                    <a:pt x="1373128" y="432448"/>
                  </a:lnTo>
                  <a:lnTo>
                    <a:pt x="1296924" y="432815"/>
                  </a:lnTo>
                  <a:lnTo>
                    <a:pt x="1220719" y="432448"/>
                  </a:lnTo>
                  <a:lnTo>
                    <a:pt x="1145673" y="431359"/>
                  </a:lnTo>
                  <a:lnTo>
                    <a:pt x="1071909" y="429570"/>
                  </a:lnTo>
                  <a:lnTo>
                    <a:pt x="999548" y="427099"/>
                  </a:lnTo>
                  <a:lnTo>
                    <a:pt x="928711" y="423969"/>
                  </a:lnTo>
                  <a:lnTo>
                    <a:pt x="859521" y="420198"/>
                  </a:lnTo>
                  <a:lnTo>
                    <a:pt x="792099" y="415807"/>
                  </a:lnTo>
                  <a:lnTo>
                    <a:pt x="726565" y="410817"/>
                  </a:lnTo>
                  <a:lnTo>
                    <a:pt x="663043" y="405248"/>
                  </a:lnTo>
                  <a:lnTo>
                    <a:pt x="601654" y="399120"/>
                  </a:lnTo>
                  <a:lnTo>
                    <a:pt x="542519" y="392454"/>
                  </a:lnTo>
                  <a:lnTo>
                    <a:pt x="485760" y="385269"/>
                  </a:lnTo>
                  <a:lnTo>
                    <a:pt x="431499" y="377587"/>
                  </a:lnTo>
                  <a:lnTo>
                    <a:pt x="379856" y="369427"/>
                  </a:lnTo>
                  <a:lnTo>
                    <a:pt x="330955" y="360809"/>
                  </a:lnTo>
                  <a:lnTo>
                    <a:pt x="284916" y="351755"/>
                  </a:lnTo>
                  <a:lnTo>
                    <a:pt x="241862" y="342284"/>
                  </a:lnTo>
                  <a:lnTo>
                    <a:pt x="201913" y="332416"/>
                  </a:lnTo>
                  <a:lnTo>
                    <a:pt x="165191" y="322172"/>
                  </a:lnTo>
                  <a:lnTo>
                    <a:pt x="101917" y="300638"/>
                  </a:lnTo>
                  <a:lnTo>
                    <a:pt x="53012" y="277843"/>
                  </a:lnTo>
                  <a:lnTo>
                    <a:pt x="19449" y="253951"/>
                  </a:lnTo>
                  <a:lnTo>
                    <a:pt x="0" y="216408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11" y="100612"/>
            <a:ext cx="280598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sz="2800" u="none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u="none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𝑹</a:t>
            </a:r>
            <a:r>
              <a:rPr sz="3075" b="0" u="none" spc="419" baseline="28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𝟐</a:t>
            </a:r>
            <a:endParaRPr sz="3075" baseline="284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568" y="988288"/>
            <a:ext cx="11323320" cy="35706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62585" marR="638810" indent="-28702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increases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if the new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improves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>
              <a:lnSpc>
                <a:spcPts val="228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ts val="2280"/>
              </a:lnSpc>
              <a:spcBef>
                <a:spcPts val="74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negative,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85" indent="-28702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𝑹</a:t>
            </a:r>
            <a:r>
              <a:rPr sz="2175" spc="300" baseline="268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𝟐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0" y="3792337"/>
            <a:ext cx="2773045" cy="2331720"/>
            <a:chOff x="8223504" y="3298447"/>
            <a:chExt cx="2773045" cy="2331720"/>
          </a:xfrm>
        </p:grpSpPr>
        <p:sp>
          <p:nvSpPr>
            <p:cNvPr id="5" name="object 5"/>
            <p:cNvSpPr/>
            <p:nvPr/>
          </p:nvSpPr>
          <p:spPr>
            <a:xfrm>
              <a:off x="8223504" y="3298447"/>
              <a:ext cx="2772893" cy="2331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420" y="4668011"/>
              <a:ext cx="2593975" cy="341630"/>
            </a:xfrm>
            <a:custGeom>
              <a:avLst/>
              <a:gdLst/>
              <a:ahLst/>
              <a:cxnLst/>
              <a:rect l="l" t="t" r="r" b="b"/>
              <a:pathLst>
                <a:path w="2593975" h="341629">
                  <a:moveTo>
                    <a:pt x="0" y="170687"/>
                  </a:moveTo>
                  <a:lnTo>
                    <a:pt x="36784" y="130167"/>
                  </a:lnTo>
                  <a:lnTo>
                    <a:pt x="81137" y="111143"/>
                  </a:lnTo>
                  <a:lnTo>
                    <a:pt x="141351" y="93133"/>
                  </a:lnTo>
                  <a:lnTo>
                    <a:pt x="216339" y="76281"/>
                  </a:lnTo>
                  <a:lnTo>
                    <a:pt x="259035" y="68334"/>
                  </a:lnTo>
                  <a:lnTo>
                    <a:pt x="305017" y="60730"/>
                  </a:lnTo>
                  <a:lnTo>
                    <a:pt x="354150" y="53486"/>
                  </a:lnTo>
                  <a:lnTo>
                    <a:pt x="406299" y="46622"/>
                  </a:lnTo>
                  <a:lnTo>
                    <a:pt x="461328" y="40154"/>
                  </a:lnTo>
                  <a:lnTo>
                    <a:pt x="519101" y="34102"/>
                  </a:lnTo>
                  <a:lnTo>
                    <a:pt x="579483" y="28481"/>
                  </a:lnTo>
                  <a:lnTo>
                    <a:pt x="642337" y="23311"/>
                  </a:lnTo>
                  <a:lnTo>
                    <a:pt x="707529" y="18609"/>
                  </a:lnTo>
                  <a:lnTo>
                    <a:pt x="774922" y="14394"/>
                  </a:lnTo>
                  <a:lnTo>
                    <a:pt x="844381" y="10682"/>
                  </a:lnTo>
                  <a:lnTo>
                    <a:pt x="915771" y="7493"/>
                  </a:lnTo>
                  <a:lnTo>
                    <a:pt x="988955" y="4843"/>
                  </a:lnTo>
                  <a:lnTo>
                    <a:pt x="1063797" y="2751"/>
                  </a:lnTo>
                  <a:lnTo>
                    <a:pt x="1140164" y="1234"/>
                  </a:lnTo>
                  <a:lnTo>
                    <a:pt x="1217918" y="311"/>
                  </a:lnTo>
                  <a:lnTo>
                    <a:pt x="1296924" y="0"/>
                  </a:lnTo>
                  <a:lnTo>
                    <a:pt x="1375929" y="311"/>
                  </a:lnTo>
                  <a:lnTo>
                    <a:pt x="1453683" y="1234"/>
                  </a:lnTo>
                  <a:lnTo>
                    <a:pt x="1530050" y="2751"/>
                  </a:lnTo>
                  <a:lnTo>
                    <a:pt x="1604892" y="4843"/>
                  </a:lnTo>
                  <a:lnTo>
                    <a:pt x="1678076" y="7493"/>
                  </a:lnTo>
                  <a:lnTo>
                    <a:pt x="1749466" y="10682"/>
                  </a:lnTo>
                  <a:lnTo>
                    <a:pt x="1818925" y="14394"/>
                  </a:lnTo>
                  <a:lnTo>
                    <a:pt x="1886318" y="18609"/>
                  </a:lnTo>
                  <a:lnTo>
                    <a:pt x="1951510" y="23311"/>
                  </a:lnTo>
                  <a:lnTo>
                    <a:pt x="2014364" y="28481"/>
                  </a:lnTo>
                  <a:lnTo>
                    <a:pt x="2074746" y="34102"/>
                  </a:lnTo>
                  <a:lnTo>
                    <a:pt x="2132519" y="40154"/>
                  </a:lnTo>
                  <a:lnTo>
                    <a:pt x="2187548" y="46622"/>
                  </a:lnTo>
                  <a:lnTo>
                    <a:pt x="2239697" y="53486"/>
                  </a:lnTo>
                  <a:lnTo>
                    <a:pt x="2288830" y="60730"/>
                  </a:lnTo>
                  <a:lnTo>
                    <a:pt x="2334812" y="68334"/>
                  </a:lnTo>
                  <a:lnTo>
                    <a:pt x="2377508" y="76281"/>
                  </a:lnTo>
                  <a:lnTo>
                    <a:pt x="2416781" y="84553"/>
                  </a:lnTo>
                  <a:lnTo>
                    <a:pt x="2484518" y="102002"/>
                  </a:lnTo>
                  <a:lnTo>
                    <a:pt x="2536937" y="120537"/>
                  </a:lnTo>
                  <a:lnTo>
                    <a:pt x="2572953" y="140015"/>
                  </a:lnTo>
                  <a:lnTo>
                    <a:pt x="2593848" y="170687"/>
                  </a:lnTo>
                  <a:lnTo>
                    <a:pt x="2591481" y="181082"/>
                  </a:lnTo>
                  <a:lnTo>
                    <a:pt x="2557063" y="211208"/>
                  </a:lnTo>
                  <a:lnTo>
                    <a:pt x="2512710" y="230232"/>
                  </a:lnTo>
                  <a:lnTo>
                    <a:pt x="2452496" y="248242"/>
                  </a:lnTo>
                  <a:lnTo>
                    <a:pt x="2377508" y="265094"/>
                  </a:lnTo>
                  <a:lnTo>
                    <a:pt x="2334812" y="273041"/>
                  </a:lnTo>
                  <a:lnTo>
                    <a:pt x="2288830" y="280645"/>
                  </a:lnTo>
                  <a:lnTo>
                    <a:pt x="2239697" y="287889"/>
                  </a:lnTo>
                  <a:lnTo>
                    <a:pt x="2187548" y="294753"/>
                  </a:lnTo>
                  <a:lnTo>
                    <a:pt x="2132519" y="301221"/>
                  </a:lnTo>
                  <a:lnTo>
                    <a:pt x="2074746" y="307273"/>
                  </a:lnTo>
                  <a:lnTo>
                    <a:pt x="2014364" y="312894"/>
                  </a:lnTo>
                  <a:lnTo>
                    <a:pt x="1951510" y="318064"/>
                  </a:lnTo>
                  <a:lnTo>
                    <a:pt x="1886318" y="322766"/>
                  </a:lnTo>
                  <a:lnTo>
                    <a:pt x="1818925" y="326981"/>
                  </a:lnTo>
                  <a:lnTo>
                    <a:pt x="1749466" y="330693"/>
                  </a:lnTo>
                  <a:lnTo>
                    <a:pt x="1678076" y="333882"/>
                  </a:lnTo>
                  <a:lnTo>
                    <a:pt x="1604892" y="336532"/>
                  </a:lnTo>
                  <a:lnTo>
                    <a:pt x="1530050" y="338624"/>
                  </a:lnTo>
                  <a:lnTo>
                    <a:pt x="1453683" y="340141"/>
                  </a:lnTo>
                  <a:lnTo>
                    <a:pt x="1375929" y="341064"/>
                  </a:lnTo>
                  <a:lnTo>
                    <a:pt x="1296924" y="341375"/>
                  </a:lnTo>
                  <a:lnTo>
                    <a:pt x="1217918" y="341064"/>
                  </a:lnTo>
                  <a:lnTo>
                    <a:pt x="1140164" y="340141"/>
                  </a:lnTo>
                  <a:lnTo>
                    <a:pt x="1063797" y="338624"/>
                  </a:lnTo>
                  <a:lnTo>
                    <a:pt x="988955" y="336532"/>
                  </a:lnTo>
                  <a:lnTo>
                    <a:pt x="915771" y="333882"/>
                  </a:lnTo>
                  <a:lnTo>
                    <a:pt x="844381" y="330693"/>
                  </a:lnTo>
                  <a:lnTo>
                    <a:pt x="774922" y="326981"/>
                  </a:lnTo>
                  <a:lnTo>
                    <a:pt x="707529" y="322766"/>
                  </a:lnTo>
                  <a:lnTo>
                    <a:pt x="642337" y="318064"/>
                  </a:lnTo>
                  <a:lnTo>
                    <a:pt x="579483" y="312894"/>
                  </a:lnTo>
                  <a:lnTo>
                    <a:pt x="519101" y="307273"/>
                  </a:lnTo>
                  <a:lnTo>
                    <a:pt x="461328" y="301221"/>
                  </a:lnTo>
                  <a:lnTo>
                    <a:pt x="406299" y="294753"/>
                  </a:lnTo>
                  <a:lnTo>
                    <a:pt x="354150" y="287889"/>
                  </a:lnTo>
                  <a:lnTo>
                    <a:pt x="305017" y="280645"/>
                  </a:lnTo>
                  <a:lnTo>
                    <a:pt x="259035" y="273041"/>
                  </a:lnTo>
                  <a:lnTo>
                    <a:pt x="216339" y="265094"/>
                  </a:lnTo>
                  <a:lnTo>
                    <a:pt x="177066" y="256822"/>
                  </a:lnTo>
                  <a:lnTo>
                    <a:pt x="109329" y="239373"/>
                  </a:lnTo>
                  <a:lnTo>
                    <a:pt x="56910" y="220838"/>
                  </a:lnTo>
                  <a:lnTo>
                    <a:pt x="20894" y="201360"/>
                  </a:lnTo>
                  <a:lnTo>
                    <a:pt x="0" y="170687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3620312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800" u="none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670780"/>
            <a:ext cx="10935335" cy="21812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observation(s)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means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sample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drawn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2291" y="3726637"/>
            <a:ext cx="785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4495800"/>
            <a:ext cx="3799204" cy="8242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Sample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No.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1523" y="3482340"/>
            <a:ext cx="1103630" cy="619125"/>
            <a:chOff x="3811523" y="3482340"/>
            <a:chExt cx="1103630" cy="619125"/>
          </a:xfrm>
        </p:grpSpPr>
        <p:sp>
          <p:nvSpPr>
            <p:cNvPr id="7" name="object 7"/>
            <p:cNvSpPr/>
            <p:nvPr/>
          </p:nvSpPr>
          <p:spPr>
            <a:xfrm>
              <a:off x="3811523" y="3482340"/>
              <a:ext cx="1103630" cy="619125"/>
            </a:xfrm>
            <a:custGeom>
              <a:avLst/>
              <a:gdLst/>
              <a:ahLst/>
              <a:cxnLst/>
              <a:rect l="l" t="t" r="r" b="b"/>
              <a:pathLst>
                <a:path w="1103629" h="619125">
                  <a:moveTo>
                    <a:pt x="1103376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103376" y="618744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5452" y="3766058"/>
              <a:ext cx="287020" cy="281305"/>
            </a:xfrm>
            <a:custGeom>
              <a:avLst/>
              <a:gdLst/>
              <a:ahLst/>
              <a:cxnLst/>
              <a:rect l="l" t="t" r="r" b="b"/>
              <a:pathLst>
                <a:path w="287020" h="281304">
                  <a:moveTo>
                    <a:pt x="286512" y="60960"/>
                  </a:moveTo>
                  <a:lnTo>
                    <a:pt x="135128" y="60833"/>
                  </a:lnTo>
                  <a:lnTo>
                    <a:pt x="80010" y="251333"/>
                  </a:lnTo>
                  <a:lnTo>
                    <a:pt x="40513" y="164719"/>
                  </a:lnTo>
                  <a:lnTo>
                    <a:pt x="3937" y="181483"/>
                  </a:lnTo>
                  <a:lnTo>
                    <a:pt x="7366" y="189865"/>
                  </a:lnTo>
                  <a:lnTo>
                    <a:pt x="26289" y="181483"/>
                  </a:lnTo>
                  <a:lnTo>
                    <a:pt x="72517" y="280797"/>
                  </a:lnTo>
                  <a:lnTo>
                    <a:pt x="83312" y="280797"/>
                  </a:lnTo>
                  <a:lnTo>
                    <a:pt x="143383" y="75692"/>
                  </a:lnTo>
                  <a:lnTo>
                    <a:pt x="149352" y="75692"/>
                  </a:lnTo>
                  <a:lnTo>
                    <a:pt x="149352" y="76200"/>
                  </a:lnTo>
                  <a:lnTo>
                    <a:pt x="286512" y="76200"/>
                  </a:lnTo>
                  <a:lnTo>
                    <a:pt x="286512" y="60960"/>
                  </a:lnTo>
                  <a:close/>
                </a:path>
                <a:path w="287020" h="281304">
                  <a:moveTo>
                    <a:pt x="2865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86512" y="15240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1523" y="3482340"/>
            <a:ext cx="1103630" cy="6191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ts val="1420"/>
              </a:lnSpc>
            </a:pPr>
            <a:r>
              <a:rPr sz="1800" spc="-145" dirty="0">
                <a:latin typeface="DejaVu Serif Condensed"/>
                <a:cs typeface="DejaVu Serif Condensed"/>
              </a:rPr>
              <a:t>𝑠</a:t>
            </a:r>
            <a:endParaRPr sz="1800">
              <a:latin typeface="DejaVu Serif Condensed"/>
              <a:cs typeface="DejaVu Serif Condensed"/>
            </a:endParaRPr>
          </a:p>
          <a:p>
            <a:pPr marL="121920">
              <a:lnSpc>
                <a:spcPts val="1330"/>
              </a:lnSpc>
            </a:pPr>
            <a:r>
              <a:rPr sz="1800" spc="65" dirty="0">
                <a:latin typeface="DejaVu Serif Condensed"/>
                <a:cs typeface="DejaVu Serif Condensed"/>
              </a:rPr>
              <a:t>𝑆𝐸</a:t>
            </a:r>
            <a:r>
              <a:rPr sz="1800" spc="20" dirty="0">
                <a:latin typeface="DejaVu Serif Condensed"/>
                <a:cs typeface="DejaVu Serif Condensed"/>
              </a:rPr>
              <a:t> </a:t>
            </a:r>
            <a:r>
              <a:rPr sz="1800" spc="-15" dirty="0">
                <a:latin typeface="DejaVu Serif Condensed"/>
                <a:cs typeface="DejaVu Serif Condensed"/>
              </a:rPr>
              <a:t>=</a:t>
            </a:r>
            <a:endParaRPr sz="1800">
              <a:latin typeface="DejaVu Serif Condensed"/>
              <a:cs typeface="DejaVu Serif Condensed"/>
            </a:endParaRPr>
          </a:p>
          <a:p>
            <a:pPr marL="844550">
              <a:lnSpc>
                <a:spcPts val="1730"/>
              </a:lnSpc>
            </a:pPr>
            <a:r>
              <a:rPr sz="1800" spc="60" dirty="0">
                <a:latin typeface="DejaVu Serif Condensed"/>
                <a:cs typeface="DejaVu Serif Condensed"/>
              </a:rPr>
              <a:t>𝑛</a:t>
            </a:r>
            <a:endParaRPr sz="1800">
              <a:latin typeface="DejaVu Serif Condensed"/>
              <a:cs typeface="DejaVu Serif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32591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800" u="none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1085830" cy="12807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2260" marR="880744" indent="-28956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000" spc="-10" dirty="0">
                <a:latin typeface="Carlito"/>
                <a:cs typeface="Carlito"/>
              </a:rPr>
              <a:t>Standard error </a:t>
            </a:r>
            <a:r>
              <a:rPr sz="2000" spc="-5" dirty="0">
                <a:latin typeface="Carlito"/>
                <a:cs typeface="Carlito"/>
              </a:rPr>
              <a:t>is a </a:t>
            </a:r>
            <a:r>
              <a:rPr sz="2000" spc="-20" dirty="0">
                <a:latin typeface="Carlito"/>
                <a:cs typeface="Carlito"/>
              </a:rPr>
              <a:t>statistical </a:t>
            </a:r>
            <a:r>
              <a:rPr sz="2000" spc="-15" dirty="0">
                <a:latin typeface="Carlito"/>
                <a:cs typeface="Carlito"/>
              </a:rPr>
              <a:t>term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measures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accuracy with </a:t>
            </a:r>
            <a:r>
              <a:rPr sz="2000" spc="-5" dirty="0">
                <a:latin typeface="Carlito"/>
                <a:cs typeface="Carlito"/>
              </a:rPr>
              <a:t>which a </a:t>
            </a:r>
            <a:r>
              <a:rPr sz="2000" spc="-10" dirty="0">
                <a:latin typeface="Carlito"/>
                <a:cs typeface="Carlito"/>
              </a:rPr>
              <a:t>sample </a:t>
            </a:r>
            <a:r>
              <a:rPr sz="2000" spc="-15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a  population.</a:t>
            </a:r>
            <a:endParaRPr sz="2000" dirty="0">
              <a:latin typeface="Carlito"/>
              <a:cs typeface="Carlito"/>
            </a:endParaRPr>
          </a:p>
          <a:p>
            <a:pPr marL="302260" indent="-289560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statistics,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sample mean </a:t>
            </a:r>
            <a:r>
              <a:rPr sz="2000" spc="-15" dirty="0">
                <a:latin typeface="Carlito"/>
                <a:cs typeface="Carlito"/>
              </a:rPr>
              <a:t>deviates from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actual </a:t>
            </a:r>
            <a:r>
              <a:rPr sz="2000" spc="-10" dirty="0">
                <a:latin typeface="Carlito"/>
                <a:cs typeface="Carlito"/>
              </a:rPr>
              <a:t>mean </a:t>
            </a:r>
            <a:r>
              <a:rPr sz="2000" spc="-5" dirty="0">
                <a:latin typeface="Carlito"/>
                <a:cs typeface="Carlito"/>
              </a:rPr>
              <a:t>of a population; this </a:t>
            </a:r>
            <a:r>
              <a:rPr sz="2000" spc="-10" dirty="0">
                <a:latin typeface="Carlito"/>
                <a:cs typeface="Carlito"/>
              </a:rPr>
              <a:t>deviation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5" dirty="0">
                <a:latin typeface="Carlito"/>
                <a:cs typeface="Carlito"/>
              </a:rPr>
              <a:t>standard</a:t>
            </a:r>
            <a:endParaRPr sz="2000" dirty="0">
              <a:latin typeface="Carlito"/>
              <a:cs typeface="Carlito"/>
            </a:endParaRPr>
          </a:p>
          <a:p>
            <a:pPr marL="302260">
              <a:lnSpc>
                <a:spcPts val="2280"/>
              </a:lnSpc>
            </a:pPr>
            <a:r>
              <a:rPr sz="2000" spc="-45" dirty="0">
                <a:latin typeface="Carlito"/>
                <a:cs typeface="Carlito"/>
              </a:rPr>
              <a:t>error.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1016" y="2648057"/>
            <a:ext cx="3701415" cy="1786889"/>
            <a:chOff x="1271016" y="2648057"/>
            <a:chExt cx="3701415" cy="1786889"/>
          </a:xfrm>
        </p:grpSpPr>
        <p:sp>
          <p:nvSpPr>
            <p:cNvPr id="5" name="object 5"/>
            <p:cNvSpPr/>
            <p:nvPr/>
          </p:nvSpPr>
          <p:spPr>
            <a:xfrm>
              <a:off x="1271016" y="2648057"/>
              <a:ext cx="2157380" cy="17867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0336" y="3347338"/>
              <a:ext cx="1522095" cy="653415"/>
            </a:xfrm>
            <a:custGeom>
              <a:avLst/>
              <a:gdLst/>
              <a:ahLst/>
              <a:cxnLst/>
              <a:rect l="l" t="t" r="r" b="b"/>
              <a:pathLst>
                <a:path w="1522095" h="653414">
                  <a:moveTo>
                    <a:pt x="71627" y="550672"/>
                  </a:moveTo>
                  <a:lnTo>
                    <a:pt x="65912" y="551434"/>
                  </a:lnTo>
                  <a:lnTo>
                    <a:pt x="62737" y="555498"/>
                  </a:lnTo>
                  <a:lnTo>
                    <a:pt x="0" y="638175"/>
                  </a:lnTo>
                  <a:lnTo>
                    <a:pt x="102869" y="652144"/>
                  </a:lnTo>
                  <a:lnTo>
                    <a:pt x="107950" y="652907"/>
                  </a:lnTo>
                  <a:lnTo>
                    <a:pt x="112522" y="649351"/>
                  </a:lnTo>
                  <a:lnTo>
                    <a:pt x="113156" y="644398"/>
                  </a:lnTo>
                  <a:lnTo>
                    <a:pt x="113861" y="639699"/>
                  </a:lnTo>
                  <a:lnTo>
                    <a:pt x="20192" y="639699"/>
                  </a:lnTo>
                  <a:lnTo>
                    <a:pt x="13208" y="622808"/>
                  </a:lnTo>
                  <a:lnTo>
                    <a:pt x="44458" y="609844"/>
                  </a:lnTo>
                  <a:lnTo>
                    <a:pt x="77342" y="566547"/>
                  </a:lnTo>
                  <a:lnTo>
                    <a:pt x="80390" y="562483"/>
                  </a:lnTo>
                  <a:lnTo>
                    <a:pt x="79628" y="556768"/>
                  </a:lnTo>
                  <a:lnTo>
                    <a:pt x="75564" y="553719"/>
                  </a:lnTo>
                  <a:lnTo>
                    <a:pt x="71627" y="550672"/>
                  </a:lnTo>
                  <a:close/>
                </a:path>
                <a:path w="1522095" h="653414">
                  <a:moveTo>
                    <a:pt x="44458" y="609844"/>
                  </a:moveTo>
                  <a:lnTo>
                    <a:pt x="13208" y="622808"/>
                  </a:lnTo>
                  <a:lnTo>
                    <a:pt x="20192" y="639699"/>
                  </a:lnTo>
                  <a:lnTo>
                    <a:pt x="27234" y="636778"/>
                  </a:lnTo>
                  <a:lnTo>
                    <a:pt x="24002" y="636778"/>
                  </a:lnTo>
                  <a:lnTo>
                    <a:pt x="17906" y="622173"/>
                  </a:lnTo>
                  <a:lnTo>
                    <a:pt x="35095" y="622173"/>
                  </a:lnTo>
                  <a:lnTo>
                    <a:pt x="44458" y="609844"/>
                  </a:lnTo>
                  <a:close/>
                </a:path>
                <a:path w="1522095" h="653414">
                  <a:moveTo>
                    <a:pt x="51508" y="626708"/>
                  </a:moveTo>
                  <a:lnTo>
                    <a:pt x="20192" y="639699"/>
                  </a:lnTo>
                  <a:lnTo>
                    <a:pt x="113861" y="639699"/>
                  </a:lnTo>
                  <a:lnTo>
                    <a:pt x="113918" y="639318"/>
                  </a:lnTo>
                  <a:lnTo>
                    <a:pt x="110362" y="634746"/>
                  </a:lnTo>
                  <a:lnTo>
                    <a:pt x="105410" y="633984"/>
                  </a:lnTo>
                  <a:lnTo>
                    <a:pt x="51508" y="626708"/>
                  </a:lnTo>
                  <a:close/>
                </a:path>
                <a:path w="1522095" h="653414">
                  <a:moveTo>
                    <a:pt x="17906" y="622173"/>
                  </a:moveTo>
                  <a:lnTo>
                    <a:pt x="24002" y="636778"/>
                  </a:lnTo>
                  <a:lnTo>
                    <a:pt x="33497" y="624277"/>
                  </a:lnTo>
                  <a:lnTo>
                    <a:pt x="17906" y="622173"/>
                  </a:lnTo>
                  <a:close/>
                </a:path>
                <a:path w="1522095" h="653414">
                  <a:moveTo>
                    <a:pt x="33497" y="624277"/>
                  </a:moveTo>
                  <a:lnTo>
                    <a:pt x="24002" y="636778"/>
                  </a:lnTo>
                  <a:lnTo>
                    <a:pt x="27234" y="636778"/>
                  </a:lnTo>
                  <a:lnTo>
                    <a:pt x="51508" y="626708"/>
                  </a:lnTo>
                  <a:lnTo>
                    <a:pt x="33497" y="624277"/>
                  </a:lnTo>
                  <a:close/>
                </a:path>
                <a:path w="1522095" h="653414">
                  <a:moveTo>
                    <a:pt x="1514602" y="0"/>
                  </a:moveTo>
                  <a:lnTo>
                    <a:pt x="44458" y="609844"/>
                  </a:lnTo>
                  <a:lnTo>
                    <a:pt x="33497" y="624277"/>
                  </a:lnTo>
                  <a:lnTo>
                    <a:pt x="51508" y="626708"/>
                  </a:lnTo>
                  <a:lnTo>
                    <a:pt x="1521587" y="16890"/>
                  </a:lnTo>
                  <a:lnTo>
                    <a:pt x="1514602" y="0"/>
                  </a:lnTo>
                  <a:close/>
                </a:path>
                <a:path w="1522095" h="653414">
                  <a:moveTo>
                    <a:pt x="35095" y="622173"/>
                  </a:moveTo>
                  <a:lnTo>
                    <a:pt x="17906" y="622173"/>
                  </a:lnTo>
                  <a:lnTo>
                    <a:pt x="33497" y="624277"/>
                  </a:lnTo>
                  <a:lnTo>
                    <a:pt x="35095" y="622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99076" y="2907538"/>
            <a:ext cx="1786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DejaVu Serif Condensed"/>
                <a:cs typeface="DejaVu Serif Condensed"/>
              </a:rPr>
              <a:t>𝑆</a:t>
            </a:r>
            <a:r>
              <a:rPr sz="1950" spc="-60" baseline="-14957" dirty="0">
                <a:latin typeface="DejaVu Serif Condensed"/>
                <a:cs typeface="DejaVu Serif Condensed"/>
              </a:rPr>
              <a:t>𝑒 </a:t>
            </a:r>
            <a:r>
              <a:rPr sz="1800" spc="-15" dirty="0">
                <a:latin typeface="DejaVu Serif Condensed"/>
                <a:cs typeface="DejaVu Serif Condensed"/>
              </a:rPr>
              <a:t>=</a:t>
            </a:r>
            <a:r>
              <a:rPr sz="1800" spc="-105" dirty="0">
                <a:latin typeface="DejaVu Serif Condensed"/>
                <a:cs typeface="DejaVu Serif Condensed"/>
              </a:rPr>
              <a:t> </a:t>
            </a:r>
            <a:r>
              <a:rPr sz="1800" spc="-45" dirty="0">
                <a:latin typeface="DejaVu Serif Condensed"/>
                <a:cs typeface="DejaVu Serif Condensed"/>
              </a:rPr>
              <a:t>113822.683</a:t>
            </a:r>
            <a:endParaRPr sz="1800">
              <a:latin typeface="DejaVu Serif Condensed"/>
              <a:cs typeface="DejaVu Serif Condense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4380789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sz="2800" u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670780"/>
            <a:ext cx="10619740" cy="23088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model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only one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provide same conclusion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</a:t>
            </a:r>
            <a:r>
              <a:rPr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b≠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hence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relationship,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 relationship.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8216" y="3691128"/>
            <a:ext cx="8221780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4320" y="3119704"/>
            <a:ext cx="67570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10" dirty="0"/>
              <a:t>Multiple </a:t>
            </a:r>
            <a:r>
              <a:rPr sz="4800" u="none" dirty="0"/>
              <a:t>Linear</a:t>
            </a:r>
            <a:r>
              <a:rPr sz="4800" u="none" spc="-15" dirty="0"/>
              <a:t> Regression</a:t>
            </a:r>
            <a:endParaRPr sz="4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142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</a:t>
            </a:r>
            <a:r>
              <a:rPr sz="2800" u="none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057400"/>
            <a:ext cx="11226800" cy="31591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marR="140970" indent="-287020">
              <a:lnSpc>
                <a:spcPct val="90000"/>
              </a:lnSpc>
              <a:spcBef>
                <a:spcPts val="33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(TRP), Promotion, Language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2085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point(TRP), Promotion,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2085">
              <a:lnSpc>
                <a:spcPct val="100000"/>
              </a:lnSpc>
              <a:spcBef>
                <a:spcPts val="77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Multiple linear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52512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02" y="742906"/>
            <a:ext cx="10963275" cy="570810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219710" indent="-344805">
              <a:lnSpc>
                <a:spcPct val="107100"/>
              </a:lnSpc>
              <a:spcBef>
                <a:spcPts val="50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fits a 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multi-dimensional space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major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effects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impacts of</a:t>
            </a:r>
            <a:r>
              <a:rPr sz="20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trends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0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will 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(i.e.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justification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</a:t>
            </a:r>
            <a:r>
              <a:rPr sz="20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over-fit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3176" y="3474720"/>
            <a:ext cx="4465320" cy="1240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51427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What </a:t>
            </a:r>
            <a:r>
              <a:rPr sz="2800" u="none" dirty="0"/>
              <a:t>is Linear</a:t>
            </a:r>
            <a:r>
              <a:rPr sz="2800" u="none" spc="-90" dirty="0"/>
              <a:t> </a:t>
            </a:r>
            <a:r>
              <a:rPr sz="2800" u="none" spc="-5" dirty="0"/>
              <a:t>Regression?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953516"/>
            <a:ext cx="6924040" cy="18294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127000" indent="-344805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variable(usually  denoted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other changing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(Known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another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word: 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20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8183" y="966216"/>
            <a:ext cx="4285487" cy="241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63942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800" u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162" y="1600200"/>
            <a:ext cx="10353675" cy="296106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07670" indent="-34480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864869" algn="l"/>
                <a:tab pos="865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(TRP),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965"/>
              </a:spcBef>
              <a:buFont typeface="Wingdings"/>
              <a:buChar char=""/>
              <a:tabLst>
                <a:tab pos="864869" algn="l"/>
                <a:tab pos="865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spcBef>
                <a:spcPts val="960"/>
              </a:spcBef>
              <a:buChar char="•"/>
              <a:tabLst>
                <a:tab pos="407670" algn="l"/>
                <a:tab pos="408305" algn="l"/>
              </a:tabLst>
            </a:pP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840" algn="ctr">
              <a:lnSpc>
                <a:spcPct val="100000"/>
              </a:lnSpc>
              <a:spcBef>
                <a:spcPts val="960"/>
              </a:spcBef>
            </a:pP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175" spc="-82" baseline="-15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𝑇𝑒𝑙𝑒𝑣𝑖𝑠𝑖𝑜𝑛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𝑅𝑎𝑡𝑖𝑛𝑔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𝑃𝑜𝑖𝑛𝑡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175" spc="-44" baseline="-15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𝑃𝑟𝑜𝑚𝑜𝑡𝑖𝑜𝑛 +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175" spc="-44" baseline="-15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𝐿𝑎𝑛𝑔𝑢𝑎𝑔𝑒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63180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 Linear</a:t>
            </a:r>
            <a:r>
              <a:rPr sz="2800" u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030" y="1309467"/>
            <a:ext cx="1120394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Analysis(EDA)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each variable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sz="20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Bi-variate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each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2:Model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multi-collinearity 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Checking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marR="422909" lvl="1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assumptions 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of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one of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before</a:t>
            </a:r>
            <a:r>
              <a:rPr sz="20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marR="5080" lvl="1" indent="-344805">
              <a:lnSpc>
                <a:spcPct val="100000"/>
              </a:lnSpc>
              <a:buFont typeface="Arial"/>
              <a:buChar char="•"/>
              <a:tabLst>
                <a:tab pos="872490" algn="l"/>
                <a:tab pos="8731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validation process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whether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are random,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 predictive performance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substantially 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0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71657"/>
            <a:ext cx="61656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</a:t>
            </a:r>
            <a:r>
              <a:rPr sz="28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800" u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968" y="5471159"/>
            <a:ext cx="7431405" cy="850900"/>
          </a:xfrm>
          <a:custGeom>
            <a:avLst/>
            <a:gdLst/>
            <a:ahLst/>
            <a:cxnLst/>
            <a:rect l="l" t="t" r="r" b="b"/>
            <a:pathLst>
              <a:path w="7431405" h="850900">
                <a:moveTo>
                  <a:pt x="0" y="141731"/>
                </a:moveTo>
                <a:lnTo>
                  <a:pt x="7226" y="96950"/>
                </a:lnTo>
                <a:lnTo>
                  <a:pt x="27347" y="58046"/>
                </a:lnTo>
                <a:lnTo>
                  <a:pt x="58029" y="27358"/>
                </a:lnTo>
                <a:lnTo>
                  <a:pt x="96936" y="7229"/>
                </a:lnTo>
                <a:lnTo>
                  <a:pt x="141731" y="0"/>
                </a:lnTo>
                <a:lnTo>
                  <a:pt x="7289291" y="0"/>
                </a:lnTo>
                <a:lnTo>
                  <a:pt x="7334073" y="7229"/>
                </a:lnTo>
                <a:lnTo>
                  <a:pt x="7372977" y="27358"/>
                </a:lnTo>
                <a:lnTo>
                  <a:pt x="7403665" y="58046"/>
                </a:lnTo>
                <a:lnTo>
                  <a:pt x="7423794" y="96950"/>
                </a:lnTo>
                <a:lnTo>
                  <a:pt x="7431024" y="141731"/>
                </a:lnTo>
                <a:lnTo>
                  <a:pt x="7431024" y="708659"/>
                </a:lnTo>
                <a:lnTo>
                  <a:pt x="7423794" y="753455"/>
                </a:lnTo>
                <a:lnTo>
                  <a:pt x="7403665" y="792362"/>
                </a:lnTo>
                <a:lnTo>
                  <a:pt x="7372977" y="823044"/>
                </a:lnTo>
                <a:lnTo>
                  <a:pt x="7334073" y="843165"/>
                </a:lnTo>
                <a:lnTo>
                  <a:pt x="7289291" y="850391"/>
                </a:lnTo>
                <a:lnTo>
                  <a:pt x="141731" y="850391"/>
                </a:lnTo>
                <a:lnTo>
                  <a:pt x="96936" y="843165"/>
                </a:lnTo>
                <a:lnTo>
                  <a:pt x="58029" y="823044"/>
                </a:lnTo>
                <a:lnTo>
                  <a:pt x="27347" y="792362"/>
                </a:lnTo>
                <a:lnTo>
                  <a:pt x="7226" y="753455"/>
                </a:lnTo>
                <a:lnTo>
                  <a:pt x="0" y="708659"/>
                </a:lnTo>
                <a:lnTo>
                  <a:pt x="0" y="14173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97" y="861842"/>
            <a:ext cx="11103610" cy="537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1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it: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Scatterplots 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linear or curvilinear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2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value(Predicted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3441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it: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Residuals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4184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3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Multicollinearity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it: Calculating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29210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4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across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algn="just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09" algn="just">
              <a:lnSpc>
                <a:spcPct val="100000"/>
              </a:lnSpc>
            </a:pP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coming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20508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800" u="none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9202" y="636523"/>
          <a:ext cx="5539738" cy="5825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364"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Serial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TRP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Promotion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Language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Revenue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111600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1197576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1053648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97200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1124172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79200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987144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126000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1283616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108000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1295100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147600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1407444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922416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169200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1272012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75600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1064856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238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1269960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1064760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176400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1207488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180000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1186284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133200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1231464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147600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1296708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122400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1320648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237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96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158400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9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1102704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352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165600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1184316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3301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104400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1326360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3301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136800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1162596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3301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115200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1195116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5100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8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412" y="943102"/>
          <a:ext cx="11322682" cy="524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8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SUMMARY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OUTPUT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Regression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Statistics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Multiple</a:t>
                      </a:r>
                      <a:r>
                        <a:rPr sz="14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0.932725089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0.869976091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Adjusted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0.858503393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Standard</a:t>
                      </a:r>
                      <a:r>
                        <a:rPr sz="14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Error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51356.65693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Observations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ANOVA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df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Significance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Regression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6.00007E+11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2.00002E+11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75.83012324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3.86382E-15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Residual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89675211173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2637506211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35" dirty="0">
                          <a:latin typeface="Carlito"/>
                          <a:cs typeface="Carlito"/>
                        </a:rPr>
                        <a:t>Total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6.89682E+11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Coefficients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Standard</a:t>
                      </a:r>
                      <a:r>
                        <a:rPr sz="14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Error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Stat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P-value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95%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95%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95.0%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95.0%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Intercept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13409.52169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81642.40721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0.164247015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0.870509245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-152507.8121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179326.8555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-152507.8121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179326.8555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TRP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5841.424103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515.3816965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11.33417066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4.29687E-13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4794.04248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6888.805726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4794.04248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6888.805726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Promotion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3.240654727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0.272586637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11.88853114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1.16478E-13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2.68669203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3.794617425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2.68669203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3.794617425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1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Language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53211.02783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16871.23458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3.153949854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0.003359968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18924.554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87497.50167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18924.554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87497.50167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33462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sz="2800" u="none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793" y="1123950"/>
            <a:ext cx="9936480" cy="2463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is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sz="20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41060.006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5481.424* TRP +3.240*Promotion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+ 53211.027 *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indicates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20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Ho: 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doesn’t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relationship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hypothesis. Hence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8614" y="3977766"/>
          <a:ext cx="11323951" cy="1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8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Coefficients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Standard</a:t>
                      </a:r>
                      <a:r>
                        <a:rPr sz="14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Error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Stat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P-value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95%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95%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95.0%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95.0%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Intercept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13409.52169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81642.40721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0.164247015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0.870509245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-152507.8121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179326.8555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-152507.8121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179326.8555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TRP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5841.424103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515.3816965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11.33417066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4.29687E-13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4794.04248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6888.805726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4794.04248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6888.805726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Promotion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3.240654727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0.272586637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11.88853114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1.16478E-13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2.68669203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3.794617425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2.68669203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3.794617425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Language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53211.02783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16871.23458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3.153949854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0.003359968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18924.554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87497.50167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18924.554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87497.50167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25395" y="3884676"/>
            <a:ext cx="1384300" cy="1506220"/>
          </a:xfrm>
          <a:custGeom>
            <a:avLst/>
            <a:gdLst/>
            <a:ahLst/>
            <a:cxnLst/>
            <a:rect l="l" t="t" r="r" b="b"/>
            <a:pathLst>
              <a:path w="1384300" h="1506220">
                <a:moveTo>
                  <a:pt x="0" y="752856"/>
                </a:moveTo>
                <a:lnTo>
                  <a:pt x="1471" y="703354"/>
                </a:lnTo>
                <a:lnTo>
                  <a:pt x="5825" y="654708"/>
                </a:lnTo>
                <a:lnTo>
                  <a:pt x="12971" y="607016"/>
                </a:lnTo>
                <a:lnTo>
                  <a:pt x="22816" y="560378"/>
                </a:lnTo>
                <a:lnTo>
                  <a:pt x="35271" y="514892"/>
                </a:lnTo>
                <a:lnTo>
                  <a:pt x="50244" y="470658"/>
                </a:lnTo>
                <a:lnTo>
                  <a:pt x="67643" y="427775"/>
                </a:lnTo>
                <a:lnTo>
                  <a:pt x="87378" y="386343"/>
                </a:lnTo>
                <a:lnTo>
                  <a:pt x="109357" y="346460"/>
                </a:lnTo>
                <a:lnTo>
                  <a:pt x="133490" y="308225"/>
                </a:lnTo>
                <a:lnTo>
                  <a:pt x="159685" y="271739"/>
                </a:lnTo>
                <a:lnTo>
                  <a:pt x="187850" y="237099"/>
                </a:lnTo>
                <a:lnTo>
                  <a:pt x="217896" y="204406"/>
                </a:lnTo>
                <a:lnTo>
                  <a:pt x="249730" y="173758"/>
                </a:lnTo>
                <a:lnTo>
                  <a:pt x="283262" y="145255"/>
                </a:lnTo>
                <a:lnTo>
                  <a:pt x="318401" y="118996"/>
                </a:lnTo>
                <a:lnTo>
                  <a:pt x="355054" y="95079"/>
                </a:lnTo>
                <a:lnTo>
                  <a:pt x="393132" y="73605"/>
                </a:lnTo>
                <a:lnTo>
                  <a:pt x="432543" y="54672"/>
                </a:lnTo>
                <a:lnTo>
                  <a:pt x="473195" y="38380"/>
                </a:lnTo>
                <a:lnTo>
                  <a:pt x="514999" y="24827"/>
                </a:lnTo>
                <a:lnTo>
                  <a:pt x="557861" y="14114"/>
                </a:lnTo>
                <a:lnTo>
                  <a:pt x="601693" y="6339"/>
                </a:lnTo>
                <a:lnTo>
                  <a:pt x="646401" y="1601"/>
                </a:lnTo>
                <a:lnTo>
                  <a:pt x="691896" y="0"/>
                </a:lnTo>
                <a:lnTo>
                  <a:pt x="737390" y="1601"/>
                </a:lnTo>
                <a:lnTo>
                  <a:pt x="782098" y="6339"/>
                </a:lnTo>
                <a:lnTo>
                  <a:pt x="825930" y="14114"/>
                </a:lnTo>
                <a:lnTo>
                  <a:pt x="868792" y="24827"/>
                </a:lnTo>
                <a:lnTo>
                  <a:pt x="910596" y="38380"/>
                </a:lnTo>
                <a:lnTo>
                  <a:pt x="951248" y="54672"/>
                </a:lnTo>
                <a:lnTo>
                  <a:pt x="990659" y="73605"/>
                </a:lnTo>
                <a:lnTo>
                  <a:pt x="1028737" y="95079"/>
                </a:lnTo>
                <a:lnTo>
                  <a:pt x="1065390" y="118996"/>
                </a:lnTo>
                <a:lnTo>
                  <a:pt x="1100529" y="145255"/>
                </a:lnTo>
                <a:lnTo>
                  <a:pt x="1134061" y="173758"/>
                </a:lnTo>
                <a:lnTo>
                  <a:pt x="1165895" y="204406"/>
                </a:lnTo>
                <a:lnTo>
                  <a:pt x="1195941" y="237099"/>
                </a:lnTo>
                <a:lnTo>
                  <a:pt x="1224106" y="271739"/>
                </a:lnTo>
                <a:lnTo>
                  <a:pt x="1250301" y="308225"/>
                </a:lnTo>
                <a:lnTo>
                  <a:pt x="1274434" y="346460"/>
                </a:lnTo>
                <a:lnTo>
                  <a:pt x="1296413" y="386343"/>
                </a:lnTo>
                <a:lnTo>
                  <a:pt x="1316148" y="427775"/>
                </a:lnTo>
                <a:lnTo>
                  <a:pt x="1333547" y="470658"/>
                </a:lnTo>
                <a:lnTo>
                  <a:pt x="1348520" y="514892"/>
                </a:lnTo>
                <a:lnTo>
                  <a:pt x="1360975" y="560378"/>
                </a:lnTo>
                <a:lnTo>
                  <a:pt x="1370820" y="607016"/>
                </a:lnTo>
                <a:lnTo>
                  <a:pt x="1377966" y="654708"/>
                </a:lnTo>
                <a:lnTo>
                  <a:pt x="1382320" y="703354"/>
                </a:lnTo>
                <a:lnTo>
                  <a:pt x="1383792" y="752856"/>
                </a:lnTo>
                <a:lnTo>
                  <a:pt x="1382320" y="802357"/>
                </a:lnTo>
                <a:lnTo>
                  <a:pt x="1377966" y="851003"/>
                </a:lnTo>
                <a:lnTo>
                  <a:pt x="1370820" y="898695"/>
                </a:lnTo>
                <a:lnTo>
                  <a:pt x="1360975" y="945333"/>
                </a:lnTo>
                <a:lnTo>
                  <a:pt x="1348520" y="990819"/>
                </a:lnTo>
                <a:lnTo>
                  <a:pt x="1333547" y="1035053"/>
                </a:lnTo>
                <a:lnTo>
                  <a:pt x="1316148" y="1077936"/>
                </a:lnTo>
                <a:lnTo>
                  <a:pt x="1296413" y="1119368"/>
                </a:lnTo>
                <a:lnTo>
                  <a:pt x="1274434" y="1159251"/>
                </a:lnTo>
                <a:lnTo>
                  <a:pt x="1250301" y="1197486"/>
                </a:lnTo>
                <a:lnTo>
                  <a:pt x="1224106" y="1233972"/>
                </a:lnTo>
                <a:lnTo>
                  <a:pt x="1195941" y="1268612"/>
                </a:lnTo>
                <a:lnTo>
                  <a:pt x="1165895" y="1301305"/>
                </a:lnTo>
                <a:lnTo>
                  <a:pt x="1134061" y="1331953"/>
                </a:lnTo>
                <a:lnTo>
                  <a:pt x="1100529" y="1360456"/>
                </a:lnTo>
                <a:lnTo>
                  <a:pt x="1065390" y="1386715"/>
                </a:lnTo>
                <a:lnTo>
                  <a:pt x="1028737" y="1410632"/>
                </a:lnTo>
                <a:lnTo>
                  <a:pt x="990659" y="1432106"/>
                </a:lnTo>
                <a:lnTo>
                  <a:pt x="951248" y="1451039"/>
                </a:lnTo>
                <a:lnTo>
                  <a:pt x="910596" y="1467331"/>
                </a:lnTo>
                <a:lnTo>
                  <a:pt x="868792" y="1480884"/>
                </a:lnTo>
                <a:lnTo>
                  <a:pt x="825930" y="1491597"/>
                </a:lnTo>
                <a:lnTo>
                  <a:pt x="782098" y="1499372"/>
                </a:lnTo>
                <a:lnTo>
                  <a:pt x="737390" y="1504110"/>
                </a:lnTo>
                <a:lnTo>
                  <a:pt x="691896" y="1505712"/>
                </a:lnTo>
                <a:lnTo>
                  <a:pt x="646401" y="1504110"/>
                </a:lnTo>
                <a:lnTo>
                  <a:pt x="601693" y="1499372"/>
                </a:lnTo>
                <a:lnTo>
                  <a:pt x="557861" y="1491597"/>
                </a:lnTo>
                <a:lnTo>
                  <a:pt x="514999" y="1480884"/>
                </a:lnTo>
                <a:lnTo>
                  <a:pt x="473195" y="1467331"/>
                </a:lnTo>
                <a:lnTo>
                  <a:pt x="432543" y="1451039"/>
                </a:lnTo>
                <a:lnTo>
                  <a:pt x="393132" y="1432106"/>
                </a:lnTo>
                <a:lnTo>
                  <a:pt x="355054" y="1410632"/>
                </a:lnTo>
                <a:lnTo>
                  <a:pt x="318401" y="1386715"/>
                </a:lnTo>
                <a:lnTo>
                  <a:pt x="283262" y="1360456"/>
                </a:lnTo>
                <a:lnTo>
                  <a:pt x="249730" y="1331953"/>
                </a:lnTo>
                <a:lnTo>
                  <a:pt x="217896" y="1301305"/>
                </a:lnTo>
                <a:lnTo>
                  <a:pt x="187850" y="1268612"/>
                </a:lnTo>
                <a:lnTo>
                  <a:pt x="159685" y="1233972"/>
                </a:lnTo>
                <a:lnTo>
                  <a:pt x="133490" y="1197486"/>
                </a:lnTo>
                <a:lnTo>
                  <a:pt x="109357" y="1159251"/>
                </a:lnTo>
                <a:lnTo>
                  <a:pt x="87378" y="1119368"/>
                </a:lnTo>
                <a:lnTo>
                  <a:pt x="67643" y="1077936"/>
                </a:lnTo>
                <a:lnTo>
                  <a:pt x="50244" y="1035053"/>
                </a:lnTo>
                <a:lnTo>
                  <a:pt x="35271" y="990819"/>
                </a:lnTo>
                <a:lnTo>
                  <a:pt x="22816" y="945333"/>
                </a:lnTo>
                <a:lnTo>
                  <a:pt x="12971" y="898695"/>
                </a:lnTo>
                <a:lnTo>
                  <a:pt x="5825" y="851003"/>
                </a:lnTo>
                <a:lnTo>
                  <a:pt x="1471" y="802357"/>
                </a:lnTo>
                <a:lnTo>
                  <a:pt x="0" y="752856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51371"/>
              </p:ext>
            </p:extLst>
          </p:nvPr>
        </p:nvGraphicFramePr>
        <p:xfrm>
          <a:off x="0" y="1376553"/>
          <a:ext cx="12191363" cy="602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762">
                <a:tc>
                  <a:txBody>
                    <a:bodyPr/>
                    <a:lstStyle/>
                    <a:p>
                      <a:pPr marL="1062990" indent="-287020">
                        <a:lnSpc>
                          <a:spcPct val="100000"/>
                        </a:lnSpc>
                        <a:spcBef>
                          <a:spcPts val="235"/>
                        </a:spcBef>
                        <a:buFont typeface="Arial"/>
                        <a:buChar char="•"/>
                        <a:tabLst>
                          <a:tab pos="1062990" algn="l"/>
                          <a:tab pos="1063625" algn="l"/>
                        </a:tabLst>
                      </a:pPr>
                      <a:r>
                        <a:rPr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we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assumptions, lets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4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62990" indent="-287020">
                        <a:lnSpc>
                          <a:spcPts val="1270"/>
                        </a:lnSpc>
                        <a:buFont typeface="Arial"/>
                        <a:buChar char="•"/>
                        <a:tabLst>
                          <a:tab pos="1062990" algn="l"/>
                          <a:tab pos="1063625" algn="l"/>
                        </a:tabLst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Predicted </a:t>
                      </a:r>
                      <a:r>
                        <a:rPr sz="14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Y</a:t>
                      </a:r>
                      <a:r>
                        <a:rPr sz="1400" spc="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1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1197576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1205187.023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-7611.02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80">
                <a:tc>
                  <a:txBody>
                    <a:bodyPr/>
                    <a:lstStyle/>
                    <a:p>
                      <a:pPr marL="1062990">
                        <a:lnSpc>
                          <a:spcPts val="1430"/>
                        </a:lnSpc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Actual </a:t>
                      </a:r>
                      <a:r>
                        <a:rPr sz="14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1053648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1053342.979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305.0215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1124172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1081944.871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42227.13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987144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953515.9962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33628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1283616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1234328.179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49287.82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1295100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1316190.572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-21090.6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1407444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1362102.351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45341.65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922416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930673.0724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-8257.07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1272012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1251016.346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20995.65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1064856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1023629.577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41226.42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1269960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1268705.53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1254.47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1064760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1140194.2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-75434.2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1207488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1256824.787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-49336.8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1186284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1192552.631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-6268.63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1231464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1251819.469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-20355.5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1296708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1386106.258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-89398.3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1320648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1357014.576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-36366.6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1102704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1087505.944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15198.06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1184316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1210781.079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-26465.1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1326360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1316207.063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10152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129">
                <a:tc>
                  <a:txBody>
                    <a:bodyPr/>
                    <a:lstStyle/>
                    <a:p>
                      <a:pPr marL="4685030">
                        <a:lnSpc>
                          <a:spcPts val="1770"/>
                        </a:lnSpc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28128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28890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66" y="1075766"/>
            <a:ext cx="5037633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AREVALID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175" y="1685925"/>
            <a:ext cx="958278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  <a:tabLst>
                <a:tab pos="42354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Plot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sz="20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935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(Fitted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between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assumption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56576" y="4038600"/>
          <a:ext cx="3488051" cy="196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646157" y="4295775"/>
            <a:ext cx="1143000" cy="1457325"/>
            <a:chOff x="9646157" y="4295775"/>
            <a:chExt cx="1143000" cy="1457325"/>
          </a:xfrm>
        </p:grpSpPr>
        <p:sp>
          <p:nvSpPr>
            <p:cNvPr id="7" name="object 7"/>
            <p:cNvSpPr/>
            <p:nvPr/>
          </p:nvSpPr>
          <p:spPr>
            <a:xfrm>
              <a:off x="9697973" y="4935855"/>
              <a:ext cx="88392" cy="88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39805" y="5630748"/>
              <a:ext cx="88392" cy="88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46157" y="4746879"/>
              <a:ext cx="1143000" cy="10057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75213" y="4295775"/>
              <a:ext cx="88392" cy="88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98969" y="5232111"/>
            <a:ext cx="536575" cy="8705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200" b="1" spc="-10" dirty="0">
                <a:latin typeface="Carlito"/>
                <a:cs typeface="Carlito"/>
              </a:rPr>
              <a:t>-</a:t>
            </a:r>
            <a:r>
              <a:rPr sz="1200" b="1" spc="10" dirty="0">
                <a:latin typeface="Carlito"/>
                <a:cs typeface="Carlito"/>
              </a:rPr>
              <a:t>5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780"/>
              </a:spcBef>
            </a:pPr>
            <a:r>
              <a:rPr sz="1200" b="1" spc="-10" dirty="0">
                <a:latin typeface="Carlito"/>
                <a:cs typeface="Carlito"/>
              </a:rPr>
              <a:t>-</a:t>
            </a:r>
            <a:r>
              <a:rPr sz="1200" b="1" spc="10" dirty="0">
                <a:latin typeface="Carlito"/>
                <a:cs typeface="Carlito"/>
              </a:rPr>
              <a:t>1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775"/>
              </a:spcBef>
            </a:pPr>
            <a:r>
              <a:rPr sz="1200" b="1" spc="-10" dirty="0">
                <a:latin typeface="Carlito"/>
                <a:cs typeface="Carlito"/>
              </a:rPr>
              <a:t>-</a:t>
            </a:r>
            <a:r>
              <a:rPr sz="1200" b="1" spc="10" dirty="0">
                <a:latin typeface="Carlito"/>
                <a:cs typeface="Carlito"/>
              </a:rPr>
              <a:t>1</a:t>
            </a:r>
            <a:r>
              <a:rPr sz="1200" b="1" spc="-10" dirty="0">
                <a:latin typeface="Carlito"/>
                <a:cs typeface="Carlito"/>
              </a:rPr>
              <a:t>50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1785" y="50500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5579" y="3825994"/>
            <a:ext cx="490220" cy="11512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75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5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8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775"/>
              </a:spcBef>
            </a:pPr>
            <a:r>
              <a:rPr sz="1200" b="1" spc="-10" dirty="0">
                <a:latin typeface="Carlito"/>
                <a:cs typeface="Carlito"/>
              </a:rPr>
              <a:t>5</a:t>
            </a:r>
            <a:r>
              <a:rPr sz="1200" b="1" spc="15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9321" y="3663822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Residuals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6580" y="3585971"/>
            <a:ext cx="4361815" cy="2581910"/>
          </a:xfrm>
          <a:custGeom>
            <a:avLst/>
            <a:gdLst/>
            <a:ahLst/>
            <a:cxnLst/>
            <a:rect l="l" t="t" r="r" b="b"/>
            <a:pathLst>
              <a:path w="4361815" h="2581910">
                <a:moveTo>
                  <a:pt x="0" y="2581655"/>
                </a:moveTo>
                <a:lnTo>
                  <a:pt x="4361687" y="2581655"/>
                </a:lnTo>
                <a:lnTo>
                  <a:pt x="4361687" y="0"/>
                </a:lnTo>
                <a:lnTo>
                  <a:pt x="0" y="0"/>
                </a:lnTo>
                <a:lnTo>
                  <a:pt x="0" y="2581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8038" y="4896688"/>
            <a:ext cx="42595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Carlito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plot clearly shows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that there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is no 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relationship between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residuals </a:t>
            </a:r>
            <a:r>
              <a:rPr sz="2000" dirty="0">
                <a:latin typeface="Carlito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Carlito"/>
                <a:cs typeface="Times New Roman" panose="02020603050405020304" pitchFamily="18" charset="0"/>
              </a:rPr>
              <a:t>the  </a:t>
            </a:r>
            <a:r>
              <a:rPr sz="2000" spc="-15" dirty="0">
                <a:latin typeface="Carlito"/>
                <a:cs typeface="Times New Roman" panose="02020603050405020304" pitchFamily="18" charset="0"/>
              </a:rPr>
              <a:t>predicted</a:t>
            </a:r>
            <a:r>
              <a:rPr sz="2000" spc="55" dirty="0">
                <a:latin typeface="Carlito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Carlito"/>
                <a:cs typeface="Times New Roman" panose="02020603050405020304" pitchFamily="18" charset="0"/>
              </a:rPr>
              <a:t>variables.</a:t>
            </a:r>
            <a:endParaRPr sz="2000" dirty="0">
              <a:latin typeface="Carlito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0304" y="4785359"/>
            <a:ext cx="4508500" cy="1140460"/>
          </a:xfrm>
          <a:custGeom>
            <a:avLst/>
            <a:gdLst/>
            <a:ahLst/>
            <a:cxnLst/>
            <a:rect l="l" t="t" r="r" b="b"/>
            <a:pathLst>
              <a:path w="4508500" h="1140460">
                <a:moveTo>
                  <a:pt x="0" y="189991"/>
                </a:moveTo>
                <a:lnTo>
                  <a:pt x="6788" y="139494"/>
                </a:lnTo>
                <a:lnTo>
                  <a:pt x="25945" y="94111"/>
                </a:lnTo>
                <a:lnTo>
                  <a:pt x="55657" y="55657"/>
                </a:lnTo>
                <a:lnTo>
                  <a:pt x="94111" y="25945"/>
                </a:lnTo>
                <a:lnTo>
                  <a:pt x="139494" y="6788"/>
                </a:lnTo>
                <a:lnTo>
                  <a:pt x="189991" y="0"/>
                </a:lnTo>
                <a:lnTo>
                  <a:pt x="4318000" y="0"/>
                </a:lnTo>
                <a:lnTo>
                  <a:pt x="4368497" y="6788"/>
                </a:lnTo>
                <a:lnTo>
                  <a:pt x="4413880" y="25945"/>
                </a:lnTo>
                <a:lnTo>
                  <a:pt x="4452334" y="55657"/>
                </a:lnTo>
                <a:lnTo>
                  <a:pt x="4482046" y="94111"/>
                </a:lnTo>
                <a:lnTo>
                  <a:pt x="4501203" y="139494"/>
                </a:lnTo>
                <a:lnTo>
                  <a:pt x="4507992" y="189991"/>
                </a:lnTo>
                <a:lnTo>
                  <a:pt x="4507992" y="949959"/>
                </a:lnTo>
                <a:lnTo>
                  <a:pt x="4501203" y="1000466"/>
                </a:lnTo>
                <a:lnTo>
                  <a:pt x="4482046" y="1045851"/>
                </a:lnTo>
                <a:lnTo>
                  <a:pt x="4452334" y="1084303"/>
                </a:lnTo>
                <a:lnTo>
                  <a:pt x="4413880" y="1114012"/>
                </a:lnTo>
                <a:lnTo>
                  <a:pt x="4368497" y="1133165"/>
                </a:lnTo>
                <a:lnTo>
                  <a:pt x="4318000" y="1139952"/>
                </a:lnTo>
                <a:lnTo>
                  <a:pt x="189991" y="1139952"/>
                </a:lnTo>
                <a:lnTo>
                  <a:pt x="139494" y="1133165"/>
                </a:lnTo>
                <a:lnTo>
                  <a:pt x="94111" y="1114012"/>
                </a:lnTo>
                <a:lnTo>
                  <a:pt x="55657" y="1084303"/>
                </a:lnTo>
                <a:lnTo>
                  <a:pt x="25945" y="1045851"/>
                </a:lnTo>
                <a:lnTo>
                  <a:pt x="6788" y="1000466"/>
                </a:lnTo>
                <a:lnTo>
                  <a:pt x="0" y="949959"/>
                </a:lnTo>
                <a:lnTo>
                  <a:pt x="0" y="1899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44130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-</a:t>
            </a:r>
            <a:r>
              <a:rPr sz="2800" u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5983" y="3561740"/>
            <a:ext cx="3123333" cy="279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502" y="779145"/>
            <a:ext cx="11049000" cy="33143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r>
              <a:rPr sz="20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distributed.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distribution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assumption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plotting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6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Q-Q-Plot.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individual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blame, though this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respond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102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6438" y="4312918"/>
            <a:ext cx="4005579" cy="1262380"/>
            <a:chOff x="5806438" y="4312918"/>
            <a:chExt cx="4005579" cy="1262380"/>
          </a:xfrm>
        </p:grpSpPr>
        <p:sp>
          <p:nvSpPr>
            <p:cNvPr id="6" name="object 6"/>
            <p:cNvSpPr/>
            <p:nvPr/>
          </p:nvSpPr>
          <p:spPr>
            <a:xfrm>
              <a:off x="5807964" y="5234940"/>
              <a:ext cx="570230" cy="167640"/>
            </a:xfrm>
            <a:custGeom>
              <a:avLst/>
              <a:gdLst/>
              <a:ahLst/>
              <a:cxnLst/>
              <a:rect l="l" t="t" r="r" b="b"/>
              <a:pathLst>
                <a:path w="570229" h="167639">
                  <a:moveTo>
                    <a:pt x="0" y="167640"/>
                  </a:moveTo>
                  <a:lnTo>
                    <a:pt x="569976" y="167640"/>
                  </a:lnTo>
                </a:path>
                <a:path w="570229" h="16763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7964" y="5065014"/>
              <a:ext cx="1713230" cy="5080"/>
            </a:xfrm>
            <a:custGeom>
              <a:avLst/>
              <a:gdLst/>
              <a:ahLst/>
              <a:cxnLst/>
              <a:rect l="l" t="t" r="r" b="b"/>
              <a:pathLst>
                <a:path w="1713229" h="5079">
                  <a:moveTo>
                    <a:pt x="0" y="4572"/>
                  </a:moveTo>
                  <a:lnTo>
                    <a:pt x="1143000" y="4572"/>
                  </a:lnTo>
                </a:path>
                <a:path w="1713229" h="5079">
                  <a:moveTo>
                    <a:pt x="0" y="0"/>
                  </a:moveTo>
                  <a:lnTo>
                    <a:pt x="1712976" y="0"/>
                  </a:lnTo>
                </a:path>
              </a:pathLst>
            </a:custGeom>
            <a:ln w="457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7964" y="5067299"/>
              <a:ext cx="1713230" cy="502920"/>
            </a:xfrm>
            <a:custGeom>
              <a:avLst/>
              <a:gdLst/>
              <a:ahLst/>
              <a:cxnLst/>
              <a:rect l="l" t="t" r="r" b="b"/>
              <a:pathLst>
                <a:path w="1713229" h="502920">
                  <a:moveTo>
                    <a:pt x="1712976" y="0"/>
                  </a:moveTo>
                  <a:lnTo>
                    <a:pt x="1143000" y="0"/>
                  </a:lnTo>
                  <a:lnTo>
                    <a:pt x="569976" y="0"/>
                  </a:lnTo>
                  <a:lnTo>
                    <a:pt x="569976" y="417576"/>
                  </a:lnTo>
                  <a:lnTo>
                    <a:pt x="0" y="417576"/>
                  </a:lnTo>
                  <a:lnTo>
                    <a:pt x="0" y="502920"/>
                  </a:lnTo>
                  <a:lnTo>
                    <a:pt x="569976" y="502920"/>
                  </a:lnTo>
                  <a:lnTo>
                    <a:pt x="1143000" y="502920"/>
                  </a:lnTo>
                  <a:lnTo>
                    <a:pt x="1712976" y="502920"/>
                  </a:lnTo>
                  <a:lnTo>
                    <a:pt x="1712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7964" y="4899660"/>
              <a:ext cx="1713230" cy="0"/>
            </a:xfrm>
            <a:custGeom>
              <a:avLst/>
              <a:gdLst/>
              <a:ahLst/>
              <a:cxnLst/>
              <a:rect l="l" t="t" r="r" b="b"/>
              <a:pathLst>
                <a:path w="1713229">
                  <a:moveTo>
                    <a:pt x="0" y="0"/>
                  </a:moveTo>
                  <a:lnTo>
                    <a:pt x="171297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3964" y="4897374"/>
              <a:ext cx="1716405" cy="5080"/>
            </a:xfrm>
            <a:custGeom>
              <a:avLst/>
              <a:gdLst/>
              <a:ahLst/>
              <a:cxnLst/>
              <a:rect l="l" t="t" r="r" b="b"/>
              <a:pathLst>
                <a:path w="1716404" h="5079">
                  <a:moveTo>
                    <a:pt x="0" y="4572"/>
                  </a:moveTo>
                  <a:lnTo>
                    <a:pt x="1716024" y="4572"/>
                  </a:lnTo>
                </a:path>
                <a:path w="1716404" h="5079">
                  <a:moveTo>
                    <a:pt x="0" y="0"/>
                  </a:moveTo>
                  <a:lnTo>
                    <a:pt x="1716024" y="0"/>
                  </a:lnTo>
                </a:path>
              </a:pathLst>
            </a:custGeom>
            <a:ln w="457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7964" y="4399788"/>
              <a:ext cx="4002404" cy="332740"/>
            </a:xfrm>
            <a:custGeom>
              <a:avLst/>
              <a:gdLst/>
              <a:ahLst/>
              <a:cxnLst/>
              <a:rect l="l" t="t" r="r" b="b"/>
              <a:pathLst>
                <a:path w="4002404" h="332739">
                  <a:moveTo>
                    <a:pt x="0" y="332231"/>
                  </a:moveTo>
                  <a:lnTo>
                    <a:pt x="1712976" y="332231"/>
                  </a:lnTo>
                </a:path>
                <a:path w="4002404" h="332739">
                  <a:moveTo>
                    <a:pt x="2286000" y="332231"/>
                  </a:moveTo>
                  <a:lnTo>
                    <a:pt x="4002024" y="332231"/>
                  </a:lnTo>
                </a:path>
                <a:path w="4002404" h="332739">
                  <a:moveTo>
                    <a:pt x="0" y="167639"/>
                  </a:moveTo>
                  <a:lnTo>
                    <a:pt x="1712976" y="167639"/>
                  </a:lnTo>
                </a:path>
                <a:path w="4002404" h="332739">
                  <a:moveTo>
                    <a:pt x="2286000" y="167639"/>
                  </a:moveTo>
                  <a:lnTo>
                    <a:pt x="4002024" y="167639"/>
                  </a:lnTo>
                </a:path>
                <a:path w="4002404" h="332739">
                  <a:moveTo>
                    <a:pt x="0" y="0"/>
                  </a:moveTo>
                  <a:lnTo>
                    <a:pt x="1712976" y="0"/>
                  </a:lnTo>
                </a:path>
                <a:path w="4002404" h="332739">
                  <a:moveTo>
                    <a:pt x="2286000" y="0"/>
                  </a:moveTo>
                  <a:lnTo>
                    <a:pt x="40020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0940" y="4314444"/>
              <a:ext cx="573405" cy="1256030"/>
            </a:xfrm>
            <a:custGeom>
              <a:avLst/>
              <a:gdLst/>
              <a:ahLst/>
              <a:cxnLst/>
              <a:rect l="l" t="t" r="r" b="b"/>
              <a:pathLst>
                <a:path w="573404" h="1256029">
                  <a:moveTo>
                    <a:pt x="573024" y="0"/>
                  </a:moveTo>
                  <a:lnTo>
                    <a:pt x="0" y="0"/>
                  </a:lnTo>
                  <a:lnTo>
                    <a:pt x="0" y="1255775"/>
                  </a:lnTo>
                  <a:lnTo>
                    <a:pt x="573024" y="1255775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66988" y="5234940"/>
              <a:ext cx="1143000" cy="167640"/>
            </a:xfrm>
            <a:custGeom>
              <a:avLst/>
              <a:gdLst/>
              <a:ahLst/>
              <a:cxnLst/>
              <a:rect l="l" t="t" r="r" b="b"/>
              <a:pathLst>
                <a:path w="1143000" h="167639">
                  <a:moveTo>
                    <a:pt x="0" y="167640"/>
                  </a:moveTo>
                  <a:lnTo>
                    <a:pt x="1143000" y="167640"/>
                  </a:lnTo>
                </a:path>
                <a:path w="1143000" h="167639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66988" y="5065014"/>
              <a:ext cx="1143000" cy="5080"/>
            </a:xfrm>
            <a:custGeom>
              <a:avLst/>
              <a:gdLst/>
              <a:ahLst/>
              <a:cxnLst/>
              <a:rect l="l" t="t" r="r" b="b"/>
              <a:pathLst>
                <a:path w="1143000" h="5079">
                  <a:moveTo>
                    <a:pt x="0" y="4572"/>
                  </a:moveTo>
                  <a:lnTo>
                    <a:pt x="1143000" y="4572"/>
                  </a:lnTo>
                </a:path>
                <a:path w="1143000" h="5079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457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3964" y="4899659"/>
              <a:ext cx="1716405" cy="670560"/>
            </a:xfrm>
            <a:custGeom>
              <a:avLst/>
              <a:gdLst/>
              <a:ahLst/>
              <a:cxnLst/>
              <a:rect l="l" t="t" r="r" b="b"/>
              <a:pathLst>
                <a:path w="1716404" h="670560">
                  <a:moveTo>
                    <a:pt x="1716024" y="585216"/>
                  </a:moveTo>
                  <a:lnTo>
                    <a:pt x="1143000" y="585216"/>
                  </a:lnTo>
                  <a:lnTo>
                    <a:pt x="573024" y="585216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670560"/>
                  </a:lnTo>
                  <a:lnTo>
                    <a:pt x="573024" y="670560"/>
                  </a:lnTo>
                  <a:lnTo>
                    <a:pt x="1143000" y="670560"/>
                  </a:lnTo>
                  <a:lnTo>
                    <a:pt x="1716024" y="670560"/>
                  </a:lnTo>
                  <a:lnTo>
                    <a:pt x="1716024" y="58521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964" y="4314444"/>
              <a:ext cx="4002404" cy="1256030"/>
            </a:xfrm>
            <a:custGeom>
              <a:avLst/>
              <a:gdLst/>
              <a:ahLst/>
              <a:cxnLst/>
              <a:rect l="l" t="t" r="r" b="b"/>
              <a:pathLst>
                <a:path w="4002404" h="1256029">
                  <a:moveTo>
                    <a:pt x="0" y="1170431"/>
                  </a:moveTo>
                  <a:lnTo>
                    <a:pt x="569976" y="1170431"/>
                  </a:lnTo>
                  <a:lnTo>
                    <a:pt x="569976" y="1255775"/>
                  </a:lnTo>
                  <a:lnTo>
                    <a:pt x="0" y="1255775"/>
                  </a:lnTo>
                  <a:lnTo>
                    <a:pt x="0" y="1170431"/>
                  </a:lnTo>
                  <a:close/>
                </a:path>
                <a:path w="4002404" h="1256029">
                  <a:moveTo>
                    <a:pt x="569976" y="752855"/>
                  </a:moveTo>
                  <a:lnTo>
                    <a:pt x="1143000" y="752855"/>
                  </a:lnTo>
                  <a:lnTo>
                    <a:pt x="1143000" y="1255775"/>
                  </a:lnTo>
                  <a:lnTo>
                    <a:pt x="569976" y="1255775"/>
                  </a:lnTo>
                  <a:lnTo>
                    <a:pt x="569976" y="752855"/>
                  </a:lnTo>
                  <a:close/>
                </a:path>
                <a:path w="4002404" h="1256029">
                  <a:moveTo>
                    <a:pt x="1143000" y="752855"/>
                  </a:moveTo>
                  <a:lnTo>
                    <a:pt x="1712976" y="752855"/>
                  </a:lnTo>
                  <a:lnTo>
                    <a:pt x="1712976" y="1255775"/>
                  </a:lnTo>
                  <a:lnTo>
                    <a:pt x="1143000" y="1255775"/>
                  </a:lnTo>
                  <a:lnTo>
                    <a:pt x="1143000" y="752855"/>
                  </a:lnTo>
                  <a:close/>
                </a:path>
                <a:path w="4002404" h="1256029">
                  <a:moveTo>
                    <a:pt x="1712976" y="0"/>
                  </a:moveTo>
                  <a:lnTo>
                    <a:pt x="2286000" y="0"/>
                  </a:lnTo>
                  <a:lnTo>
                    <a:pt x="2286000" y="1255775"/>
                  </a:lnTo>
                  <a:lnTo>
                    <a:pt x="1712976" y="1255775"/>
                  </a:lnTo>
                  <a:lnTo>
                    <a:pt x="1712976" y="0"/>
                  </a:lnTo>
                  <a:close/>
                </a:path>
                <a:path w="4002404" h="1256029">
                  <a:moveTo>
                    <a:pt x="2286000" y="585215"/>
                  </a:moveTo>
                  <a:lnTo>
                    <a:pt x="2859024" y="585215"/>
                  </a:lnTo>
                  <a:lnTo>
                    <a:pt x="2859024" y="1255775"/>
                  </a:lnTo>
                  <a:lnTo>
                    <a:pt x="2286000" y="1255775"/>
                  </a:lnTo>
                  <a:lnTo>
                    <a:pt x="2286000" y="585215"/>
                  </a:lnTo>
                  <a:close/>
                </a:path>
                <a:path w="4002404" h="1256029">
                  <a:moveTo>
                    <a:pt x="2859024" y="1170431"/>
                  </a:moveTo>
                  <a:lnTo>
                    <a:pt x="3429000" y="1170431"/>
                  </a:lnTo>
                  <a:lnTo>
                    <a:pt x="3429000" y="1255775"/>
                  </a:lnTo>
                  <a:lnTo>
                    <a:pt x="2859024" y="1255775"/>
                  </a:lnTo>
                  <a:lnTo>
                    <a:pt x="2859024" y="1170431"/>
                  </a:lnTo>
                  <a:close/>
                </a:path>
                <a:path w="4002404" h="1256029">
                  <a:moveTo>
                    <a:pt x="3429000" y="1170431"/>
                  </a:moveTo>
                  <a:lnTo>
                    <a:pt x="4002024" y="1170431"/>
                  </a:lnTo>
                  <a:lnTo>
                    <a:pt x="4002024" y="1255775"/>
                  </a:lnTo>
                  <a:lnTo>
                    <a:pt x="3429000" y="1255775"/>
                  </a:lnTo>
                  <a:lnTo>
                    <a:pt x="3429000" y="1170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7964" y="5570220"/>
              <a:ext cx="4002404" cy="0"/>
            </a:xfrm>
            <a:custGeom>
              <a:avLst/>
              <a:gdLst/>
              <a:ahLst/>
              <a:cxnLst/>
              <a:rect l="l" t="t" r="r" b="b"/>
              <a:pathLst>
                <a:path w="4002404">
                  <a:moveTo>
                    <a:pt x="0" y="0"/>
                  </a:moveTo>
                  <a:lnTo>
                    <a:pt x="40020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807964" y="4232147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99861" y="4113352"/>
            <a:ext cx="180340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138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  <a:p>
            <a:pPr marR="6985" algn="r">
              <a:lnSpc>
                <a:spcPts val="1315"/>
              </a:lnSpc>
            </a:pPr>
            <a:r>
              <a:rPr sz="1200" b="1" spc="-10" dirty="0"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  <a:p>
            <a:pPr marR="6985" algn="r">
              <a:lnSpc>
                <a:spcPts val="1315"/>
              </a:lnSpc>
            </a:pPr>
            <a:r>
              <a:rPr sz="1200" b="1" spc="-10" dirty="0"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  <a:p>
            <a:pPr marR="6985" algn="r">
              <a:lnSpc>
                <a:spcPts val="1315"/>
              </a:lnSpc>
            </a:pPr>
            <a:r>
              <a:rPr sz="1200" b="1" spc="-10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ts val="1315"/>
              </a:lnSpc>
            </a:pPr>
            <a:r>
              <a:rPr sz="1200" b="1" dirty="0"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ts val="1315"/>
              </a:lnSpc>
            </a:pPr>
            <a:r>
              <a:rPr sz="1200" b="1" dirty="0"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ts val="1315"/>
              </a:lnSpc>
            </a:pPr>
            <a:r>
              <a:rPr sz="1200" b="1" dirty="0"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ts val="1315"/>
              </a:lnSpc>
            </a:pPr>
            <a:r>
              <a:rPr sz="1200" b="1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ts val="1380"/>
              </a:lnSpc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95416" y="5711990"/>
            <a:ext cx="2906394" cy="63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7725" y="5719889"/>
            <a:ext cx="515874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58681" y="5734507"/>
            <a:ext cx="292100" cy="270510"/>
          </a:xfrm>
          <a:custGeom>
            <a:avLst/>
            <a:gdLst/>
            <a:ahLst/>
            <a:cxnLst/>
            <a:rect l="l" t="t" r="r" b="b"/>
            <a:pathLst>
              <a:path w="292100" h="270510">
                <a:moveTo>
                  <a:pt x="23241" y="184150"/>
                </a:moveTo>
                <a:lnTo>
                  <a:pt x="18796" y="184150"/>
                </a:lnTo>
                <a:lnTo>
                  <a:pt x="17399" y="185419"/>
                </a:lnTo>
                <a:lnTo>
                  <a:pt x="15875" y="186690"/>
                </a:lnTo>
                <a:lnTo>
                  <a:pt x="14477" y="186690"/>
                </a:lnTo>
                <a:lnTo>
                  <a:pt x="12953" y="187959"/>
                </a:lnTo>
                <a:lnTo>
                  <a:pt x="11302" y="190500"/>
                </a:lnTo>
                <a:lnTo>
                  <a:pt x="2286" y="199390"/>
                </a:lnTo>
                <a:lnTo>
                  <a:pt x="762" y="200659"/>
                </a:lnTo>
                <a:lnTo>
                  <a:pt x="0" y="201929"/>
                </a:lnTo>
                <a:lnTo>
                  <a:pt x="0" y="205740"/>
                </a:lnTo>
                <a:lnTo>
                  <a:pt x="889" y="208279"/>
                </a:lnTo>
                <a:lnTo>
                  <a:pt x="63246" y="270509"/>
                </a:lnTo>
                <a:lnTo>
                  <a:pt x="66928" y="270509"/>
                </a:lnTo>
                <a:lnTo>
                  <a:pt x="67818" y="269240"/>
                </a:lnTo>
                <a:lnTo>
                  <a:pt x="68707" y="269240"/>
                </a:lnTo>
                <a:lnTo>
                  <a:pt x="69723" y="267969"/>
                </a:lnTo>
                <a:lnTo>
                  <a:pt x="73278" y="264159"/>
                </a:lnTo>
                <a:lnTo>
                  <a:pt x="74295" y="264159"/>
                </a:lnTo>
                <a:lnTo>
                  <a:pt x="75819" y="261619"/>
                </a:lnTo>
                <a:lnTo>
                  <a:pt x="76326" y="261619"/>
                </a:lnTo>
                <a:lnTo>
                  <a:pt x="76708" y="260350"/>
                </a:lnTo>
                <a:lnTo>
                  <a:pt x="76962" y="259079"/>
                </a:lnTo>
                <a:lnTo>
                  <a:pt x="76962" y="257809"/>
                </a:lnTo>
                <a:lnTo>
                  <a:pt x="76453" y="257809"/>
                </a:lnTo>
                <a:lnTo>
                  <a:pt x="20954" y="201929"/>
                </a:lnTo>
                <a:lnTo>
                  <a:pt x="61540" y="201929"/>
                </a:lnTo>
                <a:lnTo>
                  <a:pt x="29972" y="186690"/>
                </a:lnTo>
                <a:lnTo>
                  <a:pt x="28067" y="185419"/>
                </a:lnTo>
                <a:lnTo>
                  <a:pt x="26289" y="185419"/>
                </a:lnTo>
                <a:lnTo>
                  <a:pt x="23241" y="184150"/>
                </a:lnTo>
                <a:close/>
              </a:path>
              <a:path w="292100" h="270510">
                <a:moveTo>
                  <a:pt x="61540" y="201929"/>
                </a:moveTo>
                <a:lnTo>
                  <a:pt x="21082" y="201929"/>
                </a:lnTo>
                <a:lnTo>
                  <a:pt x="95503" y="237490"/>
                </a:lnTo>
                <a:lnTo>
                  <a:pt x="96012" y="238759"/>
                </a:lnTo>
                <a:lnTo>
                  <a:pt x="98425" y="238759"/>
                </a:lnTo>
                <a:lnTo>
                  <a:pt x="99187" y="237490"/>
                </a:lnTo>
                <a:lnTo>
                  <a:pt x="100711" y="237490"/>
                </a:lnTo>
                <a:lnTo>
                  <a:pt x="101600" y="236219"/>
                </a:lnTo>
                <a:lnTo>
                  <a:pt x="102616" y="234950"/>
                </a:lnTo>
                <a:lnTo>
                  <a:pt x="103632" y="234950"/>
                </a:lnTo>
                <a:lnTo>
                  <a:pt x="104775" y="233679"/>
                </a:lnTo>
                <a:lnTo>
                  <a:pt x="106045" y="232409"/>
                </a:lnTo>
                <a:lnTo>
                  <a:pt x="107061" y="231140"/>
                </a:lnTo>
                <a:lnTo>
                  <a:pt x="108585" y="229869"/>
                </a:lnTo>
                <a:lnTo>
                  <a:pt x="109220" y="228600"/>
                </a:lnTo>
                <a:lnTo>
                  <a:pt x="109474" y="227329"/>
                </a:lnTo>
                <a:lnTo>
                  <a:pt x="109854" y="227329"/>
                </a:lnTo>
                <a:lnTo>
                  <a:pt x="110109" y="226059"/>
                </a:lnTo>
                <a:lnTo>
                  <a:pt x="109982" y="224790"/>
                </a:lnTo>
                <a:lnTo>
                  <a:pt x="109600" y="223519"/>
                </a:lnTo>
                <a:lnTo>
                  <a:pt x="104779" y="213359"/>
                </a:lnTo>
                <a:lnTo>
                  <a:pt x="85217" y="213359"/>
                </a:lnTo>
                <a:lnTo>
                  <a:pt x="61540" y="201929"/>
                </a:lnTo>
                <a:close/>
              </a:path>
              <a:path w="292100" h="270510">
                <a:moveTo>
                  <a:pt x="80264" y="128269"/>
                </a:moveTo>
                <a:lnTo>
                  <a:pt x="72898" y="128269"/>
                </a:lnTo>
                <a:lnTo>
                  <a:pt x="71882" y="129540"/>
                </a:lnTo>
                <a:lnTo>
                  <a:pt x="70993" y="130809"/>
                </a:lnTo>
                <a:lnTo>
                  <a:pt x="61722" y="139700"/>
                </a:lnTo>
                <a:lnTo>
                  <a:pt x="60325" y="140969"/>
                </a:lnTo>
                <a:lnTo>
                  <a:pt x="59309" y="142240"/>
                </a:lnTo>
                <a:lnTo>
                  <a:pt x="58674" y="143509"/>
                </a:lnTo>
                <a:lnTo>
                  <a:pt x="57912" y="144779"/>
                </a:lnTo>
                <a:lnTo>
                  <a:pt x="57530" y="146050"/>
                </a:lnTo>
                <a:lnTo>
                  <a:pt x="57530" y="149859"/>
                </a:lnTo>
                <a:lnTo>
                  <a:pt x="58547" y="153669"/>
                </a:lnTo>
                <a:lnTo>
                  <a:pt x="59182" y="154940"/>
                </a:lnTo>
                <a:lnTo>
                  <a:pt x="60198" y="157479"/>
                </a:lnTo>
                <a:lnTo>
                  <a:pt x="85471" y="212090"/>
                </a:lnTo>
                <a:lnTo>
                  <a:pt x="85217" y="213359"/>
                </a:lnTo>
                <a:lnTo>
                  <a:pt x="104779" y="213359"/>
                </a:lnTo>
                <a:lnTo>
                  <a:pt x="74041" y="148590"/>
                </a:lnTo>
                <a:lnTo>
                  <a:pt x="100361" y="148590"/>
                </a:lnTo>
                <a:lnTo>
                  <a:pt x="81152" y="129540"/>
                </a:lnTo>
                <a:lnTo>
                  <a:pt x="80264" y="128269"/>
                </a:lnTo>
                <a:close/>
              </a:path>
              <a:path w="292100" h="270510">
                <a:moveTo>
                  <a:pt x="100361" y="148590"/>
                </a:moveTo>
                <a:lnTo>
                  <a:pt x="74168" y="148590"/>
                </a:lnTo>
                <a:lnTo>
                  <a:pt x="129540" y="204469"/>
                </a:lnTo>
                <a:lnTo>
                  <a:pt x="133223" y="204469"/>
                </a:lnTo>
                <a:lnTo>
                  <a:pt x="135000" y="203200"/>
                </a:lnTo>
                <a:lnTo>
                  <a:pt x="135890" y="201929"/>
                </a:lnTo>
                <a:lnTo>
                  <a:pt x="137033" y="200659"/>
                </a:lnTo>
                <a:lnTo>
                  <a:pt x="139573" y="198119"/>
                </a:lnTo>
                <a:lnTo>
                  <a:pt x="140589" y="196850"/>
                </a:lnTo>
                <a:lnTo>
                  <a:pt x="142113" y="195579"/>
                </a:lnTo>
                <a:lnTo>
                  <a:pt x="142621" y="194309"/>
                </a:lnTo>
                <a:lnTo>
                  <a:pt x="142875" y="194309"/>
                </a:lnTo>
                <a:lnTo>
                  <a:pt x="143255" y="193040"/>
                </a:lnTo>
                <a:lnTo>
                  <a:pt x="143383" y="193040"/>
                </a:lnTo>
                <a:lnTo>
                  <a:pt x="143255" y="191769"/>
                </a:lnTo>
                <a:lnTo>
                  <a:pt x="143001" y="191769"/>
                </a:lnTo>
                <a:lnTo>
                  <a:pt x="142621" y="190500"/>
                </a:lnTo>
                <a:lnTo>
                  <a:pt x="100361" y="148590"/>
                </a:lnTo>
                <a:close/>
              </a:path>
              <a:path w="292100" h="270510">
                <a:moveTo>
                  <a:pt x="160020" y="91440"/>
                </a:moveTo>
                <a:lnTo>
                  <a:pt x="151511" y="91440"/>
                </a:lnTo>
                <a:lnTo>
                  <a:pt x="143001" y="93979"/>
                </a:lnTo>
                <a:lnTo>
                  <a:pt x="118364" y="125729"/>
                </a:lnTo>
                <a:lnTo>
                  <a:pt x="118459" y="129540"/>
                </a:lnTo>
                <a:lnTo>
                  <a:pt x="118575" y="132079"/>
                </a:lnTo>
                <a:lnTo>
                  <a:pt x="118745" y="134619"/>
                </a:lnTo>
                <a:lnTo>
                  <a:pt x="120015" y="139700"/>
                </a:lnTo>
                <a:lnTo>
                  <a:pt x="122300" y="143509"/>
                </a:lnTo>
                <a:lnTo>
                  <a:pt x="124460" y="148590"/>
                </a:lnTo>
                <a:lnTo>
                  <a:pt x="161036" y="170179"/>
                </a:lnTo>
                <a:lnTo>
                  <a:pt x="165353" y="168909"/>
                </a:lnTo>
                <a:lnTo>
                  <a:pt x="173736" y="165100"/>
                </a:lnTo>
                <a:lnTo>
                  <a:pt x="178053" y="161290"/>
                </a:lnTo>
                <a:lnTo>
                  <a:pt x="182118" y="157479"/>
                </a:lnTo>
                <a:lnTo>
                  <a:pt x="186436" y="153669"/>
                </a:lnTo>
                <a:lnTo>
                  <a:pt x="188023" y="151129"/>
                </a:lnTo>
                <a:lnTo>
                  <a:pt x="156337" y="151129"/>
                </a:lnTo>
                <a:lnTo>
                  <a:pt x="153924" y="149859"/>
                </a:lnTo>
                <a:lnTo>
                  <a:pt x="149351" y="146050"/>
                </a:lnTo>
                <a:lnTo>
                  <a:pt x="146939" y="144779"/>
                </a:lnTo>
                <a:lnTo>
                  <a:pt x="144652" y="142240"/>
                </a:lnTo>
                <a:lnTo>
                  <a:pt x="135890" y="127000"/>
                </a:lnTo>
                <a:lnTo>
                  <a:pt x="135382" y="125729"/>
                </a:lnTo>
                <a:lnTo>
                  <a:pt x="135509" y="123190"/>
                </a:lnTo>
                <a:lnTo>
                  <a:pt x="137033" y="118109"/>
                </a:lnTo>
                <a:lnTo>
                  <a:pt x="138429" y="116840"/>
                </a:lnTo>
                <a:lnTo>
                  <a:pt x="140335" y="114300"/>
                </a:lnTo>
                <a:lnTo>
                  <a:pt x="142621" y="111759"/>
                </a:lnTo>
                <a:lnTo>
                  <a:pt x="144907" y="110490"/>
                </a:lnTo>
                <a:lnTo>
                  <a:pt x="147066" y="110490"/>
                </a:lnTo>
                <a:lnTo>
                  <a:pt x="149351" y="109219"/>
                </a:lnTo>
                <a:lnTo>
                  <a:pt x="184912" y="109219"/>
                </a:lnTo>
                <a:lnTo>
                  <a:pt x="180975" y="105409"/>
                </a:lnTo>
                <a:lnTo>
                  <a:pt x="176784" y="100329"/>
                </a:lnTo>
                <a:lnTo>
                  <a:pt x="164211" y="92709"/>
                </a:lnTo>
                <a:lnTo>
                  <a:pt x="160020" y="91440"/>
                </a:lnTo>
                <a:close/>
              </a:path>
              <a:path w="292100" h="270510">
                <a:moveTo>
                  <a:pt x="184912" y="109219"/>
                </a:moveTo>
                <a:lnTo>
                  <a:pt x="151638" y="109219"/>
                </a:lnTo>
                <a:lnTo>
                  <a:pt x="153924" y="110490"/>
                </a:lnTo>
                <a:lnTo>
                  <a:pt x="156337" y="110490"/>
                </a:lnTo>
                <a:lnTo>
                  <a:pt x="158623" y="111759"/>
                </a:lnTo>
                <a:lnTo>
                  <a:pt x="163195" y="115569"/>
                </a:lnTo>
                <a:lnTo>
                  <a:pt x="165608" y="116840"/>
                </a:lnTo>
                <a:lnTo>
                  <a:pt x="167894" y="119379"/>
                </a:lnTo>
                <a:lnTo>
                  <a:pt x="170307" y="121919"/>
                </a:lnTo>
                <a:lnTo>
                  <a:pt x="172339" y="124459"/>
                </a:lnTo>
                <a:lnTo>
                  <a:pt x="175387" y="129540"/>
                </a:lnTo>
                <a:lnTo>
                  <a:pt x="176275" y="130809"/>
                </a:lnTo>
                <a:lnTo>
                  <a:pt x="176657" y="133350"/>
                </a:lnTo>
                <a:lnTo>
                  <a:pt x="176911" y="134619"/>
                </a:lnTo>
                <a:lnTo>
                  <a:pt x="177038" y="137159"/>
                </a:lnTo>
                <a:lnTo>
                  <a:pt x="172085" y="146050"/>
                </a:lnTo>
                <a:lnTo>
                  <a:pt x="169925" y="148590"/>
                </a:lnTo>
                <a:lnTo>
                  <a:pt x="167640" y="149859"/>
                </a:lnTo>
                <a:lnTo>
                  <a:pt x="165480" y="151129"/>
                </a:lnTo>
                <a:lnTo>
                  <a:pt x="188023" y="151129"/>
                </a:lnTo>
                <a:lnTo>
                  <a:pt x="189611" y="148590"/>
                </a:lnTo>
                <a:lnTo>
                  <a:pt x="193421" y="139700"/>
                </a:lnTo>
                <a:lnTo>
                  <a:pt x="194310" y="135890"/>
                </a:lnTo>
                <a:lnTo>
                  <a:pt x="193801" y="127000"/>
                </a:lnTo>
                <a:lnTo>
                  <a:pt x="192532" y="121919"/>
                </a:lnTo>
                <a:lnTo>
                  <a:pt x="190373" y="118109"/>
                </a:lnTo>
                <a:lnTo>
                  <a:pt x="188087" y="113029"/>
                </a:lnTo>
                <a:lnTo>
                  <a:pt x="184912" y="109219"/>
                </a:lnTo>
                <a:close/>
              </a:path>
              <a:path w="292100" h="270510">
                <a:moveTo>
                  <a:pt x="75692" y="127000"/>
                </a:moveTo>
                <a:lnTo>
                  <a:pt x="74675" y="128269"/>
                </a:lnTo>
                <a:lnTo>
                  <a:pt x="77470" y="128269"/>
                </a:lnTo>
                <a:lnTo>
                  <a:pt x="75692" y="127000"/>
                </a:lnTo>
                <a:close/>
              </a:path>
              <a:path w="292100" h="270510">
                <a:moveTo>
                  <a:pt x="218567" y="118109"/>
                </a:moveTo>
                <a:lnTo>
                  <a:pt x="216026" y="118109"/>
                </a:lnTo>
                <a:lnTo>
                  <a:pt x="216408" y="119379"/>
                </a:lnTo>
                <a:lnTo>
                  <a:pt x="217932" y="119379"/>
                </a:lnTo>
                <a:lnTo>
                  <a:pt x="218567" y="118109"/>
                </a:lnTo>
                <a:close/>
              </a:path>
              <a:path w="292100" h="270510">
                <a:moveTo>
                  <a:pt x="179959" y="59689"/>
                </a:moveTo>
                <a:lnTo>
                  <a:pt x="176022" y="59689"/>
                </a:lnTo>
                <a:lnTo>
                  <a:pt x="175260" y="60959"/>
                </a:lnTo>
                <a:lnTo>
                  <a:pt x="174371" y="60959"/>
                </a:lnTo>
                <a:lnTo>
                  <a:pt x="172339" y="63500"/>
                </a:lnTo>
                <a:lnTo>
                  <a:pt x="171196" y="64769"/>
                </a:lnTo>
                <a:lnTo>
                  <a:pt x="170307" y="66039"/>
                </a:lnTo>
                <a:lnTo>
                  <a:pt x="169037" y="67309"/>
                </a:lnTo>
                <a:lnTo>
                  <a:pt x="168655" y="67309"/>
                </a:lnTo>
                <a:lnTo>
                  <a:pt x="168275" y="68579"/>
                </a:lnTo>
                <a:lnTo>
                  <a:pt x="168148" y="71119"/>
                </a:lnTo>
                <a:lnTo>
                  <a:pt x="168655" y="71119"/>
                </a:lnTo>
                <a:lnTo>
                  <a:pt x="215646" y="118109"/>
                </a:lnTo>
                <a:lnTo>
                  <a:pt x="220091" y="118109"/>
                </a:lnTo>
                <a:lnTo>
                  <a:pt x="220979" y="116840"/>
                </a:lnTo>
                <a:lnTo>
                  <a:pt x="221996" y="115569"/>
                </a:lnTo>
                <a:lnTo>
                  <a:pt x="223139" y="115569"/>
                </a:lnTo>
                <a:lnTo>
                  <a:pt x="225678" y="113029"/>
                </a:lnTo>
                <a:lnTo>
                  <a:pt x="226695" y="111759"/>
                </a:lnTo>
                <a:lnTo>
                  <a:pt x="228219" y="109219"/>
                </a:lnTo>
                <a:lnTo>
                  <a:pt x="228726" y="109219"/>
                </a:lnTo>
                <a:lnTo>
                  <a:pt x="229108" y="107950"/>
                </a:lnTo>
                <a:lnTo>
                  <a:pt x="229362" y="106679"/>
                </a:lnTo>
                <a:lnTo>
                  <a:pt x="229489" y="105409"/>
                </a:lnTo>
                <a:lnTo>
                  <a:pt x="228853" y="105409"/>
                </a:lnTo>
                <a:lnTo>
                  <a:pt x="199644" y="76200"/>
                </a:lnTo>
                <a:lnTo>
                  <a:pt x="199136" y="73659"/>
                </a:lnTo>
                <a:lnTo>
                  <a:pt x="198754" y="71119"/>
                </a:lnTo>
                <a:lnTo>
                  <a:pt x="198247" y="66039"/>
                </a:lnTo>
                <a:lnTo>
                  <a:pt x="185800" y="66039"/>
                </a:lnTo>
                <a:lnTo>
                  <a:pt x="179959" y="59689"/>
                </a:lnTo>
                <a:close/>
              </a:path>
              <a:path w="292100" h="270510">
                <a:moveTo>
                  <a:pt x="250825" y="0"/>
                </a:moveTo>
                <a:lnTo>
                  <a:pt x="239268" y="0"/>
                </a:lnTo>
                <a:lnTo>
                  <a:pt x="231394" y="3809"/>
                </a:lnTo>
                <a:lnTo>
                  <a:pt x="215392" y="22859"/>
                </a:lnTo>
                <a:lnTo>
                  <a:pt x="213614" y="26669"/>
                </a:lnTo>
                <a:lnTo>
                  <a:pt x="212851" y="30480"/>
                </a:lnTo>
                <a:lnTo>
                  <a:pt x="213360" y="39369"/>
                </a:lnTo>
                <a:lnTo>
                  <a:pt x="214629" y="44450"/>
                </a:lnTo>
                <a:lnTo>
                  <a:pt x="243967" y="73659"/>
                </a:lnTo>
                <a:lnTo>
                  <a:pt x="248158" y="74929"/>
                </a:lnTo>
                <a:lnTo>
                  <a:pt x="256667" y="74929"/>
                </a:lnTo>
                <a:lnTo>
                  <a:pt x="281940" y="57150"/>
                </a:lnTo>
                <a:lnTo>
                  <a:pt x="251205" y="57150"/>
                </a:lnTo>
                <a:lnTo>
                  <a:pt x="249047" y="55880"/>
                </a:lnTo>
                <a:lnTo>
                  <a:pt x="247015" y="54609"/>
                </a:lnTo>
                <a:lnTo>
                  <a:pt x="244855" y="53339"/>
                </a:lnTo>
                <a:lnTo>
                  <a:pt x="242950" y="50800"/>
                </a:lnTo>
                <a:lnTo>
                  <a:pt x="251655" y="41909"/>
                </a:lnTo>
                <a:lnTo>
                  <a:pt x="234442" y="41909"/>
                </a:lnTo>
                <a:lnTo>
                  <a:pt x="232791" y="40639"/>
                </a:lnTo>
                <a:lnTo>
                  <a:pt x="231521" y="39369"/>
                </a:lnTo>
                <a:lnTo>
                  <a:pt x="229489" y="35559"/>
                </a:lnTo>
                <a:lnTo>
                  <a:pt x="228853" y="33019"/>
                </a:lnTo>
                <a:lnTo>
                  <a:pt x="228346" y="29209"/>
                </a:lnTo>
                <a:lnTo>
                  <a:pt x="229108" y="25400"/>
                </a:lnTo>
                <a:lnTo>
                  <a:pt x="229743" y="24130"/>
                </a:lnTo>
                <a:lnTo>
                  <a:pt x="230886" y="21589"/>
                </a:lnTo>
                <a:lnTo>
                  <a:pt x="232537" y="20319"/>
                </a:lnTo>
                <a:lnTo>
                  <a:pt x="235966" y="16509"/>
                </a:lnTo>
                <a:lnTo>
                  <a:pt x="239395" y="15239"/>
                </a:lnTo>
                <a:lnTo>
                  <a:pt x="272415" y="15239"/>
                </a:lnTo>
                <a:lnTo>
                  <a:pt x="270764" y="13969"/>
                </a:lnTo>
                <a:lnTo>
                  <a:pt x="268732" y="11430"/>
                </a:lnTo>
                <a:lnTo>
                  <a:pt x="265429" y="7619"/>
                </a:lnTo>
                <a:lnTo>
                  <a:pt x="261874" y="5080"/>
                </a:lnTo>
                <a:lnTo>
                  <a:pt x="258318" y="3809"/>
                </a:lnTo>
                <a:lnTo>
                  <a:pt x="254635" y="1269"/>
                </a:lnTo>
                <a:lnTo>
                  <a:pt x="250825" y="0"/>
                </a:lnTo>
                <a:close/>
              </a:path>
              <a:path w="292100" h="270510">
                <a:moveTo>
                  <a:pt x="198374" y="40639"/>
                </a:moveTo>
                <a:lnTo>
                  <a:pt x="194818" y="40639"/>
                </a:lnTo>
                <a:lnTo>
                  <a:pt x="191008" y="43180"/>
                </a:lnTo>
                <a:lnTo>
                  <a:pt x="185420" y="52069"/>
                </a:lnTo>
                <a:lnTo>
                  <a:pt x="185039" y="53339"/>
                </a:lnTo>
                <a:lnTo>
                  <a:pt x="185039" y="58419"/>
                </a:lnTo>
                <a:lnTo>
                  <a:pt x="185123" y="60959"/>
                </a:lnTo>
                <a:lnTo>
                  <a:pt x="185293" y="63500"/>
                </a:lnTo>
                <a:lnTo>
                  <a:pt x="185800" y="66039"/>
                </a:lnTo>
                <a:lnTo>
                  <a:pt x="198247" y="66039"/>
                </a:lnTo>
                <a:lnTo>
                  <a:pt x="198627" y="62230"/>
                </a:lnTo>
                <a:lnTo>
                  <a:pt x="198882" y="60959"/>
                </a:lnTo>
                <a:lnTo>
                  <a:pt x="199390" y="60959"/>
                </a:lnTo>
                <a:lnTo>
                  <a:pt x="199771" y="59689"/>
                </a:lnTo>
                <a:lnTo>
                  <a:pt x="200405" y="58419"/>
                </a:lnTo>
                <a:lnTo>
                  <a:pt x="201802" y="57150"/>
                </a:lnTo>
                <a:lnTo>
                  <a:pt x="202438" y="57150"/>
                </a:lnTo>
                <a:lnTo>
                  <a:pt x="203708" y="55880"/>
                </a:lnTo>
                <a:lnTo>
                  <a:pt x="204850" y="54609"/>
                </a:lnTo>
                <a:lnTo>
                  <a:pt x="206501" y="54609"/>
                </a:lnTo>
                <a:lnTo>
                  <a:pt x="207264" y="53339"/>
                </a:lnTo>
                <a:lnTo>
                  <a:pt x="208152" y="53339"/>
                </a:lnTo>
                <a:lnTo>
                  <a:pt x="208152" y="52069"/>
                </a:lnTo>
                <a:lnTo>
                  <a:pt x="207772" y="50800"/>
                </a:lnTo>
                <a:lnTo>
                  <a:pt x="207518" y="50800"/>
                </a:lnTo>
                <a:lnTo>
                  <a:pt x="207010" y="49530"/>
                </a:lnTo>
                <a:lnTo>
                  <a:pt x="205486" y="48259"/>
                </a:lnTo>
                <a:lnTo>
                  <a:pt x="204470" y="46989"/>
                </a:lnTo>
                <a:lnTo>
                  <a:pt x="201929" y="44450"/>
                </a:lnTo>
                <a:lnTo>
                  <a:pt x="200914" y="43180"/>
                </a:lnTo>
                <a:lnTo>
                  <a:pt x="199390" y="41909"/>
                </a:lnTo>
                <a:lnTo>
                  <a:pt x="198374" y="40639"/>
                </a:lnTo>
                <a:close/>
              </a:path>
              <a:path w="292100" h="270510">
                <a:moveTo>
                  <a:pt x="284734" y="31750"/>
                </a:moveTo>
                <a:lnTo>
                  <a:pt x="281559" y="31750"/>
                </a:lnTo>
                <a:lnTo>
                  <a:pt x="281050" y="33019"/>
                </a:lnTo>
                <a:lnTo>
                  <a:pt x="280543" y="33019"/>
                </a:lnTo>
                <a:lnTo>
                  <a:pt x="279526" y="35559"/>
                </a:lnTo>
                <a:lnTo>
                  <a:pt x="276987" y="40639"/>
                </a:lnTo>
                <a:lnTo>
                  <a:pt x="275844" y="41909"/>
                </a:lnTo>
                <a:lnTo>
                  <a:pt x="273050" y="46989"/>
                </a:lnTo>
                <a:lnTo>
                  <a:pt x="271145" y="48259"/>
                </a:lnTo>
                <a:lnTo>
                  <a:pt x="266573" y="53339"/>
                </a:lnTo>
                <a:lnTo>
                  <a:pt x="264287" y="54609"/>
                </a:lnTo>
                <a:lnTo>
                  <a:pt x="262127" y="55880"/>
                </a:lnTo>
                <a:lnTo>
                  <a:pt x="259842" y="57150"/>
                </a:lnTo>
                <a:lnTo>
                  <a:pt x="281940" y="57150"/>
                </a:lnTo>
                <a:lnTo>
                  <a:pt x="285496" y="53339"/>
                </a:lnTo>
                <a:lnTo>
                  <a:pt x="286893" y="50800"/>
                </a:lnTo>
                <a:lnTo>
                  <a:pt x="288036" y="48259"/>
                </a:lnTo>
                <a:lnTo>
                  <a:pt x="289305" y="46989"/>
                </a:lnTo>
                <a:lnTo>
                  <a:pt x="290195" y="45719"/>
                </a:lnTo>
                <a:lnTo>
                  <a:pt x="290702" y="43180"/>
                </a:lnTo>
                <a:lnTo>
                  <a:pt x="291338" y="41909"/>
                </a:lnTo>
                <a:lnTo>
                  <a:pt x="291592" y="41909"/>
                </a:lnTo>
                <a:lnTo>
                  <a:pt x="291592" y="40639"/>
                </a:lnTo>
                <a:lnTo>
                  <a:pt x="291084" y="38100"/>
                </a:lnTo>
                <a:lnTo>
                  <a:pt x="290449" y="38100"/>
                </a:lnTo>
                <a:lnTo>
                  <a:pt x="290068" y="36830"/>
                </a:lnTo>
                <a:lnTo>
                  <a:pt x="289051" y="35559"/>
                </a:lnTo>
                <a:lnTo>
                  <a:pt x="288417" y="35559"/>
                </a:lnTo>
                <a:lnTo>
                  <a:pt x="287527" y="34289"/>
                </a:lnTo>
                <a:lnTo>
                  <a:pt x="286766" y="34289"/>
                </a:lnTo>
                <a:lnTo>
                  <a:pt x="286003" y="33019"/>
                </a:lnTo>
                <a:lnTo>
                  <a:pt x="284734" y="31750"/>
                </a:lnTo>
                <a:close/>
              </a:path>
              <a:path w="292100" h="270510">
                <a:moveTo>
                  <a:pt x="272415" y="15239"/>
                </a:moveTo>
                <a:lnTo>
                  <a:pt x="239395" y="15239"/>
                </a:lnTo>
                <a:lnTo>
                  <a:pt x="246888" y="16509"/>
                </a:lnTo>
                <a:lnTo>
                  <a:pt x="250571" y="19050"/>
                </a:lnTo>
                <a:lnTo>
                  <a:pt x="254126" y="22859"/>
                </a:lnTo>
                <a:lnTo>
                  <a:pt x="234442" y="41909"/>
                </a:lnTo>
                <a:lnTo>
                  <a:pt x="251655" y="41909"/>
                </a:lnTo>
                <a:lnTo>
                  <a:pt x="272796" y="20319"/>
                </a:lnTo>
                <a:lnTo>
                  <a:pt x="273303" y="19050"/>
                </a:lnTo>
                <a:lnTo>
                  <a:pt x="273303" y="16509"/>
                </a:lnTo>
                <a:lnTo>
                  <a:pt x="2724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88880" y="4553711"/>
            <a:ext cx="1990725" cy="929640"/>
          </a:xfrm>
          <a:custGeom>
            <a:avLst/>
            <a:gdLst/>
            <a:ahLst/>
            <a:cxnLst/>
            <a:rect l="l" t="t" r="r" b="b"/>
            <a:pathLst>
              <a:path w="1990725" h="929639">
                <a:moveTo>
                  <a:pt x="0" y="154939"/>
                </a:moveTo>
                <a:lnTo>
                  <a:pt x="7896" y="105956"/>
                </a:lnTo>
                <a:lnTo>
                  <a:pt x="29886" y="63422"/>
                </a:lnTo>
                <a:lnTo>
                  <a:pt x="63422" y="29886"/>
                </a:lnTo>
                <a:lnTo>
                  <a:pt x="105956" y="7896"/>
                </a:lnTo>
                <a:lnTo>
                  <a:pt x="154940" y="0"/>
                </a:lnTo>
                <a:lnTo>
                  <a:pt x="1835403" y="0"/>
                </a:lnTo>
                <a:lnTo>
                  <a:pt x="1884387" y="7896"/>
                </a:lnTo>
                <a:lnTo>
                  <a:pt x="1926921" y="29886"/>
                </a:lnTo>
                <a:lnTo>
                  <a:pt x="1960457" y="63422"/>
                </a:lnTo>
                <a:lnTo>
                  <a:pt x="1982447" y="105956"/>
                </a:lnTo>
                <a:lnTo>
                  <a:pt x="1990344" y="154939"/>
                </a:lnTo>
                <a:lnTo>
                  <a:pt x="1990344" y="774700"/>
                </a:lnTo>
                <a:lnTo>
                  <a:pt x="1982447" y="823683"/>
                </a:lnTo>
                <a:lnTo>
                  <a:pt x="1960457" y="866217"/>
                </a:lnTo>
                <a:lnTo>
                  <a:pt x="1926921" y="899753"/>
                </a:lnTo>
                <a:lnTo>
                  <a:pt x="1884387" y="921743"/>
                </a:lnTo>
                <a:lnTo>
                  <a:pt x="1835403" y="929640"/>
                </a:lnTo>
                <a:lnTo>
                  <a:pt x="154940" y="929640"/>
                </a:lnTo>
                <a:lnTo>
                  <a:pt x="105956" y="921743"/>
                </a:lnTo>
                <a:lnTo>
                  <a:pt x="63422" y="899753"/>
                </a:lnTo>
                <a:lnTo>
                  <a:pt x="29886" y="866217"/>
                </a:lnTo>
                <a:lnTo>
                  <a:pt x="7896" y="823683"/>
                </a:lnTo>
                <a:lnTo>
                  <a:pt x="0" y="774700"/>
                </a:lnTo>
                <a:lnTo>
                  <a:pt x="0" y="15493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308717" y="4628769"/>
            <a:ext cx="1337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Our </a:t>
            </a:r>
            <a:r>
              <a:rPr sz="1200" spc="-10" dirty="0">
                <a:latin typeface="Carlito"/>
                <a:cs typeface="Carlito"/>
              </a:rPr>
              <a:t>histogram </a:t>
            </a:r>
            <a:r>
              <a:rPr sz="1200" spc="-5" dirty="0">
                <a:latin typeface="Carlito"/>
                <a:cs typeface="Carlito"/>
              </a:rPr>
              <a:t>shows  that </a:t>
            </a:r>
            <a:r>
              <a:rPr sz="1200" spc="-10" dirty="0">
                <a:latin typeface="Carlito"/>
                <a:cs typeface="Carlito"/>
              </a:rPr>
              <a:t>residuals in our  </a:t>
            </a:r>
            <a:r>
              <a:rPr sz="1200" spc="-5" dirty="0">
                <a:latin typeface="Carlito"/>
                <a:cs typeface="Carlito"/>
              </a:rPr>
              <a:t>model </a:t>
            </a:r>
            <a:r>
              <a:rPr sz="1200" spc="-10" dirty="0">
                <a:latin typeface="Carlito"/>
                <a:cs typeface="Carlito"/>
              </a:rPr>
              <a:t>normally </a:t>
            </a:r>
            <a:r>
              <a:rPr sz="1200" spc="-15" dirty="0">
                <a:latin typeface="Carlito"/>
                <a:cs typeface="Carlito"/>
              </a:rPr>
              <a:t>are  </a:t>
            </a:r>
            <a:r>
              <a:rPr sz="1200" spc="-10" dirty="0">
                <a:latin typeface="Carlito"/>
                <a:cs typeface="Carlito"/>
              </a:rPr>
              <a:t>distributed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87564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–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u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02" y="1083057"/>
            <a:ext cx="10414000" cy="21875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 describes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term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distributed, there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marL="299085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415290" indent="-287020">
              <a:lnSpc>
                <a:spcPct val="107100"/>
              </a:lnSpc>
              <a:spcBef>
                <a:spcPts val="7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present(No specific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Heteroscedasticity(a specific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85176" y="3828288"/>
            <a:ext cx="2938780" cy="2225040"/>
            <a:chOff x="7885176" y="3828288"/>
            <a:chExt cx="2938780" cy="2225040"/>
          </a:xfrm>
        </p:grpSpPr>
        <p:sp>
          <p:nvSpPr>
            <p:cNvPr id="5" name="object 5"/>
            <p:cNvSpPr/>
            <p:nvPr/>
          </p:nvSpPr>
          <p:spPr>
            <a:xfrm>
              <a:off x="7894320" y="3837432"/>
              <a:ext cx="2919983" cy="2206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9748" y="3832860"/>
              <a:ext cx="2929255" cy="2216150"/>
            </a:xfrm>
            <a:custGeom>
              <a:avLst/>
              <a:gdLst/>
              <a:ahLst/>
              <a:cxnLst/>
              <a:rect l="l" t="t" r="r" b="b"/>
              <a:pathLst>
                <a:path w="2929254" h="2216150">
                  <a:moveTo>
                    <a:pt x="0" y="2215896"/>
                  </a:moveTo>
                  <a:lnTo>
                    <a:pt x="2929128" y="2215896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22158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84903" y="3880103"/>
            <a:ext cx="2984500" cy="2173605"/>
            <a:chOff x="4184903" y="3880103"/>
            <a:chExt cx="2984500" cy="2173605"/>
          </a:xfrm>
        </p:grpSpPr>
        <p:sp>
          <p:nvSpPr>
            <p:cNvPr id="8" name="object 8"/>
            <p:cNvSpPr/>
            <p:nvPr/>
          </p:nvSpPr>
          <p:spPr>
            <a:xfrm>
              <a:off x="4194047" y="3889247"/>
              <a:ext cx="2965704" cy="2154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9475" y="3884675"/>
              <a:ext cx="2974975" cy="2164080"/>
            </a:xfrm>
            <a:custGeom>
              <a:avLst/>
              <a:gdLst/>
              <a:ahLst/>
              <a:cxnLst/>
              <a:rect l="l" t="t" r="r" b="b"/>
              <a:pathLst>
                <a:path w="2974975" h="2164079">
                  <a:moveTo>
                    <a:pt x="0" y="2164080"/>
                  </a:moveTo>
                  <a:lnTo>
                    <a:pt x="2974848" y="2164080"/>
                  </a:lnTo>
                  <a:lnTo>
                    <a:pt x="2974848" y="0"/>
                  </a:lnTo>
                  <a:lnTo>
                    <a:pt x="0" y="0"/>
                  </a:lnTo>
                  <a:lnTo>
                    <a:pt x="0" y="21640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4631" y="3852671"/>
            <a:ext cx="2984500" cy="2200910"/>
            <a:chOff x="484631" y="3852671"/>
            <a:chExt cx="2984500" cy="2200910"/>
          </a:xfrm>
        </p:grpSpPr>
        <p:sp>
          <p:nvSpPr>
            <p:cNvPr id="11" name="object 11"/>
            <p:cNvSpPr/>
            <p:nvPr/>
          </p:nvSpPr>
          <p:spPr>
            <a:xfrm>
              <a:off x="493775" y="3861815"/>
              <a:ext cx="2965704" cy="21823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3" y="3857243"/>
              <a:ext cx="2974975" cy="2192020"/>
            </a:xfrm>
            <a:custGeom>
              <a:avLst/>
              <a:gdLst/>
              <a:ahLst/>
              <a:cxnLst/>
              <a:rect l="l" t="t" r="r" b="b"/>
              <a:pathLst>
                <a:path w="2974975" h="2192020">
                  <a:moveTo>
                    <a:pt x="0" y="2191511"/>
                  </a:moveTo>
                  <a:lnTo>
                    <a:pt x="2974847" y="2191511"/>
                  </a:lnTo>
                  <a:lnTo>
                    <a:pt x="2974847" y="0"/>
                  </a:lnTo>
                  <a:lnTo>
                    <a:pt x="0" y="0"/>
                  </a:lnTo>
                  <a:lnTo>
                    <a:pt x="0" y="21915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27043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Regression?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769112"/>
            <a:ext cx="10913745" cy="359906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8763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advertisement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 production house decide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promotional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Rs.1,00,000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73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>
              <a:lnSpc>
                <a:spcPct val="100000"/>
              </a:lnSpc>
              <a:spcBef>
                <a:spcPts val="770"/>
              </a:spcBef>
            </a:pP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  <a:r>
              <a:rPr sz="2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1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28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0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ts val="2280"/>
              </a:lnSpc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87051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Assumption-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Homoscedasticity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u="none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02219" y="2924810"/>
            <a:ext cx="188976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0340" y="2626105"/>
            <a:ext cx="28956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2092" y="3055873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2676" y="2650489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3259" y="2976626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403843" y="2674873"/>
            <a:ext cx="287020" cy="332740"/>
            <a:chOff x="8403843" y="2674873"/>
            <a:chExt cx="287020" cy="332740"/>
          </a:xfrm>
        </p:grpSpPr>
        <p:sp>
          <p:nvSpPr>
            <p:cNvPr id="9" name="object 9"/>
            <p:cNvSpPr/>
            <p:nvPr/>
          </p:nvSpPr>
          <p:spPr>
            <a:xfrm>
              <a:off x="8403843" y="2799841"/>
              <a:ext cx="88392" cy="88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1379" y="2674873"/>
              <a:ext cx="88392" cy="88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1963" y="2918713"/>
              <a:ext cx="88392" cy="88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702547" y="3385058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3131" y="3226561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3716" y="2964433"/>
            <a:ext cx="188976" cy="173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04883" y="3470402"/>
            <a:ext cx="88392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468" y="3147314"/>
            <a:ext cx="88392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3004" y="2833370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03588" y="3089401"/>
            <a:ext cx="88392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4171" y="2775457"/>
            <a:ext cx="289560" cy="176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05923" y="3321050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507" y="2638298"/>
            <a:ext cx="185928" cy="118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04628" y="3272282"/>
            <a:ext cx="188976" cy="1798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05795" y="3510026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06380" y="3281426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06964" y="2827273"/>
            <a:ext cx="188976" cy="1432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08131" y="2516377"/>
            <a:ext cx="185928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0906252" y="2915666"/>
            <a:ext cx="189230" cy="219710"/>
            <a:chOff x="10906252" y="2915666"/>
            <a:chExt cx="189230" cy="219710"/>
          </a:xfrm>
        </p:grpSpPr>
        <p:sp>
          <p:nvSpPr>
            <p:cNvPr id="28" name="object 28"/>
            <p:cNvSpPr/>
            <p:nvPr/>
          </p:nvSpPr>
          <p:spPr>
            <a:xfrm>
              <a:off x="10906252" y="2915666"/>
              <a:ext cx="88392" cy="88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06836" y="3046730"/>
              <a:ext cx="88392" cy="88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1107419" y="2818129"/>
            <a:ext cx="188976" cy="164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08588" y="2028698"/>
            <a:ext cx="88392" cy="88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540752" y="1767839"/>
          <a:ext cx="4334509" cy="210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1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925830" algn="l"/>
                        </a:tabLst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	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080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080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30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080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latin typeface="Carlito"/>
                          <a:cs typeface="Carlito"/>
                        </a:rPr>
                        <a:t>40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080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268336" y="3753357"/>
            <a:ext cx="147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-3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68336" y="3452825"/>
            <a:ext cx="1479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-2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68336" y="3152978"/>
            <a:ext cx="1479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-1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15327" y="28533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5327" y="25534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5327" y="22534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5327" y="19535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15327" y="165366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72906" y="1362201"/>
            <a:ext cx="14217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Carlito"/>
                <a:cs typeface="Carlito"/>
              </a:rPr>
              <a:t>Standard</a:t>
            </a:r>
            <a:r>
              <a:rPr sz="1400" b="1" spc="-10" dirty="0">
                <a:latin typeface="Carlito"/>
                <a:cs typeface="Carlito"/>
              </a:rPr>
              <a:t> Residuals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9208" y="1303096"/>
            <a:ext cx="59296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there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but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plot.  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heteroscedasticity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208" y="2828289"/>
            <a:ext cx="592137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on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89" y="182067"/>
            <a:ext cx="6115711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57504"/>
            <a:ext cx="10907395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348615" indent="-34480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predicted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655" indent="-402590">
              <a:lnSpc>
                <a:spcPct val="100000"/>
              </a:lnSpc>
              <a:buFont typeface="Symbol"/>
              <a:buChar char=""/>
              <a:tabLst>
                <a:tab pos="414655" algn="l"/>
                <a:tab pos="415290" algn="l"/>
              </a:tabLst>
            </a:pP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predictors)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weight, 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a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annual</a:t>
            </a:r>
            <a:r>
              <a:rPr sz="20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Cook's distance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influence of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when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least-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2489" y="2590622"/>
            <a:ext cx="4003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Model</a:t>
            </a:r>
            <a:r>
              <a:rPr sz="4400" u="none" spc="-10" dirty="0"/>
              <a:t> </a:t>
            </a:r>
            <a:r>
              <a:rPr sz="4400" u="none" spc="-40" dirty="0"/>
              <a:t>Validation</a:t>
            </a:r>
            <a:endParaRPr sz="4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57084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</a:t>
            </a:r>
            <a:r>
              <a:rPr sz="2800" u="none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6729" y="2099563"/>
            <a:ext cx="457644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25" spc="-15" baseline="226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aseline="226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25" spc="-15" baseline="226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aseline="226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4485" algn="l"/>
                <a:tab pos="325120" algn="l"/>
                <a:tab pos="13335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	- Actual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Fitted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02" y="990600"/>
            <a:ext cx="2508098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25842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u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702" y="770000"/>
            <a:ext cx="7366634" cy="39356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7670" indent="-344805">
              <a:lnSpc>
                <a:spcPts val="2100"/>
              </a:lnSpc>
              <a:spcBef>
                <a:spcPts val="90"/>
              </a:spcBef>
              <a:buFont typeface="Symbol"/>
              <a:buChar char=""/>
              <a:tabLst>
                <a:tab pos="407670" algn="l"/>
                <a:tab pos="408305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supposes that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8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IN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8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ts val="1800"/>
              </a:lnSpc>
              <a:buFont typeface="Symbol"/>
              <a:buChar char=""/>
              <a:tabLst>
                <a:tab pos="407670" algn="l"/>
                <a:tab pos="4083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 all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8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IN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8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marR="330835" indent="-344805">
              <a:lnSpc>
                <a:spcPct val="75000"/>
              </a:lnSpc>
              <a:spcBef>
                <a:spcPts val="300"/>
              </a:spcBef>
              <a:buFont typeface="Symbol"/>
              <a:buChar char=""/>
              <a:tabLst>
                <a:tab pos="407670" algn="l"/>
                <a:tab pos="40830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contribution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variable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5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insignificant.</a:t>
            </a:r>
            <a:endParaRPr lang="en-IN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5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marR="68580" indent="-344805">
              <a:lnSpc>
                <a:spcPct val="75000"/>
              </a:lnSpc>
              <a:spcBef>
                <a:spcPts val="300"/>
              </a:spcBef>
              <a:buFont typeface="Symbol"/>
              <a:buChar char=""/>
              <a:tabLst>
                <a:tab pos="407670" algn="l"/>
                <a:tab pos="408305" algn="l"/>
              </a:tabLst>
            </a:pP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drawback,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taken.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adjusted measure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205"/>
              </a:lnSpc>
            </a:pPr>
            <a:r>
              <a:rPr spc="-15" baseline="-166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>
              <a:lnSpc>
                <a:spcPts val="1205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buFont typeface="Symbol"/>
              <a:buChar char=""/>
              <a:tabLst>
                <a:tab pos="407670" algn="l"/>
                <a:tab pos="40830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continue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86.99%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06536" y="812291"/>
          <a:ext cx="3368675" cy="1990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Regression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Statistics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Multiple</a:t>
                      </a:r>
                      <a:r>
                        <a:rPr sz="14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0.932725089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0.869976091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Adjusted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0.858503393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Standard</a:t>
                      </a:r>
                      <a:r>
                        <a:rPr sz="14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Error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51356.65693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Observations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1" y="85724"/>
            <a:ext cx="405141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u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402" y="691083"/>
            <a:ext cx="7957184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44805">
              <a:lnSpc>
                <a:spcPts val="2100"/>
              </a:lnSpc>
              <a:spcBef>
                <a:spcPts val="95"/>
              </a:spcBef>
              <a:buFont typeface="Symbol"/>
              <a:buChar char=""/>
              <a:tabLst>
                <a:tab pos="394970" algn="l"/>
                <a:tab pos="395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explained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>
              <a:lnSpc>
                <a:spcPts val="18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those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>
              <a:lnSpc>
                <a:spcPts val="18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 marR="17780" indent="-344805">
              <a:lnSpc>
                <a:spcPct val="75100"/>
              </a:lnSpc>
              <a:spcBef>
                <a:spcPts val="295"/>
              </a:spcBef>
              <a:buFont typeface="Symbol"/>
              <a:buChar char=""/>
              <a:tabLst>
                <a:tab pos="394970" algn="l"/>
                <a:tab pos="395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R-squared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above what would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>
              <a:lnSpc>
                <a:spcPts val="15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 marR="124460" indent="-344805">
              <a:lnSpc>
                <a:spcPct val="75000"/>
              </a:lnSpc>
              <a:spcBef>
                <a:spcPts val="300"/>
              </a:spcBef>
              <a:buFont typeface="Symbol"/>
              <a:buChar char=""/>
              <a:tabLst>
                <a:tab pos="394970" algn="l"/>
                <a:tab pos="3956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condition, 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R-squared, which  leads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970" indent="-344805">
              <a:lnSpc>
                <a:spcPct val="100000"/>
              </a:lnSpc>
              <a:spcBef>
                <a:spcPts val="220"/>
              </a:spcBef>
              <a:buFont typeface="Symbol"/>
              <a:buChar char=""/>
              <a:tabLst>
                <a:tab pos="394970" algn="l"/>
                <a:tab pos="395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continue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85.85%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665" indent="-317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7" baseline="246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07" y="5204282"/>
            <a:ext cx="40773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tabLst>
                <a:tab pos="33718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	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7185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25" baseline="246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5714" y="4271871"/>
            <a:ext cx="118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5714" y="4441435"/>
            <a:ext cx="118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713" y="4028590"/>
            <a:ext cx="118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806" y="4420367"/>
            <a:ext cx="118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928" y="4420367"/>
            <a:ext cx="20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7" baseline="-4166" dirty="0">
                <a:latin typeface="Symbol"/>
                <a:cs typeface="Symbol"/>
              </a:rPr>
              <a:t></a:t>
            </a:r>
            <a:r>
              <a:rPr sz="2000" spc="-40" dirty="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21" y="4050165"/>
            <a:ext cx="10394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sz="2000" spc="-40" dirty="0">
                <a:latin typeface="Symbol"/>
                <a:cs typeface="Symbol"/>
              </a:rPr>
              <a:t>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4927" y="4183801"/>
            <a:ext cx="965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6227" y="4183801"/>
            <a:ext cx="965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655" y="4038299"/>
            <a:ext cx="87566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5" dirty="0">
                <a:latin typeface="Symbol"/>
                <a:cs typeface="Symbol"/>
              </a:rPr>
              <a:t>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Symbol"/>
                <a:cs typeface="Symbol"/>
              </a:rPr>
              <a:t></a:t>
            </a:r>
            <a:r>
              <a:rPr sz="2000" spc="-245" dirty="0">
                <a:latin typeface="Times New Roman"/>
                <a:cs typeface="Times New Roman"/>
              </a:rPr>
              <a:t>1</a:t>
            </a:r>
            <a:r>
              <a:rPr sz="2000" spc="-245" dirty="0">
                <a:latin typeface="Symbol"/>
                <a:cs typeface="Symbol"/>
              </a:rPr>
              <a:t>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3200" spc="-620" dirty="0">
                <a:latin typeface="Symbol"/>
                <a:cs typeface="Symbol"/>
              </a:rPr>
              <a:t>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3528" y="4389767"/>
            <a:ext cx="1180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75" baseline="26388" dirty="0">
                <a:latin typeface="Symbol"/>
                <a:cs typeface="Symbol"/>
              </a:rPr>
              <a:t></a:t>
            </a:r>
            <a:r>
              <a:rPr sz="3000" spc="-75" baseline="38888" dirty="0">
                <a:latin typeface="Symbol"/>
                <a:cs typeface="Symbol"/>
              </a:rPr>
              <a:t></a:t>
            </a:r>
            <a:r>
              <a:rPr sz="3000" spc="-240" baseline="38888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n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Symbol"/>
                <a:cs typeface="Symbol"/>
              </a:rPr>
              <a:t>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Times New Roman"/>
                <a:cs typeface="Times New Roman"/>
              </a:rPr>
              <a:t>k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Symbol"/>
                <a:cs typeface="Symbol"/>
              </a:rPr>
              <a:t></a:t>
            </a:r>
            <a:r>
              <a:rPr sz="2000" spc="30" dirty="0">
                <a:latin typeface="Times New Roman"/>
                <a:cs typeface="Times New Roman"/>
              </a:rPr>
              <a:t>1</a:t>
            </a:r>
            <a:r>
              <a:rPr sz="3000" spc="44" baseline="38888" dirty="0">
                <a:latin typeface="Symbol"/>
                <a:cs typeface="Symbol"/>
              </a:rPr>
              <a:t></a:t>
            </a:r>
            <a:endParaRPr sz="3000" baseline="38888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8928" y="4031598"/>
            <a:ext cx="1007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sz="2000" spc="-40" dirty="0">
                <a:latin typeface="Symbol"/>
                <a:cs typeface="Symbol"/>
              </a:rPr>
              <a:t></a:t>
            </a:r>
            <a:r>
              <a:rPr sz="2000" spc="-40" dirty="0">
                <a:latin typeface="Times New Roman"/>
                <a:cs typeface="Times New Roman"/>
              </a:rPr>
              <a:t>  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20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i="1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3488" y="4191628"/>
            <a:ext cx="768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i="1" spc="-60" dirty="0">
                <a:latin typeface="Times New Roman"/>
                <a:cs typeface="Times New Roman"/>
              </a:rPr>
              <a:t>R	</a:t>
            </a:r>
            <a:r>
              <a:rPr sz="2000" spc="-55" dirty="0">
                <a:latin typeface="Symbol"/>
                <a:cs typeface="Symbol"/>
              </a:rPr>
              <a:t>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r>
              <a:rPr sz="2000" spc="15" dirty="0">
                <a:latin typeface="Symbol"/>
                <a:cs typeface="Symbol"/>
              </a:rPr>
              <a:t>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5643" y="4360883"/>
            <a:ext cx="965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20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525764" y="860297"/>
          <a:ext cx="3154679" cy="1861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Regression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Statistics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Multiple</a:t>
                      </a:r>
                      <a:r>
                        <a:rPr sz="14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0.932725089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0.869976091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2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Adjusted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Square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0.858503393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Standard</a:t>
                      </a:r>
                      <a:r>
                        <a:rPr sz="14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Error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51356.65693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Observations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44892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sz="28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</a:t>
            </a:r>
            <a:r>
              <a:rPr sz="2800" u="none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02" y="866978"/>
            <a:ext cx="10833100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indent="-287020">
              <a:lnSpc>
                <a:spcPts val="2245"/>
              </a:lnSpc>
              <a:spcBef>
                <a:spcPts val="9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287020">
              <a:lnSpc>
                <a:spcPts val="2100"/>
              </a:lnSpc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values are 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(Advertising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Revenue)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287020">
              <a:lnSpc>
                <a:spcPts val="2055"/>
              </a:lnSpc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>
              <a:lnSpc>
                <a:spcPts val="2140"/>
              </a:lnSpc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1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13409.52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5841.42 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𝑇𝑒𝑙𝑒𝑣𝑖𝑠𝑖𝑜𝑛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𝑅𝑎𝑡𝑖𝑛𝑔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𝑃𝑜𝑖𝑛𝑡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3.24 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𝑃𝑟𝑜𝑚𝑜𝑡𝑖𝑜𝑛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53211.02</a:t>
            </a:r>
            <a:r>
              <a:rPr sz="20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𝐿𝑎𝑛𝑔𝑢𝑎𝑔𝑒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7152" y="2511551"/>
            <a:ext cx="8656320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85724"/>
            <a:ext cx="4641698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sz="28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</a:t>
            </a:r>
            <a:r>
              <a:rPr sz="2800" u="none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172" y="4710684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6172" y="4445508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6172" y="4177284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172" y="3912108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76172" y="3020567"/>
            <a:ext cx="6261100" cy="765175"/>
            <a:chOff x="1376172" y="3020567"/>
            <a:chExt cx="6261100" cy="765175"/>
          </a:xfrm>
        </p:grpSpPr>
        <p:sp>
          <p:nvSpPr>
            <p:cNvPr id="8" name="object 8"/>
            <p:cNvSpPr/>
            <p:nvPr/>
          </p:nvSpPr>
          <p:spPr>
            <a:xfrm>
              <a:off x="1376172" y="3110483"/>
              <a:ext cx="6261100" cy="533400"/>
            </a:xfrm>
            <a:custGeom>
              <a:avLst/>
              <a:gdLst/>
              <a:ahLst/>
              <a:cxnLst/>
              <a:rect l="l" t="t" r="r" b="b"/>
              <a:pathLst>
                <a:path w="6261100" h="533400">
                  <a:moveTo>
                    <a:pt x="0" y="533399"/>
                  </a:moveTo>
                  <a:lnTo>
                    <a:pt x="6260592" y="533399"/>
                  </a:lnTo>
                </a:path>
                <a:path w="6261100" h="533400">
                  <a:moveTo>
                    <a:pt x="0" y="268224"/>
                  </a:moveTo>
                  <a:lnTo>
                    <a:pt x="6260592" y="268224"/>
                  </a:lnTo>
                </a:path>
                <a:path w="6261100" h="533400">
                  <a:moveTo>
                    <a:pt x="0" y="0"/>
                  </a:moveTo>
                  <a:lnTo>
                    <a:pt x="626059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468" y="3034283"/>
              <a:ext cx="6096000" cy="737870"/>
            </a:xfrm>
            <a:custGeom>
              <a:avLst/>
              <a:gdLst/>
              <a:ahLst/>
              <a:cxnLst/>
              <a:rect l="l" t="t" r="r" b="b"/>
              <a:pathLst>
                <a:path w="6096000" h="737870">
                  <a:moveTo>
                    <a:pt x="0" y="347471"/>
                  </a:moveTo>
                  <a:lnTo>
                    <a:pt x="164591" y="539495"/>
                  </a:lnTo>
                  <a:lnTo>
                    <a:pt x="329183" y="445007"/>
                  </a:lnTo>
                  <a:lnTo>
                    <a:pt x="493775" y="627888"/>
                  </a:lnTo>
                  <a:lnTo>
                    <a:pt x="658368" y="231648"/>
                  </a:lnTo>
                  <a:lnTo>
                    <a:pt x="826007" y="216407"/>
                  </a:lnTo>
                  <a:lnTo>
                    <a:pt x="990600" y="67055"/>
                  </a:lnTo>
                  <a:lnTo>
                    <a:pt x="1155192" y="713232"/>
                  </a:lnTo>
                  <a:lnTo>
                    <a:pt x="1319783" y="246887"/>
                  </a:lnTo>
                  <a:lnTo>
                    <a:pt x="1484376" y="524255"/>
                  </a:lnTo>
                  <a:lnTo>
                    <a:pt x="1648968" y="249936"/>
                  </a:lnTo>
                  <a:lnTo>
                    <a:pt x="1813559" y="524255"/>
                  </a:lnTo>
                  <a:lnTo>
                    <a:pt x="1978152" y="332231"/>
                  </a:lnTo>
                  <a:lnTo>
                    <a:pt x="2142744" y="362712"/>
                  </a:lnTo>
                  <a:lnTo>
                    <a:pt x="2307335" y="301751"/>
                  </a:lnTo>
                  <a:lnTo>
                    <a:pt x="2471928" y="213360"/>
                  </a:lnTo>
                  <a:lnTo>
                    <a:pt x="2636520" y="182879"/>
                  </a:lnTo>
                  <a:lnTo>
                    <a:pt x="2801111" y="472439"/>
                  </a:lnTo>
                  <a:lnTo>
                    <a:pt x="2965704" y="365760"/>
                  </a:lnTo>
                  <a:lnTo>
                    <a:pt x="3130296" y="173736"/>
                  </a:lnTo>
                  <a:lnTo>
                    <a:pt x="3294887" y="393191"/>
                  </a:lnTo>
                  <a:lnTo>
                    <a:pt x="3459479" y="350519"/>
                  </a:lnTo>
                  <a:lnTo>
                    <a:pt x="3624072" y="429767"/>
                  </a:lnTo>
                  <a:lnTo>
                    <a:pt x="3788664" y="252983"/>
                  </a:lnTo>
                  <a:lnTo>
                    <a:pt x="3953255" y="451103"/>
                  </a:lnTo>
                  <a:lnTo>
                    <a:pt x="4120896" y="737615"/>
                  </a:lnTo>
                  <a:lnTo>
                    <a:pt x="4285487" y="134112"/>
                  </a:lnTo>
                  <a:lnTo>
                    <a:pt x="4450080" y="573023"/>
                  </a:lnTo>
                  <a:lnTo>
                    <a:pt x="4614672" y="368807"/>
                  </a:lnTo>
                  <a:lnTo>
                    <a:pt x="4779264" y="313943"/>
                  </a:lnTo>
                  <a:lnTo>
                    <a:pt x="4943856" y="530351"/>
                  </a:lnTo>
                  <a:lnTo>
                    <a:pt x="5108448" y="304800"/>
                  </a:lnTo>
                  <a:lnTo>
                    <a:pt x="5273039" y="70103"/>
                  </a:lnTo>
                  <a:lnTo>
                    <a:pt x="5437632" y="219455"/>
                  </a:lnTo>
                  <a:lnTo>
                    <a:pt x="5602224" y="536448"/>
                  </a:lnTo>
                  <a:lnTo>
                    <a:pt x="5766815" y="57912"/>
                  </a:lnTo>
                  <a:lnTo>
                    <a:pt x="5931408" y="158495"/>
                  </a:lnTo>
                  <a:lnTo>
                    <a:pt x="6096000" y="0"/>
                  </a:lnTo>
                </a:path>
              </a:pathLst>
            </a:custGeom>
            <a:ln w="2743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468" y="3092195"/>
              <a:ext cx="6096000" cy="646430"/>
            </a:xfrm>
            <a:custGeom>
              <a:avLst/>
              <a:gdLst/>
              <a:ahLst/>
              <a:cxnLst/>
              <a:rect l="l" t="t" r="r" b="b"/>
              <a:pathLst>
                <a:path w="6096000" h="646429">
                  <a:moveTo>
                    <a:pt x="0" y="277367"/>
                  </a:moveTo>
                  <a:lnTo>
                    <a:pt x="164591" y="481583"/>
                  </a:lnTo>
                  <a:lnTo>
                    <a:pt x="329183" y="441959"/>
                  </a:lnTo>
                  <a:lnTo>
                    <a:pt x="493775" y="615695"/>
                  </a:lnTo>
                  <a:lnTo>
                    <a:pt x="658368" y="240791"/>
                  </a:lnTo>
                  <a:lnTo>
                    <a:pt x="826007" y="131063"/>
                  </a:lnTo>
                  <a:lnTo>
                    <a:pt x="990600" y="70103"/>
                  </a:lnTo>
                  <a:lnTo>
                    <a:pt x="1155192" y="646176"/>
                  </a:lnTo>
                  <a:lnTo>
                    <a:pt x="1319783" y="216407"/>
                  </a:lnTo>
                  <a:lnTo>
                    <a:pt x="1484376" y="521207"/>
                  </a:lnTo>
                  <a:lnTo>
                    <a:pt x="1648968" y="195071"/>
                  </a:lnTo>
                  <a:lnTo>
                    <a:pt x="1813559" y="365759"/>
                  </a:lnTo>
                  <a:lnTo>
                    <a:pt x="1978152" y="210312"/>
                  </a:lnTo>
                  <a:lnTo>
                    <a:pt x="2142744" y="295655"/>
                  </a:lnTo>
                  <a:lnTo>
                    <a:pt x="2307335" y="216407"/>
                  </a:lnTo>
                  <a:lnTo>
                    <a:pt x="2471928" y="36575"/>
                  </a:lnTo>
                  <a:lnTo>
                    <a:pt x="2636520" y="76200"/>
                  </a:lnTo>
                  <a:lnTo>
                    <a:pt x="2801111" y="435863"/>
                  </a:lnTo>
                  <a:lnTo>
                    <a:pt x="2965704" y="271271"/>
                  </a:lnTo>
                  <a:lnTo>
                    <a:pt x="3130296" y="131063"/>
                  </a:lnTo>
                  <a:lnTo>
                    <a:pt x="3294887" y="350519"/>
                  </a:lnTo>
                  <a:lnTo>
                    <a:pt x="3459479" y="326136"/>
                  </a:lnTo>
                  <a:lnTo>
                    <a:pt x="3624072" y="286512"/>
                  </a:lnTo>
                  <a:lnTo>
                    <a:pt x="3788664" y="256031"/>
                  </a:lnTo>
                  <a:lnTo>
                    <a:pt x="3953255" y="451103"/>
                  </a:lnTo>
                  <a:lnTo>
                    <a:pt x="4120896" y="582167"/>
                  </a:lnTo>
                  <a:lnTo>
                    <a:pt x="4285487" y="0"/>
                  </a:lnTo>
                  <a:lnTo>
                    <a:pt x="4450080" y="387095"/>
                  </a:lnTo>
                  <a:lnTo>
                    <a:pt x="4614672" y="231648"/>
                  </a:lnTo>
                  <a:lnTo>
                    <a:pt x="4779264" y="277367"/>
                  </a:lnTo>
                  <a:lnTo>
                    <a:pt x="4943856" y="481583"/>
                  </a:lnTo>
                  <a:lnTo>
                    <a:pt x="5108448" y="326136"/>
                  </a:lnTo>
                  <a:lnTo>
                    <a:pt x="5273039" y="100583"/>
                  </a:lnTo>
                  <a:lnTo>
                    <a:pt x="5437632" y="161543"/>
                  </a:lnTo>
                  <a:lnTo>
                    <a:pt x="5602224" y="451103"/>
                  </a:lnTo>
                  <a:lnTo>
                    <a:pt x="5766815" y="21336"/>
                  </a:lnTo>
                  <a:lnTo>
                    <a:pt x="5931408" y="109727"/>
                  </a:lnTo>
                  <a:lnTo>
                    <a:pt x="6096000" y="140207"/>
                  </a:lnTo>
                </a:path>
              </a:pathLst>
            </a:custGeom>
            <a:ln w="2743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76172" y="2845307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6172" y="4978908"/>
            <a:ext cx="6261100" cy="0"/>
          </a:xfrm>
          <a:custGeom>
            <a:avLst/>
            <a:gdLst/>
            <a:ahLst/>
            <a:cxnLst/>
            <a:rect l="l" t="t" r="r" b="b"/>
            <a:pathLst>
              <a:path w="6261100">
                <a:moveTo>
                  <a:pt x="0" y="0"/>
                </a:moveTo>
                <a:lnTo>
                  <a:pt x="62605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4723" y="547268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6052" y="547268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2548" y="2642108"/>
            <a:ext cx="6962140" cy="29216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6401435" algn="r">
              <a:lnSpc>
                <a:spcPct val="100000"/>
              </a:lnSpc>
              <a:spcBef>
                <a:spcPts val="76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6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143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4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143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2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143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1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016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8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016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6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016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4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0165" algn="r">
              <a:lnSpc>
                <a:spcPct val="100000"/>
              </a:lnSpc>
              <a:spcBef>
                <a:spcPts val="660"/>
              </a:spcBef>
            </a:pPr>
            <a:r>
              <a:rPr sz="1200" b="1" spc="-10" dirty="0">
                <a:latin typeface="Carlito"/>
                <a:cs typeface="Carlito"/>
              </a:rPr>
              <a:t>2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spc="-10" dirty="0">
                <a:latin typeface="Carlito"/>
                <a:cs typeface="Carlito"/>
              </a:rPr>
              <a:t>00</a:t>
            </a:r>
            <a:r>
              <a:rPr sz="1200" b="1" spc="10" dirty="0">
                <a:latin typeface="Carlito"/>
                <a:cs typeface="Carlito"/>
              </a:rPr>
              <a:t>0</a:t>
            </a: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R="6400165" algn="r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L="738505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latin typeface="Carlito"/>
                <a:cs typeface="Carlito"/>
              </a:rPr>
              <a:t>1</a:t>
            </a:r>
            <a:r>
              <a:rPr sz="1200" b="1" spc="14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2</a:t>
            </a:r>
            <a:r>
              <a:rPr sz="1200" b="1" spc="1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3</a:t>
            </a:r>
            <a:r>
              <a:rPr sz="1200" b="1" spc="14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4</a:t>
            </a:r>
            <a:r>
              <a:rPr sz="1200" b="1" spc="1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5</a:t>
            </a:r>
            <a:r>
              <a:rPr sz="1200" b="1" spc="1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6</a:t>
            </a:r>
            <a:r>
              <a:rPr sz="1200" b="1" spc="14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7</a:t>
            </a:r>
            <a:r>
              <a:rPr sz="1200" b="1" spc="1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8</a:t>
            </a:r>
            <a:r>
              <a:rPr sz="1200" b="1" spc="14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9</a:t>
            </a:r>
            <a:r>
              <a:rPr sz="1200" b="1" spc="110" dirty="0">
                <a:latin typeface="Carlito"/>
                <a:cs typeface="Carlito"/>
              </a:rPr>
              <a:t> </a:t>
            </a:r>
            <a:r>
              <a:rPr sz="1200" b="1" spc="35" dirty="0">
                <a:latin typeface="Carlito"/>
                <a:cs typeface="Carlito"/>
              </a:rPr>
              <a:t>1011121314151617181920212223242526272829303132333435363738</a:t>
            </a:r>
            <a:endParaRPr sz="1200">
              <a:latin typeface="Carlito"/>
              <a:cs typeface="Carlito"/>
            </a:endParaRPr>
          </a:p>
          <a:p>
            <a:pPr marL="2333625">
              <a:lnSpc>
                <a:spcPct val="100000"/>
              </a:lnSpc>
              <a:spcBef>
                <a:spcPts val="905"/>
              </a:spcBef>
              <a:tabLst>
                <a:tab pos="3814445" algn="l"/>
              </a:tabLst>
            </a:pPr>
            <a:r>
              <a:rPr sz="1200" b="1" spc="-5" dirty="0">
                <a:latin typeface="Carlito"/>
                <a:cs typeface="Carlito"/>
              </a:rPr>
              <a:t>Actual</a:t>
            </a:r>
            <a:r>
              <a:rPr sz="1200" b="1" spc="1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Revenue	Predicted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Revenue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304" y="727014"/>
            <a:ext cx="7398384" cy="174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close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82905" algn="ctr">
              <a:lnSpc>
                <a:spcPct val="100000"/>
              </a:lnSpc>
              <a:spcBef>
                <a:spcPts val="1455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498458" y="970152"/>
          <a:ext cx="2929255" cy="342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marL="332740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Actual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Revenue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335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Predicted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Revenue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4445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1197576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1205187.023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4445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1053648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1053342.979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4445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1124172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1081944.871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5715" algn="ctr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987144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953515.9962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1283616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1234328.179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1295100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1316190.572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1407444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1362102.351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5715" algn="ct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922416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930673.0724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4445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1272012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1251016.346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401" y="214706"/>
            <a:ext cx="7060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</a:t>
            </a:r>
            <a:r>
              <a:rPr sz="28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</a:t>
            </a:r>
            <a:r>
              <a:rPr sz="28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sz="2800" u="none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401" y="1371600"/>
            <a:ext cx="1143000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also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r>
              <a:rPr sz="2000" b="1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is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major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048000"/>
            <a:ext cx="3517391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02" y="45542"/>
            <a:ext cx="4108298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sz="28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22883"/>
            <a:ext cx="58756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continue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error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 MAPE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i.e. 5%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50293"/>
              </p:ext>
            </p:extLst>
          </p:nvPr>
        </p:nvGraphicFramePr>
        <p:xfrm>
          <a:off x="914400" y="2286000"/>
          <a:ext cx="9870436" cy="438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5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Actual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Advertising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Revenue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52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Predicted  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d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er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g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Revenue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Residuals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Absolute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Residuals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Abs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error/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actual</a:t>
                      </a:r>
                      <a:r>
                        <a:rPr sz="14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Serial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Number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Actual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Predicted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664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Actual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–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Predicted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664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Absolute</a:t>
                      </a:r>
                      <a:r>
                        <a:rPr sz="14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of</a:t>
                      </a:r>
                    </a:p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Residuals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1197576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1205187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-7611.02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7611.023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0.006355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1053648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1053343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305.0215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305.0215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0.000289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1124172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1081945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42227.13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42227.13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0.037563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987144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953516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33628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33628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0.034066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1283616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1234328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49287.82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49287.82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0.038398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01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1295100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1316191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-21090.6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21090.57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0.016285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1407444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1362102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45341.65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45341.65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0.032216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1655"/>
                        </a:lnSpc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922416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930673.1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-8257.07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8257.072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0.008952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1272012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1251016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20995.65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20995.65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0.016506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1064856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1023630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41226.42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41226.42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0.038715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spc="-445" dirty="0">
                          <a:latin typeface="Arial"/>
                          <a:cs typeface="Arial"/>
                        </a:rPr>
                        <a:t>……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1338060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1332763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5296.699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5296.699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0.003958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1457400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1310052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147347.7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147347.7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0.101103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40" dirty="0">
                          <a:latin typeface="Carlito"/>
                          <a:cs typeface="Carlito"/>
                        </a:rPr>
                        <a:t>Total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1.183679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49129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Applications of Linear</a:t>
            </a:r>
            <a:r>
              <a:rPr sz="2800" u="none" spc="-135" dirty="0"/>
              <a:t> </a:t>
            </a:r>
            <a:r>
              <a:rPr sz="2800" u="none" spc="-5" dirty="0"/>
              <a:t>Regression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259826" y="3020009"/>
            <a:ext cx="252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" algn="ctr">
              <a:lnSpc>
                <a:spcPct val="100000"/>
              </a:lnSpc>
            </a:pP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653" y="3042804"/>
            <a:ext cx="2045335" cy="7156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" algn="ctr">
              <a:lnSpc>
                <a:spcPct val="100000"/>
              </a:lnSpc>
              <a:spcBef>
                <a:spcPts val="31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148" y="2979939"/>
            <a:ext cx="1980564" cy="7156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883" y="5578295"/>
            <a:ext cx="2670175" cy="714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761" y="5573064"/>
            <a:ext cx="257302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" algn="ctr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5464" y="1289303"/>
            <a:ext cx="1700783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4776" y="1255775"/>
            <a:ext cx="186537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4711" y="1179575"/>
            <a:ext cx="1538181" cy="173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8544" y="3846576"/>
            <a:ext cx="2087880" cy="1511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671" y="3846576"/>
            <a:ext cx="1719072" cy="175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211" y="110693"/>
            <a:ext cx="39319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20" dirty="0"/>
              <a:t>Types </a:t>
            </a:r>
            <a:r>
              <a:rPr sz="2800" u="none" dirty="0"/>
              <a:t>of Linear</a:t>
            </a:r>
            <a:r>
              <a:rPr sz="2800" u="none" spc="-60" dirty="0"/>
              <a:t> </a:t>
            </a:r>
            <a:r>
              <a:rPr sz="2800" u="none" spc="-5" dirty="0"/>
              <a:t>Regression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420451" y="987551"/>
            <a:ext cx="9251301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10" y="110693"/>
            <a:ext cx="75811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" dirty="0"/>
              <a:t>Regression </a:t>
            </a:r>
            <a:r>
              <a:rPr sz="2800" u="none" dirty="0"/>
              <a:t>Analysis Forms </a:t>
            </a:r>
            <a:r>
              <a:rPr sz="2800" u="none" spc="5" dirty="0"/>
              <a:t>and</a:t>
            </a:r>
            <a:r>
              <a:rPr sz="2800" u="none" spc="-254" dirty="0"/>
              <a:t> </a:t>
            </a:r>
            <a:r>
              <a:rPr sz="2800" u="none" spc="-20" dirty="0"/>
              <a:t>Types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47091" y="744727"/>
            <a:ext cx="10690225" cy="5423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76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Single explanatory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independent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8685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is described by a linear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 +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ts val="2160"/>
              </a:lnSpc>
              <a:spcBef>
                <a:spcPts val="25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(Hindi 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sz="20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language),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>
              <a:lnSpc>
                <a:spcPts val="216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spent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X’s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assumed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6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07670" algn="l"/>
                <a:tab pos="4083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 +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</a:t>
            </a:r>
            <a:r>
              <a:rPr sz="2025" spc="-15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025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455" indent="-40259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5455" algn="l"/>
                <a:tab pos="46609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curved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869" lvl="1" indent="-34480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864869" algn="l"/>
                <a:tab pos="8655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6167</Words>
  <Application>Microsoft Office PowerPoint</Application>
  <PresentationFormat>Widescreen</PresentationFormat>
  <Paragraphs>1358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Carlito</vt:lpstr>
      <vt:lpstr>DejaVu Serif Condensed</vt:lpstr>
      <vt:lpstr>Symbol</vt:lpstr>
      <vt:lpstr>Times New Roman</vt:lpstr>
      <vt:lpstr>Trebuchet MS</vt:lpstr>
      <vt:lpstr>Wingdings</vt:lpstr>
      <vt:lpstr>Wingdings 3</vt:lpstr>
      <vt:lpstr>Facet</vt:lpstr>
      <vt:lpstr>Linear Regression</vt:lpstr>
      <vt:lpstr>Linear Regression</vt:lpstr>
      <vt:lpstr>Linear Regression</vt:lpstr>
      <vt:lpstr>Linear Regression</vt:lpstr>
      <vt:lpstr>What is Linear Regression?</vt:lpstr>
      <vt:lpstr>Regression?</vt:lpstr>
      <vt:lpstr>Applications of Linear Regression</vt:lpstr>
      <vt:lpstr>Types of Linear Regression</vt:lpstr>
      <vt:lpstr>Regression Analysis Forms and Types</vt:lpstr>
      <vt:lpstr>Terminology</vt:lpstr>
      <vt:lpstr>Problem Statement</vt:lpstr>
      <vt:lpstr>Data set 2</vt:lpstr>
      <vt:lpstr>Regression</vt:lpstr>
      <vt:lpstr>Graphical Visualization of Example 1 ( Ref: Dataset 1)</vt:lpstr>
      <vt:lpstr>Graphical Visualization Examples</vt:lpstr>
      <vt:lpstr>Graphical Visualization Examples (Contd.)</vt:lpstr>
      <vt:lpstr>Graphical Visualization Examples (Contd.)</vt:lpstr>
      <vt:lpstr>Straight Line Relationship</vt:lpstr>
      <vt:lpstr>Straight Line Relationship</vt:lpstr>
      <vt:lpstr>Straight Line Relationship</vt:lpstr>
      <vt:lpstr>Straight Line Relationship</vt:lpstr>
      <vt:lpstr>Straight Line Relationship</vt:lpstr>
      <vt:lpstr>Simple Linear Regression</vt:lpstr>
      <vt:lpstr>Simple Linear Regression Model</vt:lpstr>
      <vt:lpstr>Simple Linear Regression Model</vt:lpstr>
      <vt:lpstr>PowerPoint Presentation</vt:lpstr>
      <vt:lpstr>Ordinary Least Square</vt:lpstr>
      <vt:lpstr>Best Fit Line</vt:lpstr>
      <vt:lpstr>Ordinary least square</vt:lpstr>
      <vt:lpstr>Least Square Regression</vt:lpstr>
      <vt:lpstr>Output of Simple Linear Regression</vt:lpstr>
      <vt:lpstr>Output Interpretation</vt:lpstr>
      <vt:lpstr>Coefficients Table</vt:lpstr>
      <vt:lpstr>What is the Advertising Revenue?</vt:lpstr>
      <vt:lpstr>Hypothesis test &amp; P value</vt:lpstr>
      <vt:lpstr>Standard Error</vt:lpstr>
      <vt:lpstr>Confidence Interval</vt:lpstr>
      <vt:lpstr>Coefficient of Determination – R2</vt:lpstr>
      <vt:lpstr>Coefficient of Determination – R2</vt:lpstr>
      <vt:lpstr>Coefficient of Determination – R2</vt:lpstr>
      <vt:lpstr>R-Square: Television Production House Example 2</vt:lpstr>
      <vt:lpstr>R-Square: Television Production House Example 2</vt:lpstr>
      <vt:lpstr>Adjusted 𝑹𝟐</vt:lpstr>
      <vt:lpstr>Standard Error</vt:lpstr>
      <vt:lpstr>Standard Error</vt:lpstr>
      <vt:lpstr>ANOVA Table</vt:lpstr>
      <vt:lpstr>Multiple Linear Regression</vt:lpstr>
      <vt:lpstr>Multiple Linear Regression</vt:lpstr>
      <vt:lpstr>Multiple Regression</vt:lpstr>
      <vt:lpstr>Multiple Linear Regression Example</vt:lpstr>
      <vt:lpstr>How to Analyse a Linear Model</vt:lpstr>
      <vt:lpstr>Assumptions for Linear Regression</vt:lpstr>
      <vt:lpstr>Dataset 3</vt:lpstr>
      <vt:lpstr>Multiple Linear Regression Output</vt:lpstr>
      <vt:lpstr>Coefficient Table</vt:lpstr>
      <vt:lpstr>Assumptions</vt:lpstr>
      <vt:lpstr>Assumptions</vt:lpstr>
      <vt:lpstr>Assumption - Normality</vt:lpstr>
      <vt:lpstr>Assumption – Homoscedasticity and Heteroscedasticity</vt:lpstr>
      <vt:lpstr>Assumption- Homoscedasticity and Heteroscedasticity</vt:lpstr>
      <vt:lpstr>Assumption – Multi-collinearity</vt:lpstr>
      <vt:lpstr>Model Validation</vt:lpstr>
      <vt:lpstr>Regression Results : Model Fit</vt:lpstr>
      <vt:lpstr>R Square</vt:lpstr>
      <vt:lpstr>Adjusted R Square</vt:lpstr>
      <vt:lpstr>Actual vs Fitted Values</vt:lpstr>
      <vt:lpstr>Actual vs Fitted Values</vt:lpstr>
      <vt:lpstr>MAPE – Mean Absolute Percentage Error</vt:lpstr>
      <vt:lpstr>MAPE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Nallagoni Omkar</dc:creator>
  <cp:lastModifiedBy>OMKAR NALLAGONI</cp:lastModifiedBy>
  <cp:revision>3</cp:revision>
  <dcterms:created xsi:type="dcterms:W3CDTF">2020-04-12T07:41:00Z</dcterms:created>
  <dcterms:modified xsi:type="dcterms:W3CDTF">2022-09-07T11:27:06Z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ad6cc0c0-796c-432f-b58a-64d51c967777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