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96" r:id="rId11"/>
    <p:sldId id="267" r:id="rId12"/>
    <p:sldId id="268" r:id="rId13"/>
    <p:sldId id="270" r:id="rId14"/>
    <p:sldId id="269" r:id="rId15"/>
    <p:sldId id="271" r:id="rId16"/>
    <p:sldId id="275" r:id="rId17"/>
    <p:sldId id="292" r:id="rId18"/>
    <p:sldId id="273" r:id="rId19"/>
    <p:sldId id="274" r:id="rId20"/>
    <p:sldId id="276" r:id="rId21"/>
    <p:sldId id="277" r:id="rId22"/>
    <p:sldId id="278" r:id="rId23"/>
    <p:sldId id="293" r:id="rId24"/>
    <p:sldId id="295" r:id="rId25"/>
    <p:sldId id="294" r:id="rId26"/>
    <p:sldId id="279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4C786-C77F-46EB-8AAB-8DE9E494AE4C}" v="4" dt="2023-01-11T04:07:54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NALLAGONI" userId="42283962c45f59c9" providerId="LiveId" clId="{AB6A1874-5B56-44EF-854E-31286E54C09A}"/>
    <pc:docChg chg="modSld">
      <pc:chgData name="OMKAR NALLAGONI" userId="42283962c45f59c9" providerId="LiveId" clId="{AB6A1874-5B56-44EF-854E-31286E54C09A}" dt="2022-09-19T14:45:13.408" v="0" actId="1076"/>
      <pc:docMkLst>
        <pc:docMk/>
      </pc:docMkLst>
      <pc:sldChg chg="modSp mod">
        <pc:chgData name="OMKAR NALLAGONI" userId="42283962c45f59c9" providerId="LiveId" clId="{AB6A1874-5B56-44EF-854E-31286E54C09A}" dt="2022-09-19T14:45:13.408" v="0" actId="1076"/>
        <pc:sldMkLst>
          <pc:docMk/>
          <pc:sldMk cId="737396093" sldId="258"/>
        </pc:sldMkLst>
        <pc:spChg chg="mod">
          <ac:chgData name="OMKAR NALLAGONI" userId="42283962c45f59c9" providerId="LiveId" clId="{AB6A1874-5B56-44EF-854E-31286E54C09A}" dt="2022-09-19T14:45:13.408" v="0" actId="1076"/>
          <ac:spMkLst>
            <pc:docMk/>
            <pc:sldMk cId="737396093" sldId="258"/>
            <ac:spMk id="27" creationId="{00000000-0000-0000-0000-000000000000}"/>
          </ac:spMkLst>
        </pc:spChg>
      </pc:sldChg>
    </pc:docChg>
  </pc:docChgLst>
  <pc:docChgLst>
    <pc:chgData name="OMKAR NALLAGONI" userId="42283962c45f59c9" providerId="LiveId" clId="{DA74C786-C77F-46EB-8AAB-8DE9E494AE4C}"/>
    <pc:docChg chg="modSld">
      <pc:chgData name="OMKAR NALLAGONI" userId="42283962c45f59c9" providerId="LiveId" clId="{DA74C786-C77F-46EB-8AAB-8DE9E494AE4C}" dt="2023-01-11T04:07:54.996" v="4" actId="20577"/>
      <pc:docMkLst>
        <pc:docMk/>
      </pc:docMkLst>
      <pc:sldChg chg="modSp mod">
        <pc:chgData name="OMKAR NALLAGONI" userId="42283962c45f59c9" providerId="LiveId" clId="{DA74C786-C77F-46EB-8AAB-8DE9E494AE4C}" dt="2023-01-09T04:40:33.288" v="0" actId="1076"/>
        <pc:sldMkLst>
          <pc:docMk/>
          <pc:sldMk cId="737396093" sldId="258"/>
        </pc:sldMkLst>
        <pc:spChg chg="mod">
          <ac:chgData name="OMKAR NALLAGONI" userId="42283962c45f59c9" providerId="LiveId" clId="{DA74C786-C77F-46EB-8AAB-8DE9E494AE4C}" dt="2023-01-09T04:40:33.288" v="0" actId="1076"/>
          <ac:spMkLst>
            <pc:docMk/>
            <pc:sldMk cId="737396093" sldId="258"/>
            <ac:spMk id="37" creationId="{00000000-0000-0000-0000-000000000000}"/>
          </ac:spMkLst>
        </pc:spChg>
      </pc:sldChg>
      <pc:sldChg chg="modSp">
        <pc:chgData name="OMKAR NALLAGONI" userId="42283962c45f59c9" providerId="LiveId" clId="{DA74C786-C77F-46EB-8AAB-8DE9E494AE4C}" dt="2023-01-11T04:07:54.996" v="4" actId="20577"/>
        <pc:sldMkLst>
          <pc:docMk/>
          <pc:sldMk cId="1559677691" sldId="267"/>
        </pc:sldMkLst>
        <pc:spChg chg="mod">
          <ac:chgData name="OMKAR NALLAGONI" userId="42283962c45f59c9" providerId="LiveId" clId="{DA74C786-C77F-46EB-8AAB-8DE9E494AE4C}" dt="2023-01-11T04:07:54.996" v="4" actId="20577"/>
          <ac:spMkLst>
            <pc:docMk/>
            <pc:sldMk cId="1559677691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5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6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97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8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626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75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8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3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4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2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8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3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6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8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B0256-B1D3-4479-AAB7-9B5FD01E8549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541D1D-D3F1-4021-918E-AB6EE1184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0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06F14FBA-4E52-4C3F-B335-E773F6D40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85" r="16581" b="368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3150" y="2217981"/>
            <a:ext cx="3697357" cy="121101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4600" b="1" dirty="0">
                <a:latin typeface="Arial Black" panose="020B0A04020102020204" pitchFamily="34" charset="0"/>
              </a:rPr>
              <a:t>Logistic Regression</a:t>
            </a:r>
            <a:endParaRPr lang="en-IN" sz="46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2015" y="3551583"/>
            <a:ext cx="3893440" cy="1096899"/>
          </a:xfrm>
        </p:spPr>
        <p:txBody>
          <a:bodyPr>
            <a:normAutofit/>
          </a:bodyPr>
          <a:lstStyle/>
          <a:p>
            <a:r>
              <a:rPr lang="en-GB" dirty="0"/>
              <a:t>                                                                                                                   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Omkar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3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1" y="326490"/>
            <a:ext cx="11500834" cy="5106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latin typeface="Eras Light ITC" panose="020B0402030504020804" pitchFamily="34" charset="0"/>
              </a:rPr>
              <a:t>GLM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0723" y="1452926"/>
            <a:ext cx="142539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Linear Model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78806" y="1957589"/>
            <a:ext cx="65038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5678" y="2056258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78" y="2056258"/>
                <a:ext cx="60625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79509" y="2056258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09" y="2056258"/>
                <a:ext cx="60625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398135" y="4417453"/>
            <a:ext cx="30651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4806" y="453121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06" y="4531216"/>
                <a:ext cx="1811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72736" y="453121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736" y="4531216"/>
                <a:ext cx="1811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17792" y="1819089"/>
                <a:ext cx="721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92" y="1819089"/>
                <a:ext cx="72160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1017" r="-1101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17792" y="4278953"/>
                <a:ext cx="123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92" y="4278953"/>
                <a:ext cx="123168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455" r="-5941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 rot="19409332">
            <a:off x="3346334" y="2232795"/>
            <a:ext cx="579549" cy="232340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 rot="2450466">
            <a:off x="7883468" y="2249051"/>
            <a:ext cx="579549" cy="232340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5013976" y="2100163"/>
            <a:ext cx="1635617" cy="14179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Link Function (e.g. Sigmoid)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434884" y="3544942"/>
            <a:ext cx="793807" cy="4228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519038" y="4007942"/>
            <a:ext cx="62549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GLM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6178" y="5528556"/>
                <a:ext cx="10991513" cy="92333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When you take a linear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i="1" dirty="0"/>
                  <a:t>that ranges from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IN" i="1" dirty="0"/>
                  <a:t>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i="1" dirty="0"/>
                  <a:t> and squeeze it into the range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IN" i="1" dirty="0"/>
                  <a:t> using a link function then what you are building is called Generalized Linear Model.</a:t>
                </a:r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78" y="5528556"/>
                <a:ext cx="10991513" cy="923330"/>
              </a:xfrm>
              <a:prstGeom prst="rect">
                <a:avLst/>
              </a:prstGeom>
              <a:blipFill>
                <a:blip r:embed="rId8"/>
                <a:stretch>
                  <a:fillRect l="-443" t="-326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30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Logistic Regression Model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839976" y="2400919"/>
                <a:ext cx="5600238" cy="790345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GB" sz="32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sz="3200" b="0" i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200" i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3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3200" dirty="0"/>
                  <a:t> </a:t>
                </a:r>
                <a:endParaRPr lang="en-IN" sz="32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976" y="2400919"/>
                <a:ext cx="5600238" cy="790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06827" y="4250028"/>
            <a:ext cx="30651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Conditional Probability of Y given that X takes the value x,</a:t>
            </a:r>
          </a:p>
          <a:p>
            <a:r>
              <a:rPr lang="en-GB" dirty="0"/>
              <a:t>e.g. Probability that a tumour type (Y) is malignant (Y=1) given that its size (X) is 7 mm (x)</a:t>
            </a:r>
            <a:endParaRPr lang="en-IN" dirty="0"/>
          </a:p>
        </p:txBody>
      </p:sp>
      <p:sp>
        <p:nvSpPr>
          <p:cNvPr id="5" name="Up Arrow 4"/>
          <p:cNvSpPr/>
          <p:nvPr/>
        </p:nvSpPr>
        <p:spPr>
          <a:xfrm rot="3126644">
            <a:off x="4220696" y="2834467"/>
            <a:ext cx="399245" cy="164466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e 5"/>
          <p:cNvSpPr/>
          <p:nvPr/>
        </p:nvSpPr>
        <p:spPr>
          <a:xfrm rot="16200000">
            <a:off x="6640664" y="1959567"/>
            <a:ext cx="693964" cy="3591496"/>
          </a:xfrm>
          <a:prstGeom prst="leftBrace">
            <a:avLst>
              <a:gd name="adj1" fmla="val 24789"/>
              <a:gd name="adj2" fmla="val 493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975797" y="4156565"/>
            <a:ext cx="245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Non-Linear Function!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6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Range of Sigmoid Function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92428" y="1597654"/>
                <a:ext cx="2395592" cy="792396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8" y="1597654"/>
                <a:ext cx="2395592" cy="7923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2428" y="3047547"/>
                <a:ext cx="2150772" cy="15929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When z = -</a:t>
                </a:r>
                <a:r>
                  <a:rPr lang="en-GB" dirty="0" err="1"/>
                  <a:t>Inf</a:t>
                </a:r>
                <a:r>
                  <a:rPr lang="en-GB" dirty="0"/>
                  <a:t>,   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𝑖𝑛𝑓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8" y="3047547"/>
                <a:ext cx="2150772" cy="1592937"/>
              </a:xfrm>
              <a:prstGeom prst="rect">
                <a:avLst/>
              </a:prstGeom>
              <a:blipFill>
                <a:blip r:embed="rId3"/>
                <a:stretch>
                  <a:fillRect l="-1972" t="-1901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4184" y="3047547"/>
                <a:ext cx="3945696" cy="145046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When z = </a:t>
                </a:r>
                <a:r>
                  <a:rPr lang="en-GB" dirty="0" err="1"/>
                  <a:t>inf</a:t>
                </a:r>
                <a:r>
                  <a:rPr lang="en-GB" dirty="0"/>
                  <a:t>, 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84" y="3047547"/>
                <a:ext cx="3945696" cy="1450462"/>
              </a:xfrm>
              <a:prstGeom prst="rect">
                <a:avLst/>
              </a:prstGeom>
              <a:blipFill>
                <a:blip r:embed="rId4"/>
                <a:stretch>
                  <a:fillRect l="-1079" t="-208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28" y="5525036"/>
                <a:ext cx="39773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Therefore,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0&lt; </m:t>
                    </m:r>
                    <m:r>
                      <a:rPr lang="en-IN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IN" sz="28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8" y="5525036"/>
                <a:ext cx="3977307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063" t="-10465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177348" y="5678924"/>
            <a:ext cx="7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63594" y="5725090"/>
                <a:ext cx="155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𝐼𝑛𝑓</m:t>
                              </m:r>
                            </m:e>
                          </m:d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594" y="5725090"/>
                <a:ext cx="1554465" cy="276999"/>
              </a:xfrm>
              <a:prstGeom prst="rect">
                <a:avLst/>
              </a:prstGeom>
              <a:blipFill>
                <a:blip r:embed="rId6"/>
                <a:stretch>
                  <a:fillRect l="-3137" t="-2174" r="-3529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63594" y="6048256"/>
                <a:ext cx="1607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𝐼𝑛𝑓</m:t>
                              </m:r>
                            </m:e>
                          </m:d>
                        </m:e>
                      </m:fun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𝐼𝑛𝑓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594" y="6048256"/>
                <a:ext cx="1607684" cy="276999"/>
              </a:xfrm>
              <a:prstGeom prst="rect">
                <a:avLst/>
              </a:prstGeom>
              <a:blipFill>
                <a:blip r:embed="rId7"/>
                <a:stretch>
                  <a:fillRect l="-3409" t="-2174" r="-4167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73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uiExpand="1" build="p" animBg="1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u="sng" dirty="0">
                <a:solidFill>
                  <a:srgbClr val="00B0F0"/>
                </a:solidFill>
                <a:latin typeface="Eras Light ITC" panose="020B0402030504020804" pitchFamily="34" charset="0"/>
              </a:rPr>
              <a:t>Linear Transformation</a:t>
            </a:r>
            <a:endParaRPr lang="en-IN" b="1" u="sng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76115" y="1736388"/>
                <a:ext cx="3757054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/>
                  <a:t>P(Y = 1| x) </a:t>
                </a:r>
                <a14:m>
                  <m:oMath xmlns:m="http://schemas.openxmlformats.org/officeDocument/2006/math"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d>
                    <m:r>
                      <a:rPr lang="en-IN" i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15" y="1736388"/>
                <a:ext cx="3757054" cy="484941"/>
              </a:xfrm>
              <a:prstGeom prst="rect">
                <a:avLst/>
              </a:prstGeom>
              <a:blipFill rotWithShape="0">
                <a:blip r:embed="rId2"/>
                <a:stretch>
                  <a:fillRect l="-1461" t="-7595" r="-7143" b="-79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76115" y="2648228"/>
            <a:ext cx="412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 us write P(Y=1|x) as p(x), for simplicity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6115" y="3300253"/>
                <a:ext cx="2648096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15" y="3300253"/>
                <a:ext cx="2648096" cy="6291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76115" y="4394675"/>
                <a:ext cx="26488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1+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15" y="4394675"/>
                <a:ext cx="2648802" cy="661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24211" y="4540965"/>
            <a:ext cx="202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, Taking Reciprocal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06250" y="5392314"/>
                <a:ext cx="2597121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−1=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50" y="5392314"/>
                <a:ext cx="2597121" cy="6594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98208" y="1617717"/>
                <a:ext cx="2618344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208" y="1617717"/>
                <a:ext cx="2618344" cy="6765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98208" y="2679294"/>
                <a:ext cx="2496133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208" y="2679294"/>
                <a:ext cx="2496133" cy="6765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298208" y="3929400"/>
                <a:ext cx="309283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208" y="3929400"/>
                <a:ext cx="3092833" cy="714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/>
          <p:cNvSpPr/>
          <p:nvPr/>
        </p:nvSpPr>
        <p:spPr>
          <a:xfrm rot="16200000">
            <a:off x="8603837" y="3965029"/>
            <a:ext cx="693964" cy="2215169"/>
          </a:xfrm>
          <a:prstGeom prst="leftBrace">
            <a:avLst>
              <a:gd name="adj1" fmla="val 24789"/>
              <a:gd name="adj2" fmla="val 493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244536" y="553735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15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Logistic Regression Model in Linear Form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8500" y="1791507"/>
                <a:ext cx="309283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0" y="1791507"/>
                <a:ext cx="3092833" cy="714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43508" y="1791507"/>
                <a:ext cx="378283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08" y="1791507"/>
                <a:ext cx="3782830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/>
          <p:cNvSpPr/>
          <p:nvPr/>
        </p:nvSpPr>
        <p:spPr>
          <a:xfrm>
            <a:off x="5581132" y="2555204"/>
            <a:ext cx="746974" cy="540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298029" y="324547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Odds of Y=1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8500" y="4532221"/>
            <a:ext cx="3049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Interpreting the coefficient b: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30117" y="5076143"/>
            <a:ext cx="63858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one unit increase in the value of x the log of odds of Y will increase by an amount equal to b, provided all the other factors remains constant.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43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Odds Vs Probability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5156" y="1840536"/>
                <a:ext cx="7513211" cy="863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3200" dirty="0">
                    <a:latin typeface="Eras Light ITC" panose="020B0402030504020804" pitchFamily="34" charset="0"/>
                  </a:rPr>
                  <a:t>Odds (in favour)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𝑆𝑢𝑐𝑐𝑒𝑠𝑠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𝐹𝑎𝑖𝑙𝑢𝑟𝑒</m:t>
                            </m:r>
                          </m:e>
                        </m:d>
                      </m:den>
                    </m:f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𝑆𝑢𝑐𝑐𝑒𝑠𝑠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𝑆𝑢𝑐𝑐𝑒𝑠𝑠</m:t>
                            </m:r>
                          </m:e>
                        </m:d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6" y="1840536"/>
                <a:ext cx="7513211" cy="863891"/>
              </a:xfrm>
              <a:prstGeom prst="rect">
                <a:avLst/>
              </a:prstGeom>
              <a:blipFill rotWithShape="0">
                <a:blip r:embed="rId2"/>
                <a:stretch>
                  <a:fillRect l="-2110" b="-42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0608" y="3269956"/>
            <a:ext cx="803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Note: Probability ranges between 0 and 1, while odds ranges between 0 and infinity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84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How this Entire Process Work?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392413" y="2904183"/>
            <a:ext cx="1558343" cy="113334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Training Data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2079545" y="3065170"/>
            <a:ext cx="1081825" cy="8113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90159" y="2820470"/>
            <a:ext cx="1867437" cy="1300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Fit Logistic Regression model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286385" y="3065170"/>
            <a:ext cx="1081825" cy="8113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6368211" y="2743199"/>
            <a:ext cx="1622738" cy="13651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 Odds (Y = 1|x)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8119738" y="3065170"/>
            <a:ext cx="1081825" cy="8113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9330352" y="2743198"/>
            <a:ext cx="1365161" cy="13651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 P(Y=1|x)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9484899" y="4224269"/>
            <a:ext cx="1210614" cy="60530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9278837" y="4945486"/>
            <a:ext cx="1622738" cy="13651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 Class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 OR 1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60608" y="1811144"/>
            <a:ext cx="225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x = Tumour Size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Y = Tumour Type (0/1)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845775" y="1811144"/>
                <a:ext cx="275620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IN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IN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775" y="1811144"/>
                <a:ext cx="2756204" cy="714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150047" y="1593736"/>
            <a:ext cx="2878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 are interested </a:t>
            </a:r>
          </a:p>
          <a:p>
            <a:r>
              <a:rPr lang="en-GB" sz="1600" dirty="0"/>
              <a:t>in the Probability outcome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44441" y="2181362"/>
            <a:ext cx="2878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Convert Odds to Probability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0985224" y="5212568"/>
            <a:ext cx="1043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Our Final Interest is in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/>
              <a:t>Class!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957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How this Entire Process Work?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392413" y="2904183"/>
            <a:ext cx="1558343" cy="113334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Training Data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2079545" y="3065170"/>
            <a:ext cx="1081825" cy="8113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90159" y="2820470"/>
            <a:ext cx="1867437" cy="1300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Fit Logistic Regression model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286385" y="3065170"/>
            <a:ext cx="1081825" cy="8113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6368211" y="2743199"/>
            <a:ext cx="1622738" cy="13651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 Odds (Y = 1|x)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8119738" y="3065170"/>
            <a:ext cx="1081825" cy="8113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9330352" y="2743198"/>
            <a:ext cx="1365161" cy="13651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 P(Y=1|x)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9484899" y="4224269"/>
            <a:ext cx="1210614" cy="60530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9278837" y="4945486"/>
            <a:ext cx="1622738" cy="13651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 Class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 OR 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706118" y="1944710"/>
            <a:ext cx="2665927" cy="227955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706117" y="4340177"/>
            <a:ext cx="2665927" cy="227955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371985" y="1944710"/>
            <a:ext cx="3304215" cy="239546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9331089" y="1275799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PROBLEM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9488" y="6021531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PROBLEM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6385" y="1275799"/>
            <a:ext cx="13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13605" y="4458165"/>
                <a:ext cx="275620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IN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IN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605" y="4458165"/>
                <a:ext cx="2756204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754056" y="5200484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Estimate a and 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5366" y="1583616"/>
            <a:ext cx="2616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Predict Probability from odds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73285" y="6339901"/>
            <a:ext cx="2682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Predict class from Probability</a:t>
            </a:r>
          </a:p>
        </p:txBody>
      </p:sp>
    </p:spTree>
    <p:extLst>
      <p:ext uri="{BB962C8B-B14F-4D97-AF65-F5344CB8AC3E}">
        <p14:creationId xmlns:p14="http://schemas.microsoft.com/office/powerpoint/2010/main" val="369927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1" grpId="0" animBg="1"/>
      <p:bldP spid="22" grpId="0"/>
      <p:bldP spid="23" grpId="0"/>
      <p:bldP spid="24" grpId="0"/>
      <p:bldP spid="19" grpId="0"/>
      <p:bldP spid="13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Problem 2 - Deriving Probability from Odds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0608" y="1660232"/>
                <a:ext cx="2486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Let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1660232"/>
                <a:ext cx="248632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2882" y="2504988"/>
                <a:ext cx="214404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>
                              <a:latin typeface="Cambria Math" panose="02040503050406030204" pitchFamily="18" charset="0"/>
                            </a:rPr>
                            <m:t>⟹</m:t>
                          </m:r>
                          <m:r>
                            <m:rPr>
                              <m:sty m:val="p"/>
                            </m:rPr>
                            <a:rPr lang="en-IN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82" y="2504988"/>
                <a:ext cx="2144048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2882" y="3535299"/>
                <a:ext cx="241258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>
                              <a:latin typeface="Cambria Math" panose="02040503050406030204" pitchFamily="18" charset="0"/>
                            </a:rPr>
                            <m:t>⟹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82" y="3535299"/>
                <a:ext cx="2412584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02882" y="4624706"/>
                <a:ext cx="247773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>
                              <a:latin typeface="Cambria Math" panose="02040503050406030204" pitchFamily="18" charset="0"/>
                            </a:rPr>
                            <m:t>⟹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 , 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i="0">
                              <a:latin typeface="Cambria Math" panose="02040503050406030204" pitchFamily="18" charset="0"/>
                            </a:rPr>
                            <m:t>say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82" y="4624706"/>
                <a:ext cx="2477730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2882" y="5755717"/>
                <a:ext cx="1866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82" y="5755717"/>
                <a:ext cx="186660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014707" y="1660232"/>
                <a:ext cx="1724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𝑘𝑝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707" y="1660232"/>
                <a:ext cx="172470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14706" y="2389601"/>
                <a:ext cx="17247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𝑘𝑝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706" y="2389601"/>
                <a:ext cx="1724703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014706" y="3196173"/>
                <a:ext cx="1894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IN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706" y="3196173"/>
                <a:ext cx="189430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14706" y="4002768"/>
                <a:ext cx="1541127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IN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706" y="4002768"/>
                <a:ext cx="1541127" cy="6228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014706" y="5660353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was k? Odds right???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026711" y="2303676"/>
                <a:ext cx="1656159" cy="6228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11" y="2303676"/>
                <a:ext cx="1656159" cy="6228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580209" y="1660232"/>
                <a:ext cx="1364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209" y="1660232"/>
                <a:ext cx="136473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45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4172755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Why Probability?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79550" y="2228045"/>
            <a:ext cx="1275008" cy="13007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Tumour</a:t>
            </a:r>
            <a:endParaRPr lang="en-IN" sz="1600" dirty="0"/>
          </a:p>
        </p:txBody>
      </p:sp>
      <p:sp>
        <p:nvSpPr>
          <p:cNvPr id="4" name="Oval 3"/>
          <p:cNvSpPr/>
          <p:nvPr/>
        </p:nvSpPr>
        <p:spPr>
          <a:xfrm>
            <a:off x="842493" y="3939862"/>
            <a:ext cx="749121" cy="7491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713704" y="5100034"/>
            <a:ext cx="1012065" cy="10292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Tumour</a:t>
            </a:r>
            <a:endParaRPr lang="en-IN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970468" y="2655126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Say, Classified as 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70468" y="4091120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Say, Classified as 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70468" y="5576016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Say, Classified as 1</a:t>
            </a:r>
            <a:endParaRPr lang="en-IN" dirty="0"/>
          </a:p>
        </p:txBody>
      </p:sp>
      <p:sp>
        <p:nvSpPr>
          <p:cNvPr id="9" name="Left Brace 8"/>
          <p:cNvSpPr/>
          <p:nvPr/>
        </p:nvSpPr>
        <p:spPr>
          <a:xfrm rot="10800000">
            <a:off x="3870101" y="2655126"/>
            <a:ext cx="811369" cy="3592132"/>
          </a:xfrm>
          <a:prstGeom prst="leftBrace">
            <a:avLst>
              <a:gd name="adj1" fmla="val 48015"/>
              <a:gd name="adj2" fmla="val 521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787184" y="4015821"/>
            <a:ext cx="206705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But how confident are we???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959956" y="2655126"/>
                <a:ext cx="4771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𝑇𝑢𝑚𝑜𝑢𝑟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𝑀𝑎𝑙𝑖𝑔𝑛𝑎𝑛𝑡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=9.75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56" y="2655126"/>
                <a:ext cx="477156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959956" y="4091120"/>
                <a:ext cx="4771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𝑇𝑢𝑚𝑜𝑢𝑟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𝑀𝑎𝑙𝑖𝑔𝑛𝑎𝑛𝑡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=2.50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56" y="4091120"/>
                <a:ext cx="477156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959956" y="5590972"/>
                <a:ext cx="4771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𝑇𝑢𝑚𝑜𝑢𝑟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𝑀𝑎𝑙𝑖𝑔𝑛𝑎𝑛𝑡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=5.77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=0.65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56" y="5590972"/>
                <a:ext cx="477156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952930" y="2182130"/>
            <a:ext cx="785611" cy="42708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721728" y="750717"/>
            <a:ext cx="5009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Interpretation:</a:t>
            </a:r>
            <a:r>
              <a:rPr lang="en-GB" dirty="0"/>
              <a:t> Probability that the tumour is malignant given that its size is 9.75 mm is 0.81 (i.e. there is 81% chance of that tumour to be malignant given this size!). The tumour is probably malignant.</a:t>
            </a:r>
          </a:p>
          <a:p>
            <a:pPr algn="just"/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10800000">
            <a:off x="10945908" y="3024458"/>
            <a:ext cx="785611" cy="42708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779157" y="3435829"/>
                <a:ext cx="11464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IN" sz="1400" dirty="0"/>
                  <a:t>% Chance!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157" y="3435829"/>
                <a:ext cx="1146468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8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CCBF-D2E0-43D6-84A8-7DB2B86C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84C8-9B69-4CDF-84A5-FD2B39D3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Linear Regression vs 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Sigmoid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 Odds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to find 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Classification Metrics</a:t>
            </a:r>
          </a:p>
        </p:txBody>
      </p:sp>
    </p:spTree>
    <p:extLst>
      <p:ext uri="{BB962C8B-B14F-4D97-AF65-F5344CB8AC3E}">
        <p14:creationId xmlns:p14="http://schemas.microsoft.com/office/powerpoint/2010/main" val="2659097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Problem 3 – Predicting Class from Probability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59110" y="1931831"/>
            <a:ext cx="0" cy="431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837127" y="2434107"/>
            <a:ext cx="6774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26902" y="1998303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Tumour Size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30074" y="1998303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Tumour Type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62130" y="2743200"/>
            <a:ext cx="10303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2.5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0.75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15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:</a:t>
            </a:r>
          </a:p>
          <a:p>
            <a:pPr algn="ctr"/>
            <a:r>
              <a:rPr lang="en-GB" dirty="0"/>
              <a:t>: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84113" y="2743200"/>
            <a:ext cx="1030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1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1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:</a:t>
            </a:r>
          </a:p>
          <a:p>
            <a:pPr algn="ctr"/>
            <a:r>
              <a:rPr lang="en-GB" dirty="0"/>
              <a:t>: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984124" y="1931831"/>
            <a:ext cx="0" cy="422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97425" y="1971886"/>
                <a:ext cx="1811713" cy="395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25" y="1971886"/>
                <a:ext cx="1811713" cy="395749"/>
              </a:xfrm>
              <a:prstGeom prst="rect">
                <a:avLst/>
              </a:prstGeom>
              <a:blipFill rotWithShape="0">
                <a:blip r:embed="rId2"/>
                <a:stretch>
                  <a:fillRect t="-104615" r="-31987" b="-17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782615" y="2743200"/>
            <a:ext cx="1030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0.12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0.03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0.19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0.73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:</a:t>
            </a:r>
          </a:p>
          <a:p>
            <a:pPr algn="ctr"/>
            <a:r>
              <a:rPr lang="en-GB" dirty="0"/>
              <a:t>:</a:t>
            </a:r>
            <a:endParaRPr lang="en-IN" dirty="0"/>
          </a:p>
        </p:txBody>
      </p:sp>
      <p:sp>
        <p:nvSpPr>
          <p:cNvPr id="21" name="Left Brace 20"/>
          <p:cNvSpPr/>
          <p:nvPr/>
        </p:nvSpPr>
        <p:spPr>
          <a:xfrm rot="10800000">
            <a:off x="6838682" y="2743200"/>
            <a:ext cx="605307" cy="2794715"/>
          </a:xfrm>
          <a:prstGeom prst="leftBrace">
            <a:avLst>
              <a:gd name="adj1" fmla="val 3812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7611414" y="3678892"/>
            <a:ext cx="1210613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Predicted Probability values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9117977" y="1851618"/>
            <a:ext cx="244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we would like to understand…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12924" y="2926080"/>
            <a:ext cx="289995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48560" y="2743200"/>
            <a:ext cx="21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Malignant or Benign?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812924" y="3492440"/>
            <a:ext cx="289995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48560" y="3309560"/>
            <a:ext cx="21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Malignant or Benign?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812924" y="5351463"/>
            <a:ext cx="289995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48560" y="5168583"/>
            <a:ext cx="21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Malignant or Benign?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  <p:bldP spid="23" grpId="0"/>
      <p:bldP spid="12" grpId="0"/>
      <p:bldP spid="24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Select a Threshold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0608" y="1711234"/>
                <a:ext cx="667060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Select a threshold value t such that,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𝑀𝑎𝑙𝑖𝑔𝑛𝑎𝑛𝑡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𝑝𝑟𝑒𝑑𝑖𝑐𝑡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𝐵𝑒𝑛𝑖𝑔𝑛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1711234"/>
                <a:ext cx="6670609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731" t="-2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0608" y="4558937"/>
            <a:ext cx="512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</a:rPr>
              <a:t>But what value of t should we select???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Threshold Selection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63039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What happens if t is large?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25189" y="2690949"/>
            <a:ext cx="611341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4486" y="2537060"/>
                <a:ext cx="14461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6" y="2537060"/>
                <a:ext cx="1446165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64498" y="266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278975" y="2663037"/>
            <a:ext cx="319261" cy="36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88629" y="2690948"/>
            <a:ext cx="0" cy="43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65712" y="3149418"/>
            <a:ext cx="64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0.70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713978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3276419" y="2633261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351492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3737173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420575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5930000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136628" y="263098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406193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6809504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7155287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7391940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7542225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7707032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/>
          <p:nvPr/>
        </p:nvCxnSpPr>
        <p:spPr>
          <a:xfrm>
            <a:off x="2301342" y="5299166"/>
            <a:ext cx="611341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0651" y="5268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8255128" y="5271254"/>
            <a:ext cx="319261" cy="36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64782" y="5299165"/>
            <a:ext cx="0" cy="43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41865" y="5757635"/>
            <a:ext cx="64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0.70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2690131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3252572" y="524147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349107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3713326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418190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5906153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6112781" y="5239205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6382346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6785657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7131440" y="5239203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7368093" y="5239203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7518378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7683185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457200" y="4193177"/>
            <a:ext cx="109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 Reality,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94130" y="4820194"/>
            <a:ext cx="1170651" cy="817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6665712" y="3524647"/>
            <a:ext cx="2447062" cy="134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44002" y="3341308"/>
            <a:ext cx="2822712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Albany AMT" panose="020B0604020202020204" pitchFamily="34" charset="0"/>
                <a:cs typeface="Albany AMT" panose="020B0604020202020204" pitchFamily="34" charset="0"/>
              </a:rPr>
              <a:t>More misclassification here!</a:t>
            </a:r>
          </a:p>
          <a:p>
            <a:r>
              <a:rPr lang="en-GB" sz="1600" dirty="0">
                <a:latin typeface="Albany AMT" panose="020B0604020202020204" pitchFamily="34" charset="0"/>
                <a:cs typeface="Albany AMT" panose="020B0604020202020204" pitchFamily="34" charset="0"/>
              </a:rPr>
              <a:t>That is we make more error in classifying malignant.  </a:t>
            </a:r>
            <a:endParaRPr lang="en-IN" sz="16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820149" y="264126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7814907" y="523322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ounded Rectangle 63"/>
          <p:cNvSpPr/>
          <p:nvPr/>
        </p:nvSpPr>
        <p:spPr>
          <a:xfrm>
            <a:off x="9172593" y="2844837"/>
            <a:ext cx="2794120" cy="4964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Disadvantage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9144001" y="1183071"/>
            <a:ext cx="2822712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Albany AMT" panose="020B0604020202020204" pitchFamily="34" charset="0"/>
                <a:cs typeface="Albany AMT" panose="020B0604020202020204" pitchFamily="34" charset="0"/>
              </a:rPr>
              <a:t>Some malignant tumours got mis-classified as benign!</a:t>
            </a:r>
            <a:endParaRPr lang="en-IN" sz="16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65" idx="1"/>
            <a:endCxn id="29" idx="0"/>
          </p:cNvCxnSpPr>
          <p:nvPr/>
        </p:nvCxnSpPr>
        <p:spPr>
          <a:xfrm flipH="1">
            <a:off x="6001846" y="1475459"/>
            <a:ext cx="3142155" cy="115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1"/>
            <a:endCxn id="31" idx="7"/>
          </p:cNvCxnSpPr>
          <p:nvPr/>
        </p:nvCxnSpPr>
        <p:spPr>
          <a:xfrm flipH="1">
            <a:off x="6528841" y="1475459"/>
            <a:ext cx="2615160" cy="117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1"/>
            <a:endCxn id="32" idx="7"/>
          </p:cNvCxnSpPr>
          <p:nvPr/>
        </p:nvCxnSpPr>
        <p:spPr>
          <a:xfrm flipH="1">
            <a:off x="6932152" y="1475459"/>
            <a:ext cx="2211849" cy="117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547087" y="242452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Benign</a:t>
            </a:r>
            <a:endParaRPr lang="en-IN" sz="1400" dirty="0"/>
          </a:p>
        </p:txBody>
      </p:sp>
      <p:sp>
        <p:nvSpPr>
          <p:cNvPr id="75" name="Oval 74"/>
          <p:cNvSpPr/>
          <p:nvPr/>
        </p:nvSpPr>
        <p:spPr>
          <a:xfrm>
            <a:off x="10425962" y="362271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/>
          <p:cNvSpPr/>
          <p:nvPr/>
        </p:nvSpPr>
        <p:spPr>
          <a:xfrm>
            <a:off x="10425962" y="73181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/>
          <p:cNvSpPr txBox="1"/>
          <p:nvPr/>
        </p:nvSpPr>
        <p:spPr>
          <a:xfrm>
            <a:off x="9547086" y="617531"/>
            <a:ext cx="928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Malignant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1892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/>
      <p:bldP spid="39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73" grpId="0"/>
      <p:bldP spid="75" grpId="0" animBg="1"/>
      <p:bldP spid="76" grpId="0" animBg="1"/>
      <p:bldP spid="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Threshold Selection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63039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What happens if t is large?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25189" y="2690949"/>
            <a:ext cx="611341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4486" y="2537060"/>
                <a:ext cx="14461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6" y="2537060"/>
                <a:ext cx="1446165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64498" y="266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278975" y="2663037"/>
            <a:ext cx="319261" cy="36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88629" y="2690948"/>
            <a:ext cx="0" cy="43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65712" y="3149418"/>
            <a:ext cx="64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0.70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713978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3276419" y="2633261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351492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3737173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420575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5930000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136628" y="263098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406193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6809504" y="263098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7155287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7391940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7542225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7707032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/>
          <p:nvPr/>
        </p:nvCxnSpPr>
        <p:spPr>
          <a:xfrm>
            <a:off x="2301342" y="5299166"/>
            <a:ext cx="611341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0651" y="5268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8255128" y="5271254"/>
            <a:ext cx="319261" cy="36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964782" y="5299165"/>
            <a:ext cx="0" cy="43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41865" y="5757635"/>
            <a:ext cx="64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0.70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2690131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3252572" y="524147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349107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3713326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418190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5906153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6112781" y="5239205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6382346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6785657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7131440" y="5239203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7368093" y="5239203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7518378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7683185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549965" y="4179925"/>
            <a:ext cx="109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 Reality,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094134" y="2285738"/>
            <a:ext cx="973370" cy="817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7905131" y="1838367"/>
            <a:ext cx="1358061" cy="48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63193" y="1480856"/>
            <a:ext cx="2559613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Albany AMT" panose="020B0604020202020204" pitchFamily="34" charset="0"/>
                <a:cs typeface="Albany AMT" panose="020B0604020202020204" pitchFamily="34" charset="0"/>
              </a:rPr>
              <a:t>Focus in detecting worst cases where immediate intervention is required (with high priority).</a:t>
            </a:r>
            <a:endParaRPr lang="en-IN" sz="16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820149" y="264126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7814907" y="523322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ounded Rectangle 63"/>
          <p:cNvSpPr/>
          <p:nvPr/>
        </p:nvSpPr>
        <p:spPr>
          <a:xfrm>
            <a:off x="9263192" y="984385"/>
            <a:ext cx="2559614" cy="4964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Advantage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90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Threshold Selection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63039"/>
            <a:ext cx="339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What happens if t is too small?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25189" y="2690949"/>
            <a:ext cx="611341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4486" y="2537060"/>
                <a:ext cx="14461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6" y="2537060"/>
                <a:ext cx="1446165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64498" y="266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278975" y="2663037"/>
            <a:ext cx="319261" cy="36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54076" y="2684172"/>
            <a:ext cx="0" cy="43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1338" y="3145672"/>
            <a:ext cx="64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0.30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713978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3276419" y="2633261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351492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3737173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4205753" y="2630989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5930000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136628" y="2630988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406193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6809504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7155287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7391940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7542225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7707032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/>
          <p:nvPr/>
        </p:nvCxnSpPr>
        <p:spPr>
          <a:xfrm>
            <a:off x="2301342" y="5299166"/>
            <a:ext cx="611341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0651" y="5268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8255128" y="5271254"/>
            <a:ext cx="319261" cy="36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034254" y="5301435"/>
            <a:ext cx="0" cy="43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11338" y="5784667"/>
            <a:ext cx="64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0.30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2690131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3252572" y="524147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349107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3713326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418190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5906153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6112781" y="5239205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6382346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6785657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7131440" y="5239203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7368093" y="5239203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7518378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7683185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549965" y="4179925"/>
            <a:ext cx="109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 Reality,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820149" y="264126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7814907" y="523322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7494328" y="1033213"/>
            <a:ext cx="2822712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Albany AMT" panose="020B0604020202020204" pitchFamily="34" charset="0"/>
                <a:cs typeface="Albany AMT" panose="020B0604020202020204" pitchFamily="34" charset="0"/>
              </a:rPr>
              <a:t>Some benign tumours got mis-classified as malignant!</a:t>
            </a:r>
            <a:endParaRPr lang="en-IN" sz="16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>
            <a:off x="4315868" y="1325601"/>
            <a:ext cx="3178460" cy="131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7" idx="1"/>
            <a:endCxn id="34" idx="0"/>
          </p:cNvCxnSpPr>
          <p:nvPr/>
        </p:nvCxnSpPr>
        <p:spPr>
          <a:xfrm flipH="1">
            <a:off x="7463786" y="1325601"/>
            <a:ext cx="30542" cy="130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1"/>
            <a:endCxn id="30" idx="0"/>
          </p:cNvCxnSpPr>
          <p:nvPr/>
        </p:nvCxnSpPr>
        <p:spPr>
          <a:xfrm flipH="1">
            <a:off x="6208474" y="1325601"/>
            <a:ext cx="1285854" cy="130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475654" y="547713"/>
            <a:ext cx="2841386" cy="4964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Disadvantage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494328" y="3949921"/>
            <a:ext cx="2822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Albany AMT" panose="020B0604020202020204" pitchFamily="34" charset="0"/>
                <a:cs typeface="Albany AMT" panose="020B0604020202020204" pitchFamily="34" charset="0"/>
              </a:rPr>
              <a:t>More misclassification here!</a:t>
            </a:r>
          </a:p>
          <a:p>
            <a:r>
              <a:rPr lang="en-GB" sz="1600" dirty="0">
                <a:latin typeface="Albany AMT" panose="020B0604020202020204" pitchFamily="34" charset="0"/>
                <a:cs typeface="Albany AMT" panose="020B0604020202020204" pitchFamily="34" charset="0"/>
              </a:rPr>
              <a:t>That is we make more error in classifying malignant.  </a:t>
            </a:r>
            <a:endParaRPr lang="en-IN" sz="16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103284" y="4884419"/>
            <a:ext cx="3619304" cy="817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Threshold Selection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463039"/>
            <a:ext cx="339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What happens if t is too small?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325189" y="2690949"/>
            <a:ext cx="611341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4486" y="2537060"/>
                <a:ext cx="14461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6" y="2537060"/>
                <a:ext cx="1446165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64498" y="2660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278975" y="2663037"/>
            <a:ext cx="319261" cy="36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54076" y="2684172"/>
            <a:ext cx="0" cy="43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1338" y="3145672"/>
            <a:ext cx="64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0.30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713978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3276419" y="2633261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3514923" y="2630989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3737173" y="2630990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4205753" y="2630989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5930000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136628" y="2630988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406193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6809504" y="2630987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7155287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7391940" y="2630986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7542225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7707032" y="263098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/>
          <p:nvPr/>
        </p:nvCxnSpPr>
        <p:spPr>
          <a:xfrm>
            <a:off x="2301342" y="5299166"/>
            <a:ext cx="611341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0651" y="5268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8255128" y="5271254"/>
            <a:ext cx="319261" cy="36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034254" y="5301435"/>
            <a:ext cx="0" cy="43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11338" y="5784667"/>
            <a:ext cx="64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0.30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2690131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3252572" y="5241478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349107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3713326" y="5239207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4181906" y="5239206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5906153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6112781" y="5239205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6382346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6785657" y="523920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7131440" y="5239203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7368093" y="5239203"/>
            <a:ext cx="143691" cy="119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7518378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7683185" y="5239202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549965" y="4179925"/>
            <a:ext cx="109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 Reality,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820149" y="2641264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7814907" y="5233225"/>
            <a:ext cx="143691" cy="1199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7494328" y="1033213"/>
            <a:ext cx="2822712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Albany AMT" panose="020B0604020202020204" pitchFamily="34" charset="0"/>
                <a:cs typeface="Albany AMT" panose="020B0604020202020204" pitchFamily="34" charset="0"/>
              </a:rPr>
              <a:t>Detect all patients who might be having malignant tumours and start treating them at a very early stage!</a:t>
            </a:r>
            <a:endParaRPr lang="en-IN" sz="1600" dirty="0"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475654" y="547713"/>
            <a:ext cx="2841386" cy="4964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Advantage</a:t>
            </a:r>
            <a:endParaRPr lang="en-IN" dirty="0"/>
          </a:p>
        </p:txBody>
      </p:sp>
      <p:sp>
        <p:nvSpPr>
          <p:cNvPr id="67" name="Oval 66"/>
          <p:cNvSpPr/>
          <p:nvPr/>
        </p:nvSpPr>
        <p:spPr>
          <a:xfrm>
            <a:off x="4159572" y="2265920"/>
            <a:ext cx="3946189" cy="817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9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Threshold Selection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514" y="1698171"/>
            <a:ext cx="10842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Note:</a:t>
            </a:r>
          </a:p>
          <a:p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Some decision-makers often have a preference for one type of error over the other, which should influence the threshold value they pick. </a:t>
            </a:r>
          </a:p>
          <a:p>
            <a:pPr marL="342900" indent="-342900">
              <a:buFont typeface="+mj-lt"/>
              <a:buAutoNum type="arabicPeriod"/>
            </a:pP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i="1" dirty="0"/>
              <a:t>If there's no preference between the errors, the right threshold to select is </a:t>
            </a:r>
            <a:r>
              <a:rPr lang="en-GB" sz="2400" i="1" dirty="0">
                <a:solidFill>
                  <a:schemeClr val="accent6">
                    <a:lumMod val="75000"/>
                  </a:schemeClr>
                </a:solidFill>
              </a:rPr>
              <a:t>t = 0.5</a:t>
            </a:r>
            <a:r>
              <a:rPr lang="en-GB" sz="2400" i="1" dirty="0"/>
              <a:t>, since it just predicts the most likely outcome.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00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Confusion Matrix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36" y="2100489"/>
            <a:ext cx="3981245" cy="308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8569233" y="2100489"/>
            <a:ext cx="2625635" cy="1099911"/>
          </a:xfrm>
          <a:prstGeom prst="borderCallout1">
            <a:avLst>
              <a:gd name="adj1" fmla="val 23136"/>
              <a:gd name="adj2" fmla="val -2812"/>
              <a:gd name="adj3" fmla="val 136073"/>
              <a:gd name="adj4" fmla="val -678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No. of actual positive cases that are incorrectly predicted as negative</a:t>
            </a:r>
            <a:endParaRPr lang="en-IN" dirty="0"/>
          </a:p>
        </p:txBody>
      </p:sp>
      <p:sp>
        <p:nvSpPr>
          <p:cNvPr id="6" name="Line Callout 1 5"/>
          <p:cNvSpPr/>
          <p:nvPr/>
        </p:nvSpPr>
        <p:spPr>
          <a:xfrm>
            <a:off x="8569232" y="4538889"/>
            <a:ext cx="2625635" cy="1099911"/>
          </a:xfrm>
          <a:prstGeom prst="borderCallout1">
            <a:avLst>
              <a:gd name="adj1" fmla="val 76579"/>
              <a:gd name="adj2" fmla="val -3310"/>
              <a:gd name="adj3" fmla="val 3059"/>
              <a:gd name="adj4" fmla="val -683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No. of actual negative cases that are correctly predicted as negative</a:t>
            </a:r>
            <a:endParaRPr lang="en-IN" dirty="0"/>
          </a:p>
        </p:txBody>
      </p:sp>
      <p:sp>
        <p:nvSpPr>
          <p:cNvPr id="7" name="Line Callout 1 6"/>
          <p:cNvSpPr/>
          <p:nvPr/>
        </p:nvSpPr>
        <p:spPr>
          <a:xfrm>
            <a:off x="557347" y="2100488"/>
            <a:ext cx="2625635" cy="1099911"/>
          </a:xfrm>
          <a:prstGeom prst="borderCallout1">
            <a:avLst>
              <a:gd name="adj1" fmla="val 23136"/>
              <a:gd name="adj2" fmla="val 103656"/>
              <a:gd name="adj3" fmla="val 137278"/>
              <a:gd name="adj4" fmla="val 1718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No. of actual positive cases that are correctly predicted as positive </a:t>
            </a:r>
            <a:endParaRPr lang="en-IN" dirty="0"/>
          </a:p>
        </p:txBody>
      </p:sp>
      <p:sp>
        <p:nvSpPr>
          <p:cNvPr id="8" name="Line Callout 1 7"/>
          <p:cNvSpPr/>
          <p:nvPr/>
        </p:nvSpPr>
        <p:spPr>
          <a:xfrm>
            <a:off x="557346" y="4538888"/>
            <a:ext cx="2625635" cy="1099911"/>
          </a:xfrm>
          <a:prstGeom prst="borderCallout1">
            <a:avLst>
              <a:gd name="adj1" fmla="val 76579"/>
              <a:gd name="adj2" fmla="val 105149"/>
              <a:gd name="adj3" fmla="val 11389"/>
              <a:gd name="adj4" fmla="val 1728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No. of actual negative cases that are incorrectly predicted as positive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01291" y="4360730"/>
            <a:ext cx="3735044" cy="728114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801291" y="3279164"/>
            <a:ext cx="3735044" cy="728114"/>
          </a:xfrm>
          <a:prstGeom prst="rect">
            <a:avLst/>
          </a:prstGeom>
          <a:solidFill>
            <a:schemeClr val="accent6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3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Confusion Matrix: Example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9279" y="1390918"/>
            <a:ext cx="61045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Total number of observations = (100 + 50 + 150 + 9700) = 10000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Total number of positive cases = (100 + 50) = 150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Total number of negative cases = (150 + 9700) = 9850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TP = 100, i.e. 100 out of 150 positive cases are correctly predicted as positive.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FN = 50, i.e. 50 out of 150 positive cases are incorrectly predicted as negative.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FP = 150, i.e. 150 out of 9850 negative cases are incorrectly predicted as positive.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TN = 9700, i.e. 9700 out of 9850 negative cases are correctly predicted as negative.</a:t>
            </a:r>
          </a:p>
        </p:txBody>
      </p:sp>
      <p:pic>
        <p:nvPicPr>
          <p:cNvPr id="3076" name="Picture 4" descr="Image result for confusion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8" y="2164659"/>
            <a:ext cx="4918701" cy="314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4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Measures of Error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0608" y="1806673"/>
                <a:ext cx="2606033" cy="61549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1806673"/>
                <a:ext cx="2606033" cy="6154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0608" y="3559136"/>
                <a:ext cx="2615652" cy="61549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3559136"/>
                <a:ext cx="2615652" cy="615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0608" y="5311599"/>
                <a:ext cx="5571269" cy="6594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𝑂𝑣𝑒𝑟𝑎𝑙𝑙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I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𝑚𝑖𝑠𝑡𝑎𝑘𝑒𝑠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𝑒𝑥𝑎𝑚𝑝𝑙𝑒𝑠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5311599"/>
                <a:ext cx="5571269" cy="6594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67825" y="1652753"/>
            <a:ext cx="5447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Sensitivity measures the proportion of actual positive cases that we classify correctly. This is often called the true positive rate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367824" y="3349639"/>
            <a:ext cx="5447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Specificity measures the percentage of actual negative cases that we classify correctly. This is often called the true negative rate.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91705" y="5193182"/>
            <a:ext cx="413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Overall accuracy measures the proportion of cases that are predicted incorrectly.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0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70C0"/>
                </a:solidFill>
                <a:latin typeface="Eras Light ITC" panose="020B0402030504020804" pitchFamily="34" charset="0"/>
              </a:rPr>
              <a:t>Example 1: Tumour Size Vs Tumour Type</a:t>
            </a:r>
            <a:endParaRPr lang="en-IN" b="1" dirty="0">
              <a:solidFill>
                <a:srgbClr val="0070C0"/>
              </a:solidFill>
              <a:latin typeface="Eras Light ITC" panose="020B04020305040208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94469" y="3777804"/>
            <a:ext cx="708338" cy="682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/>
              <a:t>Tumour</a:t>
            </a:r>
            <a:endParaRPr lang="en-IN" sz="700" dirty="0"/>
          </a:p>
        </p:txBody>
      </p:sp>
      <p:sp>
        <p:nvSpPr>
          <p:cNvPr id="5" name="Oval 4"/>
          <p:cNvSpPr/>
          <p:nvPr/>
        </p:nvSpPr>
        <p:spPr>
          <a:xfrm>
            <a:off x="4171950" y="2588833"/>
            <a:ext cx="478664" cy="4400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837359" y="2997558"/>
            <a:ext cx="1135487" cy="114407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Tumour</a:t>
            </a:r>
            <a:endParaRPr lang="en-IN" sz="1400" dirty="0"/>
          </a:p>
        </p:txBody>
      </p:sp>
      <p:sp>
        <p:nvSpPr>
          <p:cNvPr id="7" name="Oval 6"/>
          <p:cNvSpPr/>
          <p:nvPr/>
        </p:nvSpPr>
        <p:spPr>
          <a:xfrm>
            <a:off x="6482903" y="2709929"/>
            <a:ext cx="1456386" cy="15089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Tumour</a:t>
            </a:r>
            <a:endParaRPr lang="en-IN" sz="1400" dirty="0"/>
          </a:p>
        </p:txBody>
      </p:sp>
      <p:sp>
        <p:nvSpPr>
          <p:cNvPr id="8" name="Oval 7"/>
          <p:cNvSpPr/>
          <p:nvPr/>
        </p:nvSpPr>
        <p:spPr>
          <a:xfrm>
            <a:off x="5942257" y="4486812"/>
            <a:ext cx="239332" cy="2200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805948" y="5076958"/>
            <a:ext cx="526962" cy="509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391425" y="5052007"/>
            <a:ext cx="445934" cy="44056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mage result for person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67919" y="1932326"/>
            <a:ext cx="2434190" cy="243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person clipa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9" r="27520"/>
          <a:stretch/>
        </p:blipFill>
        <p:spPr bwMode="auto">
          <a:xfrm flipH="1">
            <a:off x="2485622" y="2924536"/>
            <a:ext cx="965916" cy="243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rved Down Arrow 10"/>
          <p:cNvSpPr/>
          <p:nvPr/>
        </p:nvSpPr>
        <p:spPr>
          <a:xfrm>
            <a:off x="7467919" y="2388451"/>
            <a:ext cx="941986" cy="3477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rot="10800000">
            <a:off x="3202146" y="4529743"/>
            <a:ext cx="708338" cy="3477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4989" y="2640302"/>
            <a:ext cx="8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Benign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358667" y="4108044"/>
            <a:ext cx="121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Malignant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276775" y="2274123"/>
            <a:ext cx="8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974474" y="4310398"/>
            <a:ext cx="8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Benign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371027" y="4596819"/>
            <a:ext cx="8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Benign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061563" y="5617018"/>
            <a:ext cx="121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Malignant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287057" y="5471375"/>
            <a:ext cx="8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Benign</a:t>
            </a:r>
            <a:endParaRPr lang="en-IN" dirty="0"/>
          </a:p>
        </p:txBody>
      </p:sp>
      <p:sp>
        <p:nvSpPr>
          <p:cNvPr id="3" name="AutoShape 2" descr="Image result for person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2076782" cy="20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Image result for person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47" y="2080718"/>
            <a:ext cx="536756" cy="12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3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Calculation of Errors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3" name="Picture 4" descr="Image result for confusion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9" y="1585111"/>
            <a:ext cx="4858412" cy="31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28067" y="1806673"/>
                <a:ext cx="4814972" cy="61734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I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=0.6667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67" y="1806673"/>
                <a:ext cx="4814972" cy="617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28066" y="3183328"/>
                <a:ext cx="3902800" cy="61734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9700</m:t>
                          </m:r>
                        </m:num>
                        <m:den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9700</m:t>
                          </m:r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150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=0.9847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66" y="3183328"/>
                <a:ext cx="3902800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0608" y="5332865"/>
                <a:ext cx="5023363" cy="664990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𝑂𝑣𝑒𝑟𝑎𝑙𝑙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𝑚𝑖𝑠𝑡𝑎𝑘𝑒𝑠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𝑒𝑥𝑎𝑚𝑝𝑙𝑒𝑠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50+150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8" y="5332865"/>
                <a:ext cx="5023363" cy="6649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525036" y="2460320"/>
            <a:ext cx="642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66.67% of the positive cases were predicted correctly by the model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25036" y="3864574"/>
            <a:ext cx="648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98.47% of the negative cases were predicted correctly by the model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55429" y="6208074"/>
            <a:ext cx="575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0.02% of examples were incorrectly predicted by the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28066" y="5263327"/>
                <a:ext cx="3910942" cy="36933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𝑂𝑣𝑒𝑟𝑎𝑙𝑙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=1 − 0.02=0.98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66" y="5263327"/>
                <a:ext cx="391094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125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0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Again! How to select threshold?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0912" y="1692326"/>
            <a:ext cx="7280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Some decision-makers often have a preference for one type of error over the other, which should influence the threshold value they pick.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911" y="2820369"/>
            <a:ext cx="728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Therefore, selection of threshold actually depends  on the business problem, how much of the error can be compromised and other constraints.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0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ROC (Receiver Operating Characteristic) Curve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47197" t="33399" r="13251" b="5714"/>
          <a:stretch/>
        </p:blipFill>
        <p:spPr bwMode="auto">
          <a:xfrm>
            <a:off x="3025431" y="1198103"/>
            <a:ext cx="5885646" cy="52932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512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Example: Tumour Size Vs Tumour Type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60608" y="940157"/>
            <a:ext cx="11462198" cy="6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Eras Light ITC" panose="020B0402030504020804" pitchFamily="34" charset="0"/>
              </a:rPr>
              <a:t>The Data Set</a:t>
            </a:r>
            <a:endParaRPr lang="en-IN" dirty="0">
              <a:latin typeface="Eras Light ITC" panose="020B04020305040208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59110" y="1931831"/>
            <a:ext cx="0" cy="431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7127" y="2434107"/>
            <a:ext cx="3902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68114" y="1998303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Tumour Size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130074" y="1998303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Tumour Type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262130" y="2743200"/>
            <a:ext cx="10303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2.5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0.75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15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:</a:t>
            </a:r>
          </a:p>
          <a:p>
            <a:pPr algn="ctr"/>
            <a:r>
              <a:rPr lang="en-GB" dirty="0"/>
              <a:t>:</a:t>
            </a:r>
          </a:p>
          <a:p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3193960" y="2660366"/>
            <a:ext cx="1030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1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1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:</a:t>
            </a:r>
          </a:p>
          <a:p>
            <a:pPr algn="ctr"/>
            <a:r>
              <a:rPr lang="en-GB" dirty="0"/>
              <a:t>: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272012" y="2365557"/>
            <a:ext cx="1474571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0 = Benign</a:t>
            </a:r>
          </a:p>
          <a:p>
            <a:endParaRPr lang="en-GB" dirty="0"/>
          </a:p>
          <a:p>
            <a:r>
              <a:rPr lang="en-GB" dirty="0"/>
              <a:t>1 = Malignant</a:t>
            </a:r>
            <a:endParaRPr lang="en-IN" dirty="0"/>
          </a:p>
        </p:txBody>
      </p:sp>
      <p:sp>
        <p:nvSpPr>
          <p:cNvPr id="38" name="Left Arrow 37"/>
          <p:cNvSpPr/>
          <p:nvPr/>
        </p:nvSpPr>
        <p:spPr>
          <a:xfrm>
            <a:off x="7753081" y="2365557"/>
            <a:ext cx="643944" cy="37556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Left Arrow 39"/>
          <p:cNvSpPr/>
          <p:nvPr/>
        </p:nvSpPr>
        <p:spPr>
          <a:xfrm>
            <a:off x="7753081" y="2913322"/>
            <a:ext cx="643944" cy="37556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8525814" y="2365557"/>
            <a:ext cx="236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Absence of Malignance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8525814" y="2883512"/>
            <a:ext cx="242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Presence of Malignance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3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39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261541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Can we use Linear Regression to Model the Problem?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28586" t="33759" r="28653" b="14656"/>
          <a:stretch/>
        </p:blipFill>
        <p:spPr>
          <a:xfrm>
            <a:off x="2215165" y="1600140"/>
            <a:ext cx="6774289" cy="4594598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3670479" y="1712890"/>
            <a:ext cx="4546242" cy="42113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23538" y="1712890"/>
            <a:ext cx="218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regression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3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Limitations???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586" t="33759" r="28653" b="14656"/>
          <a:stretch/>
        </p:blipFill>
        <p:spPr>
          <a:xfrm>
            <a:off x="0" y="1909232"/>
            <a:ext cx="5862833" cy="39764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586" t="33759" r="28653" b="14656"/>
          <a:stretch/>
        </p:blipFill>
        <p:spPr>
          <a:xfrm>
            <a:off x="6091706" y="1909232"/>
            <a:ext cx="5859887" cy="397441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352282" y="1909233"/>
            <a:ext cx="3966693" cy="366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54721" y="1909232"/>
            <a:ext cx="3966693" cy="36673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696237" y="3438659"/>
            <a:ext cx="0" cy="1442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352282" y="3438659"/>
            <a:ext cx="23439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0816107" y="2460875"/>
            <a:ext cx="0" cy="24202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54722" y="2504373"/>
            <a:ext cx="336138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1685" y="3253993"/>
            <a:ext cx="59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997007" y="23197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91706" y="708786"/>
            <a:ext cx="41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What do we mean by tumour type = 0.6?!!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1706" y="1192126"/>
            <a:ext cx="41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What do we mean by tumour type = 1.2?!!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Huge RSS!!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586" t="33759" r="28653" b="14656"/>
          <a:stretch/>
        </p:blipFill>
        <p:spPr>
          <a:xfrm>
            <a:off x="2215165" y="1600140"/>
            <a:ext cx="6774289" cy="459459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3670479" y="1712890"/>
            <a:ext cx="4546242" cy="42113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93983" y="2665927"/>
            <a:ext cx="0" cy="5280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25803" y="2665927"/>
            <a:ext cx="0" cy="3348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85656" y="2331076"/>
            <a:ext cx="0" cy="3348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12913" y="4597758"/>
            <a:ext cx="0" cy="4636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18975" y="4391696"/>
            <a:ext cx="0" cy="708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3059" y="5061397"/>
            <a:ext cx="0" cy="2189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0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5151550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Probabilistic Outcome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59110" y="1931831"/>
            <a:ext cx="0" cy="4314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837127" y="2434107"/>
            <a:ext cx="5261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26902" y="1998303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Tumour Size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994592" y="1998303"/>
            <a:ext cx="281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P(Tumour = 1| Tumour Size)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91674" y="2743200"/>
            <a:ext cx="1300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 – 5.0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5.0 – 10.0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10.0 – 15.0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15.0 – 20.0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25.0 – 30.0 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:</a:t>
            </a:r>
          </a:p>
          <a:p>
            <a:pPr algn="ctr"/>
            <a:r>
              <a:rPr lang="en-GB" dirty="0"/>
              <a:t>: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828269" y="2743200"/>
            <a:ext cx="1300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0.05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0.25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0.27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0.38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0.43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:</a:t>
            </a:r>
          </a:p>
          <a:p>
            <a:pPr algn="ctr"/>
            <a:r>
              <a:rPr lang="en-GB" dirty="0"/>
              <a:t>:</a:t>
            </a:r>
          </a:p>
          <a:p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00044" y="1584101"/>
            <a:ext cx="0" cy="430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00044" y="5885645"/>
            <a:ext cx="5280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851561" y="2060620"/>
            <a:ext cx="4468969" cy="3756925"/>
          </a:xfrm>
          <a:custGeom>
            <a:avLst/>
            <a:gdLst>
              <a:gd name="connsiteX0" fmla="*/ 0 w 4468969"/>
              <a:gd name="connsiteY0" fmla="*/ 3747752 h 3756925"/>
              <a:gd name="connsiteX1" fmla="*/ 1635616 w 4468969"/>
              <a:gd name="connsiteY1" fmla="*/ 3271234 h 3756925"/>
              <a:gd name="connsiteX2" fmla="*/ 2923504 w 4468969"/>
              <a:gd name="connsiteY2" fmla="*/ 618186 h 3756925"/>
              <a:gd name="connsiteX3" fmla="*/ 4468969 w 4468969"/>
              <a:gd name="connsiteY3" fmla="*/ 0 h 375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969" h="3756925">
                <a:moveTo>
                  <a:pt x="0" y="3747752"/>
                </a:moveTo>
                <a:cubicBezTo>
                  <a:pt x="574182" y="3770290"/>
                  <a:pt x="1148365" y="3792828"/>
                  <a:pt x="1635616" y="3271234"/>
                </a:cubicBezTo>
                <a:cubicBezTo>
                  <a:pt x="2122867" y="2749640"/>
                  <a:pt x="2451279" y="1163392"/>
                  <a:pt x="2923504" y="618186"/>
                </a:cubicBezTo>
                <a:cubicBezTo>
                  <a:pt x="3395729" y="72980"/>
                  <a:pt x="3932349" y="36490"/>
                  <a:pt x="446896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5152343" y="3550207"/>
            <a:ext cx="281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P(Tumour = 1| Tumour Size)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839201" y="5953746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Tumour Size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396795" y="5632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406628" y="1674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580314" y="2020159"/>
            <a:ext cx="50114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642729" y="5336439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>
            <a:off x="8552577" y="4868214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8984414" y="4544783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9002774" y="3939082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8216721" y="5342879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9599057" y="3305739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095073" y="3350815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9732136" y="3016420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9710673" y="2499868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9470266" y="2544944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10163534" y="2469097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10315934" y="2621497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7184265" y="5541801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7678689" y="5660445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10970610" y="2205736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Curved Connector 48"/>
          <p:cNvCxnSpPr/>
          <p:nvPr/>
        </p:nvCxnSpPr>
        <p:spPr>
          <a:xfrm rot="5400000">
            <a:off x="10114772" y="1394973"/>
            <a:ext cx="1022703" cy="6889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051917" y="858777"/>
            <a:ext cx="202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Sigmoid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300730"/>
            <a:ext cx="11462198" cy="63942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  <a:latin typeface="Eras Light ITC" panose="020B0402030504020804" pitchFamily="34" charset="0"/>
              </a:rPr>
              <a:t>Sigmoid Function</a:t>
            </a:r>
            <a:endParaRPr lang="en-IN" b="1" dirty="0">
              <a:solidFill>
                <a:srgbClr val="00B0F0"/>
              </a:solidFill>
              <a:latin typeface="Eras Light ITC" panose="020B04020305040208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78793" y="1867436"/>
            <a:ext cx="0" cy="430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78793" y="6168980"/>
            <a:ext cx="5280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1030310" y="2343955"/>
            <a:ext cx="4468969" cy="3756925"/>
          </a:xfrm>
          <a:custGeom>
            <a:avLst/>
            <a:gdLst>
              <a:gd name="connsiteX0" fmla="*/ 0 w 4468969"/>
              <a:gd name="connsiteY0" fmla="*/ 3747752 h 3756925"/>
              <a:gd name="connsiteX1" fmla="*/ 1635616 w 4468969"/>
              <a:gd name="connsiteY1" fmla="*/ 3271234 h 3756925"/>
              <a:gd name="connsiteX2" fmla="*/ 2923504 w 4468969"/>
              <a:gd name="connsiteY2" fmla="*/ 618186 h 3756925"/>
              <a:gd name="connsiteX3" fmla="*/ 4468969 w 4468969"/>
              <a:gd name="connsiteY3" fmla="*/ 0 h 375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969" h="3756925">
                <a:moveTo>
                  <a:pt x="0" y="3747752"/>
                </a:moveTo>
                <a:cubicBezTo>
                  <a:pt x="574182" y="3770290"/>
                  <a:pt x="1148365" y="3792828"/>
                  <a:pt x="1635616" y="3271234"/>
                </a:cubicBezTo>
                <a:cubicBezTo>
                  <a:pt x="2122867" y="2749640"/>
                  <a:pt x="2451279" y="1163392"/>
                  <a:pt x="2923504" y="618186"/>
                </a:cubicBezTo>
                <a:cubicBezTo>
                  <a:pt x="3395729" y="72980"/>
                  <a:pt x="3932349" y="36490"/>
                  <a:pt x="446896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64058" y="3833542"/>
            <a:ext cx="3200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P(Tumour Type=1| Tumour Size)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017950" y="6237081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Tumour Size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5544" y="591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5377" y="1957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59063" y="2303494"/>
            <a:ext cx="501146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05318" y="5241701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731326" y="5151549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163163" y="4828118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3181523" y="4222417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2395470" y="5626214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649015" y="3928055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955961" y="3837903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3910885" y="3299755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3758486" y="3561008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3649015" y="2828279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4342283" y="2752432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4494683" y="2904832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1363014" y="5825136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1857438" y="5943780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5149359" y="2489071"/>
            <a:ext cx="90152" cy="90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4293521" y="1678308"/>
            <a:ext cx="1022703" cy="6889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9592" y="1135834"/>
            <a:ext cx="202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Sigmoid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47256" y="1018104"/>
                <a:ext cx="1849352" cy="617348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56" y="1018104"/>
                <a:ext cx="1849352" cy="6173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447256" y="1934161"/>
            <a:ext cx="269926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In this Problem: z = a + b*x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47256" y="4398800"/>
                <a:ext cx="5270482" cy="1038939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Therefore, our logistic regression model is:</a:t>
                </a:r>
              </a:p>
              <a:p>
                <a:endParaRPr lang="en-GB" dirty="0"/>
              </a:p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56" y="4398800"/>
                <a:ext cx="5270482" cy="1038939"/>
              </a:xfrm>
              <a:prstGeom prst="rect">
                <a:avLst/>
              </a:prstGeom>
              <a:blipFill rotWithShape="0">
                <a:blip r:embed="rId3"/>
                <a:stretch>
                  <a:fillRect l="-924" t="-2907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1572</Words>
  <Application>Microsoft Office PowerPoint</Application>
  <PresentationFormat>Widescreen</PresentationFormat>
  <Paragraphs>357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Albany AMT</vt:lpstr>
      <vt:lpstr>Arial</vt:lpstr>
      <vt:lpstr>Arial Black</vt:lpstr>
      <vt:lpstr>Calibri</vt:lpstr>
      <vt:lpstr>Cambria Math</vt:lpstr>
      <vt:lpstr>Eras Light ITC</vt:lpstr>
      <vt:lpstr>Trebuchet MS</vt:lpstr>
      <vt:lpstr>Wingdings</vt:lpstr>
      <vt:lpstr>Wingdings 3</vt:lpstr>
      <vt:lpstr>Facet</vt:lpstr>
      <vt:lpstr>Logistic Regression</vt:lpstr>
      <vt:lpstr>Agenda</vt:lpstr>
      <vt:lpstr>Example 1: Tumour Size Vs Tumour Type</vt:lpstr>
      <vt:lpstr>Example: Tumour Size Vs Tumour Type</vt:lpstr>
      <vt:lpstr>Can we use Linear Regression to Model the Problem?</vt:lpstr>
      <vt:lpstr>Limitations???</vt:lpstr>
      <vt:lpstr>Huge RSS!!</vt:lpstr>
      <vt:lpstr>Probabilistic Outcome</vt:lpstr>
      <vt:lpstr>Sigmoid Function</vt:lpstr>
      <vt:lpstr>GLM</vt:lpstr>
      <vt:lpstr>Logistic Regression Model</vt:lpstr>
      <vt:lpstr>Range of Sigmoid Function</vt:lpstr>
      <vt:lpstr>Linear Transformation</vt:lpstr>
      <vt:lpstr>Logistic Regression Model in Linear Form</vt:lpstr>
      <vt:lpstr>Odds Vs Probability</vt:lpstr>
      <vt:lpstr>How this Entire Process Work?</vt:lpstr>
      <vt:lpstr>How this Entire Process Work?</vt:lpstr>
      <vt:lpstr>Problem 2 - Deriving Probability from Odds</vt:lpstr>
      <vt:lpstr>Why Probability?</vt:lpstr>
      <vt:lpstr>Problem 3 – Predicting Class from Probability</vt:lpstr>
      <vt:lpstr>Select a Threshold</vt:lpstr>
      <vt:lpstr>Threshold Selection</vt:lpstr>
      <vt:lpstr>Threshold Selection</vt:lpstr>
      <vt:lpstr>Threshold Selection</vt:lpstr>
      <vt:lpstr>Threshold Selection</vt:lpstr>
      <vt:lpstr>Threshold Selection</vt:lpstr>
      <vt:lpstr>Confusion Matrix</vt:lpstr>
      <vt:lpstr>Confusion Matrix: Example</vt:lpstr>
      <vt:lpstr>Measures of Error</vt:lpstr>
      <vt:lpstr>Calculation of Errors</vt:lpstr>
      <vt:lpstr>Again! How to select threshold?</vt:lpstr>
      <vt:lpstr>ROC (Receiver Operating Characteristic)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Nallagoni Omkar</dc:creator>
  <cp:lastModifiedBy>OMKAR NALLAGONI</cp:lastModifiedBy>
  <cp:revision>6</cp:revision>
  <dcterms:created xsi:type="dcterms:W3CDTF">2021-03-15T10:50:07Z</dcterms:created>
  <dcterms:modified xsi:type="dcterms:W3CDTF">2023-01-11T04:08:00Z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3b733a40-ee86-4c62-a864-44585382f9c2</vt:lpwstr>
  </property>
  <property fmtid="{D5CDD505-2E9C-101B-9397-08002B2CF9AE}" pid="3" name="HCLClassification">
    <vt:lpwstr>HCL_Cla5s_1nt3rnal</vt:lpwstr>
  </property>
</Properties>
</file>