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2" r:id="rId15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>
      <p:cViewPr varScale="1">
        <p:scale>
          <a:sx n="82" d="100"/>
          <a:sy n="82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6C2AE-77C9-4C5F-A080-803B3FFBAC75}" type="doc">
      <dgm:prSet loTypeId="urn:microsoft.com/office/officeart/2005/8/layout/vList4#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D8B05E4B-7701-4217-A627-E2D300F842C4}">
      <dgm:prSet phldrT="[Text]" phldr="1" custT="1"/>
      <dgm:spPr/>
      <dgm:t>
        <a:bodyPr/>
        <a:lstStyle/>
        <a:p>
          <a:pPr algn="just"/>
          <a:endParaRPr lang="en-IN" sz="1800" dirty="0">
            <a:solidFill>
              <a:schemeClr val="tx1"/>
            </a:solidFill>
          </a:endParaRPr>
        </a:p>
      </dgm:t>
    </dgm:pt>
    <dgm:pt modelId="{5390E8FE-732C-4C01-B83B-4E883B16C3AC}" type="parTrans" cxnId="{830C3906-D6E0-4891-B615-4F58B6AC8E69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8EC15E7F-795D-4223-A2B9-EE1B4AFE6026}" type="sibTrans" cxnId="{830C3906-D6E0-4891-B615-4F58B6AC8E69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107E7A56-CA85-47BE-BE19-2B98F50FEE5D}">
      <dgm:prSet phldrT="[Text]" phldr="1" custT="1"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7E8A20E5-212F-4A24-81BD-DA64DB8C3A81}" type="parTrans" cxnId="{823BD67C-FBBB-43DA-A9FD-2AB20217F272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EB1EE000-5950-43B1-A79F-0D95C41E513D}" type="sibTrans" cxnId="{823BD67C-FBBB-43DA-A9FD-2AB20217F272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84C66560-AAD5-4B25-B1D9-8842A5000070}">
      <dgm:prSet phldrT="[Text]" phldr="1" custT="1"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C5E806BB-635C-4107-955D-D3C3B9FC6402}" type="parTrans" cxnId="{C9F9A7DE-8DFE-4A7E-A1DF-465240BB4334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CB92E5E6-AC34-44B2-B147-D669B9317DC3}" type="sibTrans" cxnId="{C9F9A7DE-8DFE-4A7E-A1DF-465240BB4334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9B33A635-C317-4AA6-91D6-BB5C789CB42C}">
      <dgm:prSet phldrT="[Text]" phldr="1" custT="1"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30E4DD33-58A0-4DC1-A957-E88C7AA3AE53}" type="parTrans" cxnId="{A746C6FD-C984-4DCE-B581-5D94EC2F51E4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FE140E7B-00E6-4929-A825-DA1C310DF820}" type="sibTrans" cxnId="{A746C6FD-C984-4DCE-B581-5D94EC2F51E4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2F3B00FD-489C-4BFC-8278-986EE8F9119B}">
      <dgm:prSet phldrT="[Text]" phldr="1" custT="1"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4D6A9E97-8000-4718-8AB2-34E62D06CAC9}" type="parTrans" cxnId="{6A59493E-9C88-4998-A0B2-C0BFDE90B932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97005BB2-D24E-475D-B80B-22F2A0CDB2DB}" type="sibTrans" cxnId="{6A59493E-9C88-4998-A0B2-C0BFDE90B932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EA9A88DE-C95B-4CD7-82B9-7C966364323D}">
      <dgm:prSet phldrT="[Text]" phldr="1" custT="1"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8BE390F6-2590-460D-A454-74524D728087}" type="parTrans" cxnId="{D7FF20C2-FE63-4856-A72A-5B899868C250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B0B24533-A261-4401-A124-FB3D0DD250B6}" type="sibTrans" cxnId="{D7FF20C2-FE63-4856-A72A-5B899868C250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9F790C19-43BF-49F1-A9B4-40B4847EB28D}">
      <dgm:prSet phldrT="[Text]" phldr="1" custT="1"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AD1A5D0E-2DB1-4A95-9957-EF88A3B25579}" type="parTrans" cxnId="{64A33711-ED0C-49D3-98A3-67DB597BD96E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6B9DB4E5-D281-4091-9568-2EEB827752C4}" type="sibTrans" cxnId="{64A33711-ED0C-49D3-98A3-67DB597BD96E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4C761970-64E7-41C6-8F7F-F23BF2158271}">
      <dgm:prSet phldrT="[Text]" phldr="1" custT="1"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5BC5984D-7C44-4AC2-9017-7A95695CA9C9}" type="parTrans" cxnId="{0B6FDAE9-266F-4B56-9EF5-BFA851CEF4F8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8931A2EA-73F8-41A0-85A3-A3CCEFEFA5AE}" type="sibTrans" cxnId="{0B6FDAE9-266F-4B56-9EF5-BFA851CEF4F8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0D9C19C4-5AA2-46CB-B024-355792B4B4DC}">
      <dgm:prSet phldrT="[Text]" phldr="1" custT="1"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EBFE165C-1C3D-4434-8267-589D907DFA04}" type="parTrans" cxnId="{00BC078E-CAA8-45AA-8D81-3E7A92034C1B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DD0966B2-9F9E-4117-BEE1-157B420612DE}" type="sibTrans" cxnId="{00BC078E-CAA8-45AA-8D81-3E7A92034C1B}">
      <dgm:prSet/>
      <dgm:spPr/>
      <dgm:t>
        <a:bodyPr/>
        <a:lstStyle/>
        <a:p>
          <a:pPr algn="just"/>
          <a:endParaRPr lang="en-IN" sz="1800">
            <a:solidFill>
              <a:schemeClr val="tx1"/>
            </a:solidFill>
          </a:endParaRPr>
        </a:p>
      </dgm:t>
    </dgm:pt>
    <dgm:pt modelId="{D1CCC82B-BAEC-404A-8765-476531E59A59}" type="pres">
      <dgm:prSet presAssocID="{F546C2AE-77C9-4C5F-A080-803B3FFBAC75}" presName="linear" presStyleCnt="0">
        <dgm:presLayoutVars>
          <dgm:dir/>
          <dgm:resizeHandles val="exact"/>
        </dgm:presLayoutVars>
      </dgm:prSet>
      <dgm:spPr/>
    </dgm:pt>
    <dgm:pt modelId="{1ECD157A-E971-403A-AB0C-BB4DC85EB370}" type="pres">
      <dgm:prSet presAssocID="{D8B05E4B-7701-4217-A627-E2D300F842C4}" presName="comp" presStyleCnt="0"/>
      <dgm:spPr/>
    </dgm:pt>
    <dgm:pt modelId="{90EFDD06-6F28-47D1-A41E-DD474B3B254E}" type="pres">
      <dgm:prSet presAssocID="{D8B05E4B-7701-4217-A627-E2D300F842C4}" presName="box" presStyleLbl="node1" presStyleIdx="0" presStyleCnt="3"/>
      <dgm:spPr/>
    </dgm:pt>
    <dgm:pt modelId="{B931DDC3-F6F7-497B-A9D2-EADEE41923C3}" type="pres">
      <dgm:prSet presAssocID="{D8B05E4B-7701-4217-A627-E2D300F842C4}" presName="img" presStyleLbl="fgImgPlace1" presStyleIdx="0" presStyleCnt="3"/>
      <dgm:spPr/>
    </dgm:pt>
    <dgm:pt modelId="{016D93E4-C127-4364-A37E-808569477DE0}" type="pres">
      <dgm:prSet presAssocID="{D8B05E4B-7701-4217-A627-E2D300F842C4}" presName="text" presStyleLbl="node1" presStyleIdx="0" presStyleCnt="3">
        <dgm:presLayoutVars>
          <dgm:bulletEnabled val="1"/>
        </dgm:presLayoutVars>
      </dgm:prSet>
      <dgm:spPr/>
    </dgm:pt>
    <dgm:pt modelId="{882576C8-09C9-4E12-9BDF-92AF41ADE026}" type="pres">
      <dgm:prSet presAssocID="{8EC15E7F-795D-4223-A2B9-EE1B4AFE6026}" presName="spacer" presStyleCnt="0"/>
      <dgm:spPr/>
    </dgm:pt>
    <dgm:pt modelId="{054754A2-BFC4-4868-9EEA-BC78686A42A8}" type="pres">
      <dgm:prSet presAssocID="{9B33A635-C317-4AA6-91D6-BB5C789CB42C}" presName="comp" presStyleCnt="0"/>
      <dgm:spPr/>
    </dgm:pt>
    <dgm:pt modelId="{08315B4B-E977-49FB-90E2-C8F5CDE31088}" type="pres">
      <dgm:prSet presAssocID="{9B33A635-C317-4AA6-91D6-BB5C789CB42C}" presName="box" presStyleLbl="node1" presStyleIdx="1" presStyleCnt="3"/>
      <dgm:spPr/>
    </dgm:pt>
    <dgm:pt modelId="{8CB58187-9D19-493C-A051-DFCC38D05ECC}" type="pres">
      <dgm:prSet presAssocID="{9B33A635-C317-4AA6-91D6-BB5C789CB42C}" presName="img" presStyleLbl="fgImgPlace1" presStyleIdx="1" presStyleCnt="3"/>
      <dgm:spPr/>
    </dgm:pt>
    <dgm:pt modelId="{302ADBE2-D7AA-4596-9EC2-D1E448F11AA6}" type="pres">
      <dgm:prSet presAssocID="{9B33A635-C317-4AA6-91D6-BB5C789CB42C}" presName="text" presStyleLbl="node1" presStyleIdx="1" presStyleCnt="3">
        <dgm:presLayoutVars>
          <dgm:bulletEnabled val="1"/>
        </dgm:presLayoutVars>
      </dgm:prSet>
      <dgm:spPr/>
    </dgm:pt>
    <dgm:pt modelId="{AE33995E-B7F5-48F2-AA2D-CC1C227DAA92}" type="pres">
      <dgm:prSet presAssocID="{FE140E7B-00E6-4929-A825-DA1C310DF820}" presName="spacer" presStyleCnt="0"/>
      <dgm:spPr/>
    </dgm:pt>
    <dgm:pt modelId="{119323A5-1CA1-453C-B188-005A09427FB3}" type="pres">
      <dgm:prSet presAssocID="{9F790C19-43BF-49F1-A9B4-40B4847EB28D}" presName="comp" presStyleCnt="0"/>
      <dgm:spPr/>
    </dgm:pt>
    <dgm:pt modelId="{6EF8A261-65C1-4509-98C9-B4F40F63430B}" type="pres">
      <dgm:prSet presAssocID="{9F790C19-43BF-49F1-A9B4-40B4847EB28D}" presName="box" presStyleLbl="node1" presStyleIdx="2" presStyleCnt="3"/>
      <dgm:spPr/>
    </dgm:pt>
    <dgm:pt modelId="{7F2ED575-FF77-40A3-B956-F847108276AD}" type="pres">
      <dgm:prSet presAssocID="{9F790C19-43BF-49F1-A9B4-40B4847EB28D}" presName="img" presStyleLbl="fgImgPlace1" presStyleIdx="2" presStyleCnt="3"/>
      <dgm:spPr/>
    </dgm:pt>
    <dgm:pt modelId="{B50A2CF4-EC5A-4D29-9AFF-A4F3C1306A26}" type="pres">
      <dgm:prSet presAssocID="{9F790C19-43BF-49F1-A9B4-40B4847EB28D}" presName="text" presStyleLbl="node1" presStyleIdx="2" presStyleCnt="3">
        <dgm:presLayoutVars>
          <dgm:bulletEnabled val="1"/>
        </dgm:presLayoutVars>
      </dgm:prSet>
      <dgm:spPr/>
    </dgm:pt>
  </dgm:ptLst>
  <dgm:cxnLst>
    <dgm:cxn modelId="{830C3906-D6E0-4891-B615-4F58B6AC8E69}" srcId="{F546C2AE-77C9-4C5F-A080-803B3FFBAC75}" destId="{D8B05E4B-7701-4217-A627-E2D300F842C4}" srcOrd="0" destOrd="0" parTransId="{5390E8FE-732C-4C01-B83B-4E883B16C3AC}" sibTransId="{8EC15E7F-795D-4223-A2B9-EE1B4AFE6026}"/>
    <dgm:cxn modelId="{7E5C5C07-2E2A-4D6B-907C-E3AF7B52182D}" type="presOf" srcId="{2F3B00FD-489C-4BFC-8278-986EE8F9119B}" destId="{302ADBE2-D7AA-4596-9EC2-D1E448F11AA6}" srcOrd="1" destOrd="1" presId="urn:microsoft.com/office/officeart/2005/8/layout/vList4#1"/>
    <dgm:cxn modelId="{64A33711-ED0C-49D3-98A3-67DB597BD96E}" srcId="{F546C2AE-77C9-4C5F-A080-803B3FFBAC75}" destId="{9F790C19-43BF-49F1-A9B4-40B4847EB28D}" srcOrd="2" destOrd="0" parTransId="{AD1A5D0E-2DB1-4A95-9957-EF88A3B25579}" sibTransId="{6B9DB4E5-D281-4091-9568-2EEB827752C4}"/>
    <dgm:cxn modelId="{3E1C221F-C63D-4379-895F-99741F2B0FCB}" type="presOf" srcId="{9F790C19-43BF-49F1-A9B4-40B4847EB28D}" destId="{6EF8A261-65C1-4509-98C9-B4F40F63430B}" srcOrd="0" destOrd="0" presId="urn:microsoft.com/office/officeart/2005/8/layout/vList4#1"/>
    <dgm:cxn modelId="{9A89682B-4641-41AC-8644-6008840770FD}" type="presOf" srcId="{D8B05E4B-7701-4217-A627-E2D300F842C4}" destId="{90EFDD06-6F28-47D1-A41E-DD474B3B254E}" srcOrd="0" destOrd="0" presId="urn:microsoft.com/office/officeart/2005/8/layout/vList4#1"/>
    <dgm:cxn modelId="{6A59493E-9C88-4998-A0B2-C0BFDE90B932}" srcId="{9B33A635-C317-4AA6-91D6-BB5C789CB42C}" destId="{2F3B00FD-489C-4BFC-8278-986EE8F9119B}" srcOrd="0" destOrd="0" parTransId="{4D6A9E97-8000-4718-8AB2-34E62D06CAC9}" sibTransId="{97005BB2-D24E-475D-B80B-22F2A0CDB2DB}"/>
    <dgm:cxn modelId="{5123B93E-5542-4486-B859-FF979433F463}" type="presOf" srcId="{9B33A635-C317-4AA6-91D6-BB5C789CB42C}" destId="{08315B4B-E977-49FB-90E2-C8F5CDE31088}" srcOrd="0" destOrd="0" presId="urn:microsoft.com/office/officeart/2005/8/layout/vList4#1"/>
    <dgm:cxn modelId="{E850DD4A-B987-4F04-9336-640D0761A2AF}" type="presOf" srcId="{0D9C19C4-5AA2-46CB-B024-355792B4B4DC}" destId="{B50A2CF4-EC5A-4D29-9AFF-A4F3C1306A26}" srcOrd="1" destOrd="2" presId="urn:microsoft.com/office/officeart/2005/8/layout/vList4#1"/>
    <dgm:cxn modelId="{EE501E52-875C-404B-933F-D07515BC49F6}" type="presOf" srcId="{9F790C19-43BF-49F1-A9B4-40B4847EB28D}" destId="{B50A2CF4-EC5A-4D29-9AFF-A4F3C1306A26}" srcOrd="1" destOrd="0" presId="urn:microsoft.com/office/officeart/2005/8/layout/vList4#1"/>
    <dgm:cxn modelId="{75FBBE57-AD10-41A2-96DE-13CE04664764}" type="presOf" srcId="{D8B05E4B-7701-4217-A627-E2D300F842C4}" destId="{016D93E4-C127-4364-A37E-808569477DE0}" srcOrd="1" destOrd="0" presId="urn:microsoft.com/office/officeart/2005/8/layout/vList4#1"/>
    <dgm:cxn modelId="{1F6E3A58-1D07-4631-B24E-D39DD89E85C1}" type="presOf" srcId="{84C66560-AAD5-4B25-B1D9-8842A5000070}" destId="{90EFDD06-6F28-47D1-A41E-DD474B3B254E}" srcOrd="0" destOrd="2" presId="urn:microsoft.com/office/officeart/2005/8/layout/vList4#1"/>
    <dgm:cxn modelId="{823BD67C-FBBB-43DA-A9FD-2AB20217F272}" srcId="{D8B05E4B-7701-4217-A627-E2D300F842C4}" destId="{107E7A56-CA85-47BE-BE19-2B98F50FEE5D}" srcOrd="0" destOrd="0" parTransId="{7E8A20E5-212F-4A24-81BD-DA64DB8C3A81}" sibTransId="{EB1EE000-5950-43B1-A79F-0D95C41E513D}"/>
    <dgm:cxn modelId="{00BC078E-CAA8-45AA-8D81-3E7A92034C1B}" srcId="{9F790C19-43BF-49F1-A9B4-40B4847EB28D}" destId="{0D9C19C4-5AA2-46CB-B024-355792B4B4DC}" srcOrd="1" destOrd="0" parTransId="{EBFE165C-1C3D-4434-8267-589D907DFA04}" sibTransId="{DD0966B2-9F9E-4117-BEE1-157B420612DE}"/>
    <dgm:cxn modelId="{688BEF94-E611-4943-A377-A16950C50960}" type="presOf" srcId="{2F3B00FD-489C-4BFC-8278-986EE8F9119B}" destId="{08315B4B-E977-49FB-90E2-C8F5CDE31088}" srcOrd="0" destOrd="1" presId="urn:microsoft.com/office/officeart/2005/8/layout/vList4#1"/>
    <dgm:cxn modelId="{C90D9996-A148-42BA-BBD6-F0AF12B7E318}" type="presOf" srcId="{107E7A56-CA85-47BE-BE19-2B98F50FEE5D}" destId="{90EFDD06-6F28-47D1-A41E-DD474B3B254E}" srcOrd="0" destOrd="1" presId="urn:microsoft.com/office/officeart/2005/8/layout/vList4#1"/>
    <dgm:cxn modelId="{C09687A2-A792-4D84-B686-E3B8F5DD368D}" type="presOf" srcId="{9B33A635-C317-4AA6-91D6-BB5C789CB42C}" destId="{302ADBE2-D7AA-4596-9EC2-D1E448F11AA6}" srcOrd="1" destOrd="0" presId="urn:microsoft.com/office/officeart/2005/8/layout/vList4#1"/>
    <dgm:cxn modelId="{A432E0B6-7158-4D6B-8979-D5B7E9B51908}" type="presOf" srcId="{107E7A56-CA85-47BE-BE19-2B98F50FEE5D}" destId="{016D93E4-C127-4364-A37E-808569477DE0}" srcOrd="1" destOrd="1" presId="urn:microsoft.com/office/officeart/2005/8/layout/vList4#1"/>
    <dgm:cxn modelId="{711735B7-D72F-41CB-9A5B-D236D6759D63}" type="presOf" srcId="{EA9A88DE-C95B-4CD7-82B9-7C966364323D}" destId="{08315B4B-E977-49FB-90E2-C8F5CDE31088}" srcOrd="0" destOrd="2" presId="urn:microsoft.com/office/officeart/2005/8/layout/vList4#1"/>
    <dgm:cxn modelId="{53DA24B9-F42B-47A3-AC97-299F905D2502}" type="presOf" srcId="{EA9A88DE-C95B-4CD7-82B9-7C966364323D}" destId="{302ADBE2-D7AA-4596-9EC2-D1E448F11AA6}" srcOrd="1" destOrd="2" presId="urn:microsoft.com/office/officeart/2005/8/layout/vList4#1"/>
    <dgm:cxn modelId="{60C367B9-D980-434F-9D54-42CDA8C21141}" type="presOf" srcId="{F546C2AE-77C9-4C5F-A080-803B3FFBAC75}" destId="{D1CCC82B-BAEC-404A-8765-476531E59A59}" srcOrd="0" destOrd="0" presId="urn:microsoft.com/office/officeart/2005/8/layout/vList4#1"/>
    <dgm:cxn modelId="{94F895BF-D589-4002-BB44-6CA330849FFD}" type="presOf" srcId="{84C66560-AAD5-4B25-B1D9-8842A5000070}" destId="{016D93E4-C127-4364-A37E-808569477DE0}" srcOrd="1" destOrd="2" presId="urn:microsoft.com/office/officeart/2005/8/layout/vList4#1"/>
    <dgm:cxn modelId="{D7FF20C2-FE63-4856-A72A-5B899868C250}" srcId="{9B33A635-C317-4AA6-91D6-BB5C789CB42C}" destId="{EA9A88DE-C95B-4CD7-82B9-7C966364323D}" srcOrd="1" destOrd="0" parTransId="{8BE390F6-2590-460D-A454-74524D728087}" sibTransId="{B0B24533-A261-4401-A124-FB3D0DD250B6}"/>
    <dgm:cxn modelId="{C9F9A7DE-8DFE-4A7E-A1DF-465240BB4334}" srcId="{D8B05E4B-7701-4217-A627-E2D300F842C4}" destId="{84C66560-AAD5-4B25-B1D9-8842A5000070}" srcOrd="1" destOrd="0" parTransId="{C5E806BB-635C-4107-955D-D3C3B9FC6402}" sibTransId="{CB92E5E6-AC34-44B2-B147-D669B9317DC3}"/>
    <dgm:cxn modelId="{FCFF30E7-4B7D-47D1-B0B7-90A4666A5660}" type="presOf" srcId="{0D9C19C4-5AA2-46CB-B024-355792B4B4DC}" destId="{6EF8A261-65C1-4509-98C9-B4F40F63430B}" srcOrd="0" destOrd="2" presId="urn:microsoft.com/office/officeart/2005/8/layout/vList4#1"/>
    <dgm:cxn modelId="{0B6FDAE9-266F-4B56-9EF5-BFA851CEF4F8}" srcId="{9F790C19-43BF-49F1-A9B4-40B4847EB28D}" destId="{4C761970-64E7-41C6-8F7F-F23BF2158271}" srcOrd="0" destOrd="0" parTransId="{5BC5984D-7C44-4AC2-9017-7A95695CA9C9}" sibTransId="{8931A2EA-73F8-41A0-85A3-A3CCEFEFA5AE}"/>
    <dgm:cxn modelId="{57904CEC-2106-4B25-958A-79128C335DDD}" type="presOf" srcId="{4C761970-64E7-41C6-8F7F-F23BF2158271}" destId="{6EF8A261-65C1-4509-98C9-B4F40F63430B}" srcOrd="0" destOrd="1" presId="urn:microsoft.com/office/officeart/2005/8/layout/vList4#1"/>
    <dgm:cxn modelId="{21AB8EF7-1BB2-4875-8753-D4E4E33B1C45}" type="presOf" srcId="{4C761970-64E7-41C6-8F7F-F23BF2158271}" destId="{B50A2CF4-EC5A-4D29-9AFF-A4F3C1306A26}" srcOrd="1" destOrd="1" presId="urn:microsoft.com/office/officeart/2005/8/layout/vList4#1"/>
    <dgm:cxn modelId="{A746C6FD-C984-4DCE-B581-5D94EC2F51E4}" srcId="{F546C2AE-77C9-4C5F-A080-803B3FFBAC75}" destId="{9B33A635-C317-4AA6-91D6-BB5C789CB42C}" srcOrd="1" destOrd="0" parTransId="{30E4DD33-58A0-4DC1-A957-E88C7AA3AE53}" sibTransId="{FE140E7B-00E6-4929-A825-DA1C310DF820}"/>
    <dgm:cxn modelId="{7546B604-EC3A-4161-8BC1-438C66082858}" type="presParOf" srcId="{D1CCC82B-BAEC-404A-8765-476531E59A59}" destId="{1ECD157A-E971-403A-AB0C-BB4DC85EB370}" srcOrd="0" destOrd="0" presId="urn:microsoft.com/office/officeart/2005/8/layout/vList4#1"/>
    <dgm:cxn modelId="{ACF20102-517D-45FB-91E6-67ED1941E94B}" type="presParOf" srcId="{1ECD157A-E971-403A-AB0C-BB4DC85EB370}" destId="{90EFDD06-6F28-47D1-A41E-DD474B3B254E}" srcOrd="0" destOrd="0" presId="urn:microsoft.com/office/officeart/2005/8/layout/vList4#1"/>
    <dgm:cxn modelId="{EDCDD743-98CB-41A1-B117-AA36BD6A5BFD}" type="presParOf" srcId="{1ECD157A-E971-403A-AB0C-BB4DC85EB370}" destId="{B931DDC3-F6F7-497B-A9D2-EADEE41923C3}" srcOrd="1" destOrd="0" presId="urn:microsoft.com/office/officeart/2005/8/layout/vList4#1"/>
    <dgm:cxn modelId="{CB4058C4-F665-45A1-B070-3DA0CACCB426}" type="presParOf" srcId="{1ECD157A-E971-403A-AB0C-BB4DC85EB370}" destId="{016D93E4-C127-4364-A37E-808569477DE0}" srcOrd="2" destOrd="0" presId="urn:microsoft.com/office/officeart/2005/8/layout/vList4#1"/>
    <dgm:cxn modelId="{F0481FDB-5F79-45D7-B2F8-5872136282D8}" type="presParOf" srcId="{D1CCC82B-BAEC-404A-8765-476531E59A59}" destId="{882576C8-09C9-4E12-9BDF-92AF41ADE026}" srcOrd="1" destOrd="0" presId="urn:microsoft.com/office/officeart/2005/8/layout/vList4#1"/>
    <dgm:cxn modelId="{46B8C918-4E17-4A8B-90BE-E77540C8BF73}" type="presParOf" srcId="{D1CCC82B-BAEC-404A-8765-476531E59A59}" destId="{054754A2-BFC4-4868-9EEA-BC78686A42A8}" srcOrd="2" destOrd="0" presId="urn:microsoft.com/office/officeart/2005/8/layout/vList4#1"/>
    <dgm:cxn modelId="{3A513FD0-381C-4763-B67D-7492DBF201EE}" type="presParOf" srcId="{054754A2-BFC4-4868-9EEA-BC78686A42A8}" destId="{08315B4B-E977-49FB-90E2-C8F5CDE31088}" srcOrd="0" destOrd="0" presId="urn:microsoft.com/office/officeart/2005/8/layout/vList4#1"/>
    <dgm:cxn modelId="{A8D10BF8-5EC9-4CD1-AE39-C2F31344301B}" type="presParOf" srcId="{054754A2-BFC4-4868-9EEA-BC78686A42A8}" destId="{8CB58187-9D19-493C-A051-DFCC38D05ECC}" srcOrd="1" destOrd="0" presId="urn:microsoft.com/office/officeart/2005/8/layout/vList4#1"/>
    <dgm:cxn modelId="{1467433D-6BF3-4385-AEAB-96E276C3BC3B}" type="presParOf" srcId="{054754A2-BFC4-4868-9EEA-BC78686A42A8}" destId="{302ADBE2-D7AA-4596-9EC2-D1E448F11AA6}" srcOrd="2" destOrd="0" presId="urn:microsoft.com/office/officeart/2005/8/layout/vList4#1"/>
    <dgm:cxn modelId="{4667BC65-67CF-4B41-A603-A13133C2FE1D}" type="presParOf" srcId="{D1CCC82B-BAEC-404A-8765-476531E59A59}" destId="{AE33995E-B7F5-48F2-AA2D-CC1C227DAA92}" srcOrd="3" destOrd="0" presId="urn:microsoft.com/office/officeart/2005/8/layout/vList4#1"/>
    <dgm:cxn modelId="{8FA7468C-970E-4E92-9CCB-C6517459A71F}" type="presParOf" srcId="{D1CCC82B-BAEC-404A-8765-476531E59A59}" destId="{119323A5-1CA1-453C-B188-005A09427FB3}" srcOrd="4" destOrd="0" presId="urn:microsoft.com/office/officeart/2005/8/layout/vList4#1"/>
    <dgm:cxn modelId="{809A42C5-9B0B-472C-A8FF-04E1727ECA20}" type="presParOf" srcId="{119323A5-1CA1-453C-B188-005A09427FB3}" destId="{6EF8A261-65C1-4509-98C9-B4F40F63430B}" srcOrd="0" destOrd="0" presId="urn:microsoft.com/office/officeart/2005/8/layout/vList4#1"/>
    <dgm:cxn modelId="{787D2037-D984-4381-8E45-C5645CF2B0EB}" type="presParOf" srcId="{119323A5-1CA1-453C-B188-005A09427FB3}" destId="{7F2ED575-FF77-40A3-B956-F847108276AD}" srcOrd="1" destOrd="0" presId="urn:microsoft.com/office/officeart/2005/8/layout/vList4#1"/>
    <dgm:cxn modelId="{BCF82858-7F3C-4F16-B791-9AFDF86E4475}" type="presParOf" srcId="{119323A5-1CA1-453C-B188-005A09427FB3}" destId="{B50A2CF4-EC5A-4D29-9AFF-A4F3C1306A26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FDD06-6F28-47D1-A41E-DD474B3B254E}">
      <dsp:nvSpPr>
        <dsp:cNvPr id="0" name=""/>
        <dsp:cNvSpPr/>
      </dsp:nvSpPr>
      <dsp:spPr>
        <a:xfrm>
          <a:off x="0" y="0"/>
          <a:ext cx="8126942" cy="1693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>
            <a:solidFill>
              <a:schemeClr val="tx1"/>
            </a:solidFill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>
            <a:solidFill>
              <a:schemeClr val="tx1"/>
            </a:solidFill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>
            <a:solidFill>
              <a:schemeClr val="tx1"/>
            </a:solidFill>
          </a:endParaRPr>
        </a:p>
      </dsp:txBody>
      <dsp:txXfrm>
        <a:off x="1794699" y="0"/>
        <a:ext cx="6332242" cy="1693112"/>
      </dsp:txXfrm>
    </dsp:sp>
    <dsp:sp modelId="{B931DDC3-F6F7-497B-A9D2-EADEE41923C3}">
      <dsp:nvSpPr>
        <dsp:cNvPr id="0" name=""/>
        <dsp:cNvSpPr/>
      </dsp:nvSpPr>
      <dsp:spPr>
        <a:xfrm>
          <a:off x="169311" y="169311"/>
          <a:ext cx="1625388" cy="135449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15B4B-E977-49FB-90E2-C8F5CDE31088}">
      <dsp:nvSpPr>
        <dsp:cNvPr id="0" name=""/>
        <dsp:cNvSpPr/>
      </dsp:nvSpPr>
      <dsp:spPr>
        <a:xfrm>
          <a:off x="0" y="1862424"/>
          <a:ext cx="8126942" cy="1693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>
            <a:solidFill>
              <a:schemeClr val="tx1"/>
            </a:solidFill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>
            <a:solidFill>
              <a:schemeClr val="tx1"/>
            </a:solidFill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>
            <a:solidFill>
              <a:schemeClr val="tx1"/>
            </a:solidFill>
          </a:endParaRPr>
        </a:p>
      </dsp:txBody>
      <dsp:txXfrm>
        <a:off x="1794699" y="1862424"/>
        <a:ext cx="6332242" cy="1693112"/>
      </dsp:txXfrm>
    </dsp:sp>
    <dsp:sp modelId="{8CB58187-9D19-493C-A051-DFCC38D05ECC}">
      <dsp:nvSpPr>
        <dsp:cNvPr id="0" name=""/>
        <dsp:cNvSpPr/>
      </dsp:nvSpPr>
      <dsp:spPr>
        <a:xfrm>
          <a:off x="169311" y="2031735"/>
          <a:ext cx="1625388" cy="135449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8A261-65C1-4509-98C9-B4F40F63430B}">
      <dsp:nvSpPr>
        <dsp:cNvPr id="0" name=""/>
        <dsp:cNvSpPr/>
      </dsp:nvSpPr>
      <dsp:spPr>
        <a:xfrm>
          <a:off x="0" y="3724848"/>
          <a:ext cx="8126942" cy="1693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>
            <a:solidFill>
              <a:schemeClr val="tx1"/>
            </a:solidFill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>
            <a:solidFill>
              <a:schemeClr val="tx1"/>
            </a:solidFill>
          </a:endParaRPr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kern="1200">
            <a:solidFill>
              <a:schemeClr val="tx1"/>
            </a:solidFill>
          </a:endParaRPr>
        </a:p>
      </dsp:txBody>
      <dsp:txXfrm>
        <a:off x="1794699" y="3724848"/>
        <a:ext cx="6332242" cy="1693112"/>
      </dsp:txXfrm>
    </dsp:sp>
    <dsp:sp modelId="{7F2ED575-FF77-40A3-B956-F847108276AD}">
      <dsp:nvSpPr>
        <dsp:cNvPr id="0" name=""/>
        <dsp:cNvSpPr/>
      </dsp:nvSpPr>
      <dsp:spPr>
        <a:xfrm>
          <a:off x="169311" y="3894159"/>
          <a:ext cx="1625388" cy="135449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9E948-F7D5-44DC-9360-D56C4B6AAC93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89852-B667-4C7E-B7D8-DF83A664F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56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4/1/2023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Freeform 6"/>
          <p:cNvSpPr/>
          <p:nvPr userDrawn="1"/>
        </p:nvSpPr>
        <p:spPr>
          <a:xfrm>
            <a:off x="-24130" y="15760"/>
            <a:ext cx="12247880" cy="6849745"/>
          </a:xfrm>
          <a:custGeom>
            <a:avLst/>
            <a:gdLst>
              <a:gd name="connsiteX0" fmla="*/ 0 w 19288"/>
              <a:gd name="connsiteY0" fmla="*/ 0 h 10787"/>
              <a:gd name="connsiteX1" fmla="*/ 19288 w 19288"/>
              <a:gd name="connsiteY1" fmla="*/ 0 h 10787"/>
              <a:gd name="connsiteX2" fmla="*/ 19288 w 19288"/>
              <a:gd name="connsiteY2" fmla="*/ 10787 h 10787"/>
              <a:gd name="connsiteX3" fmla="*/ 0 w 19288"/>
              <a:gd name="connsiteY3" fmla="*/ 10787 h 10787"/>
              <a:gd name="connsiteX4" fmla="*/ 0 w 19288"/>
              <a:gd name="connsiteY4" fmla="*/ 0 h 1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88" h="10787">
                <a:moveTo>
                  <a:pt x="0" y="0"/>
                </a:moveTo>
                <a:cubicBezTo>
                  <a:pt x="6429" y="0"/>
                  <a:pt x="13244" y="5803"/>
                  <a:pt x="19288" y="0"/>
                </a:cubicBezTo>
                <a:lnTo>
                  <a:pt x="19288" y="10787"/>
                </a:lnTo>
                <a:lnTo>
                  <a:pt x="0" y="10787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7"/>
          <p:cNvSpPr txBox="1"/>
          <p:nvPr userDrawn="1"/>
        </p:nvSpPr>
        <p:spPr>
          <a:xfrm>
            <a:off x="769620" y="2855595"/>
            <a:ext cx="6802120" cy="192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dirty="0">
                <a:latin typeface="+mj-lt"/>
                <a:ea typeface="+mj-ea"/>
                <a:cs typeface="+mj-cs"/>
                <a:sym typeface="+mn-ea"/>
              </a:rPr>
              <a:t>Name</a:t>
            </a:r>
            <a:r>
              <a:rPr lang="en-US" sz="6000" b="1" baseline="0" dirty="0">
                <a:latin typeface="+mj-lt"/>
                <a:ea typeface="+mj-ea"/>
                <a:cs typeface="+mj-cs"/>
                <a:sym typeface="+mn-ea"/>
              </a:rPr>
              <a:t> of the Chapter</a:t>
            </a:r>
            <a:endParaRPr lang="en-US" sz="6000" b="1" dirty="0">
              <a:latin typeface="+mj-lt"/>
              <a:ea typeface="+mj-ea"/>
              <a:cs typeface="+mj-cs"/>
              <a:sym typeface="+mn-ea"/>
            </a:endParaRPr>
          </a:p>
          <a:p>
            <a:pPr algn="just"/>
            <a:endParaRPr lang="en-US" sz="6000" b="1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61695" y="3825240"/>
            <a:ext cx="7905115" cy="0"/>
          </a:xfrm>
          <a:prstGeom prst="line">
            <a:avLst/>
          </a:prstGeom>
          <a:ln w="412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042" y="1142984"/>
            <a:ext cx="10971372" cy="4525963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4/1/2023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-15875" y="6610350"/>
            <a:ext cx="12209780" cy="250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8728" y="71414"/>
            <a:ext cx="8358246" cy="571504"/>
          </a:xfrm>
        </p:spPr>
        <p:txBody>
          <a:bodyPr>
            <a:normAutofit/>
          </a:bodyPr>
          <a:lstStyle>
            <a:lvl1pPr algn="just">
              <a:defRPr sz="2800" b="1" u="sng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4/1/2023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Freeform 5"/>
          <p:cNvSpPr/>
          <p:nvPr userDrawn="1"/>
        </p:nvSpPr>
        <p:spPr>
          <a:xfrm>
            <a:off x="-38100" y="-12065"/>
            <a:ext cx="12247880" cy="6849745"/>
          </a:xfrm>
          <a:custGeom>
            <a:avLst/>
            <a:gdLst>
              <a:gd name="connsiteX0" fmla="*/ 0 w 19288"/>
              <a:gd name="connsiteY0" fmla="*/ 0 h 10787"/>
              <a:gd name="connsiteX1" fmla="*/ 19288 w 19288"/>
              <a:gd name="connsiteY1" fmla="*/ 0 h 10787"/>
              <a:gd name="connsiteX2" fmla="*/ 19288 w 19288"/>
              <a:gd name="connsiteY2" fmla="*/ 10787 h 10787"/>
              <a:gd name="connsiteX3" fmla="*/ 0 w 19288"/>
              <a:gd name="connsiteY3" fmla="*/ 10787 h 10787"/>
              <a:gd name="connsiteX4" fmla="*/ 0 w 19288"/>
              <a:gd name="connsiteY4" fmla="*/ 0 h 1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88" h="10787">
                <a:moveTo>
                  <a:pt x="0" y="0"/>
                </a:moveTo>
                <a:cubicBezTo>
                  <a:pt x="6429" y="0"/>
                  <a:pt x="13244" y="5803"/>
                  <a:pt x="19288" y="0"/>
                </a:cubicBezTo>
                <a:lnTo>
                  <a:pt x="19288" y="10787"/>
                </a:lnTo>
                <a:lnTo>
                  <a:pt x="0" y="10787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7"/>
          <p:cNvSpPr txBox="1"/>
          <p:nvPr userDrawn="1"/>
        </p:nvSpPr>
        <p:spPr>
          <a:xfrm>
            <a:off x="737870" y="2855595"/>
            <a:ext cx="6774180" cy="101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dirty="0"/>
              <a:t>Thank You.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61695" y="3825240"/>
            <a:ext cx="7905115" cy="0"/>
          </a:xfrm>
          <a:prstGeom prst="line">
            <a:avLst/>
          </a:prstGeom>
          <a:ln w="412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728" y="71414"/>
            <a:ext cx="8358246" cy="571504"/>
          </a:xfrm>
        </p:spPr>
        <p:txBody>
          <a:bodyPr>
            <a:normAutofit/>
          </a:bodyPr>
          <a:lstStyle>
            <a:lvl1pPr algn="just">
              <a:defRPr sz="2800" b="1" u="sng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122" y="1142984"/>
            <a:ext cx="10971372" cy="4525963"/>
          </a:xfrm>
        </p:spPr>
        <p:txBody>
          <a:bodyPr/>
          <a:lstStyle>
            <a:lvl1pPr algn="just">
              <a:defRPr sz="2000"/>
            </a:lvl1pPr>
            <a:lvl2pPr algn="just">
              <a:defRPr sz="1800"/>
            </a:lvl2pPr>
            <a:lvl3pPr algn="just">
              <a:defRPr sz="1800"/>
            </a:lvl3pPr>
            <a:lvl4pPr algn="just">
              <a:defRPr sz="1800"/>
            </a:lvl4pPr>
            <a:lvl5pPr algn="just"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4/1/2023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-15875" y="6610350"/>
            <a:ext cx="12209780" cy="250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4/1/2023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 userDrawn="1"/>
        </p:nvSpPr>
        <p:spPr>
          <a:xfrm>
            <a:off x="-15875" y="6610350"/>
            <a:ext cx="12209780" cy="250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8728" y="71414"/>
            <a:ext cx="8358246" cy="571504"/>
          </a:xfrm>
        </p:spPr>
        <p:txBody>
          <a:bodyPr>
            <a:normAutofit/>
          </a:bodyPr>
          <a:lstStyle>
            <a:lvl1pPr algn="just">
              <a:defRPr sz="2800" b="1" u="sng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4/1/2023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/>
        </p:nvGraphicFramePr>
        <p:xfrm>
          <a:off x="2031735" y="1833252"/>
          <a:ext cx="8126943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8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-15875" y="6610350"/>
            <a:ext cx="12209780" cy="250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08728" y="71414"/>
            <a:ext cx="8358246" cy="571504"/>
          </a:xfrm>
        </p:spPr>
        <p:txBody>
          <a:bodyPr>
            <a:normAutofit/>
          </a:bodyPr>
          <a:lstStyle>
            <a:lvl1pPr algn="just">
              <a:defRPr sz="2800" b="1" u="sng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4/1/2023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-15875" y="6610350"/>
            <a:ext cx="12209780" cy="250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/>
          <p:cNvGraphicFramePr/>
          <p:nvPr userDrawn="1"/>
        </p:nvGraphicFramePr>
        <p:xfrm>
          <a:off x="2031735" y="720019"/>
          <a:ext cx="8126942" cy="541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08728" y="71414"/>
            <a:ext cx="8358246" cy="571504"/>
          </a:xfrm>
        </p:spPr>
        <p:txBody>
          <a:bodyPr>
            <a:normAutofit/>
          </a:bodyPr>
          <a:lstStyle>
            <a:lvl1pPr algn="just">
              <a:defRPr sz="2800" b="1" u="sng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122" y="1142984"/>
            <a:ext cx="5386216" cy="639762"/>
          </a:xfrm>
        </p:spPr>
        <p:txBody>
          <a:bodyPr anchor="b">
            <a:normAutofit/>
          </a:bodyPr>
          <a:lstStyle>
            <a:lvl1pPr marL="0" indent="0" algn="just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122" y="1782746"/>
            <a:ext cx="5386216" cy="3951288"/>
          </a:xfrm>
        </p:spPr>
        <p:txBody>
          <a:bodyPr>
            <a:normAutofit/>
          </a:bodyPr>
          <a:lstStyle>
            <a:lvl1pPr algn="just">
              <a:defRPr sz="2000"/>
            </a:lvl1pPr>
            <a:lvl2pPr algn="just">
              <a:defRPr sz="1800"/>
            </a:lvl2pPr>
            <a:lvl3pPr algn="just">
              <a:defRPr sz="1800"/>
            </a:lvl3pPr>
            <a:lvl4pPr algn="just">
              <a:defRPr sz="1800"/>
            </a:lvl4pPr>
            <a:lvl5pPr algn="just"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36162" y="1142984"/>
            <a:ext cx="5388332" cy="639762"/>
          </a:xfrm>
        </p:spPr>
        <p:txBody>
          <a:bodyPr anchor="b">
            <a:normAutofit/>
          </a:bodyPr>
          <a:lstStyle>
            <a:lvl1pPr marL="0" indent="0" algn="just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6162" y="1782746"/>
            <a:ext cx="5388332" cy="3951288"/>
          </a:xfrm>
        </p:spPr>
        <p:txBody>
          <a:bodyPr>
            <a:normAutofit/>
          </a:bodyPr>
          <a:lstStyle>
            <a:lvl1pPr algn="just">
              <a:defRPr sz="2000"/>
            </a:lvl1pPr>
            <a:lvl2pPr algn="just">
              <a:defRPr sz="1800"/>
            </a:lvl2pPr>
            <a:lvl3pPr algn="just">
              <a:defRPr sz="1800"/>
            </a:lvl3pPr>
            <a:lvl4pPr algn="just">
              <a:defRPr sz="1800"/>
            </a:lvl4pPr>
            <a:lvl5pPr algn="just"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4/1/2023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/>
          <p:cNvSpPr/>
          <p:nvPr userDrawn="1"/>
        </p:nvSpPr>
        <p:spPr>
          <a:xfrm>
            <a:off x="-15875" y="6610350"/>
            <a:ext cx="12209780" cy="250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08728" y="71414"/>
            <a:ext cx="8358246" cy="571504"/>
          </a:xfrm>
        </p:spPr>
        <p:txBody>
          <a:bodyPr>
            <a:normAutofit/>
          </a:bodyPr>
          <a:lstStyle>
            <a:lvl1pPr algn="just">
              <a:defRPr sz="2800" b="1" u="sng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>
            <a:normAutofit/>
          </a:bodyPr>
          <a:lstStyle>
            <a:lvl1pPr algn="just">
              <a:defRPr sz="2000"/>
            </a:lvl1pPr>
            <a:lvl2pPr algn="just">
              <a:defRPr sz="1800"/>
            </a:lvl2pPr>
            <a:lvl3pPr algn="just">
              <a:defRPr sz="1800"/>
            </a:lvl3pPr>
            <a:lvl4pPr algn="just">
              <a:defRPr sz="1800"/>
            </a:lvl4pPr>
            <a:lvl5pPr algn="just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28736"/>
            <a:ext cx="4010562" cy="4691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4/1/2023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-15875" y="6610350"/>
            <a:ext cx="12209780" cy="250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08728" y="71414"/>
            <a:ext cx="8358246" cy="571504"/>
          </a:xfrm>
        </p:spPr>
        <p:txBody>
          <a:bodyPr>
            <a:normAutofit/>
          </a:bodyPr>
          <a:lstStyle>
            <a:lvl1pPr algn="just">
              <a:defRPr sz="2800" b="1" u="sng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521" y="2500314"/>
            <a:ext cx="10971372" cy="1143000"/>
          </a:xfrm>
        </p:spPr>
        <p:txBody>
          <a:bodyPr>
            <a:normAutofit/>
          </a:bodyPr>
          <a:lstStyle>
            <a:lvl1pPr>
              <a:defRPr sz="6000" b="1" u="sng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add Sub-Topic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4/1/2023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-15875" y="6610350"/>
            <a:ext cx="12209780" cy="2508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042" y="1142984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3042" y="5367338"/>
            <a:ext cx="7314248" cy="804862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C4FA-1099-4A1D-9A7F-838417E1A3D9}" type="datetimeFigureOut">
              <a:rPr lang="en-US" smtClean="0"/>
              <a:pPr/>
              <a:t>4/1/2023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8728" y="71414"/>
            <a:ext cx="8358246" cy="571504"/>
          </a:xfrm>
        </p:spPr>
        <p:txBody>
          <a:bodyPr>
            <a:normAutofit/>
          </a:bodyPr>
          <a:lstStyle>
            <a:lvl1pPr algn="just">
              <a:defRPr sz="2800" b="1" u="sng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C4FA-1099-4A1D-9A7F-838417E1A3D9}" type="datetimeFigureOut">
              <a:rPr lang="en-US" smtClean="0"/>
              <a:pPr/>
              <a:t>4/1/2023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35D5-0DEE-41DE-9E83-316B519DE8F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2" r:id="rId4"/>
    <p:sldLayoutId id="2147483663" r:id="rId5"/>
    <p:sldLayoutId id="2147483653" r:id="rId6"/>
    <p:sldLayoutId id="2147483656" r:id="rId7"/>
    <p:sldLayoutId id="2147483661" r:id="rId8"/>
    <p:sldLayoutId id="2147483657" r:id="rId9"/>
    <p:sldLayoutId id="2147483658" r:id="rId10"/>
    <p:sldLayoutId id="21474836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csubs.com/video/yt%3AQZ0DtNFdDko/curse-of-dimensionality-georgia-tech-machine-learning/subtitles?lang=e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dnuggets.com/?s=curse+of+dimensional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4606" y="2204864"/>
            <a:ext cx="8496944" cy="158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Principal Component Analysis</a:t>
            </a:r>
            <a:endParaRPr lang="en-IN" sz="5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BF7E-489B-4068-BB68-8B8DD97AD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524494" cy="5668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Principal Components?</a:t>
            </a:r>
          </a:p>
          <a:p>
            <a:r>
              <a:rPr lang="en-US" dirty="0"/>
              <a:t>The principal components produces a linear combinations or dimensions of the data that are really high in variance and that are uncorrelated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two variables are really correlated with each other, one new variable (</a:t>
            </a:r>
            <a:r>
              <a:rPr lang="en-US" dirty="0" err="1"/>
              <a:t>ie</a:t>
            </a:r>
            <a:r>
              <a:rPr lang="en-US" dirty="0"/>
              <a:t> the first principle component) can really summarize both of those two variables very well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variables with unusually large variances will get selected.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the eigenvectors of matrix whose covariance are zero </a:t>
            </a:r>
            <a:r>
              <a:rPr lang="en-US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i.e</a:t>
            </a:r>
            <a:r>
              <a:rPr lang="en-US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orthogonal dimensions?</a:t>
            </a:r>
          </a:p>
          <a:p>
            <a:pPr marL="0" indent="0">
              <a:buNone/>
            </a:pPr>
            <a:endParaRPr lang="en-US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655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AA55-3233-4398-8B47-4BCE90E5F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524494" cy="566894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PC1&amp;PC2:</a:t>
            </a:r>
          </a:p>
          <a:p>
            <a:pPr marL="0" indent="0">
              <a:buNone/>
            </a:pP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/>
              <a:t>First Principal component  </a:t>
            </a:r>
            <a:r>
              <a:rPr lang="en-US" dirty="0"/>
              <a:t>: Linear combination of original predictor variables which captures the maximum variance in the data set.  Larger the variability captured in first component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Second principal component:  </a:t>
            </a:r>
            <a:r>
              <a:rPr lang="en-US" dirty="0"/>
              <a:t>is also a linear combination of </a:t>
            </a:r>
            <a:r>
              <a:rPr lang="en-US" b="1" dirty="0"/>
              <a:t>original predictors </a:t>
            </a:r>
            <a:r>
              <a:rPr lang="en-US" dirty="0"/>
              <a:t>which captures the remaining variance in the data set and is </a:t>
            </a:r>
            <a:r>
              <a:rPr lang="en-US" b="1" dirty="0"/>
              <a:t>uncorrelated with first PC.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other component can have variability higher than first principal component. The direction along which there is greatest variation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4091C-186C-47F1-8499-01F5D1A6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340" y="3573016"/>
            <a:ext cx="577719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1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D75F-D4CE-44E1-8DD2-0C34DAC15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2" y="188640"/>
            <a:ext cx="11405952" cy="5480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FOR PCA: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33F5D-375B-45DC-993C-B87C645503C0}"/>
              </a:ext>
            </a:extLst>
          </p:cNvPr>
          <p:cNvSpPr/>
          <p:nvPr/>
        </p:nvSpPr>
        <p:spPr>
          <a:xfrm>
            <a:off x="118542" y="692696"/>
            <a:ext cx="1029714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</a:rPr>
              <a:t>1.Standardize the data.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Perform PCA after scaling, i.e. z-scoring for each variable. Original predictors may have different scales.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Standardization" (or "scaling") within variables will express each observation relative to its position in the distribution for that variable.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Performing PCA on un-scaled variables will lead to  large loadings for variables with high variance.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  <a:p>
            <a:r>
              <a:rPr lang="en-US" sz="2000" b="1" dirty="0"/>
              <a:t>2.Calculate the covariance matrix.</a:t>
            </a:r>
          </a:p>
          <a:p>
            <a:endParaRPr lang="en-US" dirty="0"/>
          </a:p>
          <a:p>
            <a:r>
              <a:rPr lang="en-US" dirty="0"/>
              <a:t>        A correlation matrix is like a covariance matrix but first  the columns have been standardized. This means  the matrix should be numeric and have standardized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65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F883E-B366-4A02-8BF0-6D2114790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11524494" cy="5552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3.Find the eigenvectors of the covariance matrix.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convert the data into the new axes, we will multiply the original variable data by eigenvectors, which indicate the direction of the new axes (principal components).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eigenvector will correspond to an eigenvalue, whose magnitude indicates how much of the data’s variability is explained by its eigenvector.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Covariance Matrix * Eigenvector = eigenvalue * eigenvector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dirty="0"/>
              <a:t>4.Translate the data to be in terms of the components.</a:t>
            </a:r>
          </a:p>
          <a:p>
            <a:pPr marL="0" indent="0">
              <a:buNone/>
            </a:pP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Since the eigenvectors indicates the direction of the principal components (new axes), we will multiply the original data by the eigenvectors to re-orient our data onto the new axes. This re-oriented data is called a score.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i="1" dirty="0"/>
              <a:t>original data * eigenvectors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1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3D4B28-0820-4FF9-840A-EF0BD9D2118F}"/>
              </a:ext>
            </a:extLst>
          </p:cNvPr>
          <p:cNvSpPr txBox="1"/>
          <p:nvPr/>
        </p:nvSpPr>
        <p:spPr>
          <a:xfrm>
            <a:off x="6887294" y="4391393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Omkar N</a:t>
            </a:r>
          </a:p>
        </p:txBody>
      </p:sp>
    </p:spTree>
    <p:extLst>
      <p:ext uri="{BB962C8B-B14F-4D97-AF65-F5344CB8AC3E}">
        <p14:creationId xmlns:p14="http://schemas.microsoft.com/office/powerpoint/2010/main" val="293069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AB862-4594-4C9F-98CD-F53F33C2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35" y="62878"/>
            <a:ext cx="11690378" cy="567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 Component Analysis: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  <a:p>
            <a:r>
              <a:rPr lang="fr-FR" dirty="0"/>
              <a:t>Principal Component Analysis is a </a:t>
            </a:r>
            <a:r>
              <a:rPr lang="fr-FR" b="1" dirty="0"/>
              <a:t>dimensionality reduction technique </a:t>
            </a:r>
          </a:p>
          <a:p>
            <a:pPr marL="0" indent="0">
              <a:buNone/>
            </a:pPr>
            <a:endParaRPr lang="fr-FR" b="1" dirty="0"/>
          </a:p>
          <a:p>
            <a:r>
              <a:rPr lang="en-US" dirty="0"/>
              <a:t>PCA aims at reducing a large set of variables to a small set of variables to capture the underlying variance of the data without much loss of information.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Principal component analysis is used to extract the important information from a multivariate data table and to express this information as a set of few new variables called </a:t>
            </a:r>
            <a:r>
              <a:rPr lang="en-US" b="1" dirty="0"/>
              <a:t>principal components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 new variables correspond to a linear combination of the originals. The number of principal components is less than or equal to the number of original variables.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original data set has P variables(Dimensions),the transformed data set has M variables(dimensions)</a:t>
            </a:r>
          </a:p>
          <a:p>
            <a:pPr marL="0" indent="0">
              <a:buNone/>
            </a:pPr>
            <a:r>
              <a:rPr lang="en-US" dirty="0"/>
              <a:t>                                            Then----&gt; M&lt;=P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102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1C416-2BF5-4E1A-B3B9-37CA15751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0413" cy="659735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PCA:</a:t>
            </a:r>
          </a:p>
          <a:p>
            <a:pPr marL="0" indent="0">
              <a:buNone/>
            </a:pP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746" name="Picture 2" descr="Image result for PCA">
            <a:extLst>
              <a:ext uri="{FF2B5EF4-FFF2-40B4-BE49-F238E27FC236}">
                <a16:creationId xmlns:a16="http://schemas.microsoft.com/office/drawing/2014/main" id="{5106C1B7-F0C7-490D-A014-F6F92ACD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10" y="260648"/>
            <a:ext cx="7416824" cy="253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F2B8CD-3E2C-4200-B054-55D7CDE83C21}"/>
              </a:ext>
            </a:extLst>
          </p:cNvPr>
          <p:cNvSpPr txBox="1"/>
          <p:nvPr/>
        </p:nvSpPr>
        <p:spPr>
          <a:xfrm>
            <a:off x="406574" y="3429000"/>
            <a:ext cx="1036915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you want to reduce the number of variables, but aren’t able to identify variables to completely remove from consideration?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you want to ensure your variables are independent of one another?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avoid Multicollinearity between variables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avoid Curse of Dimensionality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</a:t>
            </a:r>
            <a:r>
              <a:rPr lang="en-US" b="1" dirty="0"/>
              <a:t>Then PCA is good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8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4564-382B-4293-9012-CD2D48E2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524494" cy="5668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Curse of Dimensionality:</a:t>
            </a:r>
          </a:p>
        </p:txBody>
      </p:sp>
      <p:pic>
        <p:nvPicPr>
          <p:cNvPr id="32770" name="Picture 2" descr="n-dimensional space comparison">
            <a:extLst>
              <a:ext uri="{FF2B5EF4-FFF2-40B4-BE49-F238E27FC236}">
                <a16:creationId xmlns:a16="http://schemas.microsoft.com/office/drawing/2014/main" id="{4BE09EB8-BA59-4918-B7BF-2C8E4D667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62" y="548680"/>
            <a:ext cx="8784976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BAFA38-DB3C-43DC-9023-DDBC7FEF3841}"/>
              </a:ext>
            </a:extLst>
          </p:cNvPr>
          <p:cNvSpPr/>
          <p:nvPr/>
        </p:nvSpPr>
        <p:spPr>
          <a:xfrm>
            <a:off x="355850" y="2690336"/>
            <a:ext cx="115244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Open Sans"/>
              </a:rPr>
              <a:t>As the number of features or dimensions grows, the amount of data we need to generalize accurately grows exponentially."</a:t>
            </a:r>
          </a:p>
          <a:p>
            <a:r>
              <a:rPr lang="en-US" dirty="0">
                <a:solidFill>
                  <a:srgbClr val="111111"/>
                </a:solidFill>
                <a:latin typeface="Open Sans"/>
              </a:rPr>
              <a:t>- </a:t>
            </a:r>
            <a:r>
              <a:rPr lang="en-US" dirty="0">
                <a:solidFill>
                  <a:srgbClr val="FF0000"/>
                </a:solidFill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Charles Isbell</a:t>
            </a:r>
            <a:r>
              <a:rPr lang="en-US" dirty="0">
                <a:solidFill>
                  <a:srgbClr val="FF0000"/>
                </a:solidFill>
                <a:latin typeface="Open Sans"/>
              </a:rPr>
              <a:t>, </a:t>
            </a:r>
            <a:r>
              <a:rPr lang="en-US" dirty="0">
                <a:solidFill>
                  <a:srgbClr val="111111"/>
                </a:solidFill>
                <a:latin typeface="Open Sans"/>
              </a:rPr>
              <a:t>Professor and Senior Associate Dean, School of Interactive Computing, Georgia Tech</a:t>
            </a:r>
            <a:endParaRPr lang="en-US" b="0" i="0" dirty="0">
              <a:solidFill>
                <a:srgbClr val="111111"/>
              </a:solidFill>
              <a:effectLst/>
              <a:latin typeface="Open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6A27E-2391-47EE-A694-CC1DF64A0403}"/>
              </a:ext>
            </a:extLst>
          </p:cNvPr>
          <p:cNvSpPr/>
          <p:nvPr/>
        </p:nvSpPr>
        <p:spPr>
          <a:xfrm>
            <a:off x="391438" y="3736341"/>
            <a:ext cx="1139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Open Sans"/>
              </a:rPr>
              <a:t>This exponential growth in data causes high sparsity in the data set and unnecessarily increases storage space and processing time for the modelling algorithm. </a:t>
            </a:r>
          </a:p>
          <a:p>
            <a:endParaRPr lang="en-US" dirty="0">
              <a:solidFill>
                <a:srgbClr val="111111"/>
              </a:solidFill>
              <a:latin typeface="Open Sans"/>
            </a:endParaRPr>
          </a:p>
          <a:p>
            <a:r>
              <a:rPr lang="en-US" dirty="0">
                <a:solidFill>
                  <a:srgbClr val="111111"/>
                </a:solidFill>
                <a:latin typeface="Open Sans"/>
              </a:rPr>
              <a:t>Think of image recognition problem of high-resolution images 1280 × 720 = 921,600 pixels i.e. 921600 dimensions. OMG. And that’s why it’s called </a:t>
            </a:r>
            <a:r>
              <a:rPr lang="en-US" b="1" u="sng" dirty="0">
                <a:latin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Curse of Dimensionality</a:t>
            </a:r>
            <a:r>
              <a:rPr lang="en-US" b="1" dirty="0">
                <a:latin typeface="Open Sans"/>
              </a:rPr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757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5947B4-0688-4A9D-A268-65DE6C7E1A43}"/>
              </a:ext>
            </a:extLst>
          </p:cNvPr>
          <p:cNvSpPr/>
          <p:nvPr/>
        </p:nvSpPr>
        <p:spPr>
          <a:xfrm>
            <a:off x="624956" y="548680"/>
            <a:ext cx="1007876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                                   </a:t>
            </a:r>
            <a:r>
              <a:rPr lang="en-US" b="1" dirty="0"/>
              <a:t>Always observe the orthogonality between Dimensions(Variables)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1B71F-EEB0-4286-BAF7-B209238C8D07}"/>
              </a:ext>
            </a:extLst>
          </p:cNvPr>
          <p:cNvSpPr txBox="1"/>
          <p:nvPr/>
        </p:nvSpPr>
        <p:spPr>
          <a:xfrm>
            <a:off x="76316" y="1268760"/>
            <a:ext cx="89712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 to Find Pc’s:</a:t>
            </a:r>
          </a:p>
          <a:p>
            <a:endParaRPr lang="en-US" dirty="0"/>
          </a:p>
          <a:p>
            <a:r>
              <a:rPr lang="en-US" sz="2000" dirty="0"/>
              <a:t>Principle components are the eigenvectors of the covariance matrix.</a:t>
            </a:r>
          </a:p>
          <a:p>
            <a:endParaRPr lang="en-US" sz="2000" dirty="0"/>
          </a:p>
          <a:p>
            <a:r>
              <a:rPr lang="en-US" sz="2000" dirty="0"/>
              <a:t>Before we talk more about PCA there are few important topics we have to know 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Covariance matrix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Eigenvalues &amp; Eigenvectors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4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F54B-7C8C-4A7C-A196-1268FBD60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11524494" cy="55523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Covariance:</a:t>
            </a:r>
          </a:p>
          <a:p>
            <a:pPr marL="0" indent="0">
              <a:buNone/>
            </a:pP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/>
              <a:t>Covariance </a:t>
            </a:r>
            <a:r>
              <a:rPr lang="en-US" dirty="0"/>
              <a:t>is the measure of how two different variables change together</a:t>
            </a:r>
          </a:p>
          <a:p>
            <a:pPr marL="0" indent="0">
              <a:buNone/>
            </a:pPr>
            <a:r>
              <a:rPr lang="es-ES" b="1" dirty="0"/>
              <a:t>                                         </a:t>
            </a:r>
            <a:r>
              <a:rPr lang="es-ES" b="1" dirty="0" err="1"/>
              <a:t>cov</a:t>
            </a:r>
            <a:r>
              <a:rPr lang="es-ES" b="1" dirty="0"/>
              <a:t>(</a:t>
            </a:r>
            <a:r>
              <a:rPr lang="es-ES" b="1" dirty="0" err="1"/>
              <a:t>x,y</a:t>
            </a:r>
            <a:r>
              <a:rPr lang="es-ES" b="1" dirty="0"/>
              <a:t>)=E([x−E(x)][y−E(y)])</a:t>
            </a:r>
          </a:p>
          <a:p>
            <a:pPr marL="0" indent="0">
              <a:buNone/>
            </a:pPr>
            <a:r>
              <a:rPr lang="en-US" dirty="0"/>
              <a:t>Representing Covariance between dimensions as a matrix e.g. for 3 dimensions: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 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 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x,z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s-ES" dirty="0"/>
              <a:t>        C    =    </a:t>
            </a:r>
            <a:r>
              <a:rPr lang="es-ES" dirty="0" err="1"/>
              <a:t>cov</a:t>
            </a:r>
            <a:r>
              <a:rPr lang="es-ES" dirty="0"/>
              <a:t>(</a:t>
            </a:r>
            <a:r>
              <a:rPr lang="es-ES" dirty="0" err="1"/>
              <a:t>y,x</a:t>
            </a:r>
            <a:r>
              <a:rPr lang="es-ES" dirty="0"/>
              <a:t>)  </a:t>
            </a:r>
            <a:r>
              <a:rPr lang="es-ES" dirty="0" err="1"/>
              <a:t>cov</a:t>
            </a:r>
            <a:r>
              <a:rPr lang="es-ES" dirty="0"/>
              <a:t>(</a:t>
            </a:r>
            <a:r>
              <a:rPr lang="es-ES" dirty="0" err="1"/>
              <a:t>y,y</a:t>
            </a:r>
            <a:r>
              <a:rPr lang="es-ES" dirty="0"/>
              <a:t>)  </a:t>
            </a:r>
            <a:r>
              <a:rPr lang="es-ES" dirty="0" err="1"/>
              <a:t>cov</a:t>
            </a:r>
            <a:r>
              <a:rPr lang="es-ES" dirty="0"/>
              <a:t>(</a:t>
            </a:r>
            <a:r>
              <a:rPr lang="es-ES" dirty="0" err="1"/>
              <a:t>y,z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pl-PL" dirty="0"/>
              <a:t>cov(z,x)  cov(z,y)  cov(z,z)</a:t>
            </a:r>
          </a:p>
          <a:p>
            <a:endParaRPr lang="en-US" dirty="0"/>
          </a:p>
          <a:p>
            <a:r>
              <a:rPr lang="en-US" dirty="0"/>
              <a:t>N-dimensional data will result in </a:t>
            </a:r>
            <a:r>
              <a:rPr lang="en-US" dirty="0" err="1"/>
              <a:t>nxn</a:t>
            </a:r>
            <a:r>
              <a:rPr lang="en-US" dirty="0"/>
              <a:t> covariance matrix</a:t>
            </a:r>
          </a:p>
          <a:p>
            <a:r>
              <a:rPr lang="en-US" dirty="0"/>
              <a:t>Covariance: measures the  correlation between X and Y</a:t>
            </a:r>
          </a:p>
          <a:p>
            <a:r>
              <a:rPr lang="en-US" dirty="0" err="1"/>
              <a:t>Cov</a:t>
            </a:r>
            <a:r>
              <a:rPr lang="en-US" dirty="0"/>
              <a:t>(X,Y)=0: independent</a:t>
            </a:r>
          </a:p>
          <a:p>
            <a:r>
              <a:rPr lang="en-US" dirty="0" err="1"/>
              <a:t>Cov</a:t>
            </a:r>
            <a:r>
              <a:rPr lang="en-US" dirty="0"/>
              <a:t>(X,Y)&gt;0: move same direction</a:t>
            </a:r>
          </a:p>
          <a:p>
            <a:r>
              <a:rPr lang="en-US" dirty="0" err="1"/>
              <a:t>Cov</a:t>
            </a:r>
            <a:r>
              <a:rPr lang="en-US" dirty="0"/>
              <a:t>(X,Y)&lt;0: move opposite direction</a:t>
            </a:r>
          </a:p>
          <a:p>
            <a:r>
              <a:rPr lang="en-US" dirty="0"/>
              <a:t>No covariance means dimensions are orthogonal </a:t>
            </a:r>
          </a:p>
          <a:p>
            <a:pPr marL="0" indent="0">
              <a:buNone/>
            </a:pPr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0F772D6D-707A-465B-9841-7E6315033232}"/>
              </a:ext>
            </a:extLst>
          </p:cNvPr>
          <p:cNvSpPr/>
          <p:nvPr/>
        </p:nvSpPr>
        <p:spPr>
          <a:xfrm flipV="1">
            <a:off x="1054646" y="1916830"/>
            <a:ext cx="2952328" cy="108012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794" name="Picture 2" descr="covariances">
            <a:extLst>
              <a:ext uri="{FF2B5EF4-FFF2-40B4-BE49-F238E27FC236}">
                <a16:creationId xmlns:a16="http://schemas.microsoft.com/office/drawing/2014/main" id="{08DCFEAA-9666-4CA5-8AEE-F0F941839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2" y="1954077"/>
            <a:ext cx="469582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53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65E8E-AA4A-4139-80F7-76A2833A8BF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-2" y="0"/>
            <a:ext cx="11423799" cy="7333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Eigenvalues and Eigenvectors:</a:t>
            </a:r>
          </a:p>
          <a:p>
            <a:r>
              <a:rPr lang="en-US" dirty="0"/>
              <a:t>The </a:t>
            </a:r>
            <a:r>
              <a:rPr lang="en-US" i="1" dirty="0"/>
              <a:t>eigen</a:t>
            </a:r>
            <a:r>
              <a:rPr lang="en-US" dirty="0"/>
              <a:t> in eigenvector comes from German, and it means something like “very own.” For example, in German, “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eigenes</a:t>
            </a:r>
            <a:r>
              <a:rPr lang="en-US" dirty="0"/>
              <a:t> Auto” means “my very own car.” So eigen denotes a special relationship between two things. Something particular, characteristic and definitive. This car, or this vector, is mine and not someone else’s.</a:t>
            </a:r>
          </a:p>
          <a:p>
            <a:r>
              <a:rPr lang="en-US" dirty="0"/>
              <a:t>Matrices, in linear algebra, are simply rectangular arrays of numbers, a collection of scalar values between brackets, like a spreadsheet. All square matrices (e.g. 2 x 2 or 3 x 3) have eigenvectors, and they have a very special relationship with them, a bit like Germans have with their cars.</a:t>
            </a:r>
          </a:p>
          <a:p>
            <a:pPr marL="0" indent="0">
              <a:buNone/>
            </a:pPr>
            <a:r>
              <a:rPr lang="en-US" b="1" dirty="0"/>
              <a:t>Linear Transformations:</a:t>
            </a:r>
          </a:p>
          <a:p>
            <a:r>
              <a:rPr lang="en-US" dirty="0"/>
              <a:t>We’ll define that relationship after a brief detour into what matrices do, and how they relate to other numbers.</a:t>
            </a:r>
          </a:p>
          <a:p>
            <a:r>
              <a:rPr lang="en-US" dirty="0"/>
              <a:t>Matrices are useful because you can do things with them like add and multiply. If you multiply a vector </a:t>
            </a:r>
            <a:r>
              <a:rPr lang="en-US" i="1" dirty="0"/>
              <a:t>v</a:t>
            </a:r>
            <a:r>
              <a:rPr lang="en-US" dirty="0"/>
              <a:t> by a matrix </a:t>
            </a:r>
            <a:r>
              <a:rPr lang="en-US" i="1" dirty="0"/>
              <a:t>A</a:t>
            </a:r>
            <a:r>
              <a:rPr lang="en-US" dirty="0"/>
              <a:t>, you get another vector </a:t>
            </a:r>
            <a:r>
              <a:rPr lang="en-US" i="1" dirty="0"/>
              <a:t>b</a:t>
            </a:r>
            <a:r>
              <a:rPr lang="en-US" dirty="0"/>
              <a:t>, and you could say that the matrix performed a linear transformation on the input vector.</a:t>
            </a:r>
          </a:p>
          <a:p>
            <a:pPr marL="0" indent="0">
              <a:buNone/>
            </a:pPr>
            <a:r>
              <a:rPr lang="en-US" i="1" dirty="0"/>
              <a:t>                                                                                Av =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820" name="Picture 4" descr="Eigen matrix">
            <a:extLst>
              <a:ext uri="{FF2B5EF4-FFF2-40B4-BE49-F238E27FC236}">
                <a16:creationId xmlns:a16="http://schemas.microsoft.com/office/drawing/2014/main" id="{075238B6-BC96-4A03-B4F0-6C5DCFF89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" y="5085184"/>
            <a:ext cx="4104456" cy="15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wo vectors">
            <a:extLst>
              <a:ext uri="{FF2B5EF4-FFF2-40B4-BE49-F238E27FC236}">
                <a16:creationId xmlns:a16="http://schemas.microsoft.com/office/drawing/2014/main" id="{3B5A1DB0-0FF4-47BA-8368-3755D9AE5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246" y="4536548"/>
            <a:ext cx="3888432" cy="213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03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3506E2-D508-43D0-80F4-EE92D4498E7E}"/>
              </a:ext>
            </a:extLst>
          </p:cNvPr>
          <p:cNvSpPr/>
          <p:nvPr/>
        </p:nvSpPr>
        <p:spPr>
          <a:xfrm>
            <a:off x="0" y="188640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D4E4F"/>
                </a:solidFill>
                <a:latin typeface="Poppins"/>
              </a:rPr>
              <a:t>Imagine that all the input vectors </a:t>
            </a:r>
            <a:r>
              <a:rPr lang="en-US" i="1" dirty="0">
                <a:solidFill>
                  <a:srgbClr val="4D4E4F"/>
                </a:solidFill>
                <a:latin typeface="Poppins"/>
              </a:rPr>
              <a:t>v</a:t>
            </a:r>
            <a:r>
              <a:rPr lang="en-US" dirty="0">
                <a:solidFill>
                  <a:srgbClr val="4D4E4F"/>
                </a:solidFill>
                <a:latin typeface="Poppins"/>
              </a:rPr>
              <a:t> live in a normal grid, like this: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5844" name="Picture 4" descr="input vector space">
            <a:extLst>
              <a:ext uri="{FF2B5EF4-FFF2-40B4-BE49-F238E27FC236}">
                <a16:creationId xmlns:a16="http://schemas.microsoft.com/office/drawing/2014/main" id="{9C388934-0F9F-4CE5-8BA9-F231B1DD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35422"/>
            <a:ext cx="2418073" cy="191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B7B01AA-5BD6-4FCB-ADE4-8B45FEF847EB}"/>
              </a:ext>
            </a:extLst>
          </p:cNvPr>
          <p:cNvSpPr/>
          <p:nvPr/>
        </p:nvSpPr>
        <p:spPr>
          <a:xfrm>
            <a:off x="3372766" y="4947324"/>
            <a:ext cx="792088" cy="256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621F1-EBB0-49EB-B02F-A30284FBEDE4}"/>
              </a:ext>
            </a:extLst>
          </p:cNvPr>
          <p:cNvSpPr txBox="1"/>
          <p:nvPr/>
        </p:nvSpPr>
        <p:spPr>
          <a:xfrm flipH="1">
            <a:off x="4367014" y="188641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the matrix projects them all into a new space like the one below, which holds the output vectors </a:t>
            </a:r>
            <a:r>
              <a:rPr lang="en-US" i="1" dirty="0"/>
              <a:t>b</a:t>
            </a:r>
            <a:r>
              <a:rPr lang="en-US" dirty="0"/>
              <a:t>:</a:t>
            </a:r>
          </a:p>
        </p:txBody>
      </p:sp>
      <p:pic>
        <p:nvPicPr>
          <p:cNvPr id="35846" name="Picture 6" descr="vector projection">
            <a:extLst>
              <a:ext uri="{FF2B5EF4-FFF2-40B4-BE49-F238E27FC236}">
                <a16:creationId xmlns:a16="http://schemas.microsoft.com/office/drawing/2014/main" id="{781F5E84-5980-4C04-BC06-1205E63C1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54" y="935422"/>
            <a:ext cx="3154488" cy="191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8" name="Picture 8" descr="https://upload.wikimedia.org/wikipedia/commons/0/06/Eigenvectors.gif">
            <a:extLst>
              <a:ext uri="{FF2B5EF4-FFF2-40B4-BE49-F238E27FC236}">
                <a16:creationId xmlns:a16="http://schemas.microsoft.com/office/drawing/2014/main" id="{BF8B955D-789E-44D3-A3B5-4F41C2DCF80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460194" y="3266579"/>
            <a:ext cx="2314346" cy="299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12D24E5-4D47-4678-8381-FA65ADB50953}"/>
              </a:ext>
            </a:extLst>
          </p:cNvPr>
          <p:cNvSpPr/>
          <p:nvPr/>
        </p:nvSpPr>
        <p:spPr>
          <a:xfrm>
            <a:off x="2962858" y="1688904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852" name="Picture 12" descr="Image result for question mark">
            <a:extLst>
              <a:ext uri="{FF2B5EF4-FFF2-40B4-BE49-F238E27FC236}">
                <a16:creationId xmlns:a16="http://schemas.microsoft.com/office/drawing/2014/main" id="{E9298DC8-8AC8-41E4-8241-96D2C138B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48" y="3723361"/>
            <a:ext cx="18669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B73D26-6D60-45D0-8CC7-B860051B8027}"/>
              </a:ext>
            </a:extLst>
          </p:cNvPr>
          <p:cNvSpPr txBox="1"/>
          <p:nvPr/>
        </p:nvSpPr>
        <p:spPr>
          <a:xfrm rot="10800000" flipV="1">
            <a:off x="8003417" y="6191058"/>
            <a:ext cx="34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 </a:t>
            </a:r>
            <a:r>
              <a:rPr lang="en-US" dirty="0" err="1"/>
              <a:t>Skymind</a:t>
            </a:r>
            <a:r>
              <a:rPr lang="en-US" dirty="0"/>
              <a:t> article</a:t>
            </a:r>
          </a:p>
        </p:txBody>
      </p:sp>
    </p:spTree>
    <p:extLst>
      <p:ext uri="{BB962C8B-B14F-4D97-AF65-F5344CB8AC3E}">
        <p14:creationId xmlns:p14="http://schemas.microsoft.com/office/powerpoint/2010/main" val="215900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9956-7938-489E-BAE5-3F61E33C8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2" y="188640"/>
            <a:ext cx="11405952" cy="61926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 covariance matrix is rectangular matrix </a:t>
            </a:r>
            <a:r>
              <a:rPr lang="en-US" dirty="0" err="1"/>
              <a:t>i.e</a:t>
            </a:r>
            <a:r>
              <a:rPr lang="en-US" dirty="0"/>
              <a:t> with order 2x2,3x3,4x4,….</a:t>
            </a:r>
            <a:r>
              <a:rPr lang="en-US" dirty="0" err="1"/>
              <a:t>etc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So each matrix has eigen vectors of its order </a:t>
            </a:r>
            <a:r>
              <a:rPr lang="en-US" dirty="0" err="1"/>
              <a:t>i.e</a:t>
            </a:r>
            <a:r>
              <a:rPr lang="en-US" dirty="0"/>
              <a:t> 2x2 matrix has 2 eigen vectors</a:t>
            </a:r>
          </a:p>
          <a:p>
            <a:pPr>
              <a:lnSpc>
                <a:spcPct val="150000"/>
              </a:lnSpc>
            </a:pPr>
            <a:r>
              <a:rPr lang="en-US" dirty="0"/>
              <a:t>An </a:t>
            </a:r>
            <a:r>
              <a:rPr lang="en-US" b="1" dirty="0"/>
              <a:t>eigenvector </a:t>
            </a:r>
            <a:r>
              <a:rPr lang="en-US" dirty="0"/>
              <a:t>was the direction of the line (vertical, horizontal, 45 degrees , 30 degrees ..etc.)</a:t>
            </a:r>
          </a:p>
          <a:p>
            <a:pPr>
              <a:lnSpc>
                <a:spcPct val="150000"/>
              </a:lnSpc>
            </a:pPr>
            <a:r>
              <a:rPr lang="en-US" dirty="0"/>
              <a:t>Eigenvectors and values exist in pairs: every eigenvector has a corresponding eigenvalue</a:t>
            </a:r>
          </a:p>
          <a:p>
            <a:pPr>
              <a:lnSpc>
                <a:spcPct val="150000"/>
              </a:lnSpc>
            </a:pPr>
            <a:r>
              <a:rPr lang="en-US" dirty="0"/>
              <a:t>An </a:t>
            </a:r>
            <a:r>
              <a:rPr lang="en-US" b="1" dirty="0"/>
              <a:t>eigenvalue </a:t>
            </a:r>
            <a:r>
              <a:rPr lang="en-US" dirty="0"/>
              <a:t>is a number, telling you how much variance there is in the data in that direction</a:t>
            </a:r>
          </a:p>
          <a:p>
            <a:pPr>
              <a:lnSpc>
                <a:spcPct val="150000"/>
              </a:lnSpc>
            </a:pPr>
            <a:r>
              <a:rPr lang="en-US" dirty="0"/>
              <a:t>The eigenvalues explain the variance of the data along the new feature axes.</a:t>
            </a:r>
          </a:p>
          <a:p>
            <a:pPr>
              <a:lnSpc>
                <a:spcPct val="150000"/>
              </a:lnSpc>
            </a:pPr>
            <a:r>
              <a:rPr lang="en-US" dirty="0"/>
              <a:t>The eigenvector with the highest eigenvalue is therefore the </a:t>
            </a:r>
            <a:r>
              <a:rPr lang="en-US" b="1" dirty="0"/>
              <a:t>principal component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Assume that we have data with variables Age,Gender,Education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Original dim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93514C-271A-425C-8A57-C3523A6DB1C9}"/>
              </a:ext>
            </a:extLst>
          </p:cNvPr>
          <p:cNvSpPr/>
          <p:nvPr/>
        </p:nvSpPr>
        <p:spPr>
          <a:xfrm>
            <a:off x="2889411" y="4607677"/>
            <a:ext cx="1296144" cy="189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9EA81-B4CA-4128-911B-005D17055B9D}"/>
              </a:ext>
            </a:extLst>
          </p:cNvPr>
          <p:cNvSpPr txBox="1"/>
          <p:nvPr/>
        </p:nvSpPr>
        <p:spPr>
          <a:xfrm rot="10800000" flipV="1">
            <a:off x="4558344" y="4466555"/>
            <a:ext cx="2160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Transformed dim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E7DD70D-0602-4484-B302-7E2052B38EE5}"/>
              </a:ext>
            </a:extLst>
          </p:cNvPr>
          <p:cNvSpPr/>
          <p:nvPr/>
        </p:nvSpPr>
        <p:spPr>
          <a:xfrm>
            <a:off x="1487322" y="4866665"/>
            <a:ext cx="144016" cy="602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FBBCC25-7700-4484-B199-C002BFE8EDFC}"/>
              </a:ext>
            </a:extLst>
          </p:cNvPr>
          <p:cNvSpPr/>
          <p:nvPr/>
        </p:nvSpPr>
        <p:spPr>
          <a:xfrm>
            <a:off x="5494449" y="4797412"/>
            <a:ext cx="144016" cy="6023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A89E9-4DED-400A-B45A-44BD32EB4548}"/>
              </a:ext>
            </a:extLst>
          </p:cNvPr>
          <p:cNvSpPr txBox="1"/>
          <p:nvPr/>
        </p:nvSpPr>
        <p:spPr>
          <a:xfrm flipH="1">
            <a:off x="156017" y="546901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3 dimensions </a:t>
            </a:r>
            <a:r>
              <a:rPr lang="en-US" dirty="0" err="1"/>
              <a:t>i.e</a:t>
            </a:r>
            <a:r>
              <a:rPr lang="en-US" dirty="0"/>
              <a:t> Age, Gender, Education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6B662-92A0-4616-8E53-722732CA1017}"/>
              </a:ext>
            </a:extLst>
          </p:cNvPr>
          <p:cNvSpPr txBox="1"/>
          <p:nvPr/>
        </p:nvSpPr>
        <p:spPr>
          <a:xfrm>
            <a:off x="4464993" y="5305316"/>
            <a:ext cx="4363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Pc1=a1*Age+b2*Gender+c3*Education</a:t>
            </a:r>
          </a:p>
          <a:p>
            <a:r>
              <a:rPr lang="en-US" dirty="0"/>
              <a:t>Pc2=a2*Age+b2*Gender+c2*Education</a:t>
            </a:r>
          </a:p>
          <a:p>
            <a:r>
              <a:rPr lang="en-US" dirty="0"/>
              <a:t>Pc3=a3*Age+b3*Gender+c3*Education</a:t>
            </a:r>
          </a:p>
          <a:p>
            <a:r>
              <a:rPr lang="en-US" b="1" dirty="0"/>
              <a:t>var(Pc1)&gt;var(pc2)&gt;var(pc3)</a:t>
            </a:r>
          </a:p>
        </p:txBody>
      </p:sp>
    </p:spTree>
    <p:extLst>
      <p:ext uri="{BB962C8B-B14F-4D97-AF65-F5344CB8AC3E}">
        <p14:creationId xmlns:p14="http://schemas.microsoft.com/office/powerpoint/2010/main" val="289517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school them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FFC000"/>
      </a:accent1>
      <a:accent2>
        <a:srgbClr val="7F7F7F"/>
      </a:accent2>
      <a:accent3>
        <a:srgbClr val="595959"/>
      </a:accent3>
      <a:accent4>
        <a:srgbClr val="000000"/>
      </a:accent4>
      <a:accent5>
        <a:srgbClr val="FFC000"/>
      </a:accent5>
      <a:accent6>
        <a:srgbClr val="FFC000"/>
      </a:accent6>
      <a:hlink>
        <a:srgbClr val="FFC000"/>
      </a:hlink>
      <a:folHlink>
        <a:srgbClr val="FFC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1340</Words>
  <Application>Microsoft Office PowerPoint</Application>
  <PresentationFormat>Custom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Open Sans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OMKAR NALLAGONI</cp:lastModifiedBy>
  <cp:revision>112</cp:revision>
  <dcterms:created xsi:type="dcterms:W3CDTF">2016-10-14T05:47:05Z</dcterms:created>
  <dcterms:modified xsi:type="dcterms:W3CDTF">2023-04-01T15:57:58Z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a6fdb207-e92e-4797-9a42-e82352bddd87</vt:lpwstr>
  </property>
  <property fmtid="{D5CDD505-2E9C-101B-9397-08002B2CF9AE}" pid="3" name="HCLClassification">
    <vt:lpwstr>null</vt:lpwstr>
  </property>
</Properties>
</file>