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6377-FAFD-434F-B747-21DE61E3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FA4BC-FAF0-4E48-9C68-F1D8CA42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B77D-C4BC-4834-BD64-4A289845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2BC0-0D5E-4736-B30A-E6936A5E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B483-F9C8-4CFD-B5FA-4AC714D1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DAFA-2881-4A30-85A3-BBA3924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2B59-DBBD-4DE1-A432-6712B986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6B63-2CF2-472B-95BC-A1F0871F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D712-07A8-43FE-B6FC-7B1B5F05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89F6-23BA-4E47-941D-950207AD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3BDCC-770D-41D9-8CC2-8C401459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B09E-96B4-4C70-857B-2FC80E0F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B3C7-1067-441B-BA95-BE90976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7ADF-DA21-4E11-8626-D8260CD1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D3A1-D9F9-46D9-90E7-5C09AD6C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D7A4-BF9C-48E4-9F32-ABA0D19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C7A5-5ADE-464D-ADC6-EFF8417F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BF5E-2133-41A6-A96A-152AFDEB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DEA1-83B0-4957-8537-955CDAC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B349-625E-4659-B0A1-F5666A4B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5688-9BAD-419A-A1D2-0AF56DF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39C0F-C5B0-4B09-84E9-7C64866B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4477-221B-48E3-BA82-0FECA21E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84AD-DB34-42A4-B744-11420E6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EEE9-C20D-4E6E-9D15-271377EF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BE1-AF95-41BE-834C-DCC1A43B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CDD1-8829-4BCF-9A22-74FA0AFE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3902-6A0A-4C6D-B0AF-A8E6E795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243C-3D4B-4197-869A-74E51BDD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F546-074E-4F4A-9AFD-B728501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6DB5-7FE3-43E2-978D-CCEDAC8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4E3-18D3-4564-9659-DBA600B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4F36-EFA9-4C13-867C-ABF2D96F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085B8-E2DB-458A-9B4D-A685EF97C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5E41E-BBC2-4722-992B-6B19875BE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C224-3AF6-4A2A-9178-F05B2DD2F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72077-05D2-4F00-B9C8-8C339C4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4B70A-5D71-4068-92C0-FAFF423C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864EE-CBBE-4D68-9850-FDF17EBC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67F-D146-4FE3-8F7D-C1E85C18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41F0D-BCB5-421F-A160-74A780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16967-4229-4662-9877-793FAB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3E468-E9FE-416C-8A66-06D175C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E38F-60B2-4E0D-8C39-9C1D18A2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12F7A-B78C-4A29-AF43-4B092B86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F0D4-8821-4515-9CFA-A9D6FAFB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1B00-1001-410B-BF4B-B514129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94A-CACB-444A-B497-E6CDACA3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BEB90-BE5A-494A-9DAC-10D95C70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B5E44-70C2-4D26-8868-8B8337DF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9C5B-2997-44CA-A00B-2E175BB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1331B-5CC5-4251-9545-F2456E47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3DD-8F85-45BA-9C6F-42EE3574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FA9A3-D754-4871-9E9F-16F09E8F2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393B4-0D19-468F-B450-FC840229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63C2-9267-4D61-8DDE-E600BCD6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18F9-ED54-465E-BC13-F839C8C0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71E55-A49D-4E25-9166-34C3EF32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8FA26-1476-4912-9AEC-58869520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91096-B711-4CE7-9AB4-78F850E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B84E-B451-4F30-9B9B-130C4CA60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CB2E-A907-4384-B12B-8EA1D6CBB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77E6-ED7D-4E9B-BB9B-87A8423F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4DD1121D-F48D-42E8-8132-260F7CB92D2D}"/>
              </a:ext>
            </a:extLst>
          </p:cNvPr>
          <p:cNvSpPr/>
          <p:nvPr/>
        </p:nvSpPr>
        <p:spPr>
          <a:xfrm>
            <a:off x="1929910" y="795182"/>
            <a:ext cx="10193606" cy="5729481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4C7108B-853F-4BE3-9603-83CAA8A3AF10}"/>
              </a:ext>
            </a:extLst>
          </p:cNvPr>
          <p:cNvSpPr/>
          <p:nvPr/>
        </p:nvSpPr>
        <p:spPr>
          <a:xfrm>
            <a:off x="3788294" y="2516562"/>
            <a:ext cx="7982246" cy="133795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3FFAB-3B22-4C4C-9287-3602C035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" y="10420"/>
            <a:ext cx="7358451" cy="49115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Security Architecture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FBF36-D7A2-4F20-A4A3-6458790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315" y="645471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27EB6-E157-4D7D-94A2-125D43F8F1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CCA0-2681-41EE-8D3C-B5B36456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6135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Accenture. All Rights Reserved.</a:t>
            </a:r>
          </a:p>
        </p:txBody>
      </p: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0E52A4-1A73-46A2-81E4-7B5D3A827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4" t="6432" r="15516" b="12513"/>
          <a:stretch/>
        </p:blipFill>
        <p:spPr>
          <a:xfrm flipH="1">
            <a:off x="283355" y="3031822"/>
            <a:ext cx="229883" cy="273979"/>
          </a:xfrm>
          <a:prstGeom prst="rect">
            <a:avLst/>
          </a:prstGeom>
        </p:spPr>
      </p:pic>
      <p:pic>
        <p:nvPicPr>
          <p:cNvPr id="45" name="Picture 44" descr="A picture containing brick, artifact, red, building&#10;&#10;Description automatically generated">
            <a:extLst>
              <a:ext uri="{FF2B5EF4-FFF2-40B4-BE49-F238E27FC236}">
                <a16:creationId xmlns:a16="http://schemas.microsoft.com/office/drawing/2014/main" id="{49EC1629-2046-4A33-AEBC-E453C385B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6"/>
          <a:stretch/>
        </p:blipFill>
        <p:spPr>
          <a:xfrm>
            <a:off x="1759205" y="2993913"/>
            <a:ext cx="400504" cy="3651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5F0B751-049C-45B3-8E9C-DF53F0C05FDA}"/>
              </a:ext>
            </a:extLst>
          </p:cNvPr>
          <p:cNvSpPr txBox="1"/>
          <p:nvPr/>
        </p:nvSpPr>
        <p:spPr>
          <a:xfrm>
            <a:off x="1215614" y="3334200"/>
            <a:ext cx="71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Firewall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ADCD2A-607F-4E68-AC2A-A7D6B8A41DF0}"/>
              </a:ext>
            </a:extLst>
          </p:cNvPr>
          <p:cNvCxnSpPr>
            <a:cxnSpLocks/>
            <a:stCxn id="44" idx="1"/>
            <a:endCxn id="45" idx="1"/>
          </p:cNvCxnSpPr>
          <p:nvPr/>
        </p:nvCxnSpPr>
        <p:spPr>
          <a:xfrm>
            <a:off x="513238" y="3168812"/>
            <a:ext cx="1245967" cy="766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A7110-1BAA-4970-899C-44DE21715A1F}"/>
              </a:ext>
            </a:extLst>
          </p:cNvPr>
          <p:cNvCxnSpPr>
            <a:cxnSpLocks/>
            <a:stCxn id="123" idx="3"/>
            <a:endCxn id="111" idx="1"/>
          </p:cNvCxnSpPr>
          <p:nvPr/>
        </p:nvCxnSpPr>
        <p:spPr>
          <a:xfrm>
            <a:off x="5569968" y="3161149"/>
            <a:ext cx="1877035" cy="764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B88968-DE93-44CA-B4F4-DD8E71A908A7}"/>
              </a:ext>
            </a:extLst>
          </p:cNvPr>
          <p:cNvSpPr txBox="1"/>
          <p:nvPr/>
        </p:nvSpPr>
        <p:spPr>
          <a:xfrm>
            <a:off x="9031741" y="2898503"/>
            <a:ext cx="813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Port: 1433</a:t>
            </a:r>
          </a:p>
        </p:txBody>
      </p:sp>
      <p:pic>
        <p:nvPicPr>
          <p:cNvPr id="61" name="Picture 60" descr="A picture containing brick, artifact, red, building&#10;&#10;Description automatically generated">
            <a:extLst>
              <a:ext uri="{FF2B5EF4-FFF2-40B4-BE49-F238E27FC236}">
                <a16:creationId xmlns:a16="http://schemas.microsoft.com/office/drawing/2014/main" id="{04B8FCD4-9D6F-4F0C-BD8F-CBC54B86E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6"/>
          <a:stretch/>
        </p:blipFill>
        <p:spPr>
          <a:xfrm>
            <a:off x="5760395" y="3004769"/>
            <a:ext cx="429372" cy="391443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60682C-78BB-458B-8283-1F2D697D2B8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763019" y="3153663"/>
            <a:ext cx="1228178" cy="75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A61D7C-70A2-4688-AB6B-B625F8A3E2F2}"/>
              </a:ext>
            </a:extLst>
          </p:cNvPr>
          <p:cNvCxnSpPr>
            <a:cxnSpLocks/>
            <a:stCxn id="45" idx="3"/>
            <a:endCxn id="123" idx="1"/>
          </p:cNvCxnSpPr>
          <p:nvPr/>
        </p:nvCxnSpPr>
        <p:spPr>
          <a:xfrm flipV="1">
            <a:off x="2159709" y="3161149"/>
            <a:ext cx="2333036" cy="1532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41391F-5326-4DDB-909B-652726631CC6}"/>
              </a:ext>
            </a:extLst>
          </p:cNvPr>
          <p:cNvSpPr txBox="1"/>
          <p:nvPr/>
        </p:nvSpPr>
        <p:spPr>
          <a:xfrm>
            <a:off x="6147298" y="2843809"/>
            <a:ext cx="77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Port: 443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8136C3-DC4F-47B6-9A64-2DDE0BF3A9DA}"/>
              </a:ext>
            </a:extLst>
          </p:cNvPr>
          <p:cNvSpPr/>
          <p:nvPr/>
        </p:nvSpPr>
        <p:spPr>
          <a:xfrm>
            <a:off x="2096734" y="4297897"/>
            <a:ext cx="3955359" cy="2156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 &amp; Security </a:t>
            </a: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Agents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CBC061-4792-4846-BAC9-17D85724AE1C}"/>
              </a:ext>
            </a:extLst>
          </p:cNvPr>
          <p:cNvGrpSpPr/>
          <p:nvPr/>
        </p:nvGrpSpPr>
        <p:grpSpPr>
          <a:xfrm>
            <a:off x="10207230" y="1716532"/>
            <a:ext cx="1179728" cy="783943"/>
            <a:chOff x="8637681" y="1641265"/>
            <a:chExt cx="1179728" cy="824928"/>
          </a:xfrm>
        </p:grpSpPr>
        <p:pic>
          <p:nvPicPr>
            <p:cNvPr id="3086" name="Picture 14" descr="Azure Key Vault life cycle management – Part 1">
              <a:extLst>
                <a:ext uri="{FF2B5EF4-FFF2-40B4-BE49-F238E27FC236}">
                  <a16:creationId xmlns:a16="http://schemas.microsoft.com/office/drawing/2014/main" id="{D2EF5095-3BA4-41C7-9F95-46840DB41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3440" y="1641265"/>
              <a:ext cx="588429" cy="588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ED7139-4E24-4AE9-9BF5-879BBEF0BA9C}"/>
                </a:ext>
              </a:extLst>
            </p:cNvPr>
            <p:cNvSpPr txBox="1"/>
            <p:nvPr/>
          </p:nvSpPr>
          <p:spPr>
            <a:xfrm>
              <a:off x="8637681" y="2190906"/>
              <a:ext cx="1179728" cy="27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Key Vault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B69EAA9-7AAB-49A3-ADE3-CF61028013BF}"/>
              </a:ext>
            </a:extLst>
          </p:cNvPr>
          <p:cNvGrpSpPr/>
          <p:nvPr/>
        </p:nvGrpSpPr>
        <p:grpSpPr>
          <a:xfrm>
            <a:off x="6090716" y="4297897"/>
            <a:ext cx="4140649" cy="2226765"/>
            <a:chOff x="6253640" y="4685518"/>
            <a:chExt cx="3606334" cy="2226765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4A46B38-50F8-426A-B88E-A23F05D2D015}"/>
                </a:ext>
              </a:extLst>
            </p:cNvPr>
            <p:cNvSpPr/>
            <p:nvPr/>
          </p:nvSpPr>
          <p:spPr>
            <a:xfrm>
              <a:off x="6253640" y="4685518"/>
              <a:ext cx="3550063" cy="2156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 &amp; VMs Security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995BF4-0299-4C9C-95CF-2CC58C1FB366}"/>
                </a:ext>
              </a:extLst>
            </p:cNvPr>
            <p:cNvSpPr txBox="1"/>
            <p:nvPr/>
          </p:nvSpPr>
          <p:spPr>
            <a:xfrm>
              <a:off x="6309911" y="4973291"/>
              <a:ext cx="355006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Disk Encryption- BitLocker/DM-Crypt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b="1" dirty="0">
                  <a:solidFill>
                    <a:srgbClr val="2E75B6"/>
                  </a:solidFill>
                  <a:latin typeface="Calibri" panose="020F0502020204030204"/>
                </a:rPr>
                <a:t>DigiCert TLS – 2048 and SHA-2 Encryption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 Security Group (NSG) , VNet and Subnets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MSI Enabled VMs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Antivirus &amp; Anti-malware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VM Backups &amp; Patching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Vulnerability Scan (ASA, SAST, DAST, WAS)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b="1" dirty="0">
                  <a:solidFill>
                    <a:srgbClr val="2E75B6"/>
                  </a:solidFill>
                  <a:latin typeface="Calibri" panose="020F0502020204030204"/>
                </a:rPr>
                <a:t>Azure Baston connectivity to VM’s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2F1E8E-5C2D-4C54-AE65-1566FE6BAC92}"/>
              </a:ext>
            </a:extLst>
          </p:cNvPr>
          <p:cNvGrpSpPr/>
          <p:nvPr/>
        </p:nvGrpSpPr>
        <p:grpSpPr>
          <a:xfrm>
            <a:off x="10231365" y="4297896"/>
            <a:ext cx="1803842" cy="1138415"/>
            <a:chOff x="7692043" y="3775788"/>
            <a:chExt cx="1978695" cy="11384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B5D8BA5-5035-477E-9B45-63F7ECBEAD67}"/>
                </a:ext>
              </a:extLst>
            </p:cNvPr>
            <p:cNvSpPr/>
            <p:nvPr/>
          </p:nvSpPr>
          <p:spPr>
            <a:xfrm>
              <a:off x="7692043" y="3775788"/>
              <a:ext cx="1963229" cy="1138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 Security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984C6A1-51D5-49BB-B446-796E93814D36}"/>
                </a:ext>
              </a:extLst>
            </p:cNvPr>
            <p:cNvSpPr txBox="1"/>
            <p:nvPr/>
          </p:nvSpPr>
          <p:spPr>
            <a:xfrm>
              <a:off x="7707509" y="3959709"/>
              <a:ext cx="1963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Encryption (Transparent Data Encryption)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77EC0-3771-43C4-99CD-671E561708CA}"/>
              </a:ext>
            </a:extLst>
          </p:cNvPr>
          <p:cNvSpPr/>
          <p:nvPr/>
        </p:nvSpPr>
        <p:spPr>
          <a:xfrm>
            <a:off x="275648" y="1701153"/>
            <a:ext cx="1291840" cy="309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lang="en-US" sz="1400" baseline="30000" dirty="0">
                <a:solidFill>
                  <a:prstClr val="white"/>
                </a:solidFill>
                <a:latin typeface="Calibri" panose="020F0502020204030204"/>
              </a:rPr>
              <a:t>rd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Party tool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AF9586-2AB7-492A-A6CC-E3ED6FE2C5AD}"/>
              </a:ext>
            </a:extLst>
          </p:cNvPr>
          <p:cNvGrpSpPr/>
          <p:nvPr/>
        </p:nvGrpSpPr>
        <p:grpSpPr>
          <a:xfrm>
            <a:off x="8142118" y="48011"/>
            <a:ext cx="3940046" cy="335441"/>
            <a:chOff x="8202290" y="217158"/>
            <a:chExt cx="3940046" cy="33544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4811CFE-D44D-4C66-97A5-4D0866B0C8DD}"/>
                </a:ext>
              </a:extLst>
            </p:cNvPr>
            <p:cNvSpPr/>
            <p:nvPr/>
          </p:nvSpPr>
          <p:spPr>
            <a:xfrm>
              <a:off x="8411367" y="263898"/>
              <a:ext cx="1000124" cy="2345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rPr>
                <a:t>3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rPr>
                <a:t>rd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rPr>
                <a:t> Party Tool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177F921-E0F9-4311-AAFC-94648F940417}"/>
                </a:ext>
              </a:extLst>
            </p:cNvPr>
            <p:cNvSpPr/>
            <p:nvPr/>
          </p:nvSpPr>
          <p:spPr>
            <a:xfrm>
              <a:off x="9518406" y="260947"/>
              <a:ext cx="1000124" cy="2301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rPr>
                <a:t>In-house Tool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E2C3647-AC38-4E00-BB61-7D6A6077BD3E}"/>
                </a:ext>
              </a:extLst>
            </p:cNvPr>
            <p:cNvSpPr/>
            <p:nvPr/>
          </p:nvSpPr>
          <p:spPr>
            <a:xfrm>
              <a:off x="10625445" y="260919"/>
              <a:ext cx="1315847" cy="2371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Application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72D2F2-A096-48A9-AD3B-8824741622F4}"/>
                </a:ext>
              </a:extLst>
            </p:cNvPr>
            <p:cNvSpPr/>
            <p:nvPr/>
          </p:nvSpPr>
          <p:spPr>
            <a:xfrm>
              <a:off x="8202290" y="217158"/>
              <a:ext cx="3940046" cy="335441"/>
            </a:xfrm>
            <a:prstGeom prst="rect">
              <a:avLst/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2F7FBD7-D3E8-4E5A-836D-C7C46B18EE84}"/>
              </a:ext>
            </a:extLst>
          </p:cNvPr>
          <p:cNvSpPr/>
          <p:nvPr/>
        </p:nvSpPr>
        <p:spPr>
          <a:xfrm>
            <a:off x="8196001" y="1254556"/>
            <a:ext cx="1496639" cy="3198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In- House tools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21E306-1F8D-4676-A249-625E411DC054}"/>
              </a:ext>
            </a:extLst>
          </p:cNvPr>
          <p:cNvSpPr/>
          <p:nvPr/>
        </p:nvSpPr>
        <p:spPr>
          <a:xfrm>
            <a:off x="9991197" y="2672672"/>
            <a:ext cx="1395761" cy="96348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118971-D849-45E0-81B9-337293A89C41}"/>
              </a:ext>
            </a:extLst>
          </p:cNvPr>
          <p:cNvSpPr txBox="1"/>
          <p:nvPr/>
        </p:nvSpPr>
        <p:spPr>
          <a:xfrm>
            <a:off x="10118880" y="2908763"/>
            <a:ext cx="1062703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DB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1EA4094-242E-4C8A-9721-7B305DA98665}"/>
              </a:ext>
            </a:extLst>
          </p:cNvPr>
          <p:cNvSpPr/>
          <p:nvPr/>
        </p:nvSpPr>
        <p:spPr>
          <a:xfrm>
            <a:off x="7447003" y="2687360"/>
            <a:ext cx="1289819" cy="9628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6D3AB8A-9805-4FDC-A602-443604D3D46B}"/>
              </a:ext>
            </a:extLst>
          </p:cNvPr>
          <p:cNvSpPr txBox="1"/>
          <p:nvPr/>
        </p:nvSpPr>
        <p:spPr>
          <a:xfrm>
            <a:off x="7564245" y="2850569"/>
            <a:ext cx="1061175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Services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(REST API)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E1382DAA-A5C9-4CAC-8F9E-A3B2FF90A4CB}"/>
              </a:ext>
            </a:extLst>
          </p:cNvPr>
          <p:cNvSpPr/>
          <p:nvPr/>
        </p:nvSpPr>
        <p:spPr>
          <a:xfrm>
            <a:off x="4492745" y="2707316"/>
            <a:ext cx="1077223" cy="90766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468F43E-D1A1-462B-877E-62E6C005B433}"/>
              </a:ext>
            </a:extLst>
          </p:cNvPr>
          <p:cNvSpPr txBox="1"/>
          <p:nvPr/>
        </p:nvSpPr>
        <p:spPr>
          <a:xfrm>
            <a:off x="4578036" y="2967536"/>
            <a:ext cx="91162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Apps (UI)</a:t>
            </a:r>
          </a:p>
        </p:txBody>
      </p:sp>
      <p:pic>
        <p:nvPicPr>
          <p:cNvPr id="150" name="Picture 1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59323B-9FAC-4C6E-AB2C-AF573CBCD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62" y="6236471"/>
            <a:ext cx="653547" cy="178240"/>
          </a:xfrm>
          <a:prstGeom prst="rect">
            <a:avLst/>
          </a:prstGeom>
        </p:spPr>
      </p:pic>
      <p:pic>
        <p:nvPicPr>
          <p:cNvPr id="152" name="Picture 151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D109AA7-31C6-4876-86CE-A7C67F373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4" y="5356642"/>
            <a:ext cx="528130" cy="694758"/>
          </a:xfrm>
          <a:prstGeom prst="rect">
            <a:avLst/>
          </a:prstGeom>
        </p:spPr>
      </p:pic>
      <p:pic>
        <p:nvPicPr>
          <p:cNvPr id="158" name="Picture 1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E4F98-487F-426A-B5B6-110B10993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62" y="5534955"/>
            <a:ext cx="325424" cy="333913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FE00E653-AE7A-4D0E-95C4-F1C0C2EDBF74}"/>
              </a:ext>
            </a:extLst>
          </p:cNvPr>
          <p:cNvSpPr txBox="1"/>
          <p:nvPr/>
        </p:nvSpPr>
        <p:spPr>
          <a:xfrm>
            <a:off x="1889225" y="5958777"/>
            <a:ext cx="1109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SCCM/SCOM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FD289E-C4CF-4937-81DD-678945CD0EEF}"/>
              </a:ext>
            </a:extLst>
          </p:cNvPr>
          <p:cNvSpPr txBox="1"/>
          <p:nvPr/>
        </p:nvSpPr>
        <p:spPr>
          <a:xfrm>
            <a:off x="4428529" y="5931576"/>
            <a:ext cx="90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Websitepulse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0" name="Picture 1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868262-75D6-4E51-9283-C929F8F15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33" y="5508373"/>
            <a:ext cx="414153" cy="373837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6C4743D2-759C-4ABE-9FCF-E934311F2E44}"/>
              </a:ext>
            </a:extLst>
          </p:cNvPr>
          <p:cNvSpPr txBox="1"/>
          <p:nvPr/>
        </p:nvSpPr>
        <p:spPr>
          <a:xfrm>
            <a:off x="3512859" y="5937128"/>
            <a:ext cx="930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98761AB-221E-4DA3-B053-82B31985763A}"/>
              </a:ext>
            </a:extLst>
          </p:cNvPr>
          <p:cNvSpPr txBox="1"/>
          <p:nvPr/>
        </p:nvSpPr>
        <p:spPr>
          <a:xfrm>
            <a:off x="4588412" y="2686020"/>
            <a:ext cx="87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Zone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9C839B9-435C-48C1-8FAD-4279EBABFC20}"/>
              </a:ext>
            </a:extLst>
          </p:cNvPr>
          <p:cNvSpPr txBox="1"/>
          <p:nvPr/>
        </p:nvSpPr>
        <p:spPr>
          <a:xfrm>
            <a:off x="7706068" y="2648285"/>
            <a:ext cx="87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Zone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EEE5C0C-BB9E-4C2C-B27E-9C1E41FBE874}"/>
              </a:ext>
            </a:extLst>
          </p:cNvPr>
          <p:cNvSpPr txBox="1"/>
          <p:nvPr/>
        </p:nvSpPr>
        <p:spPr>
          <a:xfrm>
            <a:off x="10320799" y="2672735"/>
            <a:ext cx="65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Zone</a:t>
            </a:r>
          </a:p>
        </p:txBody>
      </p:sp>
      <p:pic>
        <p:nvPicPr>
          <p:cNvPr id="3095" name="Picture 30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C7E83D-23B0-437C-A4AE-ABFDE99A3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18" y="3048327"/>
            <a:ext cx="429372" cy="429372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D5493C9B-1553-40D6-8FBE-B64D675E3A45}"/>
              </a:ext>
            </a:extLst>
          </p:cNvPr>
          <p:cNvSpPr txBox="1"/>
          <p:nvPr/>
        </p:nvSpPr>
        <p:spPr>
          <a:xfrm>
            <a:off x="3727379" y="3406805"/>
            <a:ext cx="916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 ( DMZ) </a:t>
            </a:r>
          </a:p>
        </p:txBody>
      </p:sp>
      <p:pic>
        <p:nvPicPr>
          <p:cNvPr id="222" name="Picture 2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EB87BC-C815-41A7-97B5-786C2A3C8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23" y="3000625"/>
            <a:ext cx="429372" cy="429372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017374D5-4AE5-4360-994F-C3BA8C2829DE}"/>
              </a:ext>
            </a:extLst>
          </p:cNvPr>
          <p:cNvSpPr txBox="1"/>
          <p:nvPr/>
        </p:nvSpPr>
        <p:spPr>
          <a:xfrm>
            <a:off x="6553494" y="3466081"/>
            <a:ext cx="1020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54A3BF-8D39-495B-91D8-91ADE7C95418}"/>
              </a:ext>
            </a:extLst>
          </p:cNvPr>
          <p:cNvSpPr txBox="1"/>
          <p:nvPr/>
        </p:nvSpPr>
        <p:spPr>
          <a:xfrm>
            <a:off x="30556" y="3330683"/>
            <a:ext cx="82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89341B0-CB57-41E8-9F34-23AA949492B1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2641037" y="1574400"/>
            <a:ext cx="6303284" cy="28532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3365659-B48E-4507-82D4-0079B6FFBA95}"/>
              </a:ext>
            </a:extLst>
          </p:cNvPr>
          <p:cNvSpPr txBox="1"/>
          <p:nvPr/>
        </p:nvSpPr>
        <p:spPr>
          <a:xfrm>
            <a:off x="1877920" y="1486990"/>
            <a:ext cx="103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Single Sign On (SSO)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F80E6A-07FB-4B9A-95CB-55E7EB31B84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8142118" y="1885266"/>
            <a:ext cx="19118" cy="76301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8291E3E-59B1-40DC-A581-5A2CC219BF25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>
            <a:off x="1567488" y="1855675"/>
            <a:ext cx="1078297" cy="1105572"/>
          </a:xfrm>
          <a:prstGeom prst="bentConnector2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995AB5B-684B-45D1-8544-1A6EAE32FCFD}"/>
              </a:ext>
            </a:extLst>
          </p:cNvPr>
          <p:cNvCxnSpPr>
            <a:cxnSpLocks/>
            <a:stCxn id="3086" idx="1"/>
          </p:cNvCxnSpPr>
          <p:nvPr/>
        </p:nvCxnSpPr>
        <p:spPr>
          <a:xfrm rot="10800000" flipV="1">
            <a:off x="8319891" y="1996129"/>
            <a:ext cx="2153099" cy="635536"/>
          </a:xfrm>
          <a:prstGeom prst="bentConnector3">
            <a:avLst>
              <a:gd name="adj1" fmla="val 9965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A picture containing food&#10;&#10;Description automatically generated">
            <a:extLst>
              <a:ext uri="{FF2B5EF4-FFF2-40B4-BE49-F238E27FC236}">
                <a16:creationId xmlns:a16="http://schemas.microsoft.com/office/drawing/2014/main" id="{DF33399C-EAAE-47FC-ACA7-E31791CC9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72" y="647092"/>
            <a:ext cx="261038" cy="261038"/>
          </a:xfrm>
          <a:prstGeom prst="rect">
            <a:avLst/>
          </a:prstGeom>
        </p:spPr>
      </p:pic>
      <p:sp useBgFill="1">
        <p:nvSpPr>
          <p:cNvPr id="138" name="TextBox 137">
            <a:extLst>
              <a:ext uri="{FF2B5EF4-FFF2-40B4-BE49-F238E27FC236}">
                <a16:creationId xmlns:a16="http://schemas.microsoft.com/office/drawing/2014/main" id="{B61ECB82-2834-48EF-9056-9BEDB68AFE4C}"/>
              </a:ext>
            </a:extLst>
          </p:cNvPr>
          <p:cNvSpPr txBox="1"/>
          <p:nvPr/>
        </p:nvSpPr>
        <p:spPr>
          <a:xfrm>
            <a:off x="5189292" y="626592"/>
            <a:ext cx="200098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1" dirty="0"/>
              <a:t>Accenture CIO Managed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C35443-4BCF-4287-A389-94F2674883D8}"/>
              </a:ext>
            </a:extLst>
          </p:cNvPr>
          <p:cNvSpPr txBox="1"/>
          <p:nvPr/>
        </p:nvSpPr>
        <p:spPr>
          <a:xfrm>
            <a:off x="4647312" y="1617023"/>
            <a:ext cx="1993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oAuth2 Authentication </a:t>
            </a:r>
          </a:p>
        </p:txBody>
      </p:sp>
      <p:pic>
        <p:nvPicPr>
          <p:cNvPr id="101" name="Picture 100" descr="A picture containing knife&#10;&#10;Description automatically generated">
            <a:extLst>
              <a:ext uri="{FF2B5EF4-FFF2-40B4-BE49-F238E27FC236}">
                <a16:creationId xmlns:a16="http://schemas.microsoft.com/office/drawing/2014/main" id="{830A044A-F2FF-478B-A107-9AD49AE71C3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4028" r="15884" b="14613"/>
          <a:stretch/>
        </p:blipFill>
        <p:spPr>
          <a:xfrm>
            <a:off x="2256370" y="4747169"/>
            <a:ext cx="319167" cy="32909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6AA6B06-C08E-4BFB-A6B5-E2930554D95C}"/>
              </a:ext>
            </a:extLst>
          </p:cNvPr>
          <p:cNvSpPr txBox="1"/>
          <p:nvPr/>
        </p:nvSpPr>
        <p:spPr>
          <a:xfrm>
            <a:off x="1987701" y="5121588"/>
            <a:ext cx="11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 Logic Threat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320E27-0AC9-49C7-B5B9-667639BC5C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90" y="4771530"/>
            <a:ext cx="217522" cy="33836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7EBBA4D-DCB0-4CC3-824F-D33489438523}"/>
              </a:ext>
            </a:extLst>
          </p:cNvPr>
          <p:cNvSpPr txBox="1"/>
          <p:nvPr/>
        </p:nvSpPr>
        <p:spPr>
          <a:xfrm>
            <a:off x="2773213" y="5133626"/>
            <a:ext cx="116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Application Insight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2CA0C1D-A1FC-4ECC-9887-4E37CB1853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95" y="4738168"/>
            <a:ext cx="371571" cy="37157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D58F938-DAD0-4136-AF06-C3B979E42E99}"/>
              </a:ext>
            </a:extLst>
          </p:cNvPr>
          <p:cNvSpPr txBox="1"/>
          <p:nvPr/>
        </p:nvSpPr>
        <p:spPr>
          <a:xfrm>
            <a:off x="3540520" y="5145949"/>
            <a:ext cx="100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Blob Storage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Picture 107" descr="A picture containing game, drawing&#10;&#10;Description automatically generated">
            <a:extLst>
              <a:ext uri="{FF2B5EF4-FFF2-40B4-BE49-F238E27FC236}">
                <a16:creationId xmlns:a16="http://schemas.microsoft.com/office/drawing/2014/main" id="{2FBAA477-1B5D-4071-B405-6FC08D0DE34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1" t="13867" r="17205" b="21209"/>
          <a:stretch/>
        </p:blipFill>
        <p:spPr>
          <a:xfrm>
            <a:off x="4612092" y="4725250"/>
            <a:ext cx="411491" cy="39262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DABA0751-1EE0-45C8-9809-5A81AC9187A6}"/>
              </a:ext>
            </a:extLst>
          </p:cNvPr>
          <p:cNvSpPr txBox="1"/>
          <p:nvPr/>
        </p:nvSpPr>
        <p:spPr>
          <a:xfrm>
            <a:off x="4359598" y="5161183"/>
            <a:ext cx="920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Analytics</a:t>
            </a:r>
          </a:p>
        </p:txBody>
      </p:sp>
      <p:pic>
        <p:nvPicPr>
          <p:cNvPr id="24" name="Picture 23" descr="A stop sign&#10;&#10;Description automatically generated">
            <a:extLst>
              <a:ext uri="{FF2B5EF4-FFF2-40B4-BE49-F238E27FC236}">
                <a16:creationId xmlns:a16="http://schemas.microsoft.com/office/drawing/2014/main" id="{6E6DA908-9BF4-4C10-8F6A-0CEDE2D691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9" y="4763810"/>
            <a:ext cx="290863" cy="34592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1A1E3C36-B141-4F6D-BECE-E9F8E7E99DFB}"/>
              </a:ext>
            </a:extLst>
          </p:cNvPr>
          <p:cNvSpPr txBox="1"/>
          <p:nvPr/>
        </p:nvSpPr>
        <p:spPr>
          <a:xfrm>
            <a:off x="5131839" y="5144461"/>
            <a:ext cx="920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Qualys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27AC55-BF20-40D9-8B7A-78E8008752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79" y="5496552"/>
            <a:ext cx="397481" cy="39748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BEDBDB8-260B-4BDC-997C-48D319439D42}"/>
              </a:ext>
            </a:extLst>
          </p:cNvPr>
          <p:cNvSpPr txBox="1"/>
          <p:nvPr/>
        </p:nvSpPr>
        <p:spPr>
          <a:xfrm>
            <a:off x="5258589" y="5948298"/>
            <a:ext cx="801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SCEP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1610CA1-E049-4ABD-B363-9322DC73A3A0}"/>
              </a:ext>
            </a:extLst>
          </p:cNvPr>
          <p:cNvSpPr txBox="1"/>
          <p:nvPr/>
        </p:nvSpPr>
        <p:spPr>
          <a:xfrm>
            <a:off x="2716130" y="5944664"/>
            <a:ext cx="1109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Tanium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726DA5-5D13-4378-BEDA-AFDE5B8957D1}"/>
              </a:ext>
            </a:extLst>
          </p:cNvPr>
          <p:cNvSpPr txBox="1"/>
          <p:nvPr/>
        </p:nvSpPr>
        <p:spPr>
          <a:xfrm>
            <a:off x="2628576" y="2770307"/>
            <a:ext cx="134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OAuth2 and Https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Port: 443</a:t>
            </a:r>
          </a:p>
        </p:txBody>
      </p:sp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ED56375F-1C16-4EFA-915C-4E6308DB3B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31" y="2961247"/>
            <a:ext cx="467508" cy="46959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DC8E99F-F795-44C6-A3DF-28118B63B87D}"/>
              </a:ext>
            </a:extLst>
          </p:cNvPr>
          <p:cNvSpPr txBox="1"/>
          <p:nvPr/>
        </p:nvSpPr>
        <p:spPr>
          <a:xfrm>
            <a:off x="2219200" y="3432474"/>
            <a:ext cx="91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2E75B6"/>
                </a:solidFill>
                <a:latin typeface="Calibri" panose="020F0502020204030204"/>
              </a:rPr>
              <a:t>Azure Active Directory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0" name="Picture 129" descr="A picture containing food&#10;&#10;Description automatically generated">
            <a:extLst>
              <a:ext uri="{FF2B5EF4-FFF2-40B4-BE49-F238E27FC236}">
                <a16:creationId xmlns:a16="http://schemas.microsoft.com/office/drawing/2014/main" id="{D84937D9-61FD-4DF4-889C-0CADE15A6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447" y="3707386"/>
            <a:ext cx="222291" cy="222291"/>
          </a:xfrm>
          <a:prstGeom prst="rect">
            <a:avLst/>
          </a:prstGeom>
        </p:spPr>
      </p:pic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51CB95-41E6-4951-95E0-75C0D54429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2" y="621425"/>
            <a:ext cx="788954" cy="451590"/>
          </a:xfrm>
          <a:prstGeom prst="rect">
            <a:avLst/>
          </a:prstGeom>
        </p:spPr>
      </p:pic>
      <p:pic>
        <p:nvPicPr>
          <p:cNvPr id="84" name="Picture 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1E8021-FA11-4113-9C4A-3693FE9E70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49" y="2377708"/>
            <a:ext cx="275567" cy="366010"/>
          </a:xfrm>
          <a:prstGeom prst="rect">
            <a:avLst/>
          </a:prstGeom>
        </p:spPr>
      </p:pic>
      <p:pic>
        <p:nvPicPr>
          <p:cNvPr id="151" name="Picture 1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44ED53-24FD-489D-A569-175BC4D231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89" y="2137006"/>
            <a:ext cx="275567" cy="366010"/>
          </a:xfrm>
          <a:prstGeom prst="rect">
            <a:avLst/>
          </a:prstGeom>
        </p:spPr>
      </p:pic>
      <p:pic>
        <p:nvPicPr>
          <p:cNvPr id="154" name="Picture 1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31E9FB-647B-4240-9437-9FEA627C45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9" y="2542753"/>
            <a:ext cx="231752" cy="307815"/>
          </a:xfrm>
          <a:prstGeom prst="rect">
            <a:avLst/>
          </a:prstGeom>
        </p:spPr>
      </p:pic>
      <p:pic>
        <p:nvPicPr>
          <p:cNvPr id="156" name="Picture 15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527742-B6A5-4669-A646-5702D7D76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121" y="2551767"/>
            <a:ext cx="231752" cy="307815"/>
          </a:xfrm>
          <a:prstGeom prst="rect">
            <a:avLst/>
          </a:prstGeom>
        </p:spPr>
      </p:pic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4AF3A6-FEB1-48EE-ADD1-CD40F64F1C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31" y="2608225"/>
            <a:ext cx="231752" cy="307815"/>
          </a:xfrm>
          <a:prstGeom prst="rect">
            <a:avLst/>
          </a:prstGeom>
        </p:spPr>
      </p:pic>
      <p:pic>
        <p:nvPicPr>
          <p:cNvPr id="163" name="Picture 1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506FEA-A02E-43ED-8F40-94FFBDB053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t="4899" r="6339" b="8397"/>
          <a:stretch/>
        </p:blipFill>
        <p:spPr>
          <a:xfrm>
            <a:off x="3044860" y="5483567"/>
            <a:ext cx="465589" cy="470829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3D8CC8-365D-453D-A042-1C106C021619}"/>
              </a:ext>
            </a:extLst>
          </p:cNvPr>
          <p:cNvGrpSpPr/>
          <p:nvPr/>
        </p:nvGrpSpPr>
        <p:grpSpPr>
          <a:xfrm>
            <a:off x="8151772" y="408459"/>
            <a:ext cx="3930392" cy="345638"/>
            <a:chOff x="7322614" y="6481863"/>
            <a:chExt cx="3805484" cy="335440"/>
          </a:xfrm>
        </p:grpSpPr>
        <p:pic>
          <p:nvPicPr>
            <p:cNvPr id="176" name="Picture 175" descr="A picture containing ottoman, bottle, stool&#10;&#10;Description automatically generated">
              <a:extLst>
                <a:ext uri="{FF2B5EF4-FFF2-40B4-BE49-F238E27FC236}">
                  <a16:creationId xmlns:a16="http://schemas.microsoft.com/office/drawing/2014/main" id="{32265706-F607-4B7B-87B9-0CD15AEB6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794"/>
            <a:stretch/>
          </p:blipFill>
          <p:spPr>
            <a:xfrm>
              <a:off x="7558714" y="6543832"/>
              <a:ext cx="207363" cy="251715"/>
            </a:xfrm>
            <a:prstGeom prst="rect">
              <a:avLst/>
            </a:prstGeom>
          </p:spPr>
        </p:pic>
        <p:pic>
          <p:nvPicPr>
            <p:cNvPr id="177" name="Picture 176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DB6E97AA-F0CA-4735-A5D6-F32FC02EB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6" r="7931"/>
            <a:stretch/>
          </p:blipFill>
          <p:spPr>
            <a:xfrm>
              <a:off x="8824525" y="6506519"/>
              <a:ext cx="207363" cy="296913"/>
            </a:xfrm>
            <a:prstGeom prst="rect">
              <a:avLst/>
            </a:prstGeom>
          </p:spPr>
        </p:pic>
        <p:pic>
          <p:nvPicPr>
            <p:cNvPr id="178" name="Picture 177" descr="A close up of a logo&#10;&#10;Description automatically generated">
              <a:extLst>
                <a:ext uri="{FF2B5EF4-FFF2-40B4-BE49-F238E27FC236}">
                  <a16:creationId xmlns:a16="http://schemas.microsoft.com/office/drawing/2014/main" id="{36F68E97-D95C-433D-840F-3E672FB3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244" y="6535586"/>
              <a:ext cx="254843" cy="260583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D0C8CE-3B0A-47A2-BA63-A8AF3D5F3ED8}"/>
                </a:ext>
              </a:extLst>
            </p:cNvPr>
            <p:cNvSpPr txBox="1"/>
            <p:nvPr/>
          </p:nvSpPr>
          <p:spPr>
            <a:xfrm>
              <a:off x="7772605" y="6503792"/>
              <a:ext cx="777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Database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ED388DB-0F51-4599-8127-B211E23C9198}"/>
                </a:ext>
              </a:extLst>
            </p:cNvPr>
            <p:cNvSpPr txBox="1"/>
            <p:nvPr/>
          </p:nvSpPr>
          <p:spPr>
            <a:xfrm>
              <a:off x="9048705" y="6528419"/>
              <a:ext cx="957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App Server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CDFFE42-0902-417D-BF88-D48DF507BE3A}"/>
                </a:ext>
              </a:extLst>
            </p:cNvPr>
            <p:cNvSpPr txBox="1"/>
            <p:nvPr/>
          </p:nvSpPr>
          <p:spPr>
            <a:xfrm>
              <a:off x="10170545" y="6525013"/>
              <a:ext cx="957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Web Server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45198F8-C50A-4354-82B3-9E0F83267ED0}"/>
                </a:ext>
              </a:extLst>
            </p:cNvPr>
            <p:cNvSpPr/>
            <p:nvPr/>
          </p:nvSpPr>
          <p:spPr>
            <a:xfrm>
              <a:off x="7322614" y="6481863"/>
              <a:ext cx="3805484" cy="33544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5" name="Picture 184" descr="A picture containing ottoman, bottle, stool&#10;&#10;Description automatically generated">
            <a:extLst>
              <a:ext uri="{FF2B5EF4-FFF2-40B4-BE49-F238E27FC236}">
                <a16:creationId xmlns:a16="http://schemas.microsoft.com/office/drawing/2014/main" id="{919B4EAA-0DA2-420E-95FC-83B2036A9FE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94"/>
          <a:stretch/>
        </p:blipFill>
        <p:spPr>
          <a:xfrm>
            <a:off x="8961051" y="1115381"/>
            <a:ext cx="161714" cy="196302"/>
          </a:xfrm>
          <a:prstGeom prst="rect">
            <a:avLst/>
          </a:prstGeom>
        </p:spPr>
      </p:pic>
      <p:pic>
        <p:nvPicPr>
          <p:cNvPr id="186" name="Picture 18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7BEF9CC-4FF5-45AA-9050-8239B621849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7931"/>
          <a:stretch/>
        </p:blipFill>
        <p:spPr>
          <a:xfrm>
            <a:off x="9476501" y="1106984"/>
            <a:ext cx="160522" cy="229844"/>
          </a:xfrm>
          <a:prstGeom prst="rect">
            <a:avLst/>
          </a:prstGeom>
        </p:spPr>
      </p:pic>
      <p:pic>
        <p:nvPicPr>
          <p:cNvPr id="187" name="Picture 186" descr="A close up of a logo&#10;&#10;Description automatically generated">
            <a:extLst>
              <a:ext uri="{FF2B5EF4-FFF2-40B4-BE49-F238E27FC236}">
                <a16:creationId xmlns:a16="http://schemas.microsoft.com/office/drawing/2014/main" id="{A1FC1AAB-1BED-4CDD-8C2A-C681269D8C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31" y="1111214"/>
            <a:ext cx="195584" cy="1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2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173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Security Architecture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myNav® Integration Security Architecture</dc:title>
  <dc:creator>Chand Gupta, Preity</dc:creator>
  <cp:lastModifiedBy>Chand Gupta, Preity</cp:lastModifiedBy>
  <cp:revision>83</cp:revision>
  <dcterms:created xsi:type="dcterms:W3CDTF">2020-07-30T07:14:48Z</dcterms:created>
  <dcterms:modified xsi:type="dcterms:W3CDTF">2020-08-27T11:54:38Z</dcterms:modified>
</cp:coreProperties>
</file>