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64" r:id="rId4"/>
    <p:sldId id="267" r:id="rId5"/>
    <p:sldId id="273" r:id="rId6"/>
    <p:sldId id="263" r:id="rId7"/>
    <p:sldId id="266" r:id="rId8"/>
    <p:sldId id="270" r:id="rId9"/>
    <p:sldId id="268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52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5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0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9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7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5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7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02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CCB2D3-57D1-4504-A178-27715D367A7A}" type="datetimeFigureOut">
              <a:rPr lang="en-IN" smtClean="0"/>
              <a:t>08-02-2018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19E45F-CCF0-4BC8-876E-9326ECCB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9373E92-F88D-4F0A-94DF-393703E7D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629DAA0-ADF6-43FD-9C99-483F722B56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77" y="1148447"/>
            <a:ext cx="4908848" cy="4552954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F32C8C35-BF44-4CFB-9754-81F07C9812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pPr algn="ctr"/>
            <a:r>
              <a:rPr lang="en-IN" sz="5500" dirty="0"/>
              <a:t>Containerize </a:t>
            </a:r>
            <a:r>
              <a:rPr lang="en-IN" sz="5500" dirty="0" err="1"/>
              <a:t>.Net</a:t>
            </a:r>
            <a:r>
              <a:rPr lang="en-IN" sz="5500" dirty="0"/>
              <a:t> Applications in Azure</a:t>
            </a:r>
          </a:p>
        </p:txBody>
      </p:sp>
    </p:spTree>
    <p:extLst>
      <p:ext uri="{BB962C8B-B14F-4D97-AF65-F5344CB8AC3E}">
        <p14:creationId xmlns:p14="http://schemas.microsoft.com/office/powerpoint/2010/main" val="18857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30" y="1754036"/>
            <a:ext cx="9846365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FROM </a:t>
            </a:r>
            <a:r>
              <a:rPr lang="en-IN" sz="1400" dirty="0" err="1"/>
              <a:t>microsoft</a:t>
            </a:r>
            <a:r>
              <a:rPr lang="en-IN" sz="1400" dirty="0"/>
              <a:t>/aspnetcore:2.0 AS base</a:t>
            </a:r>
          </a:p>
          <a:p>
            <a:r>
              <a:rPr lang="en-IN" sz="1400" dirty="0"/>
              <a:t>WORKDIR /app</a:t>
            </a:r>
          </a:p>
          <a:p>
            <a:r>
              <a:rPr lang="en-IN" sz="1400" dirty="0"/>
              <a:t>EXPOSE 80</a:t>
            </a:r>
          </a:p>
          <a:p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microsoft</a:t>
            </a:r>
            <a:r>
              <a:rPr lang="en-IN" sz="1400" dirty="0"/>
              <a:t>/aspnetcore-build:2.0 AS build-</a:t>
            </a:r>
            <a:r>
              <a:rPr lang="en-IN" sz="1400" dirty="0" err="1"/>
              <a:t>env</a:t>
            </a:r>
            <a:endParaRPr lang="en-IN" sz="1400" dirty="0"/>
          </a:p>
          <a:p>
            <a:r>
              <a:rPr lang="en-IN" sz="1400" dirty="0"/>
              <a:t>WORKDIR /app</a:t>
            </a:r>
          </a:p>
          <a:p>
            <a:endParaRPr lang="en-IN" sz="1400" dirty="0"/>
          </a:p>
          <a:p>
            <a:r>
              <a:rPr lang="en-IN" sz="1400" dirty="0"/>
              <a:t># Copy </a:t>
            </a:r>
            <a:r>
              <a:rPr lang="en-IN" sz="1400" dirty="0" err="1"/>
              <a:t>csproj</a:t>
            </a:r>
            <a:r>
              <a:rPr lang="en-IN" sz="1400" dirty="0"/>
              <a:t> and restore as distinct layers</a:t>
            </a:r>
          </a:p>
          <a:p>
            <a:r>
              <a:rPr lang="en-IN" sz="1400" dirty="0"/>
              <a:t>COPY *.</a:t>
            </a:r>
            <a:r>
              <a:rPr lang="en-IN" sz="1400" dirty="0" err="1"/>
              <a:t>csproj</a:t>
            </a:r>
            <a:r>
              <a:rPr lang="en-IN" sz="1400" dirty="0"/>
              <a:t> ./</a:t>
            </a:r>
          </a:p>
          <a:p>
            <a:r>
              <a:rPr lang="en-IN" sz="1400" dirty="0"/>
              <a:t>RUN </a:t>
            </a:r>
            <a:r>
              <a:rPr lang="en-IN" sz="1400" dirty="0" err="1"/>
              <a:t>dotnet</a:t>
            </a:r>
            <a:r>
              <a:rPr lang="en-IN" sz="1400" dirty="0"/>
              <a:t> restore </a:t>
            </a:r>
          </a:p>
          <a:p>
            <a:endParaRPr lang="en-IN" sz="1400" dirty="0"/>
          </a:p>
          <a:p>
            <a:r>
              <a:rPr lang="en-IN" sz="1400" dirty="0"/>
              <a:t># Copy everything else and build</a:t>
            </a:r>
          </a:p>
          <a:p>
            <a:r>
              <a:rPr lang="en-IN" sz="1400" dirty="0"/>
              <a:t>COPY . ./</a:t>
            </a:r>
          </a:p>
          <a:p>
            <a:r>
              <a:rPr lang="en-IN" sz="1400" dirty="0"/>
              <a:t>RUN </a:t>
            </a:r>
            <a:r>
              <a:rPr lang="en-IN" sz="1400" dirty="0" err="1"/>
              <a:t>dotnet</a:t>
            </a:r>
            <a:r>
              <a:rPr lang="en-IN" sz="1400" dirty="0"/>
              <a:t> publish -c Release -o out</a:t>
            </a:r>
          </a:p>
          <a:p>
            <a:endParaRPr lang="en-IN" sz="1400" dirty="0"/>
          </a:p>
          <a:p>
            <a:r>
              <a:rPr lang="en-IN" sz="1400" dirty="0"/>
              <a:t># Build runtime image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microsoft</a:t>
            </a:r>
            <a:r>
              <a:rPr lang="en-IN" sz="1400" dirty="0"/>
              <a:t>/aspnetcore:2.0</a:t>
            </a:r>
          </a:p>
          <a:p>
            <a:r>
              <a:rPr lang="en-IN" sz="1400" dirty="0"/>
              <a:t>WORKDIR /app</a:t>
            </a:r>
          </a:p>
          <a:p>
            <a:r>
              <a:rPr lang="en-IN" sz="1400" dirty="0"/>
              <a:t>COPY --from=build-</a:t>
            </a:r>
            <a:r>
              <a:rPr lang="en-IN" sz="1400" dirty="0" err="1"/>
              <a:t>env</a:t>
            </a:r>
            <a:r>
              <a:rPr lang="en-IN" sz="1400" dirty="0"/>
              <a:t> /app/out .</a:t>
            </a:r>
          </a:p>
          <a:p>
            <a:r>
              <a:rPr lang="en-IN" sz="1400" dirty="0"/>
              <a:t>ENTRYPOINT ["</a:t>
            </a:r>
            <a:r>
              <a:rPr lang="en-IN" sz="1400" dirty="0" err="1"/>
              <a:t>dotnet</a:t>
            </a:r>
            <a:r>
              <a:rPr lang="en-IN" sz="1400" dirty="0"/>
              <a:t>", "FinalCore.dll"]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026" y="113223"/>
            <a:ext cx="1086678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Core 1.1 to 2.0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Prequisites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Deployment to Azure</a:t>
            </a:r>
          </a:p>
          <a:p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 Studio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Studio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for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50" y="1074420"/>
            <a:ext cx="2753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Blue Green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1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040" y="2488960"/>
            <a:ext cx="53120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21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1242"/>
              </p:ext>
            </p:extLst>
          </p:nvPr>
        </p:nvGraphicFramePr>
        <p:xfrm>
          <a:off x="-4" y="0"/>
          <a:ext cx="12192008" cy="680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4235723239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767651539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15942721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98072082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3917613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67680116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8615259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24293173"/>
                    </a:ext>
                  </a:extLst>
                </a:gridCol>
              </a:tblGrid>
              <a:tr h="230768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Overview of .NET release history</a:t>
                      </a:r>
                    </a:p>
                  </a:txBody>
                  <a:tcPr marL="21426" marR="21426" marT="10713" marB="10713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85698"/>
                  </a:ext>
                </a:extLst>
              </a:tr>
              <a:tr h="196834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 Number</a:t>
                      </a:r>
                    </a:p>
                  </a:txBody>
                  <a:tcPr marL="21426" marR="21426" marT="10713" marB="1071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CLR/CLI Version</a:t>
                      </a:r>
                    </a:p>
                  </a:txBody>
                  <a:tcPr marL="21426" marR="21426" marT="10713" marB="1071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</a:t>
                      </a:r>
                    </a:p>
                  </a:txBody>
                  <a:tcPr marL="21426" marR="21426" marT="10713" marB="1071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Ended</a:t>
                      </a:r>
                    </a:p>
                  </a:txBody>
                  <a:tcPr marL="21426" marR="21426" marT="10713" marB="1071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Development tool</a:t>
                      </a:r>
                    </a:p>
                  </a:txBody>
                  <a:tcPr marL="21426" marR="21426" marT="10713" marB="10713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Included in</a:t>
                      </a:r>
                    </a:p>
                  </a:txBody>
                  <a:tcPr marL="21426" marR="21426" marT="10713" marB="10713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Replaces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469534162"/>
                  </a:ext>
                </a:extLst>
              </a:tr>
              <a:tr h="2500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</a:t>
                      </a:r>
                    </a:p>
                  </a:txBody>
                  <a:tcPr marL="21426" marR="21426" marT="10713" marB="10713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03464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2002-02-13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2009-07-14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.NET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XP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74299372"/>
                  </a:ext>
                </a:extLst>
              </a:tr>
              <a:tr h="46442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2003-04-24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.NET 2003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2003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645563677"/>
                  </a:ext>
                </a:extLst>
              </a:tr>
              <a:tr h="53960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2005-11-07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2011-07-12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2005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2003, 2003 R2, 2008 R2 SP1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638034980"/>
                  </a:ext>
                </a:extLst>
              </a:tr>
              <a:tr h="37302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2006-11-06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2011-07-12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 Blend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Vista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 SP2, 2008 R2 SP1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204144887"/>
                  </a:ext>
                </a:extLst>
              </a:tr>
              <a:tr h="46442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2007-11-19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2011-07-12</a:t>
                      </a:r>
                      <a:b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2008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7, 8, 8.1, 10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 R2 SP1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2.0, 3.0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362622795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2010-04-12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2016-01-12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577637158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2012-08-15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2016-01-12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723640532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2013-10-17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2016-01-12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2013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 R2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4.0, 4.5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700310336"/>
                  </a:ext>
                </a:extLst>
              </a:tr>
              <a:tr h="25007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4.5.2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2014-05-05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4.0–4.5.1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248346201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2015-07-20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4.0–4.5.2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023657145"/>
                  </a:ext>
                </a:extLst>
              </a:tr>
              <a:tr h="46442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2015-11-30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2015 Update 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4.0–4.6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651711450"/>
                  </a:ext>
                </a:extLst>
              </a:tr>
              <a:tr h="25007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4.6.2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2016-08-02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4.0–4.6.1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182916264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2017-04-05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4.0–4.6.2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428844957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4.7.1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2017-10-17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 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4.0–4.7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975920088"/>
                  </a:ext>
                </a:extLst>
              </a:tr>
              <a:tr h="37302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</a:t>
                      </a: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Core 1, 1.1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 Core SDK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2016-06-27, </a:t>
                      </a:r>
                    </a:p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2016-11-16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4.0-4.7.1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363432622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</a:t>
                      </a:r>
                      <a:r>
                        <a:rPr lang="en-IN" sz="12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Core 2</a:t>
                      </a:r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 Core SDK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2017-08-14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Visual Studio 2017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N/A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4.0- Core</a:t>
                      </a:r>
                      <a:r>
                        <a:rPr lang="en-IN" sz="12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1.1</a:t>
                      </a:r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28425038"/>
                  </a:ext>
                </a:extLst>
              </a:tr>
            </a:tbl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995253" y="1323080"/>
            <a:ext cx="9727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67" y="106895"/>
            <a:ext cx="1196671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Docker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Microsoft .NET Framework has successful application platform for last 15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Countless business-critical apps are running on older versions of the Framework and older versions of Windows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maintain, upgrade, extend and manage.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huge investment for full rewrite.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Docker Fits in .NET Solutions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Docker,  a platform is a lightweight containers, and Windows Server 2016/Linux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Adds new features like monitoring, increases security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Continuous deployment that reduces need of lengthy and expensive rebuilds.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server based applications like WCF, .NET console apps and all flavors of ASP.NET, APIs, messaging solutions and other components that run in the background like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Dockers Continuous Deployment 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desktop apps like Windows Forms or WPF apps because there’s no UI integration between the Docker platform and the Windows host.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provision of using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Image2Docker,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lift and shift  for Desktop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PAAS also supports continuous Integration and delivery? There also security, monitoring ,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IAAS helps to configure our own infrastructure with security and less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why to go with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dockers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change to legacy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Also, added extra features like security, performance, scaling and monitoring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 of Docker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a small script called 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required that automates all the steps for deploying the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304" y="19114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of moving to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 Image to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Pull Image from Registry to cluster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471985"/>
            <a:ext cx="12144375" cy="51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44905"/>
              </p:ext>
            </p:extLst>
          </p:nvPr>
        </p:nvGraphicFramePr>
        <p:xfrm>
          <a:off x="198783" y="28606"/>
          <a:ext cx="11966713" cy="67861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50504">
                  <a:extLst>
                    <a:ext uri="{9D8B030D-6E8A-4147-A177-3AD203B41FA5}">
                      <a16:colId xmlns:a16="http://schemas.microsoft.com/office/drawing/2014/main" val="423572323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39176133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024293173"/>
                    </a:ext>
                  </a:extLst>
                </a:gridCol>
                <a:gridCol w="2542697">
                  <a:extLst>
                    <a:ext uri="{9D8B030D-6E8A-4147-A177-3AD203B41FA5}">
                      <a16:colId xmlns:a16="http://schemas.microsoft.com/office/drawing/2014/main" val="56408531"/>
                    </a:ext>
                  </a:extLst>
                </a:gridCol>
                <a:gridCol w="2307599">
                  <a:extLst>
                    <a:ext uri="{9D8B030D-6E8A-4147-A177-3AD203B41FA5}">
                      <a16:colId xmlns:a16="http://schemas.microsoft.com/office/drawing/2014/main" val="4193504870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666847833"/>
                    </a:ext>
                  </a:extLst>
                </a:gridCol>
              </a:tblGrid>
              <a:tr h="23643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 Support</a:t>
                      </a:r>
                    </a:p>
                  </a:txBody>
                  <a:tcPr marL="21426" marR="21426" marT="10713" marB="10713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641585698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 Number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 of Docker Support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Methods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Servers</a:t>
                      </a:r>
                      <a:r>
                        <a:rPr lang="en-IN" sz="1050" b="1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Supported</a:t>
                      </a:r>
                      <a:endParaRPr lang="en-IN" sz="1050" b="1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Dockers</a:t>
                      </a:r>
                      <a:r>
                        <a:rPr lang="en-IN" sz="1050" b="1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On Premises</a:t>
                      </a:r>
                      <a:endParaRPr lang="en-IN" sz="1050" b="1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Cluster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469534162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Lift &amp; Shift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Image2Docker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Same Infra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Nothing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7429937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Lift &amp; Shift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Image2Docker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Same Infra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Nothing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645563677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Lift &amp; Shift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Image2Docker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Same Infra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Nothing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63803498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Lift &amp; Shift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Image2Docker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Same Infra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Nothing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204144887"/>
                  </a:ext>
                </a:extLst>
              </a:tr>
              <a:tr h="3095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Lift &amp; Shift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Image2Docker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Same Infra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Nothing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362622795"/>
                  </a:ext>
                </a:extLst>
              </a:tr>
              <a:tr h="28020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57763715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723640532"/>
                  </a:ext>
                </a:extLst>
              </a:tr>
              <a:tr h="24795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700310336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4.5.2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 fontAlgn="ctr"/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248346201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4023657145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65171145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4.6.2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118291626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4.7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428844957"/>
                  </a:ext>
                </a:extLst>
              </a:tr>
              <a:tr h="2969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4.7.1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397592008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</a:t>
                      </a: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Core 1, 1.1</a:t>
                      </a: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Linux/</a:t>
                      </a: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Linux/Windows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363432622"/>
                  </a:ext>
                </a:extLst>
              </a:tr>
              <a:tr h="17922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.Net</a:t>
                      </a:r>
                      <a:r>
                        <a:rPr lang="en-IN" sz="12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Core 2</a:t>
                      </a:r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CI/CD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VSTS, Jenkins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Linux/</a:t>
                      </a: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Server 2016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Docker</a:t>
                      </a:r>
                      <a:r>
                        <a:rPr lang="en-IN" sz="1200" baseline="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Linux/Windows</a:t>
                      </a:r>
                      <a:endParaRPr lang="en-IN" sz="1200" dirty="0">
                        <a:solidFill>
                          <a:srgbClr val="2C2C2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2C2C2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Kubernetes on Windows/Linux</a:t>
                      </a:r>
                    </a:p>
                    <a:p>
                      <a:pPr algn="ctr"/>
                      <a:endParaRPr lang="en-IN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1426" marR="21426" marT="10713" marB="10713" anchor="ctr"/>
                </a:tc>
                <a:extLst>
                  <a:ext uri="{0D108BD9-81ED-4DB2-BD59-A6C34878D82A}">
                    <a16:rowId xmlns:a16="http://schemas.microsoft.com/office/drawing/2014/main" val="22842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5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8580"/>
            <a:ext cx="1197996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 1.0 to 3.5, Using Image2Docker to deploy to ACS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PowerShell, just type: 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gives access to Get-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WindowsArtifacts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ConvertTo-Dockerfile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Image2Docker supports VHD, VHDK, and WIM images.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have a VMDK, Microsoft provides a great conversion tool to convert VMDK images to VHD images.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566" y="471943"/>
            <a:ext cx="4598504" cy="450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Install-Module –Name Image2Docker</a:t>
            </a:r>
          </a:p>
          <a:p>
            <a:r>
              <a:rPr lang="en-IN" sz="1200" dirty="0"/>
              <a:t>Import-Module Image2Docker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566" y="1440180"/>
            <a:ext cx="10018643" cy="4949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# List out supported artifacts</a:t>
            </a:r>
          </a:p>
          <a:p>
            <a:r>
              <a:rPr lang="en-US" sz="1200" dirty="0"/>
              <a:t> Get-</a:t>
            </a:r>
            <a:r>
              <a:rPr lang="en-US" sz="1200" dirty="0" err="1"/>
              <a:t>WindowsArtifact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IN" sz="1200" dirty="0"/>
              <a:t># Extract a single </a:t>
            </a:r>
            <a:r>
              <a:rPr lang="en-IN" sz="1200" dirty="0" err="1"/>
              <a:t>wesbite</a:t>
            </a:r>
            <a:r>
              <a:rPr lang="en-IN" sz="1200" dirty="0"/>
              <a:t> from an IIS virtual machine and </a:t>
            </a:r>
            <a:r>
              <a:rPr lang="en-IN" sz="1200" dirty="0" err="1"/>
              <a:t>OutputPath</a:t>
            </a:r>
            <a:r>
              <a:rPr lang="en-IN" sz="1200" dirty="0"/>
              <a:t> to c:\i2d2 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ConvertTo-Dockerfile</a:t>
            </a:r>
            <a:r>
              <a:rPr lang="en-IN" sz="1200" dirty="0"/>
              <a:t> -</a:t>
            </a:r>
            <a:r>
              <a:rPr lang="en-IN" sz="1200" dirty="0" err="1"/>
              <a:t>ImagePath</a:t>
            </a:r>
            <a:r>
              <a:rPr lang="en-IN" sz="1200" dirty="0"/>
              <a:t> c:\vms\iis.vhd -</a:t>
            </a:r>
            <a:r>
              <a:rPr lang="en-IN" sz="1200" dirty="0" err="1"/>
              <a:t>Artifact</a:t>
            </a:r>
            <a:r>
              <a:rPr lang="en-IN" sz="1200" dirty="0"/>
              <a:t> IIS -</a:t>
            </a:r>
            <a:r>
              <a:rPr lang="en-IN" sz="1200" dirty="0" err="1"/>
              <a:t>ArtifactParam</a:t>
            </a:r>
            <a:r>
              <a:rPr lang="en-IN" sz="1200" dirty="0"/>
              <a:t> </a:t>
            </a:r>
            <a:r>
              <a:rPr lang="en-IN" sz="1200" dirty="0" err="1"/>
              <a:t>aspnet-webapi</a:t>
            </a:r>
            <a:r>
              <a:rPr lang="en-IN" sz="1200" dirty="0"/>
              <a:t> -</a:t>
            </a:r>
            <a:r>
              <a:rPr lang="en-IN" sz="1200" dirty="0" err="1"/>
              <a:t>OutputPath</a:t>
            </a:r>
            <a:r>
              <a:rPr lang="en-IN" sz="1200" dirty="0"/>
              <a:t> c:\i2d2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# Change drive to</a:t>
            </a:r>
          </a:p>
          <a:p>
            <a:r>
              <a:rPr lang="en-US" sz="1200" dirty="0"/>
              <a:t>cd c:\i2d2 </a:t>
            </a:r>
          </a:p>
          <a:p>
            <a:endParaRPr lang="en-US" sz="1200" dirty="0"/>
          </a:p>
          <a:p>
            <a:r>
              <a:rPr lang="en-US" sz="1200" dirty="0"/>
              <a:t>#Build Image</a:t>
            </a:r>
          </a:p>
          <a:p>
            <a:r>
              <a:rPr lang="en-US" sz="1200" dirty="0" err="1"/>
              <a:t>docker</a:t>
            </a:r>
            <a:r>
              <a:rPr lang="en-US" sz="1200" dirty="0"/>
              <a:t> build -t </a:t>
            </a:r>
            <a:r>
              <a:rPr lang="en-US" sz="1200" dirty="0" err="1"/>
              <a:t>aspnet-webapi</a:t>
            </a:r>
            <a:r>
              <a:rPr lang="en-US" sz="1200" dirty="0"/>
              <a:t> .</a:t>
            </a:r>
          </a:p>
          <a:p>
            <a:endParaRPr lang="en-US" sz="1200" dirty="0"/>
          </a:p>
          <a:p>
            <a:r>
              <a:rPr lang="en-US" sz="1200" dirty="0"/>
              <a:t>#Run Image on local </a:t>
            </a:r>
            <a:r>
              <a:rPr lang="en-US" sz="1200" dirty="0" err="1"/>
              <a:t>docker</a:t>
            </a:r>
            <a:endParaRPr lang="en-US" sz="1200" dirty="0"/>
          </a:p>
          <a:p>
            <a:r>
              <a:rPr lang="en-US" sz="1200" dirty="0" err="1"/>
              <a:t>docker</a:t>
            </a:r>
            <a:r>
              <a:rPr lang="en-US" sz="1200" dirty="0"/>
              <a:t> run -d -p 80:80 </a:t>
            </a:r>
            <a:r>
              <a:rPr lang="en-US" sz="1200" dirty="0" err="1"/>
              <a:t>aspnet-webapi</a:t>
            </a:r>
            <a:endParaRPr lang="en-US" sz="1200" dirty="0"/>
          </a:p>
          <a:p>
            <a:endParaRPr lang="en-IN" sz="1200" dirty="0"/>
          </a:p>
          <a:p>
            <a:r>
              <a:rPr lang="en-IN" sz="1200" dirty="0"/>
              <a:t>#Tag image to make it registry ready</a:t>
            </a:r>
          </a:p>
          <a:p>
            <a:r>
              <a:rPr lang="en-IN" sz="1200" dirty="0"/>
              <a:t>Docker tag </a:t>
            </a:r>
            <a:r>
              <a:rPr lang="en-IN" sz="1200" dirty="0" err="1"/>
              <a:t>aspnet-webapi</a:t>
            </a:r>
            <a:r>
              <a:rPr lang="en-IN" sz="1200" dirty="0"/>
              <a:t> dockerciregistry.azurecr.io/</a:t>
            </a:r>
            <a:r>
              <a:rPr lang="en-IN" sz="1200" dirty="0" err="1"/>
              <a:t>aspnet-webapi:initial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#Login ACR</a:t>
            </a:r>
          </a:p>
          <a:p>
            <a:r>
              <a:rPr lang="en-IN" sz="1200" dirty="0"/>
              <a:t>Docker login dockerciregistry.azurecr.io ( ask for username and password)</a:t>
            </a: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200" dirty="0"/>
              <a:t># Push Image to ACR</a:t>
            </a:r>
          </a:p>
          <a:p>
            <a:r>
              <a:rPr lang="en-IN" sz="1200" dirty="0"/>
              <a:t>Docker push dockerciregistry.azurecr.io/</a:t>
            </a:r>
            <a:r>
              <a:rPr lang="en-IN" sz="1200" dirty="0" err="1"/>
              <a:t>aspnet-webapi:initial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Deploy to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</a:t>
            </a:r>
          </a:p>
          <a:p>
            <a:r>
              <a:rPr lang="en-US" altLang="en-US" sz="1200" dirty="0" err="1"/>
              <a:t>kubectl</a:t>
            </a:r>
            <a:r>
              <a:rPr lang="en-US" altLang="en-US" sz="1200" dirty="0"/>
              <a:t> create -f </a:t>
            </a:r>
            <a:r>
              <a:rPr lang="en-US" altLang="en-US" sz="1200" dirty="0" err="1"/>
              <a:t>deployment.yml</a:t>
            </a:r>
            <a:endParaRPr lang="en-IN" sz="1200" dirty="0"/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" y="374121"/>
            <a:ext cx="12100560" cy="1547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#Create Resource Group</a:t>
            </a:r>
          </a:p>
          <a:p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group create --name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myResourceGroup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--location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eastus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Create ACS with Kubernete Orchestrator</a:t>
            </a:r>
          </a:p>
          <a:p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create --orchestrator-type=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--resource-group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myResourceGroup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--name=myK8sCluster --agent-count=2 --generate-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-keys --windows --admin-username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azureuser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--admin-password myPassword12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60" y="3289995"/>
            <a:ext cx="232948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install-cli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935" y="3652917"/>
            <a:ext cx="514131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get-credentials --resource-group=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myResourceGroup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--name=myK8sCluster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90" y="2404248"/>
            <a:ext cx="1208121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create --orchestrator-type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--resource-group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myResourceGroup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--name myK8sCluster --generate-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63" y="4221246"/>
            <a:ext cx="513226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Kubectl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proxy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191" y="46714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Create Kubernetes Cluster on windows for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to 4.7.1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25" y="2024875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Create Kubernetes on Linux for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" y="4833008"/>
            <a:ext cx="12100560" cy="1967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# Create resource group</a:t>
            </a:r>
          </a:p>
          <a:p>
            <a:r>
              <a:rPr lang="en-US" dirty="0"/>
              <a:t>New-</a:t>
            </a:r>
            <a:r>
              <a:rPr lang="en-US" dirty="0" err="1"/>
              <a:t>AzureRmResourceGroup</a:t>
            </a:r>
            <a:r>
              <a:rPr lang="en-US" dirty="0"/>
              <a:t> -Name </a:t>
            </a:r>
            <a:r>
              <a:rPr lang="en-US" dirty="0" err="1"/>
              <a:t>myResourceGroup</a:t>
            </a:r>
            <a:r>
              <a:rPr lang="en-US" dirty="0"/>
              <a:t> -Location </a:t>
            </a:r>
            <a:r>
              <a:rPr lang="en-US" dirty="0" err="1"/>
              <a:t>EastUS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Create Registry</a:t>
            </a:r>
          </a:p>
          <a:p>
            <a:r>
              <a:rPr lang="en-US" dirty="0"/>
              <a:t>$registry = New-</a:t>
            </a:r>
            <a:r>
              <a:rPr lang="en-US" dirty="0" err="1"/>
              <a:t>AzureRMContainerRegistry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"</a:t>
            </a:r>
            <a:r>
              <a:rPr lang="en-US" dirty="0" err="1"/>
              <a:t>myResourceGroup</a:t>
            </a:r>
            <a:r>
              <a:rPr lang="en-US" dirty="0"/>
              <a:t>" -Name "myContainerRegistry007" -</a:t>
            </a:r>
            <a:r>
              <a:rPr lang="en-US" dirty="0" err="1"/>
              <a:t>EnableAdminUser</a:t>
            </a:r>
            <a:r>
              <a:rPr lang="en-US" dirty="0"/>
              <a:t> -</a:t>
            </a:r>
            <a:r>
              <a:rPr lang="en-US" dirty="0" err="1"/>
              <a:t>Sku</a:t>
            </a:r>
            <a:r>
              <a:rPr lang="en-US" dirty="0"/>
              <a:t> Basic</a:t>
            </a:r>
          </a:p>
          <a:p>
            <a:endParaRPr lang="en-US" dirty="0"/>
          </a:p>
          <a:p>
            <a:r>
              <a:rPr lang="en-US" dirty="0"/>
              <a:t># Get Username and Password of Registry</a:t>
            </a:r>
          </a:p>
          <a:p>
            <a:r>
              <a:rPr lang="en-US" dirty="0"/>
              <a:t>$creds = Get-</a:t>
            </a:r>
            <a:r>
              <a:rPr lang="en-US" dirty="0" err="1"/>
              <a:t>AzureRmContainerRegistryCredential</a:t>
            </a:r>
            <a:r>
              <a:rPr lang="en-US" dirty="0"/>
              <a:t> -Registry $registry</a:t>
            </a:r>
          </a:p>
          <a:p>
            <a:endParaRPr lang="en-US" dirty="0"/>
          </a:p>
          <a:p>
            <a:r>
              <a:rPr lang="en-US" dirty="0"/>
              <a:t># Login to ACR</a:t>
            </a:r>
          </a:p>
          <a:p>
            <a:r>
              <a:rPr lang="en-US" dirty="0" err="1"/>
              <a:t>docker</a:t>
            </a:r>
            <a:r>
              <a:rPr lang="en-US" dirty="0"/>
              <a:t> login $</a:t>
            </a:r>
            <a:r>
              <a:rPr lang="en-US" dirty="0" err="1"/>
              <a:t>registry.LoginServer</a:t>
            </a:r>
            <a:r>
              <a:rPr lang="en-US" dirty="0"/>
              <a:t> -u $</a:t>
            </a:r>
            <a:r>
              <a:rPr lang="en-US" dirty="0" err="1"/>
              <a:t>creds.Username</a:t>
            </a:r>
            <a:r>
              <a:rPr lang="en-US" dirty="0"/>
              <a:t> -p $</a:t>
            </a:r>
            <a:r>
              <a:rPr lang="en-US" dirty="0" err="1"/>
              <a:t>creds.Password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2190" y="2910433"/>
            <a:ext cx="745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connect with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 on Azure from client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376" y="448862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303836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78" y="291548"/>
            <a:ext cx="108402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IN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  4.0 to 4.7.1, prerequisites for deployment to ACS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 Studio Studio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for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Deployment – Migrate SQL to Azure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140" y="2040836"/>
            <a:ext cx="5420139" cy="104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microsoft</a:t>
            </a:r>
            <a:r>
              <a:rPr lang="en-IN" sz="1400" dirty="0"/>
              <a:t>/aspnet:4.7</a:t>
            </a:r>
          </a:p>
          <a:p>
            <a:r>
              <a:rPr lang="en-IN" sz="1400" dirty="0"/>
              <a:t>ARG source</a:t>
            </a:r>
          </a:p>
          <a:p>
            <a:r>
              <a:rPr lang="en-IN" sz="1400" dirty="0"/>
              <a:t>WORKDIR /</a:t>
            </a:r>
            <a:r>
              <a:rPr lang="en-IN" sz="1400" dirty="0" err="1"/>
              <a:t>inetpub</a:t>
            </a:r>
            <a:r>
              <a:rPr lang="en-IN" sz="1400" dirty="0"/>
              <a:t>/</a:t>
            </a:r>
            <a:r>
              <a:rPr lang="en-IN" sz="1400" dirty="0" err="1"/>
              <a:t>wwwroot</a:t>
            </a:r>
            <a:endParaRPr lang="en-IN" sz="1400" dirty="0"/>
          </a:p>
          <a:p>
            <a:r>
              <a:rPr lang="en-IN" sz="1400" dirty="0"/>
              <a:t>COPY ${source:-</a:t>
            </a:r>
            <a:r>
              <a:rPr lang="en-IN" sz="1400" dirty="0" err="1"/>
              <a:t>obj</a:t>
            </a:r>
            <a:r>
              <a:rPr lang="en-IN" sz="1400" dirty="0"/>
              <a:t>/Docker/publish} .</a:t>
            </a:r>
          </a:p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367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1727</TotalTime>
  <Words>1392</Words>
  <Application>Microsoft Office PowerPoint</Application>
  <PresentationFormat>Widescreen</PresentationFormat>
  <Paragraphs>429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Corbel</vt:lpstr>
      <vt:lpstr>Verdana</vt:lpstr>
      <vt:lpstr>Wingdings 2</vt:lpstr>
      <vt:lpstr>Frame</vt:lpstr>
      <vt:lpstr>Containerize .Net Applications in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Preity Gupta</dc:creator>
  <cp:lastModifiedBy>Preity Gupta</cp:lastModifiedBy>
  <cp:revision>133</cp:revision>
  <dcterms:created xsi:type="dcterms:W3CDTF">2017-12-05T09:17:49Z</dcterms:created>
  <dcterms:modified xsi:type="dcterms:W3CDTF">2018-02-08T09:15:21Z</dcterms:modified>
</cp:coreProperties>
</file>