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8"/>
  </p:notesMasterIdLst>
  <p:handoutMasterIdLst>
    <p:handoutMasterId r:id="rId9"/>
  </p:handoutMasterIdLst>
  <p:sldIdLst>
    <p:sldId id="268" r:id="rId2"/>
    <p:sldId id="269" r:id="rId3"/>
    <p:sldId id="270" r:id="rId4"/>
    <p:sldId id="271" r:id="rId5"/>
    <p:sldId id="273" r:id="rId6"/>
    <p:sldId id="274"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84" d="100"/>
          <a:sy n="84" d="100"/>
        </p:scale>
        <p:origin x="180" y="8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12/26/2017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12/26/2017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12/26/2017</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12/26/2017</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12/26/2017</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12/26/2017</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12/26/2017</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12/26/2017</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12/26/2017</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12/26/2017</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12/26/2017</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12/26/2017</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12/26/2017</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12/26/2017</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12/26/2017</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Blue Green Deployment, Canary Testing/Deployment,</a:t>
            </a:r>
            <a:br>
              <a:rPr lang="en-US" dirty="0"/>
            </a:br>
            <a:r>
              <a:rPr lang="en-US" dirty="0"/>
              <a:t>A/B Testing</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404664"/>
            <a:ext cx="9143538" cy="1066800"/>
          </a:xfrm>
        </p:spPr>
        <p:txBody>
          <a:bodyPr/>
          <a:lstStyle/>
          <a:p>
            <a:r>
              <a:rPr lang="en-US" dirty="0"/>
              <a:t>Blue Green Deployment</a:t>
            </a:r>
          </a:p>
        </p:txBody>
      </p:sp>
      <p:sp>
        <p:nvSpPr>
          <p:cNvPr id="3" name="Content Placeholder 2"/>
          <p:cNvSpPr>
            <a:spLocks noGrp="1"/>
          </p:cNvSpPr>
          <p:nvPr>
            <p:ph idx="1"/>
          </p:nvPr>
        </p:nvSpPr>
        <p:spPr>
          <a:xfrm>
            <a:off x="1522876" y="1484784"/>
            <a:ext cx="9143538" cy="4536504"/>
          </a:xfrm>
        </p:spPr>
        <p:txBody>
          <a:bodyPr/>
          <a:lstStyle/>
          <a:p>
            <a:r>
              <a:rPr lang="en-US" dirty="0"/>
              <a:t>Blue/Green deployment means creating two identical environments, change the code on one at a time, and switch all the users to the new code. If there's a problem then switch back quickly to the old code base. </a:t>
            </a:r>
          </a:p>
          <a:p>
            <a:r>
              <a:rPr lang="en-US" dirty="0"/>
              <a:t>Testing of code in identical environment before release in a production reduces chances of problems.</a:t>
            </a:r>
            <a:endParaRPr lang="en-US" dirty="0"/>
          </a:p>
        </p:txBody>
      </p:sp>
      <p:pic>
        <p:nvPicPr>
          <p:cNvPr id="7" name="Picture 6"/>
          <p:cNvPicPr>
            <a:picLocks noChangeAspect="1"/>
          </p:cNvPicPr>
          <p:nvPr/>
        </p:nvPicPr>
        <p:blipFill>
          <a:blip r:embed="rId3"/>
          <a:stretch>
            <a:fillRect/>
          </a:stretch>
        </p:blipFill>
        <p:spPr>
          <a:xfrm>
            <a:off x="1773932" y="3861048"/>
            <a:ext cx="2867025" cy="2266950"/>
          </a:xfrm>
          <a:prstGeom prst="rect">
            <a:avLst/>
          </a:prstGeom>
        </p:spPr>
      </p:pic>
      <p:pic>
        <p:nvPicPr>
          <p:cNvPr id="9" name="Picture 8"/>
          <p:cNvPicPr>
            <a:picLocks noChangeAspect="1"/>
          </p:cNvPicPr>
          <p:nvPr/>
        </p:nvPicPr>
        <p:blipFill>
          <a:blip r:embed="rId4"/>
          <a:stretch>
            <a:fillRect/>
          </a:stretch>
        </p:blipFill>
        <p:spPr>
          <a:xfrm>
            <a:off x="5950396" y="3861048"/>
            <a:ext cx="2867025" cy="2266950"/>
          </a:xfrm>
          <a:prstGeom prst="rect">
            <a:avLst/>
          </a:prstGeom>
        </p:spPr>
      </p:pic>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 Testing</a:t>
            </a:r>
          </a:p>
        </p:txBody>
      </p:sp>
      <p:sp>
        <p:nvSpPr>
          <p:cNvPr id="3" name="Content Placeholder 2"/>
          <p:cNvSpPr>
            <a:spLocks noGrp="1"/>
          </p:cNvSpPr>
          <p:nvPr>
            <p:ph idx="1"/>
          </p:nvPr>
        </p:nvSpPr>
        <p:spPr>
          <a:xfrm>
            <a:off x="1522876" y="1905000"/>
            <a:ext cx="9143538" cy="4260304"/>
          </a:xfrm>
        </p:spPr>
        <p:txBody>
          <a:bodyPr/>
          <a:lstStyle/>
          <a:p>
            <a:r>
              <a:rPr lang="en-US" dirty="0"/>
              <a:t>A/B testing is a situation where two versions of an app or web page get tested at once with the same users and the best is picked to win. Best one is picked up based on lots of metrics and data analytics.</a:t>
            </a:r>
            <a:br>
              <a:rPr lang="en-US" dirty="0"/>
            </a:br>
            <a:endParaRPr lang="en-IN" dirty="0"/>
          </a:p>
        </p:txBody>
      </p:sp>
      <p:pic>
        <p:nvPicPr>
          <p:cNvPr id="4" name="Picture 3"/>
          <p:cNvPicPr>
            <a:picLocks noChangeAspect="1"/>
          </p:cNvPicPr>
          <p:nvPr/>
        </p:nvPicPr>
        <p:blipFill>
          <a:blip r:embed="rId2"/>
          <a:stretch>
            <a:fillRect/>
          </a:stretch>
        </p:blipFill>
        <p:spPr>
          <a:xfrm>
            <a:off x="1917948" y="3140968"/>
            <a:ext cx="5762625" cy="2790825"/>
          </a:xfrm>
          <a:prstGeom prst="rect">
            <a:avLst/>
          </a:prstGeom>
        </p:spPr>
      </p:pic>
    </p:spTree>
    <p:extLst>
      <p:ext uri="{BB962C8B-B14F-4D97-AF65-F5344CB8AC3E}">
        <p14:creationId xmlns:p14="http://schemas.microsoft.com/office/powerpoint/2010/main" val="361452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Canary Testing/Deployment </a:t>
            </a:r>
            <a:endParaRPr lang="en-IN" dirty="0"/>
          </a:p>
        </p:txBody>
      </p:sp>
      <p:sp>
        <p:nvSpPr>
          <p:cNvPr id="3" name="Content Placeholder 2"/>
          <p:cNvSpPr>
            <a:spLocks noGrp="1"/>
          </p:cNvSpPr>
          <p:nvPr>
            <p:ph idx="1"/>
          </p:nvPr>
        </p:nvSpPr>
        <p:spPr>
          <a:xfrm>
            <a:off x="1522876" y="1905000"/>
            <a:ext cx="9143538" cy="4020294"/>
          </a:xfrm>
        </p:spPr>
        <p:txBody>
          <a:bodyPr/>
          <a:lstStyle/>
          <a:p>
            <a:r>
              <a:rPr lang="en-US" dirty="0"/>
              <a:t>Canary testing is situation where there is no other way of finding out if the code changes work or not, so code is made live with a subset of real users and get feedback. </a:t>
            </a:r>
          </a:p>
          <a:p>
            <a:r>
              <a:rPr lang="en-US" dirty="0" err="1"/>
              <a:t>Eg</a:t>
            </a:r>
            <a:r>
              <a:rPr lang="en-US" dirty="0"/>
              <a:t>: Facebook does this with the entire population of New Zealand. After getting feedback from small group of real user related to its performance and integration with other apps, CPU, memory, disk usage, etc., it will be made available for entire population. </a:t>
            </a:r>
            <a:endParaRPr lang="en-IN" dirty="0"/>
          </a:p>
        </p:txBody>
      </p:sp>
      <p:pic>
        <p:nvPicPr>
          <p:cNvPr id="5" name="Picture 4"/>
          <p:cNvPicPr>
            <a:picLocks noChangeAspect="1"/>
          </p:cNvPicPr>
          <p:nvPr/>
        </p:nvPicPr>
        <p:blipFill>
          <a:blip r:embed="rId2"/>
          <a:stretch>
            <a:fillRect/>
          </a:stretch>
        </p:blipFill>
        <p:spPr>
          <a:xfrm>
            <a:off x="1773932" y="4725144"/>
            <a:ext cx="3400425" cy="1200150"/>
          </a:xfrm>
          <a:prstGeom prst="rect">
            <a:avLst/>
          </a:prstGeom>
        </p:spPr>
      </p:pic>
    </p:spTree>
    <p:extLst>
      <p:ext uri="{BB962C8B-B14F-4D97-AF65-F5344CB8AC3E}">
        <p14:creationId xmlns:p14="http://schemas.microsoft.com/office/powerpoint/2010/main" val="410468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Use Blue Green and  Canary Deployment?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8412501"/>
              </p:ext>
            </p:extLst>
          </p:nvPr>
        </p:nvGraphicFramePr>
        <p:xfrm>
          <a:off x="1522411" y="1905000"/>
          <a:ext cx="10188624" cy="4124960"/>
        </p:xfrm>
        <a:graphic>
          <a:graphicData uri="http://schemas.openxmlformats.org/drawingml/2006/table">
            <a:tbl>
              <a:tblPr firstRow="1" bandRow="1">
                <a:tableStyleId>{21E4AEA4-8DFA-4A89-87EB-49C32662AFE0}</a:tableStyleId>
              </a:tblPr>
              <a:tblGrid>
                <a:gridCol w="5094312">
                  <a:extLst>
                    <a:ext uri="{9D8B030D-6E8A-4147-A177-3AD203B41FA5}">
                      <a16:colId xmlns:a16="http://schemas.microsoft.com/office/drawing/2014/main" val="993734968"/>
                    </a:ext>
                  </a:extLst>
                </a:gridCol>
                <a:gridCol w="5094312">
                  <a:extLst>
                    <a:ext uri="{9D8B030D-6E8A-4147-A177-3AD203B41FA5}">
                      <a16:colId xmlns:a16="http://schemas.microsoft.com/office/drawing/2014/main" val="96509479"/>
                    </a:ext>
                  </a:extLst>
                </a:gridCol>
              </a:tblGrid>
              <a:tr h="370840">
                <a:tc>
                  <a:txBody>
                    <a:bodyPr/>
                    <a:lstStyle/>
                    <a:p>
                      <a:r>
                        <a:rPr lang="en-IN" dirty="0"/>
                        <a:t>Blue Green Deployment</a:t>
                      </a:r>
                    </a:p>
                  </a:txBody>
                  <a:tcPr/>
                </a:tc>
                <a:tc>
                  <a:txBody>
                    <a:bodyPr/>
                    <a:lstStyle/>
                    <a:p>
                      <a:r>
                        <a:rPr lang="en-IN" dirty="0"/>
                        <a:t>Canary Release</a:t>
                      </a:r>
                    </a:p>
                  </a:txBody>
                  <a:tcPr/>
                </a:tc>
                <a:extLst>
                  <a:ext uri="{0D108BD9-81ED-4DB2-BD59-A6C34878D82A}">
                    <a16:rowId xmlns:a16="http://schemas.microsoft.com/office/drawing/2014/main" val="3227302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Blue-green releasing is simpler and faster.</a:t>
                      </a:r>
                      <a:endParaRPr lang="en-IN" dirty="0"/>
                    </a:p>
                  </a:txBody>
                  <a:tcPr/>
                </a:tc>
                <a:tc>
                  <a:txBody>
                    <a:bodyPr/>
                    <a:lstStyle/>
                    <a:p>
                      <a:r>
                        <a:rPr lang="en-IN" dirty="0"/>
                        <a:t>Canary Release is slow and</a:t>
                      </a:r>
                      <a:r>
                        <a:rPr lang="en-IN" baseline="0" dirty="0"/>
                        <a:t> steady approach</a:t>
                      </a:r>
                      <a:endParaRPr lang="en-IN" dirty="0"/>
                    </a:p>
                  </a:txBody>
                  <a:tcPr/>
                </a:tc>
                <a:extLst>
                  <a:ext uri="{0D108BD9-81ED-4DB2-BD59-A6C34878D82A}">
                    <a16:rowId xmlns:a16="http://schemas.microsoft.com/office/drawing/2014/main" val="1811351748"/>
                  </a:ext>
                </a:extLst>
              </a:tr>
              <a:tr h="370840">
                <a:tc>
                  <a:txBody>
                    <a:bodyPr/>
                    <a:lstStyle/>
                    <a:p>
                      <a:r>
                        <a:rPr lang="en-US" dirty="0"/>
                        <a:t>Blue-green</a:t>
                      </a:r>
                      <a:r>
                        <a:rPr lang="en-US" baseline="0" dirty="0"/>
                        <a:t> deployment is done when </a:t>
                      </a:r>
                      <a:r>
                        <a:rPr lang="en-US" dirty="0"/>
                        <a:t>certainty is very high that the new version will function correctly in production</a:t>
                      </a:r>
                      <a:endParaRPr lang="en-IN" dirty="0"/>
                    </a:p>
                  </a:txBody>
                  <a:tcPr/>
                </a:tc>
                <a:tc>
                  <a:txBody>
                    <a:bodyPr/>
                    <a:lstStyle/>
                    <a:p>
                      <a:r>
                        <a:rPr lang="en-US" dirty="0"/>
                        <a:t>Canary release</a:t>
                      </a:r>
                      <a:r>
                        <a:rPr lang="en-US" baseline="0" dirty="0"/>
                        <a:t> is done</a:t>
                      </a:r>
                      <a:r>
                        <a:rPr lang="en-US" dirty="0"/>
                        <a:t> if certainty is low that the new version will function correctly in production.</a:t>
                      </a:r>
                      <a:endParaRPr lang="en-IN" dirty="0"/>
                    </a:p>
                  </a:txBody>
                  <a:tcPr/>
                </a:tc>
                <a:extLst>
                  <a:ext uri="{0D108BD9-81ED-4DB2-BD59-A6C34878D82A}">
                    <a16:rowId xmlns:a16="http://schemas.microsoft.com/office/drawing/2014/main" val="10803819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toggles is a good way to increase your confidence in a new version to rollback in case of any problem.</a:t>
                      </a:r>
                    </a:p>
                    <a:p>
                      <a:endParaRPr lang="en-IN" dirty="0"/>
                    </a:p>
                  </a:txBody>
                  <a:tcPr/>
                </a:tc>
                <a:tc>
                  <a:txBody>
                    <a:bodyPr/>
                    <a:lstStyle/>
                    <a:p>
                      <a:r>
                        <a:rPr lang="en-US" dirty="0"/>
                        <a:t>Breaking application into small, independent releasable services is good way as Internet is a large and complex place and is always coming up with unexpected challenges. </a:t>
                      </a:r>
                      <a:endParaRPr lang="en-IN" dirty="0"/>
                    </a:p>
                  </a:txBody>
                  <a:tcPr/>
                </a:tc>
                <a:extLst>
                  <a:ext uri="{0D108BD9-81ED-4DB2-BD59-A6C34878D82A}">
                    <a16:rowId xmlns:a16="http://schemas.microsoft.com/office/drawing/2014/main" val="587640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essence of blue-green is deploying all at once.</a:t>
                      </a:r>
                      <a:endParaRPr lang="en-IN" dirty="0"/>
                    </a:p>
                  </a:txBody>
                  <a:tcPr/>
                </a:tc>
                <a:tc>
                  <a:txBody>
                    <a:bodyPr/>
                    <a:lstStyle/>
                    <a:p>
                      <a:r>
                        <a:rPr lang="en-US" dirty="0"/>
                        <a:t>The essence of canary deployment is deploying incrementally</a:t>
                      </a:r>
                      <a:endParaRPr lang="en-IN" dirty="0"/>
                    </a:p>
                  </a:txBody>
                  <a:tcPr/>
                </a:tc>
                <a:extLst>
                  <a:ext uri="{0D108BD9-81ED-4DB2-BD59-A6C34878D82A}">
                    <a16:rowId xmlns:a16="http://schemas.microsoft.com/office/drawing/2014/main" val="2640630358"/>
                  </a:ext>
                </a:extLst>
              </a:tr>
              <a:tr h="370840">
                <a:tc>
                  <a:txBody>
                    <a:bodyPr/>
                    <a:lstStyle/>
                    <a:p>
                      <a:r>
                        <a:rPr lang="en-US" dirty="0"/>
                        <a:t>Using different regional data centers, Blue-green deployment can be done within each data center </a:t>
                      </a:r>
                      <a:endParaRPr lang="en-IN" dirty="0"/>
                    </a:p>
                  </a:txBody>
                  <a:tcPr/>
                </a:tc>
                <a:tc>
                  <a:txBody>
                    <a:bodyPr/>
                    <a:lstStyle/>
                    <a:p>
                      <a:r>
                        <a:rPr lang="en-US" dirty="0"/>
                        <a:t>Using different regional data centers, canary release can be done across data centers</a:t>
                      </a:r>
                      <a:endParaRPr lang="en-IN" dirty="0"/>
                    </a:p>
                  </a:txBody>
                  <a:tcPr/>
                </a:tc>
                <a:extLst>
                  <a:ext uri="{0D108BD9-81ED-4DB2-BD59-A6C34878D82A}">
                    <a16:rowId xmlns:a16="http://schemas.microsoft.com/office/drawing/2014/main" val="1507292216"/>
                  </a:ext>
                </a:extLst>
              </a:tr>
            </a:tbl>
          </a:graphicData>
        </a:graphic>
      </p:graphicFrame>
    </p:spTree>
    <p:extLst>
      <p:ext uri="{BB962C8B-B14F-4D97-AF65-F5344CB8AC3E}">
        <p14:creationId xmlns:p14="http://schemas.microsoft.com/office/powerpoint/2010/main" val="214700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476672"/>
            <a:ext cx="9143538" cy="1066800"/>
          </a:xfrm>
        </p:spPr>
        <p:txBody>
          <a:bodyPr/>
          <a:lstStyle/>
          <a:p>
            <a:r>
              <a:rPr lang="en-IN" dirty="0"/>
              <a:t>Example</a:t>
            </a:r>
          </a:p>
        </p:txBody>
      </p:sp>
      <p:sp>
        <p:nvSpPr>
          <p:cNvPr id="3" name="Content Placeholder 2"/>
          <p:cNvSpPr>
            <a:spLocks noGrp="1"/>
          </p:cNvSpPr>
          <p:nvPr>
            <p:ph idx="1"/>
          </p:nvPr>
        </p:nvSpPr>
        <p:spPr>
          <a:xfrm>
            <a:off x="1522876" y="1700808"/>
            <a:ext cx="9143538" cy="3697465"/>
          </a:xfrm>
        </p:spPr>
        <p:txBody>
          <a:bodyPr>
            <a:normAutofit fontScale="85000" lnSpcReduction="20000"/>
          </a:bodyPr>
          <a:lstStyle/>
          <a:p>
            <a:r>
              <a:rPr lang="en-IN" dirty="0"/>
              <a:t>Within PAAS services in Azure, Create two identical Azure Container Services with identical kubernete cluster having 2 windows Agent node and 1 Linux Master node. </a:t>
            </a:r>
          </a:p>
          <a:p>
            <a:r>
              <a:rPr lang="en-IN" dirty="0"/>
              <a:t>Create one Azure Registry pointed by both Azure Container Services.</a:t>
            </a:r>
          </a:p>
          <a:p>
            <a:r>
              <a:rPr lang="en-IN" dirty="0"/>
              <a:t>During CI/CD in .NET Application using VSTS, in release definition toggle the kubernete cluster connection. This implements </a:t>
            </a:r>
            <a:r>
              <a:rPr lang="en-IN" b="1" dirty="0"/>
              <a:t>Blue green deployment</a:t>
            </a:r>
          </a:p>
          <a:p>
            <a:r>
              <a:rPr lang="en-IN" dirty="0"/>
              <a:t>If some part is released in second kubernete cluster and made available to one region of data centre for testing. After its success, same version is made available to first kubernete cluster for whole world then it is </a:t>
            </a:r>
            <a:r>
              <a:rPr lang="en-IN" b="1" dirty="0"/>
              <a:t>Canary release</a:t>
            </a:r>
          </a:p>
          <a:p>
            <a:r>
              <a:rPr lang="en-IN" dirty="0"/>
              <a:t>If there is one more kubernete cluster then different versions are made available to different regions of data centre on second and third kubernete cluster. After success of any one of the version, it will be made available to first kubernete cluster for whole world then it is </a:t>
            </a:r>
            <a:r>
              <a:rPr lang="en-IN" b="1" dirty="0"/>
              <a:t>A/B testing</a:t>
            </a:r>
          </a:p>
        </p:txBody>
      </p:sp>
    </p:spTree>
    <p:extLst>
      <p:ext uri="{BB962C8B-B14F-4D97-AF65-F5344CB8AC3E}">
        <p14:creationId xmlns:p14="http://schemas.microsoft.com/office/powerpoint/2010/main" val="192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2659</TotalTime>
  <Words>497</Words>
  <Application>Microsoft Office PowerPoint</Application>
  <PresentationFormat>Custom</PresentationFormat>
  <Paragraphs>30</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Project planning overview presentation</vt:lpstr>
      <vt:lpstr>Blue Green Deployment, Canary Testing/Deployment, A/B Testing</vt:lpstr>
      <vt:lpstr>Blue Green Deployment</vt:lpstr>
      <vt:lpstr>A/B Testing</vt:lpstr>
      <vt:lpstr>Canary Testing/Deployment </vt:lpstr>
      <vt:lpstr>When to Use Blue Green and  Canary Deployment?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Green Deployment, Canary Testing/Deployment, A/B Testing</dc:title>
  <dc:creator>Preity Gupta</dc:creator>
  <cp:lastModifiedBy>Preity Gupta</cp:lastModifiedBy>
  <cp:revision>23</cp:revision>
  <dcterms:created xsi:type="dcterms:W3CDTF">2017-12-26T09:41:54Z</dcterms:created>
  <dcterms:modified xsi:type="dcterms:W3CDTF">2017-12-28T06:01:34Z</dcterms:modified>
</cp:coreProperties>
</file>