
<file path=[Content_Types].xml><?xml version="1.0" encoding="utf-8"?>
<Types xmlns="http://schemas.openxmlformats.org/package/2006/content-types">
  <Default Extension="png" ContentType="image/png"/>
  <Default Extension="mp3" ContentType="audio/m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76" r:id="rId2"/>
  </p:sldMasterIdLst>
  <p:notesMasterIdLst>
    <p:notesMasterId r:id="rId14"/>
  </p:notesMasterIdLst>
  <p:sldIdLst>
    <p:sldId id="265" r:id="rId3"/>
    <p:sldId id="267" r:id="rId4"/>
    <p:sldId id="274" r:id="rId5"/>
    <p:sldId id="270" r:id="rId6"/>
    <p:sldId id="271" r:id="rId7"/>
    <p:sldId id="272" r:id="rId8"/>
    <p:sldId id="258" r:id="rId9"/>
    <p:sldId id="261" r:id="rId10"/>
    <p:sldId id="26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0664" autoAdjust="0"/>
  </p:normalViewPr>
  <p:slideViewPr>
    <p:cSldViewPr snapToGrid="0">
      <p:cViewPr varScale="1">
        <p:scale>
          <a:sx n="51" d="100"/>
          <a:sy n="51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59BFD-0636-41BE-8B6A-BCEEC072B0BA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EBCC-5B31-4A04-9068-FAAA57E2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5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Can C, C++ and VC++ Applications be containerized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Before answering this question</a:t>
            </a:r>
            <a:endParaRPr lang="en-IN" baseline="0" dirty="0"/>
          </a:p>
          <a:p>
            <a:r>
              <a:rPr lang="en-IN" baseline="0" dirty="0"/>
              <a:t>Lets understand, why C and C++ application is required?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6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Polyspaces</a:t>
            </a:r>
            <a:r>
              <a:rPr lang="en-IN" dirty="0"/>
              <a:t>, </a:t>
            </a:r>
            <a:r>
              <a:rPr lang="en-IN" baseline="0" dirty="0"/>
              <a:t>Visual Studio ,PRQA QA-C and QA-C++, FRAMA –C, ECLIPSE, ÉCLAIR, CPPLINT, ASTREE, KLOCWORK, FLUCTUAT</a:t>
            </a:r>
          </a:p>
          <a:p>
            <a:r>
              <a:rPr lang="en-IN" baseline="0" dirty="0"/>
              <a:t>These tools detect runtime </a:t>
            </a:r>
            <a:r>
              <a:rPr lang="en-IN" baseline="0" dirty="0" err="1"/>
              <a:t>erros</a:t>
            </a:r>
            <a:r>
              <a:rPr lang="en-IN" baseline="0" dirty="0"/>
              <a:t> and dead code </a:t>
            </a:r>
            <a:r>
              <a:rPr lang="en-IN" baseline="0" dirty="0" err="1"/>
              <a:t>etc</a:t>
            </a:r>
            <a:r>
              <a:rPr lang="en-IN" baseline="0" dirty="0"/>
              <a:t> and assure quality with MISRA support.</a:t>
            </a:r>
          </a:p>
          <a:p>
            <a:endParaRPr lang="en-IN" baseline="0" dirty="0"/>
          </a:p>
          <a:p>
            <a:r>
              <a:rPr lang="en-IN" dirty="0"/>
              <a:t>This way,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dependency can be reduces near to zero and precious time can be saved by logically grouping the provisioning requirements of these applications.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detailed demo or more information, Contact us.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and C++ language assists</a:t>
            </a:r>
            <a:r>
              <a:rPr lang="en-US" baseline="0" dirty="0"/>
              <a:t> </a:t>
            </a:r>
            <a:r>
              <a:rPr lang="en-US" dirty="0"/>
              <a:t>in creating many operating systems like, Unix etc.</a:t>
            </a:r>
          </a:p>
          <a:p>
            <a:r>
              <a:rPr lang="en-US" dirty="0"/>
              <a:t>C and C++ language</a:t>
            </a:r>
            <a:r>
              <a:rPr lang="en-US" baseline="0" dirty="0"/>
              <a:t> also helps in generating new user friendly languages like C#, Java, Perl, PHP and Python etc.</a:t>
            </a:r>
          </a:p>
          <a:p>
            <a:r>
              <a:rPr lang="en-US" baseline="0" dirty="0"/>
              <a:t>C and C++ Language facilitates in creation of drivers for embedded systems</a:t>
            </a:r>
          </a:p>
          <a:p>
            <a:r>
              <a:rPr lang="en-US" baseline="0" dirty="0"/>
              <a:t>C and C++ language also accelerates the development of many graphics and game applications such as chess, bouncing ball and archery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 understand that C and C++ applications are highly crucial languages , next question is why to containerize, these applications?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5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/>
              <a:t>Containerization improves portability and enables the shipment 13 times more frequently.</a:t>
            </a:r>
          </a:p>
          <a:p>
            <a:r>
              <a:rPr lang="en-IN" dirty="0"/>
              <a:t>Containerization enhances the security</a:t>
            </a:r>
            <a:r>
              <a:rPr lang="en-IN" baseline="0" dirty="0"/>
              <a:t> and proactively manages Security Risks.</a:t>
            </a:r>
          </a:p>
          <a:p>
            <a:r>
              <a:rPr lang="en-IN" baseline="0" dirty="0"/>
              <a:t>Containerization manages agility, availability and reliability</a:t>
            </a:r>
          </a:p>
          <a:p>
            <a:r>
              <a:rPr lang="en-IN" baseline="0" dirty="0"/>
              <a:t>Containerization reduces cost of maintenance, support and licensing cost.</a:t>
            </a:r>
          </a:p>
          <a:p>
            <a:r>
              <a:rPr lang="en-IN" baseline="0" dirty="0"/>
              <a:t>Containerization accomplishes the efficiency between development and operations. Its fasten the process of deployment and decreases developer onboarding time. </a:t>
            </a:r>
          </a:p>
          <a:p>
            <a:r>
              <a:rPr lang="en-IN" baseline="0" dirty="0"/>
              <a:t>Now, lets see where we can containerize C and C++ applications?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6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Azure, provides a support for Docker and Containerization on Virtual Machines (both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Windows and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C++ and VC++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can be containerized on Azure VM with Docker Support…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is to be noted that 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eployment to Azure Container Services is not possible due to UI interface incompatibility.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1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Perquisites to run C applications on Azure VM with Docker support is gcc compiler, 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*.c file and Dockerfile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Perquisites to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and VC++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 on Azure VM with Docker Support is g++ compiler,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*.cpp file</a:t>
            </a:r>
            <a:r>
              <a:rPr lang="en-I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Dockerfile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3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C++ Application, Dockerfile uses, "gcc" as base image, and copies the files from current directory to the,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directory.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sets the,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directory as the working directory.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it runs the, "g++" command to output,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from, "AppName.cpp“ file.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it runs, compiled and runnable output,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using, "CMD" command.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4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an image, open command prompt and move to the location where ever, *.cpp file and Dockerfile is kept.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write a command,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-t  AppsName:v1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builds image, which can be seen through,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 command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7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To run an application, write a command,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run -it --</a:t>
            </a:r>
            <a:r>
              <a:rPr lang="en-US" dirty="0" err="1">
                <a:effectLst/>
              </a:rPr>
              <a:t>rm</a:t>
            </a:r>
            <a:r>
              <a:rPr lang="en-US" dirty="0">
                <a:effectLst/>
              </a:rPr>
              <a:t> --name </a:t>
            </a:r>
            <a:r>
              <a:rPr lang="en-US" dirty="0" err="1">
                <a:effectLst/>
              </a:rPr>
              <a:t>ContainerName</a:t>
            </a:r>
            <a:r>
              <a:rPr lang="en-US" dirty="0">
                <a:effectLst/>
              </a:rPr>
              <a:t> AppsName:v1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,This command will execute an application in a container and after running an application, a container is automatically moves to exit mode.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To view a container, which is moved to exit mode write a 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ps</a:t>
            </a:r>
            <a:r>
              <a:rPr lang="en-US" dirty="0">
                <a:effectLst/>
              </a:rPr>
              <a:t> –a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5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</a:t>
            </a:r>
            <a:r>
              <a:rPr lang="en-IN" baseline="0" dirty="0"/>
              <a:t> it can be seen that new account is created</a:t>
            </a:r>
          </a:p>
          <a:p>
            <a:endParaRPr lang="en-IN" baseline="0" dirty="0"/>
          </a:p>
          <a:p>
            <a:r>
              <a:rPr lang="en-IN" baseline="0" dirty="0"/>
              <a:t>Similarly, Any type of </a:t>
            </a:r>
            <a:r>
              <a:rPr lang="en-IN" dirty="0"/>
              <a:t>C, C++ and VC++ application can be containerize to Azure VM with Docker support with</a:t>
            </a:r>
            <a:r>
              <a:rPr lang="en-IN" baseline="0" dirty="0"/>
              <a:t> enhanced performance, agility, availability and reliability.</a:t>
            </a:r>
            <a:endParaRPr lang="en-IN" dirty="0"/>
          </a:p>
          <a:p>
            <a:endParaRPr lang="en-IN" baseline="0" dirty="0"/>
          </a:p>
          <a:p>
            <a:r>
              <a:rPr lang="en-IN" dirty="0"/>
              <a:t>To further</a:t>
            </a:r>
            <a:r>
              <a:rPr lang="en-IN" baseline="0" dirty="0"/>
              <a:t> automate the code analysis process, many static code analyser can be incorporated like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EBCC-5B31-4A04-9068-FAAA57E268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5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404"/>
          <a:stretch/>
        </p:blipFill>
        <p:spPr>
          <a:xfrm>
            <a:off x="0" y="2"/>
            <a:ext cx="12192000" cy="6409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9" y="6569489"/>
            <a:ext cx="894095" cy="128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65AA9-4D31-4C74-B315-EB160DDAA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"/>
            <a:ext cx="12192000" cy="6404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D1034-9A8B-4289-B09C-63BF41523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18" y="0"/>
            <a:ext cx="2237251" cy="984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EAFD6-F777-4CC6-9DA6-FA6D19C2DE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4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13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2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5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404"/>
          <a:stretch/>
        </p:blipFill>
        <p:spPr>
          <a:xfrm>
            <a:off x="0" y="2"/>
            <a:ext cx="12192000" cy="6409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9" y="6569489"/>
            <a:ext cx="894095" cy="128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65AA9-4D31-4C74-B315-EB160DDAA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"/>
            <a:ext cx="12192000" cy="6404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D1034-9A8B-4289-B09C-63BF41523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18" y="0"/>
            <a:ext cx="2237251" cy="984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EAFD6-F777-4CC6-9DA6-FA6D19C2DE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4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162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9403"/>
            <a:ext cx="11379200" cy="749300"/>
          </a:xfrm>
        </p:spPr>
        <p:txBody>
          <a:bodyPr/>
          <a:lstStyle>
            <a:lvl1pPr algn="ctr">
              <a:defRPr sz="3200" b="0" cap="none" baseline="0">
                <a:solidFill>
                  <a:srgbClr val="40404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490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035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5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0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2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6404"/>
          <a:stretch/>
        </p:blipFill>
        <p:spPr>
          <a:xfrm>
            <a:off x="0" y="2"/>
            <a:ext cx="12192000" cy="6409679"/>
          </a:xfrm>
          <a:prstGeom prst="rect">
            <a:avLst/>
          </a:prstGeom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90195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45717" rIns="45717" bIns="45717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9" y="6569489"/>
            <a:ext cx="894095" cy="128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1" t="30652" r="29883" b="28859"/>
          <a:stretch/>
        </p:blipFill>
        <p:spPr>
          <a:xfrm>
            <a:off x="11524722" y="6471841"/>
            <a:ext cx="521756" cy="3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0" cap="none" baseline="0" dirty="0" smtClean="0">
          <a:solidFill>
            <a:srgbClr val="404040"/>
          </a:solidFill>
          <a:latin typeface="+mj-lt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5pPr>
      <a:lvl6pPr marL="60952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05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573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098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17460" indent="-31746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867">
          <a:solidFill>
            <a:schemeClr val="tx1"/>
          </a:solidFill>
          <a:latin typeface="Breakers Light" panose="02000000000000000000" pitchFamily="50" charset="0"/>
          <a:ea typeface="+mn-ea"/>
          <a:cs typeface="+mn-cs"/>
        </a:defRPr>
      </a:lvl1pPr>
      <a:lvl2pPr marL="609523" indent="-28994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Breakers Light" panose="02000000000000000000" pitchFamily="50" charset="0"/>
        </a:defRPr>
      </a:lvl2pPr>
      <a:lvl3pPr marL="901587" indent="-279366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Breakers Light" panose="02000000000000000000" pitchFamily="50" charset="0"/>
        </a:defRPr>
      </a:lvl3pPr>
      <a:lvl4pPr marL="1206351" indent="-2920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Breakers Light" panose="02000000000000000000" pitchFamily="50" charset="0"/>
        </a:defRPr>
      </a:lvl4pPr>
      <a:lvl5pPr marL="1511113" indent="-2920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Breakers Light" panose="02000000000000000000" pitchFamily="50" charset="0"/>
        </a:defRPr>
      </a:lvl5pPr>
      <a:lvl6pPr marL="2120638" indent="-2920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6pPr>
      <a:lvl7pPr marL="2730160" indent="-2920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7pPr>
      <a:lvl8pPr marL="3339683" indent="-2920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8pPr>
      <a:lvl9pPr marL="3949207" indent="-29206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50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3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8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20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6E44-1BDD-472C-81E1-B49DA7F10560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E6C80-D843-4697-8D37-A6F3D2785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1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7.png"/><Relationship Id="rId5" Type="http://schemas.openxmlformats.org/officeDocument/2006/relationships/image" Target="../media/image10.jp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1174" y="6313269"/>
            <a:ext cx="774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Can C, C++ and VC++ be containerized?</a:t>
            </a:r>
            <a:endParaRPr lang="en-IN" sz="3600" dirty="0"/>
          </a:p>
        </p:txBody>
      </p:sp>
      <p:pic>
        <p:nvPicPr>
          <p:cNvPr id="3" name="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956304" y="62307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34067"/>
      </p:ext>
    </p:extLst>
  </p:cSld>
  <p:clrMapOvr>
    <a:masterClrMapping/>
  </p:clrMapOvr>
  <p:transition advClick="0" advTm="10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ata 8"/>
          <p:cNvSpPr/>
          <p:nvPr/>
        </p:nvSpPr>
        <p:spPr>
          <a:xfrm>
            <a:off x="2149640" y="1062194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8" name="Freeform 7"/>
          <p:cNvSpPr/>
          <p:nvPr/>
        </p:nvSpPr>
        <p:spPr>
          <a:xfrm flipH="1">
            <a:off x="883417" y="278613"/>
            <a:ext cx="4360544" cy="10001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EA9F1-1776-49BB-AA87-65FE96187F5A}"/>
              </a:ext>
            </a:extLst>
          </p:cNvPr>
          <p:cNvSpPr txBox="1"/>
          <p:nvPr/>
        </p:nvSpPr>
        <p:spPr>
          <a:xfrm>
            <a:off x="851071" y="674772"/>
            <a:ext cx="449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Detects run time errors, dead code </a:t>
            </a:r>
            <a:endParaRPr lang="en-US" sz="125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E5C076E6-4A72-4000-B4FD-E1AFA58E96CF}"/>
              </a:ext>
            </a:extLst>
          </p:cNvPr>
          <p:cNvSpPr/>
          <p:nvPr/>
        </p:nvSpPr>
        <p:spPr>
          <a:xfrm flipH="1">
            <a:off x="969614" y="336296"/>
            <a:ext cx="4378846" cy="303678"/>
          </a:xfrm>
          <a:prstGeom prst="rect">
            <a:avLst/>
          </a:prstGeom>
          <a:gradFill flip="none" rotWithShape="1">
            <a:gsLst>
              <a:gs pos="0">
                <a:srgbClr val="EC0300">
                  <a:shade val="30000"/>
                  <a:satMod val="115000"/>
                </a:srgbClr>
              </a:gs>
              <a:gs pos="50000">
                <a:srgbClr val="EC0300">
                  <a:shade val="67500"/>
                  <a:satMod val="115000"/>
                </a:srgbClr>
              </a:gs>
              <a:gs pos="100000">
                <a:srgbClr val="EC03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8C8BBF-C503-4252-A137-6429F71611EB}"/>
              </a:ext>
            </a:extLst>
          </p:cNvPr>
          <p:cNvSpPr txBox="1"/>
          <p:nvPr/>
        </p:nvSpPr>
        <p:spPr>
          <a:xfrm>
            <a:off x="3376715" y="293537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PLOYSPACE</a:t>
            </a:r>
          </a:p>
        </p:txBody>
      </p:sp>
      <p:sp>
        <p:nvSpPr>
          <p:cNvPr id="70" name="Flowchart: Data 8">
            <a:extLst>
              <a:ext uri="{FF2B5EF4-FFF2-40B4-BE49-F238E27FC236}">
                <a16:creationId xmlns:a16="http://schemas.microsoft.com/office/drawing/2014/main" id="{16133BC1-98B4-4767-87BD-3AE9EA43CBA6}"/>
              </a:ext>
            </a:extLst>
          </p:cNvPr>
          <p:cNvSpPr/>
          <p:nvPr/>
        </p:nvSpPr>
        <p:spPr>
          <a:xfrm>
            <a:off x="2149640" y="2219050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C8B0DC5A-02E8-44D2-8BAB-45B1FE521778}"/>
              </a:ext>
            </a:extLst>
          </p:cNvPr>
          <p:cNvSpPr/>
          <p:nvPr/>
        </p:nvSpPr>
        <p:spPr>
          <a:xfrm flipH="1">
            <a:off x="2346099" y="1435468"/>
            <a:ext cx="2897863" cy="1000125"/>
          </a:xfrm>
          <a:custGeom>
            <a:avLst/>
            <a:gdLst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524862 w 3524862"/>
              <a:gd name="connsiteY2" fmla="*/ 1280160 h 1280160"/>
              <a:gd name="connsiteX3" fmla="*/ 0 w 3524862"/>
              <a:gd name="connsiteY3" fmla="*/ 1280160 h 1280160"/>
              <a:gd name="connsiteX4" fmla="*/ 0 w 3524862"/>
              <a:gd name="connsiteY4" fmla="*/ 0 h 1280160"/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296514 w 3524862"/>
              <a:gd name="connsiteY2" fmla="*/ 375139 h 1280160"/>
              <a:gd name="connsiteX3" fmla="*/ 3524862 w 3524862"/>
              <a:gd name="connsiteY3" fmla="*/ 1280160 h 1280160"/>
              <a:gd name="connsiteX4" fmla="*/ 0 w 3524862"/>
              <a:gd name="connsiteY4" fmla="*/ 1280160 h 1280160"/>
              <a:gd name="connsiteX5" fmla="*/ 0 w 3524862"/>
              <a:gd name="connsiteY5" fmla="*/ 0 h 1280160"/>
              <a:gd name="connsiteX0" fmla="*/ 0 w 3709264"/>
              <a:gd name="connsiteY0" fmla="*/ 0 h 1280160"/>
              <a:gd name="connsiteX1" fmla="*/ 3524862 w 3709264"/>
              <a:gd name="connsiteY1" fmla="*/ 0 h 1280160"/>
              <a:gd name="connsiteX2" fmla="*/ 3296514 w 3709264"/>
              <a:gd name="connsiteY2" fmla="*/ 375139 h 1280160"/>
              <a:gd name="connsiteX3" fmla="*/ 3709264 w 3709264"/>
              <a:gd name="connsiteY3" fmla="*/ 1060939 h 1280160"/>
              <a:gd name="connsiteX4" fmla="*/ 3524862 w 3709264"/>
              <a:gd name="connsiteY4" fmla="*/ 1280160 h 1280160"/>
              <a:gd name="connsiteX5" fmla="*/ 0 w 3709264"/>
              <a:gd name="connsiteY5" fmla="*/ 1280160 h 1280160"/>
              <a:gd name="connsiteX6" fmla="*/ 0 w 3709264"/>
              <a:gd name="connsiteY6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64" h="1280160">
                <a:moveTo>
                  <a:pt x="0" y="0"/>
                </a:moveTo>
                <a:lnTo>
                  <a:pt x="3524862" y="0"/>
                </a:lnTo>
                <a:cubicBezTo>
                  <a:pt x="3524946" y="135630"/>
                  <a:pt x="3296430" y="239509"/>
                  <a:pt x="3296514" y="375139"/>
                </a:cubicBezTo>
                <a:cubicBezTo>
                  <a:pt x="3340964" y="550822"/>
                  <a:pt x="3664814" y="885256"/>
                  <a:pt x="3709264" y="1060939"/>
                </a:cubicBezTo>
                <a:lnTo>
                  <a:pt x="3524862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0193B2-21CB-450E-9728-E8C7539EEAAC}"/>
              </a:ext>
            </a:extLst>
          </p:cNvPr>
          <p:cNvSpPr txBox="1"/>
          <p:nvPr/>
        </p:nvSpPr>
        <p:spPr>
          <a:xfrm>
            <a:off x="883418" y="1796371"/>
            <a:ext cx="45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code analysis for C/C++</a:t>
            </a:r>
            <a:endParaRPr lang="en-US" sz="1250" b="1" dirty="0">
              <a:solidFill>
                <a:srgbClr val="FF7612"/>
              </a:solidFill>
              <a:latin typeface="Calibri" panose="020F0502020204030204"/>
            </a:endParaRPr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B2AEB3EC-1ECC-4E45-BD20-1746F8782601}"/>
              </a:ext>
            </a:extLst>
          </p:cNvPr>
          <p:cNvSpPr/>
          <p:nvPr/>
        </p:nvSpPr>
        <p:spPr>
          <a:xfrm flipH="1">
            <a:off x="969614" y="1435469"/>
            <a:ext cx="4378846" cy="283831"/>
          </a:xfrm>
          <a:prstGeom prst="rect">
            <a:avLst/>
          </a:prstGeom>
          <a:gradFill flip="none" rotWithShape="1">
            <a:gsLst>
              <a:gs pos="0">
                <a:srgbClr val="FF7612">
                  <a:shade val="30000"/>
                  <a:satMod val="115000"/>
                </a:srgbClr>
              </a:gs>
              <a:gs pos="50000">
                <a:srgbClr val="FF7612">
                  <a:shade val="67500"/>
                  <a:satMod val="115000"/>
                </a:srgbClr>
              </a:gs>
              <a:gs pos="100000">
                <a:srgbClr val="FF761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99761E-7DF2-4204-A7C6-31158277DB92}"/>
              </a:ext>
            </a:extLst>
          </p:cNvPr>
          <p:cNvSpPr txBox="1"/>
          <p:nvPr/>
        </p:nvSpPr>
        <p:spPr>
          <a:xfrm>
            <a:off x="3097763" y="1450393"/>
            <a:ext cx="1900802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VISUAL STUDIO</a:t>
            </a:r>
          </a:p>
        </p:txBody>
      </p:sp>
      <p:sp>
        <p:nvSpPr>
          <p:cNvPr id="78" name="Flowchart: Data 8">
            <a:extLst>
              <a:ext uri="{FF2B5EF4-FFF2-40B4-BE49-F238E27FC236}">
                <a16:creationId xmlns:a16="http://schemas.microsoft.com/office/drawing/2014/main" id="{8F8BEB25-9269-4661-8E42-974C7ED91F77}"/>
              </a:ext>
            </a:extLst>
          </p:cNvPr>
          <p:cNvSpPr/>
          <p:nvPr/>
        </p:nvSpPr>
        <p:spPr>
          <a:xfrm>
            <a:off x="2149640" y="3354371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41F95B3F-D3EC-4AAE-A6AE-A16F29874747}"/>
              </a:ext>
            </a:extLst>
          </p:cNvPr>
          <p:cNvSpPr/>
          <p:nvPr/>
        </p:nvSpPr>
        <p:spPr>
          <a:xfrm flipH="1">
            <a:off x="2490163" y="2570789"/>
            <a:ext cx="2753798" cy="1000125"/>
          </a:xfrm>
          <a:custGeom>
            <a:avLst/>
            <a:gdLst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524862 w 3524862"/>
              <a:gd name="connsiteY2" fmla="*/ 1280160 h 1280160"/>
              <a:gd name="connsiteX3" fmla="*/ 0 w 3524862"/>
              <a:gd name="connsiteY3" fmla="*/ 1280160 h 1280160"/>
              <a:gd name="connsiteX4" fmla="*/ 0 w 3524862"/>
              <a:gd name="connsiteY4" fmla="*/ 0 h 1280160"/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356204 w 3524862"/>
              <a:gd name="connsiteY2" fmla="*/ 324009 h 1280160"/>
              <a:gd name="connsiteX3" fmla="*/ 3524862 w 3524862"/>
              <a:gd name="connsiteY3" fmla="*/ 1280160 h 1280160"/>
              <a:gd name="connsiteX4" fmla="*/ 0 w 3524862"/>
              <a:gd name="connsiteY4" fmla="*/ 1280160 h 1280160"/>
              <a:gd name="connsiteX5" fmla="*/ 0 w 3524862"/>
              <a:gd name="connsiteY5" fmla="*/ 0 h 1280160"/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356204 w 3524862"/>
              <a:gd name="connsiteY2" fmla="*/ 324009 h 1280160"/>
              <a:gd name="connsiteX3" fmla="*/ 3340964 w 3524862"/>
              <a:gd name="connsiteY3" fmla="*/ 956469 h 1280160"/>
              <a:gd name="connsiteX4" fmla="*/ 3524862 w 3524862"/>
              <a:gd name="connsiteY4" fmla="*/ 1280160 h 1280160"/>
              <a:gd name="connsiteX5" fmla="*/ 0 w 3524862"/>
              <a:gd name="connsiteY5" fmla="*/ 1280160 h 1280160"/>
              <a:gd name="connsiteX6" fmla="*/ 0 w 3524862"/>
              <a:gd name="connsiteY6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862" h="1280160">
                <a:moveTo>
                  <a:pt x="0" y="0"/>
                </a:moveTo>
                <a:lnTo>
                  <a:pt x="3524862" y="0"/>
                </a:lnTo>
                <a:cubicBezTo>
                  <a:pt x="3524523" y="100383"/>
                  <a:pt x="3356543" y="223626"/>
                  <a:pt x="3356204" y="324009"/>
                </a:cubicBezTo>
                <a:cubicBezTo>
                  <a:pt x="3389224" y="517049"/>
                  <a:pt x="3307944" y="763429"/>
                  <a:pt x="3340964" y="956469"/>
                </a:cubicBezTo>
                <a:lnTo>
                  <a:pt x="3524862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E2B49A-2B18-4CD1-AD94-7F96601E5118}"/>
              </a:ext>
            </a:extLst>
          </p:cNvPr>
          <p:cNvSpPr txBox="1"/>
          <p:nvPr/>
        </p:nvSpPr>
        <p:spPr>
          <a:xfrm>
            <a:off x="883417" y="2966918"/>
            <a:ext cx="45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Deep static analysis of C/C++ for quality assurance with MISRA support.</a:t>
            </a:r>
          </a:p>
        </p:txBody>
      </p:sp>
      <p:sp>
        <p:nvSpPr>
          <p:cNvPr id="83" name="Freeform 7">
            <a:extLst>
              <a:ext uri="{FF2B5EF4-FFF2-40B4-BE49-F238E27FC236}">
                <a16:creationId xmlns:a16="http://schemas.microsoft.com/office/drawing/2014/main" id="{66166826-76DD-46AF-8630-E1226F9667D1}"/>
              </a:ext>
            </a:extLst>
          </p:cNvPr>
          <p:cNvSpPr/>
          <p:nvPr/>
        </p:nvSpPr>
        <p:spPr>
          <a:xfrm flipH="1">
            <a:off x="975002" y="2570790"/>
            <a:ext cx="4336142" cy="303648"/>
          </a:xfrm>
          <a:prstGeom prst="rect">
            <a:avLst/>
          </a:prstGeom>
          <a:gradFill flip="none" rotWithShape="1">
            <a:gsLst>
              <a:gs pos="0">
                <a:srgbClr val="88CE1E">
                  <a:shade val="30000"/>
                  <a:satMod val="115000"/>
                </a:srgbClr>
              </a:gs>
              <a:gs pos="50000">
                <a:srgbClr val="88CE1E">
                  <a:shade val="67500"/>
                  <a:satMod val="115000"/>
                </a:srgbClr>
              </a:gs>
              <a:gs pos="100000">
                <a:srgbClr val="88CE1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75118-1C41-488B-8DB3-FAB20873A944}"/>
              </a:ext>
            </a:extLst>
          </p:cNvPr>
          <p:cNvSpPr txBox="1"/>
          <p:nvPr/>
        </p:nvSpPr>
        <p:spPr>
          <a:xfrm>
            <a:off x="2018506" y="2585714"/>
            <a:ext cx="3259976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PRQA QA·C and QA·C++</a:t>
            </a:r>
          </a:p>
        </p:txBody>
      </p:sp>
      <p:sp>
        <p:nvSpPr>
          <p:cNvPr id="86" name="Flowchart: Data 8">
            <a:extLst>
              <a:ext uri="{FF2B5EF4-FFF2-40B4-BE49-F238E27FC236}">
                <a16:creationId xmlns:a16="http://schemas.microsoft.com/office/drawing/2014/main" id="{5BC174A6-3175-4CB0-8D28-0CB2A594E6F9}"/>
              </a:ext>
            </a:extLst>
          </p:cNvPr>
          <p:cNvSpPr/>
          <p:nvPr/>
        </p:nvSpPr>
        <p:spPr>
          <a:xfrm>
            <a:off x="2149640" y="4511227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87" name="Freeform 7">
            <a:extLst>
              <a:ext uri="{FF2B5EF4-FFF2-40B4-BE49-F238E27FC236}">
                <a16:creationId xmlns:a16="http://schemas.microsoft.com/office/drawing/2014/main" id="{17939BD5-CCBB-4B1F-89E2-754FBAB72062}"/>
              </a:ext>
            </a:extLst>
          </p:cNvPr>
          <p:cNvSpPr/>
          <p:nvPr/>
        </p:nvSpPr>
        <p:spPr>
          <a:xfrm flipH="1">
            <a:off x="2490163" y="3727645"/>
            <a:ext cx="2753798" cy="10001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DC9680-18C4-4B5D-A02A-698BA011D5E8}"/>
              </a:ext>
            </a:extLst>
          </p:cNvPr>
          <p:cNvSpPr txBox="1"/>
          <p:nvPr/>
        </p:nvSpPr>
        <p:spPr>
          <a:xfrm>
            <a:off x="969613" y="4066443"/>
            <a:ext cx="474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open-source static analysis framework for C</a:t>
            </a:r>
            <a:endParaRPr lang="en-US" sz="1250" b="1" dirty="0">
              <a:solidFill>
                <a:srgbClr val="FF368F"/>
              </a:solidFill>
              <a:latin typeface="Calibri" panose="020F0502020204030204"/>
            </a:endParaRPr>
          </a:p>
        </p:txBody>
      </p:sp>
      <p:sp>
        <p:nvSpPr>
          <p:cNvPr id="91" name="Freeform 7">
            <a:extLst>
              <a:ext uri="{FF2B5EF4-FFF2-40B4-BE49-F238E27FC236}">
                <a16:creationId xmlns:a16="http://schemas.microsoft.com/office/drawing/2014/main" id="{23343D73-9FB1-4CA4-916F-A3342D8D196A}"/>
              </a:ext>
            </a:extLst>
          </p:cNvPr>
          <p:cNvSpPr/>
          <p:nvPr/>
        </p:nvSpPr>
        <p:spPr>
          <a:xfrm flipH="1">
            <a:off x="969613" y="3727647"/>
            <a:ext cx="4378849" cy="323102"/>
          </a:xfrm>
          <a:prstGeom prst="rect">
            <a:avLst/>
          </a:prstGeom>
          <a:gradFill flip="none" rotWithShape="1">
            <a:gsLst>
              <a:gs pos="0">
                <a:srgbClr val="FF368F">
                  <a:shade val="30000"/>
                  <a:satMod val="115000"/>
                </a:srgbClr>
              </a:gs>
              <a:gs pos="50000">
                <a:srgbClr val="FF368F">
                  <a:shade val="67500"/>
                  <a:satMod val="115000"/>
                </a:srgbClr>
              </a:gs>
              <a:gs pos="100000">
                <a:srgbClr val="FF368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77BE37-21CA-43CD-9DE0-92691AF44645}"/>
              </a:ext>
            </a:extLst>
          </p:cNvPr>
          <p:cNvSpPr txBox="1"/>
          <p:nvPr/>
        </p:nvSpPr>
        <p:spPr>
          <a:xfrm>
            <a:off x="3376715" y="3742570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FRAMA -C </a:t>
            </a:r>
          </a:p>
        </p:txBody>
      </p:sp>
      <p:sp>
        <p:nvSpPr>
          <p:cNvPr id="102" name="Flowchart: Data 8">
            <a:extLst>
              <a:ext uri="{FF2B5EF4-FFF2-40B4-BE49-F238E27FC236}">
                <a16:creationId xmlns:a16="http://schemas.microsoft.com/office/drawing/2014/main" id="{F866B1B0-7D08-4720-A7D6-ECD6972F32A6}"/>
              </a:ext>
            </a:extLst>
          </p:cNvPr>
          <p:cNvSpPr/>
          <p:nvPr/>
        </p:nvSpPr>
        <p:spPr>
          <a:xfrm>
            <a:off x="2149640" y="5642106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3BCBE4C-C442-450E-ADE3-53AF32F875F0}"/>
              </a:ext>
            </a:extLst>
          </p:cNvPr>
          <p:cNvSpPr/>
          <p:nvPr/>
        </p:nvSpPr>
        <p:spPr>
          <a:xfrm flipH="1">
            <a:off x="2490163" y="4858524"/>
            <a:ext cx="2753798" cy="10001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B9C5AB-903D-483A-85AD-C1F3DE16CFB4}"/>
              </a:ext>
            </a:extLst>
          </p:cNvPr>
          <p:cNvSpPr txBox="1"/>
          <p:nvPr/>
        </p:nvSpPr>
        <p:spPr>
          <a:xfrm>
            <a:off x="965980" y="5163394"/>
            <a:ext cx="472300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code analyzer.</a:t>
            </a:r>
          </a:p>
          <a:p>
            <a:pPr defTabSz="714346">
              <a:defRPr/>
            </a:pPr>
            <a:endParaRPr lang="en-US" sz="1250" b="1" dirty="0">
              <a:solidFill>
                <a:srgbClr val="2C96CB"/>
              </a:solidFill>
              <a:latin typeface="Calibri" panose="020F0502020204030204"/>
            </a:endParaRPr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F8EC23E4-4FD7-4396-8AE6-F65544E0E407}"/>
              </a:ext>
            </a:extLst>
          </p:cNvPr>
          <p:cNvSpPr/>
          <p:nvPr/>
        </p:nvSpPr>
        <p:spPr>
          <a:xfrm flipH="1">
            <a:off x="969614" y="4858525"/>
            <a:ext cx="4378847" cy="346410"/>
          </a:xfrm>
          <a:prstGeom prst="rect">
            <a:avLst/>
          </a:prstGeom>
          <a:gradFill flip="none" rotWithShape="1">
            <a:gsLst>
              <a:gs pos="0">
                <a:srgbClr val="2C96CB">
                  <a:shade val="30000"/>
                  <a:satMod val="115000"/>
                </a:srgbClr>
              </a:gs>
              <a:gs pos="50000">
                <a:srgbClr val="2C96CB">
                  <a:shade val="67500"/>
                  <a:satMod val="115000"/>
                </a:srgbClr>
              </a:gs>
              <a:gs pos="100000">
                <a:srgbClr val="2C96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9D7FC9-ADD2-43B4-A1E2-D442683936B5}"/>
              </a:ext>
            </a:extLst>
          </p:cNvPr>
          <p:cNvSpPr txBox="1"/>
          <p:nvPr/>
        </p:nvSpPr>
        <p:spPr>
          <a:xfrm>
            <a:off x="3376715" y="4873449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ECLIPSE</a:t>
            </a:r>
          </a:p>
        </p:txBody>
      </p:sp>
      <p:sp>
        <p:nvSpPr>
          <p:cNvPr id="112" name="Flowchart: Data 8">
            <a:extLst>
              <a:ext uri="{FF2B5EF4-FFF2-40B4-BE49-F238E27FC236}">
                <a16:creationId xmlns:a16="http://schemas.microsoft.com/office/drawing/2014/main" id="{D03E2913-E25F-4F3B-99C3-2FF005664861}"/>
              </a:ext>
            </a:extLst>
          </p:cNvPr>
          <p:cNvSpPr/>
          <p:nvPr/>
        </p:nvSpPr>
        <p:spPr>
          <a:xfrm>
            <a:off x="6508455" y="1099834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13" name="Freeform 7">
            <a:extLst>
              <a:ext uri="{FF2B5EF4-FFF2-40B4-BE49-F238E27FC236}">
                <a16:creationId xmlns:a16="http://schemas.microsoft.com/office/drawing/2014/main" id="{AE7D2B13-AF18-481C-AB91-E24809E5808E}"/>
              </a:ext>
            </a:extLst>
          </p:cNvPr>
          <p:cNvSpPr/>
          <p:nvPr/>
        </p:nvSpPr>
        <p:spPr>
          <a:xfrm flipH="1">
            <a:off x="6704914" y="316252"/>
            <a:ext cx="2897863" cy="10001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4885E1-0520-4385-87D6-AFF1FBCE9452}"/>
              </a:ext>
            </a:extLst>
          </p:cNvPr>
          <p:cNvSpPr txBox="1"/>
          <p:nvPr/>
        </p:nvSpPr>
        <p:spPr>
          <a:xfrm>
            <a:off x="6899645" y="657357"/>
            <a:ext cx="48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platform for the automatic analysis, verification, testing and transformation of C and C++ programs.</a:t>
            </a:r>
          </a:p>
        </p:txBody>
      </p:sp>
      <p:sp>
        <p:nvSpPr>
          <p:cNvPr id="117" name="Freeform 7">
            <a:extLst>
              <a:ext uri="{FF2B5EF4-FFF2-40B4-BE49-F238E27FC236}">
                <a16:creationId xmlns:a16="http://schemas.microsoft.com/office/drawing/2014/main" id="{7140CBFB-2013-41FA-809E-E81D67E4D892}"/>
              </a:ext>
            </a:extLst>
          </p:cNvPr>
          <p:cNvSpPr/>
          <p:nvPr/>
        </p:nvSpPr>
        <p:spPr>
          <a:xfrm flipH="1">
            <a:off x="6938677" y="316253"/>
            <a:ext cx="4336142" cy="303466"/>
          </a:xfrm>
          <a:prstGeom prst="rect">
            <a:avLst/>
          </a:prstGeom>
          <a:gradFill flip="none" rotWithShape="1">
            <a:gsLst>
              <a:gs pos="0">
                <a:srgbClr val="9F4E9A">
                  <a:shade val="30000"/>
                  <a:satMod val="115000"/>
                </a:srgbClr>
              </a:gs>
              <a:gs pos="50000">
                <a:srgbClr val="9F4E9A">
                  <a:shade val="67500"/>
                  <a:satMod val="115000"/>
                </a:srgbClr>
              </a:gs>
              <a:gs pos="100000">
                <a:srgbClr val="9F4E9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C0BA15-4C66-4EF9-8D40-DF30C842A552}"/>
              </a:ext>
            </a:extLst>
          </p:cNvPr>
          <p:cNvSpPr txBox="1"/>
          <p:nvPr/>
        </p:nvSpPr>
        <p:spPr>
          <a:xfrm>
            <a:off x="7735530" y="331176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ECLAIR</a:t>
            </a:r>
          </a:p>
        </p:txBody>
      </p:sp>
      <p:sp>
        <p:nvSpPr>
          <p:cNvPr id="120" name="Flowchart: Data 8">
            <a:extLst>
              <a:ext uri="{FF2B5EF4-FFF2-40B4-BE49-F238E27FC236}">
                <a16:creationId xmlns:a16="http://schemas.microsoft.com/office/drawing/2014/main" id="{30722E31-659D-413D-9651-537D827AEE44}"/>
              </a:ext>
            </a:extLst>
          </p:cNvPr>
          <p:cNvSpPr/>
          <p:nvPr/>
        </p:nvSpPr>
        <p:spPr>
          <a:xfrm>
            <a:off x="6508455" y="2256689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21" name="Freeform 7">
            <a:extLst>
              <a:ext uri="{FF2B5EF4-FFF2-40B4-BE49-F238E27FC236}">
                <a16:creationId xmlns:a16="http://schemas.microsoft.com/office/drawing/2014/main" id="{FC7EB5C2-B933-4748-A5D3-70B6AE497411}"/>
              </a:ext>
            </a:extLst>
          </p:cNvPr>
          <p:cNvSpPr/>
          <p:nvPr/>
        </p:nvSpPr>
        <p:spPr>
          <a:xfrm flipH="1">
            <a:off x="6704914" y="1473108"/>
            <a:ext cx="2897863" cy="1000125"/>
          </a:xfrm>
          <a:custGeom>
            <a:avLst/>
            <a:gdLst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524862 w 3524862"/>
              <a:gd name="connsiteY2" fmla="*/ 1280160 h 1280160"/>
              <a:gd name="connsiteX3" fmla="*/ 0 w 3524862"/>
              <a:gd name="connsiteY3" fmla="*/ 1280160 h 1280160"/>
              <a:gd name="connsiteX4" fmla="*/ 0 w 3524862"/>
              <a:gd name="connsiteY4" fmla="*/ 0 h 1280160"/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296514 w 3524862"/>
              <a:gd name="connsiteY2" fmla="*/ 375139 h 1280160"/>
              <a:gd name="connsiteX3" fmla="*/ 3524862 w 3524862"/>
              <a:gd name="connsiteY3" fmla="*/ 1280160 h 1280160"/>
              <a:gd name="connsiteX4" fmla="*/ 0 w 3524862"/>
              <a:gd name="connsiteY4" fmla="*/ 1280160 h 1280160"/>
              <a:gd name="connsiteX5" fmla="*/ 0 w 3524862"/>
              <a:gd name="connsiteY5" fmla="*/ 0 h 1280160"/>
              <a:gd name="connsiteX0" fmla="*/ 0 w 3709264"/>
              <a:gd name="connsiteY0" fmla="*/ 0 h 1280160"/>
              <a:gd name="connsiteX1" fmla="*/ 3524862 w 3709264"/>
              <a:gd name="connsiteY1" fmla="*/ 0 h 1280160"/>
              <a:gd name="connsiteX2" fmla="*/ 3296514 w 3709264"/>
              <a:gd name="connsiteY2" fmla="*/ 375139 h 1280160"/>
              <a:gd name="connsiteX3" fmla="*/ 3709264 w 3709264"/>
              <a:gd name="connsiteY3" fmla="*/ 1060939 h 1280160"/>
              <a:gd name="connsiteX4" fmla="*/ 3524862 w 3709264"/>
              <a:gd name="connsiteY4" fmla="*/ 1280160 h 1280160"/>
              <a:gd name="connsiteX5" fmla="*/ 0 w 3709264"/>
              <a:gd name="connsiteY5" fmla="*/ 1280160 h 1280160"/>
              <a:gd name="connsiteX6" fmla="*/ 0 w 3709264"/>
              <a:gd name="connsiteY6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9264" h="1280160">
                <a:moveTo>
                  <a:pt x="0" y="0"/>
                </a:moveTo>
                <a:lnTo>
                  <a:pt x="3524862" y="0"/>
                </a:lnTo>
                <a:cubicBezTo>
                  <a:pt x="3524946" y="135630"/>
                  <a:pt x="3296430" y="239509"/>
                  <a:pt x="3296514" y="375139"/>
                </a:cubicBezTo>
                <a:cubicBezTo>
                  <a:pt x="3340964" y="550822"/>
                  <a:pt x="3664814" y="885256"/>
                  <a:pt x="3709264" y="1060939"/>
                </a:cubicBezTo>
                <a:lnTo>
                  <a:pt x="3524862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71F8904-9A6C-422D-829B-8766FC912D89}"/>
              </a:ext>
            </a:extLst>
          </p:cNvPr>
          <p:cNvSpPr txBox="1"/>
          <p:nvPr/>
        </p:nvSpPr>
        <p:spPr>
          <a:xfrm>
            <a:off x="6948459" y="1812492"/>
            <a:ext cx="4549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open-source tool that checks for compliance with Google's style guide for C++ coding</a:t>
            </a:r>
            <a:endParaRPr lang="en-US" sz="1250" b="1" dirty="0">
              <a:solidFill>
                <a:srgbClr val="FEC203"/>
              </a:solidFill>
              <a:latin typeface="Calibri" panose="020F0502020204030204"/>
            </a:endParaRPr>
          </a:p>
        </p:txBody>
      </p:sp>
      <p:sp>
        <p:nvSpPr>
          <p:cNvPr id="125" name="Freeform 7">
            <a:extLst>
              <a:ext uri="{FF2B5EF4-FFF2-40B4-BE49-F238E27FC236}">
                <a16:creationId xmlns:a16="http://schemas.microsoft.com/office/drawing/2014/main" id="{F8C2022D-AD87-4F75-B5F0-0A8B301EFEC9}"/>
              </a:ext>
            </a:extLst>
          </p:cNvPr>
          <p:cNvSpPr/>
          <p:nvPr/>
        </p:nvSpPr>
        <p:spPr>
          <a:xfrm flipH="1">
            <a:off x="6938677" y="1473109"/>
            <a:ext cx="4336142" cy="303648"/>
          </a:xfrm>
          <a:prstGeom prst="rect">
            <a:avLst/>
          </a:prstGeom>
          <a:gradFill flip="none" rotWithShape="1">
            <a:gsLst>
              <a:gs pos="0">
                <a:srgbClr val="FEC203">
                  <a:shade val="30000"/>
                  <a:satMod val="115000"/>
                </a:srgbClr>
              </a:gs>
              <a:gs pos="50000">
                <a:srgbClr val="FEC203">
                  <a:shade val="67500"/>
                  <a:satMod val="115000"/>
                </a:srgbClr>
              </a:gs>
              <a:gs pos="100000">
                <a:srgbClr val="FEC20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4FB3D61-2039-4E64-BB07-731D0562927E}"/>
              </a:ext>
            </a:extLst>
          </p:cNvPr>
          <p:cNvSpPr txBox="1"/>
          <p:nvPr/>
        </p:nvSpPr>
        <p:spPr>
          <a:xfrm>
            <a:off x="7735530" y="1488032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714346">
              <a:defRPr sz="1407" b="1">
                <a:solidFill>
                  <a:prstClr val="whit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CPPLINT </a:t>
            </a:r>
          </a:p>
        </p:txBody>
      </p:sp>
      <p:sp>
        <p:nvSpPr>
          <p:cNvPr id="128" name="Flowchart: Data 8">
            <a:extLst>
              <a:ext uri="{FF2B5EF4-FFF2-40B4-BE49-F238E27FC236}">
                <a16:creationId xmlns:a16="http://schemas.microsoft.com/office/drawing/2014/main" id="{074DB466-AB4B-4D14-8FCC-EE8FAAB88812}"/>
              </a:ext>
            </a:extLst>
          </p:cNvPr>
          <p:cNvSpPr/>
          <p:nvPr/>
        </p:nvSpPr>
        <p:spPr>
          <a:xfrm>
            <a:off x="6508455" y="3392010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29" name="Freeform 7">
            <a:extLst>
              <a:ext uri="{FF2B5EF4-FFF2-40B4-BE49-F238E27FC236}">
                <a16:creationId xmlns:a16="http://schemas.microsoft.com/office/drawing/2014/main" id="{08D96697-5FC2-4FF9-8403-94BCB40D9E01}"/>
              </a:ext>
            </a:extLst>
          </p:cNvPr>
          <p:cNvSpPr/>
          <p:nvPr/>
        </p:nvSpPr>
        <p:spPr>
          <a:xfrm flipH="1">
            <a:off x="6848978" y="2608428"/>
            <a:ext cx="4409480" cy="1000125"/>
          </a:xfrm>
          <a:custGeom>
            <a:avLst/>
            <a:gdLst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524862 w 3524862"/>
              <a:gd name="connsiteY2" fmla="*/ 1280160 h 1280160"/>
              <a:gd name="connsiteX3" fmla="*/ 0 w 3524862"/>
              <a:gd name="connsiteY3" fmla="*/ 1280160 h 1280160"/>
              <a:gd name="connsiteX4" fmla="*/ 0 w 3524862"/>
              <a:gd name="connsiteY4" fmla="*/ 0 h 1280160"/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356204 w 3524862"/>
              <a:gd name="connsiteY2" fmla="*/ 324009 h 1280160"/>
              <a:gd name="connsiteX3" fmla="*/ 3524862 w 3524862"/>
              <a:gd name="connsiteY3" fmla="*/ 1280160 h 1280160"/>
              <a:gd name="connsiteX4" fmla="*/ 0 w 3524862"/>
              <a:gd name="connsiteY4" fmla="*/ 1280160 h 1280160"/>
              <a:gd name="connsiteX5" fmla="*/ 0 w 3524862"/>
              <a:gd name="connsiteY5" fmla="*/ 0 h 1280160"/>
              <a:gd name="connsiteX0" fmla="*/ 0 w 3524862"/>
              <a:gd name="connsiteY0" fmla="*/ 0 h 1280160"/>
              <a:gd name="connsiteX1" fmla="*/ 3524862 w 3524862"/>
              <a:gd name="connsiteY1" fmla="*/ 0 h 1280160"/>
              <a:gd name="connsiteX2" fmla="*/ 3356204 w 3524862"/>
              <a:gd name="connsiteY2" fmla="*/ 324009 h 1280160"/>
              <a:gd name="connsiteX3" fmla="*/ 3340964 w 3524862"/>
              <a:gd name="connsiteY3" fmla="*/ 956469 h 1280160"/>
              <a:gd name="connsiteX4" fmla="*/ 3524862 w 3524862"/>
              <a:gd name="connsiteY4" fmla="*/ 1280160 h 1280160"/>
              <a:gd name="connsiteX5" fmla="*/ 0 w 3524862"/>
              <a:gd name="connsiteY5" fmla="*/ 1280160 h 1280160"/>
              <a:gd name="connsiteX6" fmla="*/ 0 w 3524862"/>
              <a:gd name="connsiteY6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862" h="1280160">
                <a:moveTo>
                  <a:pt x="0" y="0"/>
                </a:moveTo>
                <a:lnTo>
                  <a:pt x="3524862" y="0"/>
                </a:lnTo>
                <a:cubicBezTo>
                  <a:pt x="3524523" y="100383"/>
                  <a:pt x="3356543" y="223626"/>
                  <a:pt x="3356204" y="324009"/>
                </a:cubicBezTo>
                <a:cubicBezTo>
                  <a:pt x="3389224" y="517049"/>
                  <a:pt x="3307944" y="763429"/>
                  <a:pt x="3340964" y="956469"/>
                </a:cubicBezTo>
                <a:lnTo>
                  <a:pt x="3524862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1A75C5-6DFF-46B0-A1AB-B3173120C857}"/>
              </a:ext>
            </a:extLst>
          </p:cNvPr>
          <p:cNvSpPr txBox="1"/>
          <p:nvPr/>
        </p:nvSpPr>
        <p:spPr>
          <a:xfrm>
            <a:off x="6938678" y="2969064"/>
            <a:ext cx="455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Performs architecture checking, interface analyses, MISRA checking, and clone detection</a:t>
            </a:r>
            <a:endParaRPr lang="en-IN" sz="1400" dirty="0"/>
          </a:p>
        </p:txBody>
      </p:sp>
      <p:sp>
        <p:nvSpPr>
          <p:cNvPr id="133" name="Freeform 7">
            <a:extLst>
              <a:ext uri="{FF2B5EF4-FFF2-40B4-BE49-F238E27FC236}">
                <a16:creationId xmlns:a16="http://schemas.microsoft.com/office/drawing/2014/main" id="{6207B0BD-04A1-4BA2-BA19-FB3F27561E84}"/>
              </a:ext>
            </a:extLst>
          </p:cNvPr>
          <p:cNvSpPr/>
          <p:nvPr/>
        </p:nvSpPr>
        <p:spPr>
          <a:xfrm flipH="1">
            <a:off x="6938677" y="2608429"/>
            <a:ext cx="4336142" cy="303648"/>
          </a:xfrm>
          <a:prstGeom prst="rect">
            <a:avLst/>
          </a:prstGeom>
          <a:gradFill flip="none" rotWithShape="1">
            <a:gsLst>
              <a:gs pos="0">
                <a:srgbClr val="E92879">
                  <a:shade val="30000"/>
                  <a:satMod val="115000"/>
                </a:srgbClr>
              </a:gs>
              <a:gs pos="50000">
                <a:srgbClr val="E92879">
                  <a:shade val="67500"/>
                  <a:satMod val="115000"/>
                </a:srgbClr>
              </a:gs>
              <a:gs pos="100000">
                <a:srgbClr val="E9287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ECB920-9525-4706-BF3C-EA812123E4F9}"/>
              </a:ext>
            </a:extLst>
          </p:cNvPr>
          <p:cNvSpPr txBox="1"/>
          <p:nvPr/>
        </p:nvSpPr>
        <p:spPr>
          <a:xfrm>
            <a:off x="7530259" y="2623353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AST</a:t>
            </a:r>
          </a:p>
        </p:txBody>
      </p:sp>
      <p:sp>
        <p:nvSpPr>
          <p:cNvPr id="136" name="Flowchart: Data 8">
            <a:extLst>
              <a:ext uri="{FF2B5EF4-FFF2-40B4-BE49-F238E27FC236}">
                <a16:creationId xmlns:a16="http://schemas.microsoft.com/office/drawing/2014/main" id="{D9725F61-D00E-46A2-8D53-CDD4667E4EEB}"/>
              </a:ext>
            </a:extLst>
          </p:cNvPr>
          <p:cNvSpPr/>
          <p:nvPr/>
        </p:nvSpPr>
        <p:spPr>
          <a:xfrm>
            <a:off x="6508455" y="4548866"/>
            <a:ext cx="3289051" cy="59592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  <a:gs pos="100000">
                <a:schemeClr val="accent3">
                  <a:lumMod val="60000"/>
                  <a:lumOff val="40000"/>
                  <a:alpha val="47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37" name="Freeform 7">
            <a:extLst>
              <a:ext uri="{FF2B5EF4-FFF2-40B4-BE49-F238E27FC236}">
                <a16:creationId xmlns:a16="http://schemas.microsoft.com/office/drawing/2014/main" id="{5213F5D0-77FF-47AD-9BC1-3A93D9FB078D}"/>
              </a:ext>
            </a:extLst>
          </p:cNvPr>
          <p:cNvSpPr/>
          <p:nvPr/>
        </p:nvSpPr>
        <p:spPr>
          <a:xfrm flipH="1">
            <a:off x="6848978" y="3765284"/>
            <a:ext cx="2753798" cy="10001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F0E9EF-9E86-41DC-9567-CFB482079C2A}"/>
              </a:ext>
            </a:extLst>
          </p:cNvPr>
          <p:cNvSpPr txBox="1"/>
          <p:nvPr/>
        </p:nvSpPr>
        <p:spPr>
          <a:xfrm>
            <a:off x="6948460" y="4202153"/>
            <a:ext cx="3501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static analysis tool for C/C++</a:t>
            </a:r>
            <a:endParaRPr lang="en-US" sz="1250" b="1" dirty="0">
              <a:solidFill>
                <a:srgbClr val="13BAC2"/>
              </a:solidFill>
              <a:latin typeface="Calibri" panose="020F0502020204030204"/>
            </a:endParaRPr>
          </a:p>
        </p:txBody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8752AEA6-705F-4D0A-B6E2-508B793E479C}"/>
              </a:ext>
            </a:extLst>
          </p:cNvPr>
          <p:cNvSpPr/>
          <p:nvPr/>
        </p:nvSpPr>
        <p:spPr>
          <a:xfrm flipH="1">
            <a:off x="6908475" y="3765285"/>
            <a:ext cx="4366344" cy="317707"/>
          </a:xfrm>
          <a:prstGeom prst="rect">
            <a:avLst/>
          </a:prstGeom>
          <a:gradFill flip="none" rotWithShape="1">
            <a:gsLst>
              <a:gs pos="0">
                <a:srgbClr val="13BAC2">
                  <a:shade val="30000"/>
                  <a:satMod val="115000"/>
                </a:srgbClr>
              </a:gs>
              <a:gs pos="50000">
                <a:srgbClr val="13BAC2">
                  <a:shade val="67500"/>
                  <a:satMod val="115000"/>
                </a:srgbClr>
              </a:gs>
              <a:gs pos="100000">
                <a:srgbClr val="13BAC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110ACF-3789-4EEA-BAA3-4BA790329001}"/>
              </a:ext>
            </a:extLst>
          </p:cNvPr>
          <p:cNvSpPr txBox="1"/>
          <p:nvPr/>
        </p:nvSpPr>
        <p:spPr>
          <a:xfrm>
            <a:off x="7735530" y="3780209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714346">
              <a:defRPr sz="1407" b="1">
                <a:solidFill>
                  <a:prstClr val="whit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KLOCWORK</a:t>
            </a:r>
          </a:p>
        </p:txBody>
      </p:sp>
      <p:sp>
        <p:nvSpPr>
          <p:cNvPr id="145" name="Freeform 7">
            <a:extLst>
              <a:ext uri="{FF2B5EF4-FFF2-40B4-BE49-F238E27FC236}">
                <a16:creationId xmlns:a16="http://schemas.microsoft.com/office/drawing/2014/main" id="{1AD2CE39-8B30-4464-B6C6-F990F81A3A68}"/>
              </a:ext>
            </a:extLst>
          </p:cNvPr>
          <p:cNvSpPr/>
          <p:nvPr/>
        </p:nvSpPr>
        <p:spPr>
          <a:xfrm flipH="1">
            <a:off x="6848978" y="4896163"/>
            <a:ext cx="2753798" cy="100012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18AA97-FAF2-42AB-AD16-74D6E963CB5B}"/>
              </a:ext>
            </a:extLst>
          </p:cNvPr>
          <p:cNvSpPr txBox="1"/>
          <p:nvPr/>
        </p:nvSpPr>
        <p:spPr>
          <a:xfrm>
            <a:off x="6938677" y="5275543"/>
            <a:ext cx="498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4346">
              <a:defRPr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interpreter for the validation of numerical properties of programs</a:t>
            </a:r>
            <a:endParaRPr lang="en-US" sz="1250" b="1" dirty="0">
              <a:solidFill>
                <a:srgbClr val="D48866"/>
              </a:solidFill>
              <a:latin typeface="Calibri" panose="020F0502020204030204"/>
            </a:endParaRPr>
          </a:p>
        </p:txBody>
      </p:sp>
      <p:sp>
        <p:nvSpPr>
          <p:cNvPr id="149" name="Freeform 7">
            <a:extLst>
              <a:ext uri="{FF2B5EF4-FFF2-40B4-BE49-F238E27FC236}">
                <a16:creationId xmlns:a16="http://schemas.microsoft.com/office/drawing/2014/main" id="{CEF5ED29-410A-4E4A-8CC7-B81205A69A87}"/>
              </a:ext>
            </a:extLst>
          </p:cNvPr>
          <p:cNvSpPr/>
          <p:nvPr/>
        </p:nvSpPr>
        <p:spPr>
          <a:xfrm flipH="1">
            <a:off x="7050169" y="4896164"/>
            <a:ext cx="4336142" cy="303466"/>
          </a:xfrm>
          <a:prstGeom prst="rect">
            <a:avLst/>
          </a:prstGeom>
          <a:gradFill flip="none" rotWithShape="1">
            <a:gsLst>
              <a:gs pos="0">
                <a:srgbClr val="D48866">
                  <a:shade val="30000"/>
                  <a:satMod val="115000"/>
                </a:srgbClr>
              </a:gs>
              <a:gs pos="50000">
                <a:srgbClr val="D48866">
                  <a:shade val="67500"/>
                  <a:satMod val="115000"/>
                </a:srgbClr>
              </a:gs>
              <a:gs pos="100000">
                <a:srgbClr val="D4886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190"/>
            <a:endParaRPr lang="en-US" sz="158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E6851E-F2BD-4E40-8AB9-1B4F4E352C2A}"/>
              </a:ext>
            </a:extLst>
          </p:cNvPr>
          <p:cNvSpPr txBox="1"/>
          <p:nvPr/>
        </p:nvSpPr>
        <p:spPr>
          <a:xfrm>
            <a:off x="7735530" y="4911088"/>
            <a:ext cx="1621850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4346">
              <a:defRPr/>
            </a:pPr>
            <a:r>
              <a:rPr lang="en-US" sz="1407" b="1" dirty="0">
                <a:solidFill>
                  <a:prstClr val="white"/>
                </a:solidFill>
                <a:latin typeface="Arial Black" panose="020B0A04020102020204" pitchFamily="34" charset="0"/>
              </a:rPr>
              <a:t>FLUCTUAT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4574" y="6176352"/>
            <a:ext cx="360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Automation Tools </a:t>
            </a:r>
          </a:p>
        </p:txBody>
      </p:sp>
      <p:pic>
        <p:nvPicPr>
          <p:cNvPr id="3" name="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919728" y="48775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58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1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76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84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6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98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grpId="0" nodeType="with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1" grpId="0" animBg="1"/>
      <p:bldP spid="8" grpId="0" animBg="1"/>
      <p:bldP spid="51" grpId="0"/>
      <p:bldP spid="53" grpId="0" animBg="1"/>
      <p:bldP spid="68" grpId="0"/>
      <p:bldP spid="70" grpId="0" animBg="1"/>
      <p:bldP spid="71" grpId="0" animBg="1"/>
      <p:bldP spid="74" grpId="0"/>
      <p:bldP spid="75" grpId="0" animBg="1"/>
      <p:bldP spid="76" grpId="0"/>
      <p:bldP spid="78" grpId="0" animBg="1"/>
      <p:bldP spid="79" grpId="0" animBg="1"/>
      <p:bldP spid="82" grpId="0"/>
      <p:bldP spid="83" grpId="0" animBg="1"/>
      <p:bldP spid="84" grpId="0"/>
      <p:bldP spid="86" grpId="0" animBg="1"/>
      <p:bldP spid="87" grpId="0" animBg="1"/>
      <p:bldP spid="90" grpId="0"/>
      <p:bldP spid="91" grpId="0" animBg="1"/>
      <p:bldP spid="92" grpId="0"/>
      <p:bldP spid="102" grpId="0" animBg="1"/>
      <p:bldP spid="103" grpId="0" animBg="1"/>
      <p:bldP spid="106" grpId="0"/>
      <p:bldP spid="107" grpId="0" animBg="1"/>
      <p:bldP spid="108" grpId="0"/>
      <p:bldP spid="112" grpId="0" animBg="1"/>
      <p:bldP spid="113" grpId="0" animBg="1"/>
      <p:bldP spid="116" grpId="0"/>
      <p:bldP spid="117" grpId="0" animBg="1"/>
      <p:bldP spid="118" grpId="0"/>
      <p:bldP spid="120" grpId="0" animBg="1"/>
      <p:bldP spid="121" grpId="0" animBg="1"/>
      <p:bldP spid="124" grpId="0"/>
      <p:bldP spid="125" grpId="0" animBg="1"/>
      <p:bldP spid="126" grpId="0"/>
      <p:bldP spid="128" grpId="0" animBg="1"/>
      <p:bldP spid="129" grpId="0" animBg="1"/>
      <p:bldP spid="132" grpId="0"/>
      <p:bldP spid="133" grpId="0" animBg="1"/>
      <p:bldP spid="134" grpId="0"/>
      <p:bldP spid="136" grpId="0" animBg="1"/>
      <p:bldP spid="137" grpId="0" animBg="1"/>
      <p:bldP spid="140" grpId="0"/>
      <p:bldP spid="141" grpId="0" animBg="1"/>
      <p:bldP spid="142" grpId="0"/>
      <p:bldP spid="145" grpId="0" animBg="1"/>
      <p:bldP spid="148" grpId="0"/>
      <p:bldP spid="149" grpId="0" animBg="1"/>
      <p:bldP spid="1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2549"/>
          <a:stretch/>
        </p:blipFill>
        <p:spPr>
          <a:xfrm>
            <a:off x="19289" y="0"/>
            <a:ext cx="12172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1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543426" y="2002404"/>
            <a:ext cx="1953535" cy="392718"/>
          </a:xfrm>
          <a:prstGeom prst="rect">
            <a:avLst/>
          </a:prstGeom>
          <a:solidFill>
            <a:srgbClr val="E54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8219" y="757279"/>
            <a:ext cx="714568" cy="952758"/>
          </a:xfrm>
          <a:prstGeom prst="rect">
            <a:avLst/>
          </a:prstGeom>
          <a:solidFill>
            <a:srgbClr val="E54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87264" y="464211"/>
            <a:ext cx="900313" cy="1147006"/>
          </a:xfrm>
          <a:custGeom>
            <a:avLst/>
            <a:gdLst>
              <a:gd name="connsiteX0" fmla="*/ 0 w 1405720"/>
              <a:gd name="connsiteY0" fmla="*/ 0 h 1487606"/>
              <a:gd name="connsiteX1" fmla="*/ 607326 w 1405720"/>
              <a:gd name="connsiteY1" fmla="*/ 0 h 1487606"/>
              <a:gd name="connsiteX2" fmla="*/ 1405720 w 1405720"/>
              <a:gd name="connsiteY2" fmla="*/ 0 h 1487606"/>
              <a:gd name="connsiteX3" fmla="*/ 1405720 w 1405720"/>
              <a:gd name="connsiteY3" fmla="*/ 1487606 h 1487606"/>
              <a:gd name="connsiteX4" fmla="*/ 607326 w 1405720"/>
              <a:gd name="connsiteY4" fmla="*/ 1487606 h 1487606"/>
              <a:gd name="connsiteX5" fmla="*/ 0 w 1405720"/>
              <a:gd name="connsiteY5" fmla="*/ 1487606 h 1487606"/>
              <a:gd name="connsiteX6" fmla="*/ 607326 w 1405720"/>
              <a:gd name="connsiteY6" fmla="*/ 743803 h 14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5720" h="1487606">
                <a:moveTo>
                  <a:pt x="0" y="0"/>
                </a:moveTo>
                <a:lnTo>
                  <a:pt x="607326" y="0"/>
                </a:lnTo>
                <a:lnTo>
                  <a:pt x="1405720" y="0"/>
                </a:lnTo>
                <a:lnTo>
                  <a:pt x="1405720" y="1487606"/>
                </a:lnTo>
                <a:lnTo>
                  <a:pt x="607326" y="1487606"/>
                </a:lnTo>
                <a:lnTo>
                  <a:pt x="0" y="1487606"/>
                </a:lnTo>
                <a:lnTo>
                  <a:pt x="607326" y="743803"/>
                </a:lnTo>
                <a:close/>
              </a:path>
            </a:pathLst>
          </a:custGeom>
          <a:solidFill>
            <a:srgbClr val="F6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  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3428" y="464912"/>
            <a:ext cx="6200980" cy="1146305"/>
          </a:xfrm>
          <a:prstGeom prst="rect">
            <a:avLst/>
          </a:prstGeom>
          <a:solidFill>
            <a:srgbClr val="F6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/>
              <a:t>Operating Systems</a:t>
            </a:r>
          </a:p>
          <a:p>
            <a:r>
              <a:rPr lang="en-US" dirty="0"/>
              <a:t>C and C++ language has been an integral part of the development of multiple operating systems like Unix etc.</a:t>
            </a:r>
            <a:endParaRPr lang="en-US" sz="1167" dirty="0">
              <a:solidFill>
                <a:schemeClr val="bg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1543429" y="1611220"/>
            <a:ext cx="229358" cy="98821"/>
          </a:xfrm>
          <a:prstGeom prst="rtTriangle">
            <a:avLst/>
          </a:prstGeom>
          <a:solidFill>
            <a:srgbClr val="C0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1058219" y="1611220"/>
            <a:ext cx="229358" cy="98821"/>
          </a:xfrm>
          <a:prstGeom prst="rtTriangle">
            <a:avLst/>
          </a:prstGeom>
          <a:solidFill>
            <a:srgbClr val="C0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1543427" y="1610387"/>
            <a:ext cx="2627312" cy="392718"/>
          </a:xfrm>
          <a:prstGeom prst="parallelogram">
            <a:avLst>
              <a:gd name="adj" fmla="val 172283"/>
            </a:avLst>
          </a:prstGeom>
          <a:solidFill>
            <a:srgbClr val="E54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9759" y="2097361"/>
            <a:ext cx="727415" cy="969887"/>
          </a:xfrm>
          <a:prstGeom prst="rect">
            <a:avLst/>
          </a:prstGeom>
          <a:solidFill>
            <a:srgbClr val="039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43430" y="1798180"/>
            <a:ext cx="683016" cy="1168471"/>
          </a:xfrm>
          <a:prstGeom prst="rect">
            <a:avLst/>
          </a:prstGeom>
          <a:solidFill>
            <a:srgbClr val="21A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63695" y="1798180"/>
            <a:ext cx="6698966" cy="1168471"/>
          </a:xfrm>
          <a:prstGeom prst="rect">
            <a:avLst/>
          </a:prstGeom>
          <a:solidFill>
            <a:srgbClr val="17A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/>
              <a:t>Development of New Languages</a:t>
            </a:r>
          </a:p>
          <a:p>
            <a:r>
              <a:rPr lang="en-US" dirty="0"/>
              <a:t>C directly or indirectly influencing development of many languages including C++ which is C with classes, C#, D, Java, Limbo, JavaScript, Perl, UNIX’s C Shell, PHP and Python, and Verilog</a:t>
            </a:r>
          </a:p>
        </p:txBody>
      </p:sp>
      <p:sp>
        <p:nvSpPr>
          <p:cNvPr id="24" name="Right Triangle 23"/>
          <p:cNvSpPr/>
          <p:nvPr/>
        </p:nvSpPr>
        <p:spPr>
          <a:xfrm rot="10800000">
            <a:off x="2463691" y="2966650"/>
            <a:ext cx="233482" cy="100597"/>
          </a:xfrm>
          <a:prstGeom prst="rtTriangle">
            <a:avLst/>
          </a:prstGeom>
          <a:solidFill>
            <a:srgbClr val="027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5" name="Right Triangle 24"/>
          <p:cNvSpPr/>
          <p:nvPr/>
        </p:nvSpPr>
        <p:spPr>
          <a:xfrm rot="10800000" flipH="1">
            <a:off x="1969759" y="2966650"/>
            <a:ext cx="233482" cy="100597"/>
          </a:xfrm>
          <a:prstGeom prst="rtTriangle">
            <a:avLst/>
          </a:prstGeom>
          <a:solidFill>
            <a:srgbClr val="027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6" name="Parallelogram 25"/>
          <p:cNvSpPr/>
          <p:nvPr/>
        </p:nvSpPr>
        <p:spPr>
          <a:xfrm>
            <a:off x="2463691" y="2965803"/>
            <a:ext cx="2674545" cy="399778"/>
          </a:xfrm>
          <a:prstGeom prst="parallelogram">
            <a:avLst>
              <a:gd name="adj" fmla="val 172283"/>
            </a:avLst>
          </a:prstGeom>
          <a:solidFill>
            <a:srgbClr val="0C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59946" y="3366429"/>
            <a:ext cx="1994567" cy="399778"/>
          </a:xfrm>
          <a:prstGeom prst="rect">
            <a:avLst/>
          </a:prstGeom>
          <a:solidFill>
            <a:srgbClr val="0C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86280" y="3464752"/>
            <a:ext cx="727415" cy="969887"/>
          </a:xfrm>
          <a:prstGeom prst="rect">
            <a:avLst/>
          </a:prstGeom>
          <a:solidFill>
            <a:srgbClr val="6C8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59951" y="3170729"/>
            <a:ext cx="683016" cy="1163314"/>
          </a:xfrm>
          <a:prstGeom prst="rect">
            <a:avLst/>
          </a:prstGeom>
          <a:solidFill>
            <a:srgbClr val="88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80215" y="3148581"/>
            <a:ext cx="6939441" cy="1185462"/>
          </a:xfrm>
          <a:prstGeom prst="rect">
            <a:avLst/>
          </a:prstGeom>
          <a:solidFill>
            <a:srgbClr val="88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/>
              <a:t>Embedded Systems</a:t>
            </a:r>
          </a:p>
          <a:p>
            <a:r>
              <a:rPr lang="en-US" dirty="0"/>
              <a:t>C and C++ language an optimum choice for scripting applications and drivers of embedded systems.</a:t>
            </a:r>
            <a:endParaRPr lang="en-US" sz="1167" dirty="0">
              <a:solidFill>
                <a:schemeClr val="bg1"/>
              </a:solidFill>
            </a:endParaRPr>
          </a:p>
        </p:txBody>
      </p:sp>
      <p:sp>
        <p:nvSpPr>
          <p:cNvPr id="61" name="Right Triangle 60"/>
          <p:cNvSpPr/>
          <p:nvPr/>
        </p:nvSpPr>
        <p:spPr>
          <a:xfrm rot="10800000">
            <a:off x="3380212" y="4334041"/>
            <a:ext cx="233482" cy="100597"/>
          </a:xfrm>
          <a:prstGeom prst="rtTriangle">
            <a:avLst/>
          </a:prstGeom>
          <a:solidFill>
            <a:srgbClr val="49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62" name="Right Triangle 61"/>
          <p:cNvSpPr/>
          <p:nvPr/>
        </p:nvSpPr>
        <p:spPr>
          <a:xfrm rot="10800000" flipH="1">
            <a:off x="2886280" y="4334041"/>
            <a:ext cx="233482" cy="100597"/>
          </a:xfrm>
          <a:prstGeom prst="rtTriangle">
            <a:avLst/>
          </a:prstGeom>
          <a:solidFill>
            <a:srgbClr val="49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63" name="Parallelogram 62"/>
          <p:cNvSpPr/>
          <p:nvPr/>
        </p:nvSpPr>
        <p:spPr>
          <a:xfrm>
            <a:off x="3380211" y="4333194"/>
            <a:ext cx="2674545" cy="399778"/>
          </a:xfrm>
          <a:prstGeom prst="parallelogram">
            <a:avLst>
              <a:gd name="adj" fmla="val 172283"/>
            </a:avLst>
          </a:prstGeom>
          <a:solidFill>
            <a:srgbClr val="6C8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88013" y="4722274"/>
            <a:ext cx="1994567" cy="399778"/>
          </a:xfrm>
          <a:prstGeom prst="rect">
            <a:avLst/>
          </a:prstGeom>
          <a:solidFill>
            <a:srgbClr val="6C8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02801" y="4822956"/>
            <a:ext cx="727415" cy="969887"/>
          </a:xfrm>
          <a:prstGeom prst="rect">
            <a:avLst/>
          </a:prstGeom>
          <a:solidFill>
            <a:srgbClr val="D5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76472" y="4550195"/>
            <a:ext cx="683016" cy="1142052"/>
          </a:xfrm>
          <a:prstGeom prst="rect">
            <a:avLst/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Pentagon 68"/>
          <p:cNvSpPr/>
          <p:nvPr/>
        </p:nvSpPr>
        <p:spPr>
          <a:xfrm>
            <a:off x="4251074" y="4550195"/>
            <a:ext cx="7940925" cy="1192350"/>
          </a:xfrm>
          <a:prstGeom prst="homePlate">
            <a:avLst/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/>
              <a:t>Graphics and Games</a:t>
            </a:r>
          </a:p>
          <a:p>
            <a:r>
              <a:rPr lang="en-US" dirty="0"/>
              <a:t>C and C++ language has been used in the development of a variety of graphics and gaming applications, such as chess, bouncing ball, archery</a:t>
            </a:r>
            <a:r>
              <a:rPr lang="en-US" sz="1167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0" name="Right Triangle 69"/>
          <p:cNvSpPr/>
          <p:nvPr/>
        </p:nvSpPr>
        <p:spPr>
          <a:xfrm rot="10800000">
            <a:off x="4296733" y="5692245"/>
            <a:ext cx="233482" cy="100597"/>
          </a:xfrm>
          <a:prstGeom prst="rtTriangle">
            <a:avLst/>
          </a:prstGeom>
          <a:solidFill>
            <a:srgbClr val="976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71" name="Right Triangle 70"/>
          <p:cNvSpPr/>
          <p:nvPr/>
        </p:nvSpPr>
        <p:spPr>
          <a:xfrm rot="10800000" flipH="1">
            <a:off x="3802800" y="5692245"/>
            <a:ext cx="233482" cy="100597"/>
          </a:xfrm>
          <a:prstGeom prst="rtTriangle">
            <a:avLst/>
          </a:prstGeom>
          <a:solidFill>
            <a:srgbClr val="976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AAF580-9BD8-41B7-9668-5A6C4352DB99}"/>
              </a:ext>
            </a:extLst>
          </p:cNvPr>
          <p:cNvSpPr txBox="1"/>
          <p:nvPr/>
        </p:nvSpPr>
        <p:spPr>
          <a:xfrm>
            <a:off x="8606971" y="272248"/>
            <a:ext cx="3585029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5265">
              <a:defRPr/>
            </a:pPr>
            <a:r>
              <a:rPr lang="en-US" sz="2187" b="1" u="sng" dirty="0">
                <a:solidFill>
                  <a:srgbClr val="0BB6A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Purpose of C, C++ APPs </a:t>
            </a:r>
          </a:p>
        </p:txBody>
      </p:sp>
      <p:pic>
        <p:nvPicPr>
          <p:cNvPr id="3" name="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47744" y="60137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 advTm="37000"/>
    </mc:Choice>
    <mc:Fallback xmlns="">
      <p:transition advClick="0" advTm="3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20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2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2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8" grpId="0" animBg="1"/>
      <p:bldP spid="8" grpId="0" animBg="1"/>
      <p:bldP spid="6" grpId="0" animBg="1"/>
      <p:bldP spid="7" grpId="0" animBg="1"/>
      <p:bldP spid="4" grpId="0" animBg="1"/>
      <p:bldP spid="10" grpId="0" animBg="1"/>
      <p:bldP spid="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 rot="276669">
            <a:off x="5791078" y="2870635"/>
            <a:ext cx="669085" cy="1362525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reeform 73"/>
          <p:cNvSpPr/>
          <p:nvPr/>
        </p:nvSpPr>
        <p:spPr>
          <a:xfrm rot="16200000" flipH="1">
            <a:off x="6092713" y="2713393"/>
            <a:ext cx="1551818" cy="1148485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Freeform 65"/>
          <p:cNvSpPr/>
          <p:nvPr/>
        </p:nvSpPr>
        <p:spPr>
          <a:xfrm rot="5400000">
            <a:off x="3997063" y="2712258"/>
            <a:ext cx="1551818" cy="1148485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 57"/>
          <p:cNvSpPr/>
          <p:nvPr/>
        </p:nvSpPr>
        <p:spPr>
          <a:xfrm flipH="1">
            <a:off x="6538159" y="1812393"/>
            <a:ext cx="1551818" cy="1148485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68638" y="1757794"/>
            <a:ext cx="1551818" cy="1148485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4881775" y="904763"/>
            <a:ext cx="2202347" cy="2202347"/>
          </a:xfrm>
          <a:prstGeom prst="ellipse">
            <a:avLst/>
          </a:prstGeom>
          <a:gradFill>
            <a:gsLst>
              <a:gs pos="45000">
                <a:srgbClr val="D4DE23"/>
              </a:gs>
              <a:gs pos="20000">
                <a:srgbClr val="5BB3A8"/>
              </a:gs>
              <a:gs pos="66000">
                <a:srgbClr val="F6A025"/>
              </a:gs>
              <a:gs pos="87000">
                <a:srgbClr val="C7166B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 rot="10063036">
            <a:off x="5551228" y="1180112"/>
            <a:ext cx="1218838" cy="1218839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 rot="7770468">
            <a:off x="4971925" y="989040"/>
            <a:ext cx="2016604" cy="2023172"/>
            <a:chOff x="1651767" y="304622"/>
            <a:chExt cx="4666445" cy="4681642"/>
          </a:xfrm>
          <a:effectLst/>
        </p:grpSpPr>
        <p:sp>
          <p:nvSpPr>
            <p:cNvPr id="10" name="Oval 9"/>
            <p:cNvSpPr/>
            <p:nvPr/>
          </p:nvSpPr>
          <p:spPr>
            <a:xfrm>
              <a:off x="1657392" y="304622"/>
              <a:ext cx="4660820" cy="4660819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86205" y="1623891"/>
            <a:ext cx="1559405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1667" b="1" spc="-125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Advantage of Containerization</a:t>
            </a:r>
          </a:p>
        </p:txBody>
      </p:sp>
      <p:sp>
        <p:nvSpPr>
          <p:cNvPr id="25" name="Oval 24"/>
          <p:cNvSpPr/>
          <p:nvPr/>
        </p:nvSpPr>
        <p:spPr>
          <a:xfrm>
            <a:off x="2903862" y="1243996"/>
            <a:ext cx="1340918" cy="1340918"/>
          </a:xfrm>
          <a:prstGeom prst="ellipse">
            <a:avLst/>
          </a:prstGeom>
          <a:solidFill>
            <a:srgbClr val="5BB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/>
          <p:cNvSpPr/>
          <p:nvPr/>
        </p:nvSpPr>
        <p:spPr>
          <a:xfrm rot="10063036">
            <a:off x="3365007" y="1382475"/>
            <a:ext cx="694640" cy="694640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7" name="Group 26"/>
          <p:cNvGrpSpPr/>
          <p:nvPr/>
        </p:nvGrpSpPr>
        <p:grpSpPr>
          <a:xfrm rot="7770468">
            <a:off x="2997687" y="1334454"/>
            <a:ext cx="1150276" cy="1154018"/>
            <a:chOff x="1651767" y="300673"/>
            <a:chExt cx="4670391" cy="4685591"/>
          </a:xfrm>
          <a:effectLst/>
        </p:grpSpPr>
        <p:sp>
          <p:nvSpPr>
            <p:cNvPr id="28" name="Oval 27"/>
            <p:cNvSpPr/>
            <p:nvPr/>
          </p:nvSpPr>
          <p:spPr>
            <a:xfrm>
              <a:off x="1653443" y="300673"/>
              <a:ext cx="4668715" cy="4668715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91194" y="2496518"/>
            <a:ext cx="201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2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Portability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739" y="2814001"/>
            <a:ext cx="2916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IN" sz="1600" dirty="0">
                <a:solidFill>
                  <a:srgbClr val="00B0F0"/>
                </a:solidFill>
              </a:rPr>
              <a:t>Ship 13X More Frequently</a:t>
            </a:r>
            <a:endParaRPr lang="en-US" sz="1600" dirty="0">
              <a:solidFill>
                <a:srgbClr val="00B0F0"/>
              </a:solidFill>
              <a:latin typeface="Calibri Light" panose="020F030202020403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754409" y="1316538"/>
            <a:ext cx="1340918" cy="1340918"/>
          </a:xfrm>
          <a:prstGeom prst="ellipse">
            <a:avLst/>
          </a:prstGeom>
          <a:solidFill>
            <a:srgbClr val="7C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59"/>
          <p:cNvSpPr/>
          <p:nvPr/>
        </p:nvSpPr>
        <p:spPr>
          <a:xfrm rot="10063036">
            <a:off x="8215554" y="1455017"/>
            <a:ext cx="694640" cy="694640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1" name="Group 60"/>
          <p:cNvGrpSpPr/>
          <p:nvPr/>
        </p:nvGrpSpPr>
        <p:grpSpPr>
          <a:xfrm rot="7770468">
            <a:off x="7848675" y="1406789"/>
            <a:ext cx="1148564" cy="1151527"/>
            <a:chOff x="1651767" y="310787"/>
            <a:chExt cx="4663440" cy="4675477"/>
          </a:xfrm>
          <a:effectLst/>
        </p:grpSpPr>
        <p:sp>
          <p:nvSpPr>
            <p:cNvPr id="62" name="Oval 61"/>
            <p:cNvSpPr/>
            <p:nvPr/>
          </p:nvSpPr>
          <p:spPr>
            <a:xfrm>
              <a:off x="1663556" y="310787"/>
              <a:ext cx="4648490" cy="4648489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366856" y="2587199"/>
            <a:ext cx="284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defTabSz="761970">
              <a:defRPr/>
            </a:pPr>
            <a:r>
              <a:rPr lang="en-US" sz="20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410462" y="2960878"/>
            <a:ext cx="389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IN" sz="1600" dirty="0">
                <a:solidFill>
                  <a:schemeClr val="accent5">
                    <a:lumMod val="75000"/>
                  </a:schemeClr>
                </a:solidFill>
              </a:rPr>
              <a:t>Proactively Manage Security Risk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defTabSz="761970">
              <a:defRPr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601884" y="2895614"/>
            <a:ext cx="1340918" cy="1340918"/>
          </a:xfrm>
          <a:prstGeom prst="ellipse">
            <a:avLst/>
          </a:prstGeom>
          <a:solidFill>
            <a:srgbClr val="C71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Oval 67"/>
          <p:cNvSpPr/>
          <p:nvPr/>
        </p:nvSpPr>
        <p:spPr>
          <a:xfrm rot="10063036">
            <a:off x="4063029" y="3034093"/>
            <a:ext cx="694640" cy="694640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9" name="Group 68"/>
          <p:cNvGrpSpPr/>
          <p:nvPr/>
        </p:nvGrpSpPr>
        <p:grpSpPr>
          <a:xfrm rot="7770468">
            <a:off x="3695439" y="2986134"/>
            <a:ext cx="1150973" cy="1154573"/>
            <a:chOff x="1651189" y="298420"/>
            <a:chExt cx="4673223" cy="4687844"/>
          </a:xfrm>
          <a:effectLst/>
        </p:grpSpPr>
        <p:sp>
          <p:nvSpPr>
            <p:cNvPr id="70" name="Oval 69"/>
            <p:cNvSpPr/>
            <p:nvPr/>
          </p:nvSpPr>
          <p:spPr>
            <a:xfrm>
              <a:off x="1651189" y="298420"/>
              <a:ext cx="4673223" cy="4673223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87042" y="4250677"/>
            <a:ext cx="201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2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Agility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16834" y="4548932"/>
            <a:ext cx="3106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IN" sz="1600" dirty="0">
                <a:solidFill>
                  <a:srgbClr val="C00000"/>
                </a:solidFill>
              </a:rPr>
              <a:t>Application Availability and Reliability</a:t>
            </a:r>
          </a:p>
          <a:p>
            <a:pPr algn="ctr" defTabSz="761970">
              <a:defRPr/>
            </a:pPr>
            <a:endParaRPr lang="en-US" sz="1600" dirty="0">
              <a:solidFill>
                <a:srgbClr val="C00000"/>
              </a:solidFill>
              <a:latin typeface="Calibri Light" panose="020F0302020204030204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965419" y="2943959"/>
            <a:ext cx="1340918" cy="1340918"/>
          </a:xfrm>
          <a:prstGeom prst="ellipse">
            <a:avLst/>
          </a:prstGeom>
          <a:solidFill>
            <a:srgbClr val="D4D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Oval 75"/>
          <p:cNvSpPr/>
          <p:nvPr/>
        </p:nvSpPr>
        <p:spPr>
          <a:xfrm rot="10063036">
            <a:off x="7426563" y="3082438"/>
            <a:ext cx="694640" cy="694640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7" name="Group 76"/>
          <p:cNvGrpSpPr/>
          <p:nvPr/>
        </p:nvGrpSpPr>
        <p:grpSpPr>
          <a:xfrm rot="7770468">
            <a:off x="7059167" y="3034458"/>
            <a:ext cx="1148564" cy="1150189"/>
            <a:chOff x="1651767" y="316218"/>
            <a:chExt cx="4663440" cy="4670046"/>
          </a:xfrm>
          <a:effectLst/>
        </p:grpSpPr>
        <p:sp>
          <p:nvSpPr>
            <p:cNvPr id="78" name="Oval 77"/>
            <p:cNvSpPr/>
            <p:nvPr/>
          </p:nvSpPr>
          <p:spPr>
            <a:xfrm>
              <a:off x="1668987" y="316218"/>
              <a:ext cx="4637629" cy="4637628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50832" y="4280564"/>
            <a:ext cx="201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2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Cost reduction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69126" y="4635702"/>
            <a:ext cx="329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Maintenance &amp; Support Save 10X</a:t>
            </a:r>
          </a:p>
          <a:p>
            <a:pPr defTabSz="761970">
              <a:defRPr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Reduce SW License Costs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16369" y="3561929"/>
            <a:ext cx="1340918" cy="1340918"/>
          </a:xfrm>
          <a:prstGeom prst="ellipse">
            <a:avLst/>
          </a:prstGeom>
          <a:solidFill>
            <a:srgbClr val="F6A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Oval 83"/>
          <p:cNvSpPr/>
          <p:nvPr/>
        </p:nvSpPr>
        <p:spPr>
          <a:xfrm rot="10063036">
            <a:off x="5777514" y="3700408"/>
            <a:ext cx="694640" cy="694640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5" name="Group 84"/>
          <p:cNvGrpSpPr/>
          <p:nvPr/>
        </p:nvGrpSpPr>
        <p:grpSpPr>
          <a:xfrm rot="7770468">
            <a:off x="5410923" y="3652041"/>
            <a:ext cx="1148580" cy="1152322"/>
            <a:chOff x="1651767" y="307559"/>
            <a:chExt cx="4663506" cy="4678705"/>
          </a:xfrm>
          <a:effectLst/>
        </p:grpSpPr>
        <p:sp>
          <p:nvSpPr>
            <p:cNvPr id="86" name="Oval 85"/>
            <p:cNvSpPr/>
            <p:nvPr/>
          </p:nvSpPr>
          <p:spPr>
            <a:xfrm>
              <a:off x="1660328" y="307559"/>
              <a:ext cx="4654945" cy="4654945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en-US" sz="15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463199" y="4894768"/>
            <a:ext cx="29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2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Dev and Ops Efficiency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48396" y="5291050"/>
            <a:ext cx="3600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Deploy Apps 75% Faster</a:t>
            </a:r>
          </a:p>
          <a:p>
            <a:pPr defTabSz="761970">
              <a:defRPr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Reduce Developer Onboarding Time by 65%</a:t>
            </a:r>
          </a:p>
          <a:p>
            <a:pPr algn="ctr" defTabSz="761970">
              <a:defRPr/>
            </a:pPr>
            <a:endParaRPr lang="en-US" sz="1600" dirty="0">
              <a:solidFill>
                <a:schemeClr val="accent2">
                  <a:lumMod val="75000"/>
                </a:schemeClr>
              </a:solidFill>
              <a:latin typeface="Calibri Light" panose="020F0302020204030204"/>
            </a:endParaRPr>
          </a:p>
        </p:txBody>
      </p:sp>
      <p:pic>
        <p:nvPicPr>
          <p:cNvPr id="2" name="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120896" y="58624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 advTm="34000"/>
    </mc:Choice>
    <mc:Fallback xmlns="">
      <p:transition advClick="0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3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3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32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3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3" presetClass="entr" presetSubtype="32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32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3" presetClass="entr" presetSubtype="32" fill="hold" grpId="0" nodeType="withEffect">
                                  <p:stCondLst>
                                    <p:cond delay="20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3" presetClass="entr" presetSubtype="3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2" grpId="0" animBg="1"/>
      <p:bldP spid="74" grpId="0" animBg="1"/>
      <p:bldP spid="66" grpId="0" animBg="1"/>
      <p:bldP spid="58" grpId="0" animBg="1"/>
      <p:bldP spid="41" grpId="0" animBg="1"/>
      <p:bldP spid="5" grpId="0" animBg="1"/>
      <p:bldP spid="8" grpId="0" animBg="1"/>
      <p:bldP spid="17" grpId="0"/>
      <p:bldP spid="25" grpId="0" animBg="1"/>
      <p:bldP spid="26" grpId="0" animBg="1"/>
      <p:bldP spid="38" grpId="0"/>
      <p:bldP spid="39" grpId="0"/>
      <p:bldP spid="59" grpId="0" animBg="1"/>
      <p:bldP spid="60" grpId="0" animBg="1"/>
      <p:bldP spid="64" grpId="0"/>
      <p:bldP spid="65" grpId="0"/>
      <p:bldP spid="67" grpId="0" animBg="1"/>
      <p:bldP spid="68" grpId="0" animBg="1"/>
      <p:bldP spid="72" grpId="0"/>
      <p:bldP spid="73" grpId="0"/>
      <p:bldP spid="75" grpId="0" animBg="1"/>
      <p:bldP spid="76" grpId="0" animBg="1"/>
      <p:bldP spid="80" grpId="0"/>
      <p:bldP spid="81" grpId="0"/>
      <p:bldP spid="83" grpId="0" animBg="1"/>
      <p:bldP spid="84" grpId="0" animBg="1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dow3_Step 3">
            <a:extLst>
              <a:ext uri="{FF2B5EF4-FFF2-40B4-BE49-F238E27FC236}">
                <a16:creationId xmlns:a16="http://schemas.microsoft.com/office/drawing/2014/main" id="{5A68EEF3-D77A-2D41-A3F0-89C715194762}"/>
              </a:ext>
            </a:extLst>
          </p:cNvPr>
          <p:cNvSpPr/>
          <p:nvPr/>
        </p:nvSpPr>
        <p:spPr>
          <a:xfrm rot="2484876">
            <a:off x="5350405" y="2492392"/>
            <a:ext cx="585876" cy="3123002"/>
          </a:xfrm>
          <a:prstGeom prst="rect">
            <a:avLst/>
          </a:pr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D7D8D8">
                  <a:alpha val="68000"/>
                </a:srgbClr>
              </a:gs>
              <a:gs pos="73000">
                <a:srgbClr val="D0D0D0">
                  <a:alpha val="85000"/>
                </a:srgbClr>
              </a:gs>
              <a:gs pos="100000">
                <a:srgbClr val="CBC5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dow2_Step 3">
            <a:extLst>
              <a:ext uri="{FF2B5EF4-FFF2-40B4-BE49-F238E27FC236}">
                <a16:creationId xmlns:a16="http://schemas.microsoft.com/office/drawing/2014/main" id="{FDAEC5B4-A590-F94F-B6F7-040C0865408A}"/>
              </a:ext>
            </a:extLst>
          </p:cNvPr>
          <p:cNvSpPr/>
          <p:nvPr/>
        </p:nvSpPr>
        <p:spPr>
          <a:xfrm rot="2465898">
            <a:off x="4582697" y="3795881"/>
            <a:ext cx="1122049" cy="3123002"/>
          </a:xfrm>
          <a:prstGeom prst="rect">
            <a:avLst/>
          </a:prstGeom>
          <a:gradFill flip="none" rotWithShape="1">
            <a:gsLst>
              <a:gs pos="16000">
                <a:srgbClr val="E0E2E3">
                  <a:alpha val="0"/>
                </a:srgbClr>
              </a:gs>
              <a:gs pos="38000">
                <a:srgbClr val="D7D8D8">
                  <a:alpha val="2000"/>
                </a:srgbClr>
              </a:gs>
              <a:gs pos="72000">
                <a:srgbClr val="D0D0D0">
                  <a:alpha val="59000"/>
                </a:srgbClr>
              </a:gs>
              <a:gs pos="100000">
                <a:srgbClr val="CBC5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dow1_Step 3">
            <a:extLst>
              <a:ext uri="{FF2B5EF4-FFF2-40B4-BE49-F238E27FC236}">
                <a16:creationId xmlns:a16="http://schemas.microsoft.com/office/drawing/2014/main" id="{84C4212A-E50F-304F-B816-C4EAA0F72776}"/>
              </a:ext>
            </a:extLst>
          </p:cNvPr>
          <p:cNvSpPr/>
          <p:nvPr/>
        </p:nvSpPr>
        <p:spPr>
          <a:xfrm rot="4964249">
            <a:off x="2756784" y="1100249"/>
            <a:ext cx="3613649" cy="4045622"/>
          </a:xfrm>
          <a:custGeom>
            <a:avLst/>
            <a:gdLst>
              <a:gd name="connsiteX0" fmla="*/ 3453241 w 3613649"/>
              <a:gd name="connsiteY0" fmla="*/ 1235442 h 4045622"/>
              <a:gd name="connsiteX1" fmla="*/ 3613649 w 3613649"/>
              <a:gd name="connsiteY1" fmla="*/ 2022811 h 4045622"/>
              <a:gd name="connsiteX2" fmla="*/ 1572444 w 3613649"/>
              <a:gd name="connsiteY2" fmla="*/ 4045622 h 4045622"/>
              <a:gd name="connsiteX3" fmla="*/ 965452 w 3613649"/>
              <a:gd name="connsiteY3" fmla="*/ 3954681 h 4045622"/>
              <a:gd name="connsiteX4" fmla="*/ 819507 w 3613649"/>
              <a:gd name="connsiteY4" fmla="*/ 3901745 h 4045622"/>
              <a:gd name="connsiteX5" fmla="*/ 981225 w 3613649"/>
              <a:gd name="connsiteY5" fmla="*/ 3895157 h 4045622"/>
              <a:gd name="connsiteX6" fmla="*/ 2813729 w 3613649"/>
              <a:gd name="connsiteY6" fmla="*/ 2256990 h 4045622"/>
              <a:gd name="connsiteX7" fmla="*/ 772524 w 3613649"/>
              <a:gd name="connsiteY7" fmla="*/ 610321 h 4045622"/>
              <a:gd name="connsiteX8" fmla="*/ 165532 w 3613649"/>
              <a:gd name="connsiteY8" fmla="*/ 684352 h 4045622"/>
              <a:gd name="connsiteX9" fmla="*/ 0 w 3613649"/>
              <a:gd name="connsiteY9" fmla="*/ 733227 h 4045622"/>
              <a:gd name="connsiteX10" fmla="*/ 129094 w 3613649"/>
              <a:gd name="connsiteY10" fmla="*/ 592467 h 4045622"/>
              <a:gd name="connsiteX11" fmla="*/ 1572444 w 3613649"/>
              <a:gd name="connsiteY11" fmla="*/ 0 h 4045622"/>
              <a:gd name="connsiteX12" fmla="*/ 3453241 w 3613649"/>
              <a:gd name="connsiteY12" fmla="*/ 1235442 h 404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3649" h="4045622">
                <a:moveTo>
                  <a:pt x="3453241" y="1235442"/>
                </a:moveTo>
                <a:cubicBezTo>
                  <a:pt x="3556532" y="1477447"/>
                  <a:pt x="3613649" y="1743519"/>
                  <a:pt x="3613649" y="2022811"/>
                </a:cubicBezTo>
                <a:cubicBezTo>
                  <a:pt x="3613649" y="3139979"/>
                  <a:pt x="2699770" y="4045622"/>
                  <a:pt x="1572444" y="4045622"/>
                </a:cubicBezTo>
                <a:cubicBezTo>
                  <a:pt x="1361070" y="4045622"/>
                  <a:pt x="1157201" y="4013783"/>
                  <a:pt x="965452" y="3954681"/>
                </a:cubicBezTo>
                <a:lnTo>
                  <a:pt x="819507" y="3901745"/>
                </a:lnTo>
                <a:lnTo>
                  <a:pt x="981225" y="3895157"/>
                </a:lnTo>
                <a:cubicBezTo>
                  <a:pt x="2010515" y="3810831"/>
                  <a:pt x="2813729" y="3109581"/>
                  <a:pt x="2813729" y="2256990"/>
                </a:cubicBezTo>
                <a:cubicBezTo>
                  <a:pt x="2813729" y="1347560"/>
                  <a:pt x="1899850" y="610321"/>
                  <a:pt x="772524" y="610321"/>
                </a:cubicBezTo>
                <a:cubicBezTo>
                  <a:pt x="561150" y="610321"/>
                  <a:pt x="357281" y="636239"/>
                  <a:pt x="165532" y="684352"/>
                </a:cubicBezTo>
                <a:lnTo>
                  <a:pt x="0" y="733227"/>
                </a:lnTo>
                <a:lnTo>
                  <a:pt x="129094" y="592467"/>
                </a:lnTo>
                <a:cubicBezTo>
                  <a:pt x="498480" y="226411"/>
                  <a:pt x="1008781" y="0"/>
                  <a:pt x="1572444" y="0"/>
                </a:cubicBezTo>
                <a:cubicBezTo>
                  <a:pt x="2417938" y="0"/>
                  <a:pt x="3143369" y="509424"/>
                  <a:pt x="3453241" y="1235442"/>
                </a:cubicBez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D7D8D8">
                  <a:alpha val="68000"/>
                </a:srgbClr>
              </a:gs>
              <a:gs pos="73000">
                <a:srgbClr val="D0D0D0">
                  <a:alpha val="85000"/>
                </a:srgbClr>
              </a:gs>
              <a:gs pos="100000">
                <a:srgbClr val="CBC5C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hadow1_Step 3">
            <a:extLst>
              <a:ext uri="{FF2B5EF4-FFF2-40B4-BE49-F238E27FC236}">
                <a16:creationId xmlns:a16="http://schemas.microsoft.com/office/drawing/2014/main" id="{1BE6B094-CFAD-BF46-BBF5-A76122173E5E}"/>
              </a:ext>
            </a:extLst>
          </p:cNvPr>
          <p:cNvSpPr/>
          <p:nvPr/>
        </p:nvSpPr>
        <p:spPr>
          <a:xfrm rot="17469094">
            <a:off x="1309385" y="702537"/>
            <a:ext cx="3613649" cy="4045622"/>
          </a:xfrm>
          <a:custGeom>
            <a:avLst/>
            <a:gdLst>
              <a:gd name="connsiteX0" fmla="*/ 3453241 w 3613649"/>
              <a:gd name="connsiteY0" fmla="*/ 1235442 h 4045622"/>
              <a:gd name="connsiteX1" fmla="*/ 3613649 w 3613649"/>
              <a:gd name="connsiteY1" fmla="*/ 2022811 h 4045622"/>
              <a:gd name="connsiteX2" fmla="*/ 1572444 w 3613649"/>
              <a:gd name="connsiteY2" fmla="*/ 4045622 h 4045622"/>
              <a:gd name="connsiteX3" fmla="*/ 965452 w 3613649"/>
              <a:gd name="connsiteY3" fmla="*/ 3954681 h 4045622"/>
              <a:gd name="connsiteX4" fmla="*/ 819507 w 3613649"/>
              <a:gd name="connsiteY4" fmla="*/ 3901745 h 4045622"/>
              <a:gd name="connsiteX5" fmla="*/ 981225 w 3613649"/>
              <a:gd name="connsiteY5" fmla="*/ 3895157 h 4045622"/>
              <a:gd name="connsiteX6" fmla="*/ 2813729 w 3613649"/>
              <a:gd name="connsiteY6" fmla="*/ 2256990 h 4045622"/>
              <a:gd name="connsiteX7" fmla="*/ 772524 w 3613649"/>
              <a:gd name="connsiteY7" fmla="*/ 610321 h 4045622"/>
              <a:gd name="connsiteX8" fmla="*/ 165532 w 3613649"/>
              <a:gd name="connsiteY8" fmla="*/ 684352 h 4045622"/>
              <a:gd name="connsiteX9" fmla="*/ 0 w 3613649"/>
              <a:gd name="connsiteY9" fmla="*/ 733227 h 4045622"/>
              <a:gd name="connsiteX10" fmla="*/ 129094 w 3613649"/>
              <a:gd name="connsiteY10" fmla="*/ 592467 h 4045622"/>
              <a:gd name="connsiteX11" fmla="*/ 1572444 w 3613649"/>
              <a:gd name="connsiteY11" fmla="*/ 0 h 4045622"/>
              <a:gd name="connsiteX12" fmla="*/ 3453241 w 3613649"/>
              <a:gd name="connsiteY12" fmla="*/ 1235442 h 404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3649" h="4045622">
                <a:moveTo>
                  <a:pt x="3453241" y="1235442"/>
                </a:moveTo>
                <a:cubicBezTo>
                  <a:pt x="3556532" y="1477447"/>
                  <a:pt x="3613649" y="1743519"/>
                  <a:pt x="3613649" y="2022811"/>
                </a:cubicBezTo>
                <a:cubicBezTo>
                  <a:pt x="3613649" y="3139979"/>
                  <a:pt x="2699770" y="4045622"/>
                  <a:pt x="1572444" y="4045622"/>
                </a:cubicBezTo>
                <a:cubicBezTo>
                  <a:pt x="1361070" y="4045622"/>
                  <a:pt x="1157201" y="4013783"/>
                  <a:pt x="965452" y="3954681"/>
                </a:cubicBezTo>
                <a:lnTo>
                  <a:pt x="819507" y="3901745"/>
                </a:lnTo>
                <a:lnTo>
                  <a:pt x="981225" y="3895157"/>
                </a:lnTo>
                <a:cubicBezTo>
                  <a:pt x="2010515" y="3810831"/>
                  <a:pt x="2813729" y="3109581"/>
                  <a:pt x="2813729" y="2256990"/>
                </a:cubicBezTo>
                <a:cubicBezTo>
                  <a:pt x="2813729" y="1347560"/>
                  <a:pt x="1899850" y="610321"/>
                  <a:pt x="772524" y="610321"/>
                </a:cubicBezTo>
                <a:cubicBezTo>
                  <a:pt x="561150" y="610321"/>
                  <a:pt x="357281" y="636239"/>
                  <a:pt x="165532" y="684352"/>
                </a:cubicBezTo>
                <a:lnTo>
                  <a:pt x="0" y="733227"/>
                </a:lnTo>
                <a:lnTo>
                  <a:pt x="129094" y="592467"/>
                </a:lnTo>
                <a:cubicBezTo>
                  <a:pt x="498480" y="226411"/>
                  <a:pt x="1008781" y="0"/>
                  <a:pt x="1572444" y="0"/>
                </a:cubicBezTo>
                <a:cubicBezTo>
                  <a:pt x="2417938" y="0"/>
                  <a:pt x="3143369" y="509424"/>
                  <a:pt x="3453241" y="1235442"/>
                </a:cubicBez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D7D8D8">
                  <a:alpha val="68000"/>
                </a:srgbClr>
              </a:gs>
              <a:gs pos="73000">
                <a:srgbClr val="D0D0D0">
                  <a:alpha val="85000"/>
                </a:srgbClr>
              </a:gs>
              <a:gs pos="100000">
                <a:srgbClr val="CBC5C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dow Arrow_Step 3">
            <a:extLst>
              <a:ext uri="{FF2B5EF4-FFF2-40B4-BE49-F238E27FC236}">
                <a16:creationId xmlns:a16="http://schemas.microsoft.com/office/drawing/2014/main" id="{3869F73F-597E-004D-AB93-44AA08275E1E}"/>
              </a:ext>
            </a:extLst>
          </p:cNvPr>
          <p:cNvSpPr/>
          <p:nvPr/>
        </p:nvSpPr>
        <p:spPr>
          <a:xfrm rot="19757061">
            <a:off x="2566550" y="269511"/>
            <a:ext cx="2709046" cy="3942512"/>
          </a:xfrm>
          <a:custGeom>
            <a:avLst/>
            <a:gdLst>
              <a:gd name="connsiteX0" fmla="*/ 1913192 w 2709046"/>
              <a:gd name="connsiteY0" fmla="*/ 0 h 3942512"/>
              <a:gd name="connsiteX1" fmla="*/ 1789865 w 2709046"/>
              <a:gd name="connsiteY1" fmla="*/ 200633 h 3942512"/>
              <a:gd name="connsiteX2" fmla="*/ 1880473 w 2709046"/>
              <a:gd name="connsiteY2" fmla="*/ 254877 h 3942512"/>
              <a:gd name="connsiteX3" fmla="*/ 2709046 w 2709046"/>
              <a:gd name="connsiteY3" fmla="*/ 1992002 h 3942512"/>
              <a:gd name="connsiteX4" fmla="*/ 1188025 w 2709046"/>
              <a:gd name="connsiteY4" fmla="*/ 3942512 h 3942512"/>
              <a:gd name="connsiteX5" fmla="*/ 14331 w 2709046"/>
              <a:gd name="connsiteY5" fmla="*/ 3232708 h 3942512"/>
              <a:gd name="connsiteX6" fmla="*/ 0 w 2709046"/>
              <a:gd name="connsiteY6" fmla="*/ 3208132 h 3942512"/>
              <a:gd name="connsiteX7" fmla="*/ 42656 w 2709046"/>
              <a:gd name="connsiteY7" fmla="*/ 3270641 h 3942512"/>
              <a:gd name="connsiteX8" fmla="*/ 778309 w 2709046"/>
              <a:gd name="connsiteY8" fmla="*/ 3676497 h 3942512"/>
              <a:gd name="connsiteX9" fmla="*/ 1818680 w 2709046"/>
              <a:gd name="connsiteY9" fmla="*/ 2290820 h 3942512"/>
              <a:gd name="connsiteX10" fmla="*/ 1390720 w 2709046"/>
              <a:gd name="connsiteY10" fmla="*/ 1170532 h 3942512"/>
              <a:gd name="connsiteX11" fmla="*/ 1278991 w 2709046"/>
              <a:gd name="connsiteY11" fmla="*/ 1076413 h 3942512"/>
              <a:gd name="connsiteX12" fmla="*/ 1270069 w 2709046"/>
              <a:gd name="connsiteY12" fmla="*/ 1076569 h 3942512"/>
              <a:gd name="connsiteX13" fmla="*/ 1146419 w 2709046"/>
              <a:gd name="connsiteY13" fmla="*/ 1247413 h 3942512"/>
              <a:gd name="connsiteX14" fmla="*/ 808963 w 2709046"/>
              <a:gd name="connsiteY14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9046" h="3942512">
                <a:moveTo>
                  <a:pt x="1913192" y="0"/>
                </a:moveTo>
                <a:lnTo>
                  <a:pt x="1789865" y="200633"/>
                </a:lnTo>
                <a:lnTo>
                  <a:pt x="1880473" y="254877"/>
                </a:lnTo>
                <a:cubicBezTo>
                  <a:pt x="2372378" y="577974"/>
                  <a:pt x="2709047" y="1234570"/>
                  <a:pt x="2709046" y="1992002"/>
                </a:cubicBezTo>
                <a:cubicBezTo>
                  <a:pt x="2709046" y="3069239"/>
                  <a:pt x="2028062" y="3942512"/>
                  <a:pt x="1188025" y="3942512"/>
                </a:cubicBezTo>
                <a:cubicBezTo>
                  <a:pt x="715504" y="3942513"/>
                  <a:pt x="293308" y="3666203"/>
                  <a:pt x="14331" y="3232708"/>
                </a:cubicBezTo>
                <a:lnTo>
                  <a:pt x="0" y="3208132"/>
                </a:lnTo>
                <a:lnTo>
                  <a:pt x="42656" y="3270641"/>
                </a:lnTo>
                <a:cubicBezTo>
                  <a:pt x="230926" y="3521400"/>
                  <a:pt x="491018" y="3676497"/>
                  <a:pt x="778309" y="3676497"/>
                </a:cubicBezTo>
                <a:cubicBezTo>
                  <a:pt x="1352890" y="3676497"/>
                  <a:pt x="1818680" y="3056108"/>
                  <a:pt x="1818680" y="2290820"/>
                </a:cubicBezTo>
                <a:cubicBezTo>
                  <a:pt x="1818680" y="1830451"/>
                  <a:pt x="1650121" y="1422518"/>
                  <a:pt x="1390720" y="1170532"/>
                </a:cubicBezTo>
                <a:lnTo>
                  <a:pt x="1278991" y="1076413"/>
                </a:lnTo>
                <a:lnTo>
                  <a:pt x="1270069" y="1076569"/>
                </a:lnTo>
                <a:lnTo>
                  <a:pt x="1146419" y="1247413"/>
                </a:lnTo>
                <a:lnTo>
                  <a:pt x="808963" y="18061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Shadow Dark_Step 3">
            <a:extLst>
              <a:ext uri="{FF2B5EF4-FFF2-40B4-BE49-F238E27FC236}">
                <a16:creationId xmlns:a16="http://schemas.microsoft.com/office/drawing/2014/main" id="{DB23C4C7-3E5D-2540-B0CF-2840735917E2}"/>
              </a:ext>
            </a:extLst>
          </p:cNvPr>
          <p:cNvSpPr/>
          <p:nvPr/>
        </p:nvSpPr>
        <p:spPr>
          <a:xfrm rot="19705281">
            <a:off x="2566550" y="236383"/>
            <a:ext cx="2709046" cy="3942512"/>
          </a:xfrm>
          <a:custGeom>
            <a:avLst/>
            <a:gdLst>
              <a:gd name="connsiteX0" fmla="*/ 1913192 w 2709046"/>
              <a:gd name="connsiteY0" fmla="*/ 0 h 3942512"/>
              <a:gd name="connsiteX1" fmla="*/ 1789865 w 2709046"/>
              <a:gd name="connsiteY1" fmla="*/ 200633 h 3942512"/>
              <a:gd name="connsiteX2" fmla="*/ 1880473 w 2709046"/>
              <a:gd name="connsiteY2" fmla="*/ 254877 h 3942512"/>
              <a:gd name="connsiteX3" fmla="*/ 2709046 w 2709046"/>
              <a:gd name="connsiteY3" fmla="*/ 1992002 h 3942512"/>
              <a:gd name="connsiteX4" fmla="*/ 1188025 w 2709046"/>
              <a:gd name="connsiteY4" fmla="*/ 3942512 h 3942512"/>
              <a:gd name="connsiteX5" fmla="*/ 14331 w 2709046"/>
              <a:gd name="connsiteY5" fmla="*/ 3232708 h 3942512"/>
              <a:gd name="connsiteX6" fmla="*/ 0 w 2709046"/>
              <a:gd name="connsiteY6" fmla="*/ 3208132 h 3942512"/>
              <a:gd name="connsiteX7" fmla="*/ 42656 w 2709046"/>
              <a:gd name="connsiteY7" fmla="*/ 3270641 h 3942512"/>
              <a:gd name="connsiteX8" fmla="*/ 778309 w 2709046"/>
              <a:gd name="connsiteY8" fmla="*/ 3676497 h 3942512"/>
              <a:gd name="connsiteX9" fmla="*/ 1818680 w 2709046"/>
              <a:gd name="connsiteY9" fmla="*/ 2290820 h 3942512"/>
              <a:gd name="connsiteX10" fmla="*/ 1390720 w 2709046"/>
              <a:gd name="connsiteY10" fmla="*/ 1170532 h 3942512"/>
              <a:gd name="connsiteX11" fmla="*/ 1278991 w 2709046"/>
              <a:gd name="connsiteY11" fmla="*/ 1076413 h 3942512"/>
              <a:gd name="connsiteX12" fmla="*/ 1270069 w 2709046"/>
              <a:gd name="connsiteY12" fmla="*/ 1076569 h 3942512"/>
              <a:gd name="connsiteX13" fmla="*/ 1146419 w 2709046"/>
              <a:gd name="connsiteY13" fmla="*/ 1247413 h 3942512"/>
              <a:gd name="connsiteX14" fmla="*/ 808963 w 2709046"/>
              <a:gd name="connsiteY14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9046" h="3942512">
                <a:moveTo>
                  <a:pt x="1913192" y="0"/>
                </a:moveTo>
                <a:lnTo>
                  <a:pt x="1789865" y="200633"/>
                </a:lnTo>
                <a:lnTo>
                  <a:pt x="1880473" y="254877"/>
                </a:lnTo>
                <a:cubicBezTo>
                  <a:pt x="2372378" y="577974"/>
                  <a:pt x="2709047" y="1234570"/>
                  <a:pt x="2709046" y="1992002"/>
                </a:cubicBezTo>
                <a:cubicBezTo>
                  <a:pt x="2709046" y="3069239"/>
                  <a:pt x="2028062" y="3942512"/>
                  <a:pt x="1188025" y="3942512"/>
                </a:cubicBezTo>
                <a:cubicBezTo>
                  <a:pt x="715504" y="3942513"/>
                  <a:pt x="293308" y="3666203"/>
                  <a:pt x="14331" y="3232708"/>
                </a:cubicBezTo>
                <a:lnTo>
                  <a:pt x="0" y="3208132"/>
                </a:lnTo>
                <a:lnTo>
                  <a:pt x="42656" y="3270641"/>
                </a:lnTo>
                <a:cubicBezTo>
                  <a:pt x="230926" y="3521400"/>
                  <a:pt x="491018" y="3676497"/>
                  <a:pt x="778309" y="3676497"/>
                </a:cubicBezTo>
                <a:cubicBezTo>
                  <a:pt x="1352890" y="3676497"/>
                  <a:pt x="1818680" y="3056108"/>
                  <a:pt x="1818680" y="2290820"/>
                </a:cubicBezTo>
                <a:cubicBezTo>
                  <a:pt x="1818680" y="1830451"/>
                  <a:pt x="1650121" y="1422518"/>
                  <a:pt x="1390720" y="1170532"/>
                </a:cubicBezTo>
                <a:lnTo>
                  <a:pt x="1278991" y="1076413"/>
                </a:lnTo>
                <a:lnTo>
                  <a:pt x="1270069" y="1076569"/>
                </a:lnTo>
                <a:lnTo>
                  <a:pt x="1146419" y="1247413"/>
                </a:lnTo>
                <a:lnTo>
                  <a:pt x="808963" y="180611"/>
                </a:lnTo>
                <a:close/>
              </a:path>
            </a:pathLst>
          </a:custGeom>
          <a:solidFill>
            <a:srgbClr val="ED6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Shadow Light_Step 3">
            <a:extLst>
              <a:ext uri="{FF2B5EF4-FFF2-40B4-BE49-F238E27FC236}">
                <a16:creationId xmlns:a16="http://schemas.microsoft.com/office/drawing/2014/main" id="{B5D17800-C24E-1A4C-BF7F-CCEC40DFD079}"/>
              </a:ext>
            </a:extLst>
          </p:cNvPr>
          <p:cNvSpPr/>
          <p:nvPr/>
        </p:nvSpPr>
        <p:spPr>
          <a:xfrm rot="19705281">
            <a:off x="2789340" y="173386"/>
            <a:ext cx="2468442" cy="3942512"/>
          </a:xfrm>
          <a:custGeom>
            <a:avLst/>
            <a:gdLst>
              <a:gd name="connsiteX0" fmla="*/ 0 w 2468442"/>
              <a:gd name="connsiteY0" fmla="*/ 3517095 h 3942512"/>
              <a:gd name="connsiteX1" fmla="*/ 38036 w 2468442"/>
              <a:gd name="connsiteY1" fmla="*/ 3553211 h 3942512"/>
              <a:gd name="connsiteX2" fmla="*/ 8362 w 2468442"/>
              <a:gd name="connsiteY2" fmla="*/ 3526496 h 3942512"/>
              <a:gd name="connsiteX3" fmla="*/ 1672588 w 2468442"/>
              <a:gd name="connsiteY3" fmla="*/ 0 h 3942512"/>
              <a:gd name="connsiteX4" fmla="*/ 1549261 w 2468442"/>
              <a:gd name="connsiteY4" fmla="*/ 200633 h 3942512"/>
              <a:gd name="connsiteX5" fmla="*/ 1639869 w 2468442"/>
              <a:gd name="connsiteY5" fmla="*/ 254877 h 3942512"/>
              <a:gd name="connsiteX6" fmla="*/ 2468442 w 2468442"/>
              <a:gd name="connsiteY6" fmla="*/ 1992002 h 3942512"/>
              <a:gd name="connsiteX7" fmla="*/ 947421 w 2468442"/>
              <a:gd name="connsiteY7" fmla="*/ 3942512 h 3942512"/>
              <a:gd name="connsiteX8" fmla="*/ 143098 w 2468442"/>
              <a:gd name="connsiteY8" fmla="*/ 3647796 h 3942512"/>
              <a:gd name="connsiteX9" fmla="*/ 42808 w 2468442"/>
              <a:gd name="connsiteY9" fmla="*/ 3557506 h 3942512"/>
              <a:gd name="connsiteX10" fmla="*/ 158122 w 2468442"/>
              <a:gd name="connsiteY10" fmla="*/ 3647543 h 3942512"/>
              <a:gd name="connsiteX11" fmla="*/ 942895 w 2468442"/>
              <a:gd name="connsiteY11" fmla="*/ 3856965 h 3942512"/>
              <a:gd name="connsiteX12" fmla="*/ 2014806 w 2468442"/>
              <a:gd name="connsiteY12" fmla="*/ 1843552 h 3942512"/>
              <a:gd name="connsiteX13" fmla="*/ 571606 w 2468442"/>
              <a:gd name="connsiteY13" fmla="*/ 189127 h 3942512"/>
              <a:gd name="connsiteX14" fmla="*/ 571064 w 2468442"/>
              <a:gd name="connsiteY14" fmla="*/ 189164 h 3942512"/>
              <a:gd name="connsiteX15" fmla="*/ 568359 w 2468442"/>
              <a:gd name="connsiteY15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68442" h="3942512">
                <a:moveTo>
                  <a:pt x="0" y="3517095"/>
                </a:moveTo>
                <a:lnTo>
                  <a:pt x="38036" y="3553211"/>
                </a:lnTo>
                <a:lnTo>
                  <a:pt x="8362" y="3526496"/>
                </a:lnTo>
                <a:close/>
                <a:moveTo>
                  <a:pt x="1672588" y="0"/>
                </a:moveTo>
                <a:lnTo>
                  <a:pt x="1549261" y="200633"/>
                </a:lnTo>
                <a:lnTo>
                  <a:pt x="1639869" y="254877"/>
                </a:lnTo>
                <a:cubicBezTo>
                  <a:pt x="2131774" y="577974"/>
                  <a:pt x="2468443" y="1234570"/>
                  <a:pt x="2468442" y="1992002"/>
                </a:cubicBezTo>
                <a:cubicBezTo>
                  <a:pt x="2468442" y="3069239"/>
                  <a:pt x="1787458" y="3942512"/>
                  <a:pt x="947421" y="3942512"/>
                </a:cubicBezTo>
                <a:cubicBezTo>
                  <a:pt x="652095" y="3942512"/>
                  <a:pt x="376428" y="3834579"/>
                  <a:pt x="143098" y="3647796"/>
                </a:cubicBezTo>
                <a:lnTo>
                  <a:pt x="42808" y="3557506"/>
                </a:lnTo>
                <a:lnTo>
                  <a:pt x="158122" y="3647543"/>
                </a:lnTo>
                <a:cubicBezTo>
                  <a:pt x="397150" y="3815382"/>
                  <a:pt x="668272" y="3895112"/>
                  <a:pt x="942895" y="3856965"/>
                </a:cubicBezTo>
                <a:cubicBezTo>
                  <a:pt x="1675224" y="3755241"/>
                  <a:pt x="2155135" y="2853805"/>
                  <a:pt x="2014806" y="1843552"/>
                </a:cubicBezTo>
                <a:cubicBezTo>
                  <a:pt x="1883247" y="896439"/>
                  <a:pt x="1253261" y="189923"/>
                  <a:pt x="571606" y="189127"/>
                </a:cubicBezTo>
                <a:lnTo>
                  <a:pt x="571064" y="189164"/>
                </a:lnTo>
                <a:lnTo>
                  <a:pt x="568359" y="180611"/>
                </a:lnTo>
                <a:close/>
              </a:path>
            </a:pathLst>
          </a:custGeom>
          <a:solidFill>
            <a:srgbClr val="FD8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1_Step 3">
            <a:extLst>
              <a:ext uri="{FF2B5EF4-FFF2-40B4-BE49-F238E27FC236}">
                <a16:creationId xmlns:a16="http://schemas.microsoft.com/office/drawing/2014/main" id="{4983169A-B8E9-A743-BC4B-ED1244E40823}"/>
              </a:ext>
            </a:extLst>
          </p:cNvPr>
          <p:cNvSpPr/>
          <p:nvPr/>
        </p:nvSpPr>
        <p:spPr>
          <a:xfrm rot="3016189">
            <a:off x="3012469" y="1501649"/>
            <a:ext cx="2500695" cy="53298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18968"/>
              </a:avLst>
            </a:prstTxWarp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42" name="Shadow5_Step 3">
            <a:extLst>
              <a:ext uri="{FF2B5EF4-FFF2-40B4-BE49-F238E27FC236}">
                <a16:creationId xmlns:a16="http://schemas.microsoft.com/office/drawing/2014/main" id="{049BEED4-8921-824B-A1B9-20FE0B0699D4}"/>
              </a:ext>
            </a:extLst>
          </p:cNvPr>
          <p:cNvSpPr/>
          <p:nvPr/>
        </p:nvSpPr>
        <p:spPr>
          <a:xfrm rot="3640581">
            <a:off x="2230444" y="1137410"/>
            <a:ext cx="1295933" cy="333994"/>
          </a:xfrm>
          <a:custGeom>
            <a:avLst/>
            <a:gdLst>
              <a:gd name="connsiteX0" fmla="*/ 0 w 1370169"/>
              <a:gd name="connsiteY0" fmla="*/ 1426817 h 1426817"/>
              <a:gd name="connsiteX1" fmla="*/ 0 w 1370169"/>
              <a:gd name="connsiteY1" fmla="*/ 0 h 1426817"/>
              <a:gd name="connsiteX2" fmla="*/ 1370169 w 1370169"/>
              <a:gd name="connsiteY2" fmla="*/ 1426817 h 1426817"/>
              <a:gd name="connsiteX3" fmla="*/ 0 w 1370169"/>
              <a:gd name="connsiteY3" fmla="*/ 1426817 h 1426817"/>
              <a:gd name="connsiteX0" fmla="*/ 0 w 2190439"/>
              <a:gd name="connsiteY0" fmla="*/ 2085723 h 2085723"/>
              <a:gd name="connsiteX1" fmla="*/ 820270 w 2190439"/>
              <a:gd name="connsiteY1" fmla="*/ 0 h 2085723"/>
              <a:gd name="connsiteX2" fmla="*/ 2190439 w 2190439"/>
              <a:gd name="connsiteY2" fmla="*/ 1426817 h 2085723"/>
              <a:gd name="connsiteX3" fmla="*/ 0 w 2190439"/>
              <a:gd name="connsiteY3" fmla="*/ 2085723 h 2085723"/>
              <a:gd name="connsiteX0" fmla="*/ 0 w 5380148"/>
              <a:gd name="connsiteY0" fmla="*/ 1619217 h 1619217"/>
              <a:gd name="connsiteX1" fmla="*/ 4009979 w 5380148"/>
              <a:gd name="connsiteY1" fmla="*/ 0 h 1619217"/>
              <a:gd name="connsiteX2" fmla="*/ 5380148 w 5380148"/>
              <a:gd name="connsiteY2" fmla="*/ 1426817 h 1619217"/>
              <a:gd name="connsiteX3" fmla="*/ 0 w 5380148"/>
              <a:gd name="connsiteY3" fmla="*/ 1619217 h 1619217"/>
              <a:gd name="connsiteX0" fmla="*/ 0 w 5380148"/>
              <a:gd name="connsiteY0" fmla="*/ 1407168 h 1407168"/>
              <a:gd name="connsiteX1" fmla="*/ 5118534 w 5380148"/>
              <a:gd name="connsiteY1" fmla="*/ 0 h 1407168"/>
              <a:gd name="connsiteX2" fmla="*/ 5380148 w 5380148"/>
              <a:gd name="connsiteY2" fmla="*/ 1214768 h 1407168"/>
              <a:gd name="connsiteX3" fmla="*/ 0 w 5380148"/>
              <a:gd name="connsiteY3" fmla="*/ 1407168 h 1407168"/>
              <a:gd name="connsiteX0" fmla="*/ 0 w 6865194"/>
              <a:gd name="connsiteY0" fmla="*/ 1407168 h 1407168"/>
              <a:gd name="connsiteX1" fmla="*/ 5118534 w 6865194"/>
              <a:gd name="connsiteY1" fmla="*/ 0 h 1407168"/>
              <a:gd name="connsiteX2" fmla="*/ 6865194 w 6865194"/>
              <a:gd name="connsiteY2" fmla="*/ 1278383 h 1407168"/>
              <a:gd name="connsiteX3" fmla="*/ 0 w 6865194"/>
              <a:gd name="connsiteY3" fmla="*/ 1407168 h 14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194" h="1407168">
                <a:moveTo>
                  <a:pt x="0" y="1407168"/>
                </a:moveTo>
                <a:lnTo>
                  <a:pt x="5118534" y="0"/>
                </a:lnTo>
                <a:lnTo>
                  <a:pt x="6865194" y="1278383"/>
                </a:lnTo>
                <a:lnTo>
                  <a:pt x="0" y="1407168"/>
                </a:lnTo>
                <a:close/>
              </a:path>
            </a:pathLst>
          </a:custGeom>
          <a:gradFill flip="none" rotWithShape="1">
            <a:gsLst>
              <a:gs pos="14000">
                <a:srgbClr val="D3D0D2">
                  <a:alpha val="0"/>
                </a:srgbClr>
              </a:gs>
              <a:gs pos="34000">
                <a:srgbClr val="D3D0D2">
                  <a:alpha val="63000"/>
                </a:srgbClr>
              </a:gs>
              <a:gs pos="73000">
                <a:schemeClr val="bg1">
                  <a:lumMod val="65000"/>
                </a:schemeClr>
              </a:gs>
              <a:gs pos="99000">
                <a:schemeClr val="bg1">
                  <a:lumMod val="50000"/>
                </a:schemeClr>
              </a:gs>
            </a:gsLst>
            <a:lin ang="8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dow4_Step 3">
            <a:extLst>
              <a:ext uri="{FF2B5EF4-FFF2-40B4-BE49-F238E27FC236}">
                <a16:creationId xmlns:a16="http://schemas.microsoft.com/office/drawing/2014/main" id="{9767BAEA-5DC1-6B41-919F-50FFE233217E}"/>
              </a:ext>
            </a:extLst>
          </p:cNvPr>
          <p:cNvSpPr/>
          <p:nvPr/>
        </p:nvSpPr>
        <p:spPr>
          <a:xfrm rot="19144420">
            <a:off x="2109354" y="403249"/>
            <a:ext cx="1381710" cy="333994"/>
          </a:xfrm>
          <a:custGeom>
            <a:avLst/>
            <a:gdLst>
              <a:gd name="connsiteX0" fmla="*/ 0 w 1370169"/>
              <a:gd name="connsiteY0" fmla="*/ 1426817 h 1426817"/>
              <a:gd name="connsiteX1" fmla="*/ 0 w 1370169"/>
              <a:gd name="connsiteY1" fmla="*/ 0 h 1426817"/>
              <a:gd name="connsiteX2" fmla="*/ 1370169 w 1370169"/>
              <a:gd name="connsiteY2" fmla="*/ 1426817 h 1426817"/>
              <a:gd name="connsiteX3" fmla="*/ 0 w 1370169"/>
              <a:gd name="connsiteY3" fmla="*/ 1426817 h 1426817"/>
              <a:gd name="connsiteX0" fmla="*/ 0 w 2190439"/>
              <a:gd name="connsiteY0" fmla="*/ 2085723 h 2085723"/>
              <a:gd name="connsiteX1" fmla="*/ 820270 w 2190439"/>
              <a:gd name="connsiteY1" fmla="*/ 0 h 2085723"/>
              <a:gd name="connsiteX2" fmla="*/ 2190439 w 2190439"/>
              <a:gd name="connsiteY2" fmla="*/ 1426817 h 2085723"/>
              <a:gd name="connsiteX3" fmla="*/ 0 w 2190439"/>
              <a:gd name="connsiteY3" fmla="*/ 2085723 h 2085723"/>
              <a:gd name="connsiteX0" fmla="*/ 0 w 5380148"/>
              <a:gd name="connsiteY0" fmla="*/ 1619217 h 1619217"/>
              <a:gd name="connsiteX1" fmla="*/ 4009979 w 5380148"/>
              <a:gd name="connsiteY1" fmla="*/ 0 h 1619217"/>
              <a:gd name="connsiteX2" fmla="*/ 5380148 w 5380148"/>
              <a:gd name="connsiteY2" fmla="*/ 1426817 h 1619217"/>
              <a:gd name="connsiteX3" fmla="*/ 0 w 5380148"/>
              <a:gd name="connsiteY3" fmla="*/ 1619217 h 1619217"/>
              <a:gd name="connsiteX0" fmla="*/ 0 w 5380148"/>
              <a:gd name="connsiteY0" fmla="*/ 1407168 h 1407168"/>
              <a:gd name="connsiteX1" fmla="*/ 5118534 w 5380148"/>
              <a:gd name="connsiteY1" fmla="*/ 0 h 1407168"/>
              <a:gd name="connsiteX2" fmla="*/ 5380148 w 5380148"/>
              <a:gd name="connsiteY2" fmla="*/ 1214768 h 1407168"/>
              <a:gd name="connsiteX3" fmla="*/ 0 w 5380148"/>
              <a:gd name="connsiteY3" fmla="*/ 1407168 h 1407168"/>
              <a:gd name="connsiteX0" fmla="*/ 0 w 6865194"/>
              <a:gd name="connsiteY0" fmla="*/ 1407168 h 1407168"/>
              <a:gd name="connsiteX1" fmla="*/ 5118534 w 6865194"/>
              <a:gd name="connsiteY1" fmla="*/ 0 h 1407168"/>
              <a:gd name="connsiteX2" fmla="*/ 6865194 w 6865194"/>
              <a:gd name="connsiteY2" fmla="*/ 1278383 h 1407168"/>
              <a:gd name="connsiteX3" fmla="*/ 0 w 6865194"/>
              <a:gd name="connsiteY3" fmla="*/ 1407168 h 14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194" h="1407168">
                <a:moveTo>
                  <a:pt x="0" y="1407168"/>
                </a:moveTo>
                <a:lnTo>
                  <a:pt x="5118534" y="0"/>
                </a:lnTo>
                <a:lnTo>
                  <a:pt x="6865194" y="1278383"/>
                </a:lnTo>
                <a:lnTo>
                  <a:pt x="0" y="1407168"/>
                </a:lnTo>
                <a:close/>
              </a:path>
            </a:pathLst>
          </a:custGeom>
          <a:gradFill flip="none" rotWithShape="1">
            <a:gsLst>
              <a:gs pos="14000">
                <a:srgbClr val="D3D0D2">
                  <a:alpha val="0"/>
                </a:srgbClr>
              </a:gs>
              <a:gs pos="34000">
                <a:srgbClr val="D3D0D2">
                  <a:alpha val="17000"/>
                </a:srgbClr>
              </a:gs>
              <a:gs pos="73000">
                <a:schemeClr val="bg1">
                  <a:lumMod val="65000"/>
                </a:schemeClr>
              </a:gs>
              <a:gs pos="99000">
                <a:schemeClr val="bg1">
                  <a:lumMod val="50000"/>
                </a:schemeClr>
              </a:gs>
            </a:gsLst>
            <a:lin ang="8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hadow1_Step 3">
            <a:extLst>
              <a:ext uri="{FF2B5EF4-FFF2-40B4-BE49-F238E27FC236}">
                <a16:creationId xmlns:a16="http://schemas.microsoft.com/office/drawing/2014/main" id="{9A1D1531-9178-024F-A87B-B89BCAC1ED5A}"/>
              </a:ext>
            </a:extLst>
          </p:cNvPr>
          <p:cNvSpPr/>
          <p:nvPr/>
        </p:nvSpPr>
        <p:spPr>
          <a:xfrm rot="10067502">
            <a:off x="1950781" y="2131295"/>
            <a:ext cx="3613649" cy="4045622"/>
          </a:xfrm>
          <a:custGeom>
            <a:avLst/>
            <a:gdLst>
              <a:gd name="connsiteX0" fmla="*/ 3453241 w 3613649"/>
              <a:gd name="connsiteY0" fmla="*/ 1235442 h 4045622"/>
              <a:gd name="connsiteX1" fmla="*/ 3613649 w 3613649"/>
              <a:gd name="connsiteY1" fmla="*/ 2022811 h 4045622"/>
              <a:gd name="connsiteX2" fmla="*/ 1572444 w 3613649"/>
              <a:gd name="connsiteY2" fmla="*/ 4045622 h 4045622"/>
              <a:gd name="connsiteX3" fmla="*/ 965452 w 3613649"/>
              <a:gd name="connsiteY3" fmla="*/ 3954681 h 4045622"/>
              <a:gd name="connsiteX4" fmla="*/ 819507 w 3613649"/>
              <a:gd name="connsiteY4" fmla="*/ 3901745 h 4045622"/>
              <a:gd name="connsiteX5" fmla="*/ 981225 w 3613649"/>
              <a:gd name="connsiteY5" fmla="*/ 3895157 h 4045622"/>
              <a:gd name="connsiteX6" fmla="*/ 2813729 w 3613649"/>
              <a:gd name="connsiteY6" fmla="*/ 2256990 h 4045622"/>
              <a:gd name="connsiteX7" fmla="*/ 772524 w 3613649"/>
              <a:gd name="connsiteY7" fmla="*/ 610321 h 4045622"/>
              <a:gd name="connsiteX8" fmla="*/ 165532 w 3613649"/>
              <a:gd name="connsiteY8" fmla="*/ 684352 h 4045622"/>
              <a:gd name="connsiteX9" fmla="*/ 0 w 3613649"/>
              <a:gd name="connsiteY9" fmla="*/ 733227 h 4045622"/>
              <a:gd name="connsiteX10" fmla="*/ 129094 w 3613649"/>
              <a:gd name="connsiteY10" fmla="*/ 592467 h 4045622"/>
              <a:gd name="connsiteX11" fmla="*/ 1572444 w 3613649"/>
              <a:gd name="connsiteY11" fmla="*/ 0 h 4045622"/>
              <a:gd name="connsiteX12" fmla="*/ 3453241 w 3613649"/>
              <a:gd name="connsiteY12" fmla="*/ 1235442 h 404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3649" h="4045622">
                <a:moveTo>
                  <a:pt x="3453241" y="1235442"/>
                </a:moveTo>
                <a:cubicBezTo>
                  <a:pt x="3556532" y="1477447"/>
                  <a:pt x="3613649" y="1743519"/>
                  <a:pt x="3613649" y="2022811"/>
                </a:cubicBezTo>
                <a:cubicBezTo>
                  <a:pt x="3613649" y="3139979"/>
                  <a:pt x="2699770" y="4045622"/>
                  <a:pt x="1572444" y="4045622"/>
                </a:cubicBezTo>
                <a:cubicBezTo>
                  <a:pt x="1361070" y="4045622"/>
                  <a:pt x="1157201" y="4013783"/>
                  <a:pt x="965452" y="3954681"/>
                </a:cubicBezTo>
                <a:lnTo>
                  <a:pt x="819507" y="3901745"/>
                </a:lnTo>
                <a:lnTo>
                  <a:pt x="981225" y="3895157"/>
                </a:lnTo>
                <a:cubicBezTo>
                  <a:pt x="2010515" y="3810831"/>
                  <a:pt x="2813729" y="3109581"/>
                  <a:pt x="2813729" y="2256990"/>
                </a:cubicBezTo>
                <a:cubicBezTo>
                  <a:pt x="2813729" y="1347560"/>
                  <a:pt x="1899850" y="610321"/>
                  <a:pt x="772524" y="610321"/>
                </a:cubicBezTo>
                <a:cubicBezTo>
                  <a:pt x="561150" y="610321"/>
                  <a:pt x="357281" y="636239"/>
                  <a:pt x="165532" y="684352"/>
                </a:cubicBezTo>
                <a:lnTo>
                  <a:pt x="0" y="733227"/>
                </a:lnTo>
                <a:lnTo>
                  <a:pt x="129094" y="592467"/>
                </a:lnTo>
                <a:cubicBezTo>
                  <a:pt x="498480" y="226411"/>
                  <a:pt x="1008781" y="0"/>
                  <a:pt x="1572444" y="0"/>
                </a:cubicBezTo>
                <a:cubicBezTo>
                  <a:pt x="2417938" y="0"/>
                  <a:pt x="3143369" y="509424"/>
                  <a:pt x="3453241" y="1235442"/>
                </a:cubicBez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D7D8D8">
                  <a:alpha val="68000"/>
                </a:srgbClr>
              </a:gs>
              <a:gs pos="73000">
                <a:srgbClr val="D0D0D0">
                  <a:alpha val="85000"/>
                </a:srgbClr>
              </a:gs>
              <a:gs pos="100000">
                <a:srgbClr val="CBC5C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hadow2_Step 3">
            <a:extLst>
              <a:ext uri="{FF2B5EF4-FFF2-40B4-BE49-F238E27FC236}">
                <a16:creationId xmlns:a16="http://schemas.microsoft.com/office/drawing/2014/main" id="{9E576147-1217-8543-8D78-55E036CC2EB6}"/>
              </a:ext>
            </a:extLst>
          </p:cNvPr>
          <p:cNvSpPr/>
          <p:nvPr/>
        </p:nvSpPr>
        <p:spPr>
          <a:xfrm rot="2601223">
            <a:off x="689571" y="4669794"/>
            <a:ext cx="1122049" cy="2128779"/>
          </a:xfrm>
          <a:prstGeom prst="rect">
            <a:avLst/>
          </a:prstGeom>
          <a:gradFill flip="none" rotWithShape="1">
            <a:gsLst>
              <a:gs pos="16000">
                <a:srgbClr val="E0E2E3">
                  <a:alpha val="0"/>
                </a:srgbClr>
              </a:gs>
              <a:gs pos="38000">
                <a:srgbClr val="D7D8D8">
                  <a:alpha val="2000"/>
                </a:srgbClr>
              </a:gs>
              <a:gs pos="72000">
                <a:srgbClr val="D0D0D0">
                  <a:alpha val="59000"/>
                </a:srgbClr>
              </a:gs>
              <a:gs pos="100000">
                <a:srgbClr val="CBC5C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dow Arrow_Step 3">
            <a:extLst>
              <a:ext uri="{FF2B5EF4-FFF2-40B4-BE49-F238E27FC236}">
                <a16:creationId xmlns:a16="http://schemas.microsoft.com/office/drawing/2014/main" id="{687C9F0F-2E8A-D940-9C9E-7D0C885D1365}"/>
              </a:ext>
            </a:extLst>
          </p:cNvPr>
          <p:cNvSpPr/>
          <p:nvPr/>
        </p:nvSpPr>
        <p:spPr>
          <a:xfrm rot="12903575">
            <a:off x="1574885" y="1614348"/>
            <a:ext cx="2709046" cy="3942512"/>
          </a:xfrm>
          <a:custGeom>
            <a:avLst/>
            <a:gdLst>
              <a:gd name="connsiteX0" fmla="*/ 1913192 w 2709046"/>
              <a:gd name="connsiteY0" fmla="*/ 0 h 3942512"/>
              <a:gd name="connsiteX1" fmla="*/ 1789865 w 2709046"/>
              <a:gd name="connsiteY1" fmla="*/ 200633 h 3942512"/>
              <a:gd name="connsiteX2" fmla="*/ 1880473 w 2709046"/>
              <a:gd name="connsiteY2" fmla="*/ 254877 h 3942512"/>
              <a:gd name="connsiteX3" fmla="*/ 2709046 w 2709046"/>
              <a:gd name="connsiteY3" fmla="*/ 1992002 h 3942512"/>
              <a:gd name="connsiteX4" fmla="*/ 1188025 w 2709046"/>
              <a:gd name="connsiteY4" fmla="*/ 3942512 h 3942512"/>
              <a:gd name="connsiteX5" fmla="*/ 14331 w 2709046"/>
              <a:gd name="connsiteY5" fmla="*/ 3232708 h 3942512"/>
              <a:gd name="connsiteX6" fmla="*/ 0 w 2709046"/>
              <a:gd name="connsiteY6" fmla="*/ 3208132 h 3942512"/>
              <a:gd name="connsiteX7" fmla="*/ 42656 w 2709046"/>
              <a:gd name="connsiteY7" fmla="*/ 3270641 h 3942512"/>
              <a:gd name="connsiteX8" fmla="*/ 778309 w 2709046"/>
              <a:gd name="connsiteY8" fmla="*/ 3676497 h 3942512"/>
              <a:gd name="connsiteX9" fmla="*/ 1818680 w 2709046"/>
              <a:gd name="connsiteY9" fmla="*/ 2290820 h 3942512"/>
              <a:gd name="connsiteX10" fmla="*/ 1390720 w 2709046"/>
              <a:gd name="connsiteY10" fmla="*/ 1170532 h 3942512"/>
              <a:gd name="connsiteX11" fmla="*/ 1278991 w 2709046"/>
              <a:gd name="connsiteY11" fmla="*/ 1076413 h 3942512"/>
              <a:gd name="connsiteX12" fmla="*/ 1270069 w 2709046"/>
              <a:gd name="connsiteY12" fmla="*/ 1076569 h 3942512"/>
              <a:gd name="connsiteX13" fmla="*/ 1146419 w 2709046"/>
              <a:gd name="connsiteY13" fmla="*/ 1247413 h 3942512"/>
              <a:gd name="connsiteX14" fmla="*/ 808963 w 2709046"/>
              <a:gd name="connsiteY14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9046" h="3942512">
                <a:moveTo>
                  <a:pt x="1913192" y="0"/>
                </a:moveTo>
                <a:lnTo>
                  <a:pt x="1789865" y="200633"/>
                </a:lnTo>
                <a:lnTo>
                  <a:pt x="1880473" y="254877"/>
                </a:lnTo>
                <a:cubicBezTo>
                  <a:pt x="2372378" y="577974"/>
                  <a:pt x="2709047" y="1234570"/>
                  <a:pt x="2709046" y="1992002"/>
                </a:cubicBezTo>
                <a:cubicBezTo>
                  <a:pt x="2709046" y="3069239"/>
                  <a:pt x="2028062" y="3942512"/>
                  <a:pt x="1188025" y="3942512"/>
                </a:cubicBezTo>
                <a:cubicBezTo>
                  <a:pt x="715504" y="3942513"/>
                  <a:pt x="293308" y="3666203"/>
                  <a:pt x="14331" y="3232708"/>
                </a:cubicBezTo>
                <a:lnTo>
                  <a:pt x="0" y="3208132"/>
                </a:lnTo>
                <a:lnTo>
                  <a:pt x="42656" y="3270641"/>
                </a:lnTo>
                <a:cubicBezTo>
                  <a:pt x="230926" y="3521400"/>
                  <a:pt x="491018" y="3676497"/>
                  <a:pt x="778309" y="3676497"/>
                </a:cubicBezTo>
                <a:cubicBezTo>
                  <a:pt x="1352890" y="3676497"/>
                  <a:pt x="1818680" y="3056108"/>
                  <a:pt x="1818680" y="2290820"/>
                </a:cubicBezTo>
                <a:cubicBezTo>
                  <a:pt x="1818680" y="1830451"/>
                  <a:pt x="1650121" y="1422518"/>
                  <a:pt x="1390720" y="1170532"/>
                </a:cubicBezTo>
                <a:lnTo>
                  <a:pt x="1278991" y="1076413"/>
                </a:lnTo>
                <a:lnTo>
                  <a:pt x="1270069" y="1076569"/>
                </a:lnTo>
                <a:lnTo>
                  <a:pt x="1146419" y="1247413"/>
                </a:lnTo>
                <a:lnTo>
                  <a:pt x="808963" y="180611"/>
                </a:lnTo>
                <a:close/>
              </a:path>
            </a:pathLst>
          </a:custGeom>
          <a:solidFill>
            <a:srgbClr val="128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Shadow Dark_Step 3">
            <a:extLst>
              <a:ext uri="{FF2B5EF4-FFF2-40B4-BE49-F238E27FC236}">
                <a16:creationId xmlns:a16="http://schemas.microsoft.com/office/drawing/2014/main" id="{06F0A3C9-93CD-2544-8480-0A8BC2EF0CEC}"/>
              </a:ext>
            </a:extLst>
          </p:cNvPr>
          <p:cNvSpPr/>
          <p:nvPr/>
        </p:nvSpPr>
        <p:spPr>
          <a:xfrm rot="12851795">
            <a:off x="1581235" y="1600270"/>
            <a:ext cx="2709046" cy="3942512"/>
          </a:xfrm>
          <a:custGeom>
            <a:avLst/>
            <a:gdLst>
              <a:gd name="connsiteX0" fmla="*/ 1913192 w 2709046"/>
              <a:gd name="connsiteY0" fmla="*/ 0 h 3942512"/>
              <a:gd name="connsiteX1" fmla="*/ 1789865 w 2709046"/>
              <a:gd name="connsiteY1" fmla="*/ 200633 h 3942512"/>
              <a:gd name="connsiteX2" fmla="*/ 1880473 w 2709046"/>
              <a:gd name="connsiteY2" fmla="*/ 254877 h 3942512"/>
              <a:gd name="connsiteX3" fmla="*/ 2709046 w 2709046"/>
              <a:gd name="connsiteY3" fmla="*/ 1992002 h 3942512"/>
              <a:gd name="connsiteX4" fmla="*/ 1188025 w 2709046"/>
              <a:gd name="connsiteY4" fmla="*/ 3942512 h 3942512"/>
              <a:gd name="connsiteX5" fmla="*/ 14331 w 2709046"/>
              <a:gd name="connsiteY5" fmla="*/ 3232708 h 3942512"/>
              <a:gd name="connsiteX6" fmla="*/ 0 w 2709046"/>
              <a:gd name="connsiteY6" fmla="*/ 3208132 h 3942512"/>
              <a:gd name="connsiteX7" fmla="*/ 42656 w 2709046"/>
              <a:gd name="connsiteY7" fmla="*/ 3270641 h 3942512"/>
              <a:gd name="connsiteX8" fmla="*/ 778309 w 2709046"/>
              <a:gd name="connsiteY8" fmla="*/ 3676497 h 3942512"/>
              <a:gd name="connsiteX9" fmla="*/ 1818680 w 2709046"/>
              <a:gd name="connsiteY9" fmla="*/ 2290820 h 3942512"/>
              <a:gd name="connsiteX10" fmla="*/ 1390720 w 2709046"/>
              <a:gd name="connsiteY10" fmla="*/ 1170532 h 3942512"/>
              <a:gd name="connsiteX11" fmla="*/ 1278991 w 2709046"/>
              <a:gd name="connsiteY11" fmla="*/ 1076413 h 3942512"/>
              <a:gd name="connsiteX12" fmla="*/ 1270069 w 2709046"/>
              <a:gd name="connsiteY12" fmla="*/ 1076569 h 3942512"/>
              <a:gd name="connsiteX13" fmla="*/ 1146419 w 2709046"/>
              <a:gd name="connsiteY13" fmla="*/ 1247413 h 3942512"/>
              <a:gd name="connsiteX14" fmla="*/ 808963 w 2709046"/>
              <a:gd name="connsiteY14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9046" h="3942512">
                <a:moveTo>
                  <a:pt x="1913192" y="0"/>
                </a:moveTo>
                <a:lnTo>
                  <a:pt x="1789865" y="200633"/>
                </a:lnTo>
                <a:lnTo>
                  <a:pt x="1880473" y="254877"/>
                </a:lnTo>
                <a:cubicBezTo>
                  <a:pt x="2372378" y="577974"/>
                  <a:pt x="2709047" y="1234570"/>
                  <a:pt x="2709046" y="1992002"/>
                </a:cubicBezTo>
                <a:cubicBezTo>
                  <a:pt x="2709046" y="3069239"/>
                  <a:pt x="2028062" y="3942512"/>
                  <a:pt x="1188025" y="3942512"/>
                </a:cubicBezTo>
                <a:cubicBezTo>
                  <a:pt x="715504" y="3942513"/>
                  <a:pt x="293308" y="3666203"/>
                  <a:pt x="14331" y="3232708"/>
                </a:cubicBezTo>
                <a:lnTo>
                  <a:pt x="0" y="3208132"/>
                </a:lnTo>
                <a:lnTo>
                  <a:pt x="42656" y="3270641"/>
                </a:lnTo>
                <a:cubicBezTo>
                  <a:pt x="230926" y="3521400"/>
                  <a:pt x="491018" y="3676497"/>
                  <a:pt x="778309" y="3676497"/>
                </a:cubicBezTo>
                <a:cubicBezTo>
                  <a:pt x="1352890" y="3676497"/>
                  <a:pt x="1818680" y="3056108"/>
                  <a:pt x="1818680" y="2290820"/>
                </a:cubicBezTo>
                <a:cubicBezTo>
                  <a:pt x="1818680" y="1830451"/>
                  <a:pt x="1650121" y="1422518"/>
                  <a:pt x="1390720" y="1170532"/>
                </a:cubicBezTo>
                <a:lnTo>
                  <a:pt x="1278991" y="1076413"/>
                </a:lnTo>
                <a:lnTo>
                  <a:pt x="1270069" y="1076569"/>
                </a:lnTo>
                <a:lnTo>
                  <a:pt x="1146419" y="1247413"/>
                </a:lnTo>
                <a:lnTo>
                  <a:pt x="808963" y="180611"/>
                </a:lnTo>
                <a:close/>
              </a:path>
            </a:pathLst>
          </a:custGeom>
          <a:solidFill>
            <a:srgbClr val="00D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Shadow Light_Step 3">
            <a:extLst>
              <a:ext uri="{FF2B5EF4-FFF2-40B4-BE49-F238E27FC236}">
                <a16:creationId xmlns:a16="http://schemas.microsoft.com/office/drawing/2014/main" id="{FB470B5E-D709-FE45-B786-18FBBBE1C88E}"/>
              </a:ext>
            </a:extLst>
          </p:cNvPr>
          <p:cNvSpPr/>
          <p:nvPr/>
        </p:nvSpPr>
        <p:spPr>
          <a:xfrm rot="12851795">
            <a:off x="1586806" y="1518509"/>
            <a:ext cx="2468442" cy="3942512"/>
          </a:xfrm>
          <a:custGeom>
            <a:avLst/>
            <a:gdLst>
              <a:gd name="connsiteX0" fmla="*/ 0 w 2468442"/>
              <a:gd name="connsiteY0" fmla="*/ 3517095 h 3942512"/>
              <a:gd name="connsiteX1" fmla="*/ 38036 w 2468442"/>
              <a:gd name="connsiteY1" fmla="*/ 3553211 h 3942512"/>
              <a:gd name="connsiteX2" fmla="*/ 8362 w 2468442"/>
              <a:gd name="connsiteY2" fmla="*/ 3526496 h 3942512"/>
              <a:gd name="connsiteX3" fmla="*/ 1672588 w 2468442"/>
              <a:gd name="connsiteY3" fmla="*/ 0 h 3942512"/>
              <a:gd name="connsiteX4" fmla="*/ 1549261 w 2468442"/>
              <a:gd name="connsiteY4" fmla="*/ 200633 h 3942512"/>
              <a:gd name="connsiteX5" fmla="*/ 1639869 w 2468442"/>
              <a:gd name="connsiteY5" fmla="*/ 254877 h 3942512"/>
              <a:gd name="connsiteX6" fmla="*/ 2468442 w 2468442"/>
              <a:gd name="connsiteY6" fmla="*/ 1992002 h 3942512"/>
              <a:gd name="connsiteX7" fmla="*/ 947421 w 2468442"/>
              <a:gd name="connsiteY7" fmla="*/ 3942512 h 3942512"/>
              <a:gd name="connsiteX8" fmla="*/ 143098 w 2468442"/>
              <a:gd name="connsiteY8" fmla="*/ 3647796 h 3942512"/>
              <a:gd name="connsiteX9" fmla="*/ 42808 w 2468442"/>
              <a:gd name="connsiteY9" fmla="*/ 3557506 h 3942512"/>
              <a:gd name="connsiteX10" fmla="*/ 158122 w 2468442"/>
              <a:gd name="connsiteY10" fmla="*/ 3647543 h 3942512"/>
              <a:gd name="connsiteX11" fmla="*/ 942895 w 2468442"/>
              <a:gd name="connsiteY11" fmla="*/ 3856965 h 3942512"/>
              <a:gd name="connsiteX12" fmla="*/ 2014806 w 2468442"/>
              <a:gd name="connsiteY12" fmla="*/ 1843552 h 3942512"/>
              <a:gd name="connsiteX13" fmla="*/ 571606 w 2468442"/>
              <a:gd name="connsiteY13" fmla="*/ 189127 h 3942512"/>
              <a:gd name="connsiteX14" fmla="*/ 571064 w 2468442"/>
              <a:gd name="connsiteY14" fmla="*/ 189164 h 3942512"/>
              <a:gd name="connsiteX15" fmla="*/ 568359 w 2468442"/>
              <a:gd name="connsiteY15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68442" h="3942512">
                <a:moveTo>
                  <a:pt x="0" y="3517095"/>
                </a:moveTo>
                <a:lnTo>
                  <a:pt x="38036" y="3553211"/>
                </a:lnTo>
                <a:lnTo>
                  <a:pt x="8362" y="3526496"/>
                </a:lnTo>
                <a:close/>
                <a:moveTo>
                  <a:pt x="1672588" y="0"/>
                </a:moveTo>
                <a:lnTo>
                  <a:pt x="1549261" y="200633"/>
                </a:lnTo>
                <a:lnTo>
                  <a:pt x="1639869" y="254877"/>
                </a:lnTo>
                <a:cubicBezTo>
                  <a:pt x="2131774" y="577974"/>
                  <a:pt x="2468443" y="1234570"/>
                  <a:pt x="2468442" y="1992002"/>
                </a:cubicBezTo>
                <a:cubicBezTo>
                  <a:pt x="2468442" y="3069239"/>
                  <a:pt x="1787458" y="3942512"/>
                  <a:pt x="947421" y="3942512"/>
                </a:cubicBezTo>
                <a:cubicBezTo>
                  <a:pt x="652095" y="3942512"/>
                  <a:pt x="376428" y="3834579"/>
                  <a:pt x="143098" y="3647796"/>
                </a:cubicBezTo>
                <a:lnTo>
                  <a:pt x="42808" y="3557506"/>
                </a:lnTo>
                <a:lnTo>
                  <a:pt x="158122" y="3647543"/>
                </a:lnTo>
                <a:cubicBezTo>
                  <a:pt x="397150" y="3815382"/>
                  <a:pt x="668272" y="3895112"/>
                  <a:pt x="942895" y="3856965"/>
                </a:cubicBezTo>
                <a:cubicBezTo>
                  <a:pt x="1675224" y="3755241"/>
                  <a:pt x="2155135" y="2853805"/>
                  <a:pt x="2014806" y="1843552"/>
                </a:cubicBezTo>
                <a:cubicBezTo>
                  <a:pt x="1883247" y="896439"/>
                  <a:pt x="1253261" y="189923"/>
                  <a:pt x="571606" y="189127"/>
                </a:cubicBezTo>
                <a:lnTo>
                  <a:pt x="571064" y="189164"/>
                </a:lnTo>
                <a:lnTo>
                  <a:pt x="568359" y="180611"/>
                </a:lnTo>
                <a:close/>
              </a:path>
            </a:pathLst>
          </a:custGeom>
          <a:solidFill>
            <a:srgbClr val="00A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 1_Step 3">
            <a:extLst>
              <a:ext uri="{FF2B5EF4-FFF2-40B4-BE49-F238E27FC236}">
                <a16:creationId xmlns:a16="http://schemas.microsoft.com/office/drawing/2014/main" id="{8E1F2D13-7717-0A4F-A23B-605D84227FB5}"/>
              </a:ext>
            </a:extLst>
          </p:cNvPr>
          <p:cNvSpPr/>
          <p:nvPr/>
        </p:nvSpPr>
        <p:spPr>
          <a:xfrm rot="17722245">
            <a:off x="1194592" y="3147703"/>
            <a:ext cx="2500695" cy="53298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18968"/>
              </a:avLst>
            </a:prstTxWarp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C++</a:t>
            </a:r>
          </a:p>
        </p:txBody>
      </p:sp>
      <p:sp>
        <p:nvSpPr>
          <p:cNvPr id="50" name="Shadow5_Step 3">
            <a:extLst>
              <a:ext uri="{FF2B5EF4-FFF2-40B4-BE49-F238E27FC236}">
                <a16:creationId xmlns:a16="http://schemas.microsoft.com/office/drawing/2014/main" id="{E04F8873-DC15-AA4C-99DB-35993C5DAC35}"/>
              </a:ext>
            </a:extLst>
          </p:cNvPr>
          <p:cNvSpPr/>
          <p:nvPr/>
        </p:nvSpPr>
        <p:spPr>
          <a:xfrm rot="12304300">
            <a:off x="1245414" y="5134638"/>
            <a:ext cx="1295933" cy="333994"/>
          </a:xfrm>
          <a:custGeom>
            <a:avLst/>
            <a:gdLst>
              <a:gd name="connsiteX0" fmla="*/ 0 w 1370169"/>
              <a:gd name="connsiteY0" fmla="*/ 1426817 h 1426817"/>
              <a:gd name="connsiteX1" fmla="*/ 0 w 1370169"/>
              <a:gd name="connsiteY1" fmla="*/ 0 h 1426817"/>
              <a:gd name="connsiteX2" fmla="*/ 1370169 w 1370169"/>
              <a:gd name="connsiteY2" fmla="*/ 1426817 h 1426817"/>
              <a:gd name="connsiteX3" fmla="*/ 0 w 1370169"/>
              <a:gd name="connsiteY3" fmla="*/ 1426817 h 1426817"/>
              <a:gd name="connsiteX0" fmla="*/ 0 w 2190439"/>
              <a:gd name="connsiteY0" fmla="*/ 2085723 h 2085723"/>
              <a:gd name="connsiteX1" fmla="*/ 820270 w 2190439"/>
              <a:gd name="connsiteY1" fmla="*/ 0 h 2085723"/>
              <a:gd name="connsiteX2" fmla="*/ 2190439 w 2190439"/>
              <a:gd name="connsiteY2" fmla="*/ 1426817 h 2085723"/>
              <a:gd name="connsiteX3" fmla="*/ 0 w 2190439"/>
              <a:gd name="connsiteY3" fmla="*/ 2085723 h 2085723"/>
              <a:gd name="connsiteX0" fmla="*/ 0 w 5380148"/>
              <a:gd name="connsiteY0" fmla="*/ 1619217 h 1619217"/>
              <a:gd name="connsiteX1" fmla="*/ 4009979 w 5380148"/>
              <a:gd name="connsiteY1" fmla="*/ 0 h 1619217"/>
              <a:gd name="connsiteX2" fmla="*/ 5380148 w 5380148"/>
              <a:gd name="connsiteY2" fmla="*/ 1426817 h 1619217"/>
              <a:gd name="connsiteX3" fmla="*/ 0 w 5380148"/>
              <a:gd name="connsiteY3" fmla="*/ 1619217 h 1619217"/>
              <a:gd name="connsiteX0" fmla="*/ 0 w 5380148"/>
              <a:gd name="connsiteY0" fmla="*/ 1407168 h 1407168"/>
              <a:gd name="connsiteX1" fmla="*/ 5118534 w 5380148"/>
              <a:gd name="connsiteY1" fmla="*/ 0 h 1407168"/>
              <a:gd name="connsiteX2" fmla="*/ 5380148 w 5380148"/>
              <a:gd name="connsiteY2" fmla="*/ 1214768 h 1407168"/>
              <a:gd name="connsiteX3" fmla="*/ 0 w 5380148"/>
              <a:gd name="connsiteY3" fmla="*/ 1407168 h 1407168"/>
              <a:gd name="connsiteX0" fmla="*/ 0 w 6865194"/>
              <a:gd name="connsiteY0" fmla="*/ 1407168 h 1407168"/>
              <a:gd name="connsiteX1" fmla="*/ 5118534 w 6865194"/>
              <a:gd name="connsiteY1" fmla="*/ 0 h 1407168"/>
              <a:gd name="connsiteX2" fmla="*/ 6865194 w 6865194"/>
              <a:gd name="connsiteY2" fmla="*/ 1278383 h 1407168"/>
              <a:gd name="connsiteX3" fmla="*/ 0 w 6865194"/>
              <a:gd name="connsiteY3" fmla="*/ 1407168 h 14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194" h="1407168">
                <a:moveTo>
                  <a:pt x="0" y="1407168"/>
                </a:moveTo>
                <a:lnTo>
                  <a:pt x="5118534" y="0"/>
                </a:lnTo>
                <a:lnTo>
                  <a:pt x="6865194" y="1278383"/>
                </a:lnTo>
                <a:lnTo>
                  <a:pt x="0" y="1407168"/>
                </a:lnTo>
                <a:close/>
              </a:path>
            </a:pathLst>
          </a:custGeom>
          <a:gradFill flip="none" rotWithShape="1">
            <a:gsLst>
              <a:gs pos="14000">
                <a:srgbClr val="D3D0D2">
                  <a:alpha val="0"/>
                </a:srgbClr>
              </a:gs>
              <a:gs pos="34000">
                <a:srgbClr val="D3D0D2">
                  <a:alpha val="63000"/>
                </a:srgbClr>
              </a:gs>
              <a:gs pos="73000">
                <a:schemeClr val="bg1">
                  <a:lumMod val="65000"/>
                </a:schemeClr>
              </a:gs>
              <a:gs pos="99000">
                <a:schemeClr val="bg1">
                  <a:lumMod val="50000"/>
                </a:schemeClr>
              </a:gs>
            </a:gsLst>
            <a:lin ang="8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dow4_Step 3">
            <a:extLst>
              <a:ext uri="{FF2B5EF4-FFF2-40B4-BE49-F238E27FC236}">
                <a16:creationId xmlns:a16="http://schemas.microsoft.com/office/drawing/2014/main" id="{7AD95C69-9C0F-3B44-B2FD-DC374DD74FC0}"/>
              </a:ext>
            </a:extLst>
          </p:cNvPr>
          <p:cNvSpPr/>
          <p:nvPr/>
        </p:nvSpPr>
        <p:spPr>
          <a:xfrm rot="18325331">
            <a:off x="1839291" y="4755226"/>
            <a:ext cx="1381710" cy="333994"/>
          </a:xfrm>
          <a:custGeom>
            <a:avLst/>
            <a:gdLst>
              <a:gd name="connsiteX0" fmla="*/ 0 w 1370169"/>
              <a:gd name="connsiteY0" fmla="*/ 1426817 h 1426817"/>
              <a:gd name="connsiteX1" fmla="*/ 0 w 1370169"/>
              <a:gd name="connsiteY1" fmla="*/ 0 h 1426817"/>
              <a:gd name="connsiteX2" fmla="*/ 1370169 w 1370169"/>
              <a:gd name="connsiteY2" fmla="*/ 1426817 h 1426817"/>
              <a:gd name="connsiteX3" fmla="*/ 0 w 1370169"/>
              <a:gd name="connsiteY3" fmla="*/ 1426817 h 1426817"/>
              <a:gd name="connsiteX0" fmla="*/ 0 w 2190439"/>
              <a:gd name="connsiteY0" fmla="*/ 2085723 h 2085723"/>
              <a:gd name="connsiteX1" fmla="*/ 820270 w 2190439"/>
              <a:gd name="connsiteY1" fmla="*/ 0 h 2085723"/>
              <a:gd name="connsiteX2" fmla="*/ 2190439 w 2190439"/>
              <a:gd name="connsiteY2" fmla="*/ 1426817 h 2085723"/>
              <a:gd name="connsiteX3" fmla="*/ 0 w 2190439"/>
              <a:gd name="connsiteY3" fmla="*/ 2085723 h 2085723"/>
              <a:gd name="connsiteX0" fmla="*/ 0 w 5380148"/>
              <a:gd name="connsiteY0" fmla="*/ 1619217 h 1619217"/>
              <a:gd name="connsiteX1" fmla="*/ 4009979 w 5380148"/>
              <a:gd name="connsiteY1" fmla="*/ 0 h 1619217"/>
              <a:gd name="connsiteX2" fmla="*/ 5380148 w 5380148"/>
              <a:gd name="connsiteY2" fmla="*/ 1426817 h 1619217"/>
              <a:gd name="connsiteX3" fmla="*/ 0 w 5380148"/>
              <a:gd name="connsiteY3" fmla="*/ 1619217 h 1619217"/>
              <a:gd name="connsiteX0" fmla="*/ 0 w 5380148"/>
              <a:gd name="connsiteY0" fmla="*/ 1407168 h 1407168"/>
              <a:gd name="connsiteX1" fmla="*/ 5118534 w 5380148"/>
              <a:gd name="connsiteY1" fmla="*/ 0 h 1407168"/>
              <a:gd name="connsiteX2" fmla="*/ 5380148 w 5380148"/>
              <a:gd name="connsiteY2" fmla="*/ 1214768 h 1407168"/>
              <a:gd name="connsiteX3" fmla="*/ 0 w 5380148"/>
              <a:gd name="connsiteY3" fmla="*/ 1407168 h 1407168"/>
              <a:gd name="connsiteX0" fmla="*/ 0 w 6865194"/>
              <a:gd name="connsiteY0" fmla="*/ 1407168 h 1407168"/>
              <a:gd name="connsiteX1" fmla="*/ 5118534 w 6865194"/>
              <a:gd name="connsiteY1" fmla="*/ 0 h 1407168"/>
              <a:gd name="connsiteX2" fmla="*/ 6865194 w 6865194"/>
              <a:gd name="connsiteY2" fmla="*/ 1278383 h 1407168"/>
              <a:gd name="connsiteX3" fmla="*/ 0 w 6865194"/>
              <a:gd name="connsiteY3" fmla="*/ 1407168 h 14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194" h="1407168">
                <a:moveTo>
                  <a:pt x="0" y="1407168"/>
                </a:moveTo>
                <a:lnTo>
                  <a:pt x="5118534" y="0"/>
                </a:lnTo>
                <a:lnTo>
                  <a:pt x="6865194" y="1278383"/>
                </a:lnTo>
                <a:lnTo>
                  <a:pt x="0" y="1407168"/>
                </a:lnTo>
                <a:close/>
              </a:path>
            </a:pathLst>
          </a:custGeom>
          <a:gradFill flip="none" rotWithShape="1">
            <a:gsLst>
              <a:gs pos="14000">
                <a:srgbClr val="D3D0D2">
                  <a:alpha val="0"/>
                </a:srgbClr>
              </a:gs>
              <a:gs pos="34000">
                <a:srgbClr val="D3D0D2">
                  <a:alpha val="17000"/>
                </a:srgbClr>
              </a:gs>
              <a:gs pos="73000">
                <a:schemeClr val="bg1">
                  <a:lumMod val="65000"/>
                </a:schemeClr>
              </a:gs>
              <a:gs pos="99000">
                <a:schemeClr val="bg1">
                  <a:lumMod val="50000"/>
                </a:schemeClr>
              </a:gs>
            </a:gsLst>
            <a:lin ang="8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hadow Arrow_Step 3">
            <a:extLst>
              <a:ext uri="{FF2B5EF4-FFF2-40B4-BE49-F238E27FC236}">
                <a16:creationId xmlns:a16="http://schemas.microsoft.com/office/drawing/2014/main" id="{B40FAF5A-DD9F-6348-A72B-FEF23A2A9605}"/>
              </a:ext>
            </a:extLst>
          </p:cNvPr>
          <p:cNvSpPr/>
          <p:nvPr/>
        </p:nvSpPr>
        <p:spPr>
          <a:xfrm rot="5637212">
            <a:off x="3328648" y="1889584"/>
            <a:ext cx="2709046" cy="3942512"/>
          </a:xfrm>
          <a:custGeom>
            <a:avLst/>
            <a:gdLst>
              <a:gd name="connsiteX0" fmla="*/ 1913192 w 2709046"/>
              <a:gd name="connsiteY0" fmla="*/ 0 h 3942512"/>
              <a:gd name="connsiteX1" fmla="*/ 1789865 w 2709046"/>
              <a:gd name="connsiteY1" fmla="*/ 200633 h 3942512"/>
              <a:gd name="connsiteX2" fmla="*/ 1880473 w 2709046"/>
              <a:gd name="connsiteY2" fmla="*/ 254877 h 3942512"/>
              <a:gd name="connsiteX3" fmla="*/ 2709046 w 2709046"/>
              <a:gd name="connsiteY3" fmla="*/ 1992002 h 3942512"/>
              <a:gd name="connsiteX4" fmla="*/ 1188025 w 2709046"/>
              <a:gd name="connsiteY4" fmla="*/ 3942512 h 3942512"/>
              <a:gd name="connsiteX5" fmla="*/ 14331 w 2709046"/>
              <a:gd name="connsiteY5" fmla="*/ 3232708 h 3942512"/>
              <a:gd name="connsiteX6" fmla="*/ 0 w 2709046"/>
              <a:gd name="connsiteY6" fmla="*/ 3208132 h 3942512"/>
              <a:gd name="connsiteX7" fmla="*/ 42656 w 2709046"/>
              <a:gd name="connsiteY7" fmla="*/ 3270641 h 3942512"/>
              <a:gd name="connsiteX8" fmla="*/ 778309 w 2709046"/>
              <a:gd name="connsiteY8" fmla="*/ 3676497 h 3942512"/>
              <a:gd name="connsiteX9" fmla="*/ 1818680 w 2709046"/>
              <a:gd name="connsiteY9" fmla="*/ 2290820 h 3942512"/>
              <a:gd name="connsiteX10" fmla="*/ 1390720 w 2709046"/>
              <a:gd name="connsiteY10" fmla="*/ 1170532 h 3942512"/>
              <a:gd name="connsiteX11" fmla="*/ 1278991 w 2709046"/>
              <a:gd name="connsiteY11" fmla="*/ 1076413 h 3942512"/>
              <a:gd name="connsiteX12" fmla="*/ 1270069 w 2709046"/>
              <a:gd name="connsiteY12" fmla="*/ 1076569 h 3942512"/>
              <a:gd name="connsiteX13" fmla="*/ 1146419 w 2709046"/>
              <a:gd name="connsiteY13" fmla="*/ 1247413 h 3942512"/>
              <a:gd name="connsiteX14" fmla="*/ 808963 w 2709046"/>
              <a:gd name="connsiteY14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9046" h="3942512">
                <a:moveTo>
                  <a:pt x="1913192" y="0"/>
                </a:moveTo>
                <a:lnTo>
                  <a:pt x="1789865" y="200633"/>
                </a:lnTo>
                <a:lnTo>
                  <a:pt x="1880473" y="254877"/>
                </a:lnTo>
                <a:cubicBezTo>
                  <a:pt x="2372378" y="577974"/>
                  <a:pt x="2709047" y="1234570"/>
                  <a:pt x="2709046" y="1992002"/>
                </a:cubicBezTo>
                <a:cubicBezTo>
                  <a:pt x="2709046" y="3069239"/>
                  <a:pt x="2028062" y="3942512"/>
                  <a:pt x="1188025" y="3942512"/>
                </a:cubicBezTo>
                <a:cubicBezTo>
                  <a:pt x="715504" y="3942513"/>
                  <a:pt x="293308" y="3666203"/>
                  <a:pt x="14331" y="3232708"/>
                </a:cubicBezTo>
                <a:lnTo>
                  <a:pt x="0" y="3208132"/>
                </a:lnTo>
                <a:lnTo>
                  <a:pt x="42656" y="3270641"/>
                </a:lnTo>
                <a:cubicBezTo>
                  <a:pt x="230926" y="3521400"/>
                  <a:pt x="491018" y="3676497"/>
                  <a:pt x="778309" y="3676497"/>
                </a:cubicBezTo>
                <a:cubicBezTo>
                  <a:pt x="1352890" y="3676497"/>
                  <a:pt x="1818680" y="3056108"/>
                  <a:pt x="1818680" y="2290820"/>
                </a:cubicBezTo>
                <a:cubicBezTo>
                  <a:pt x="1818680" y="1830451"/>
                  <a:pt x="1650121" y="1422518"/>
                  <a:pt x="1390720" y="1170532"/>
                </a:cubicBezTo>
                <a:lnTo>
                  <a:pt x="1278991" y="1076413"/>
                </a:lnTo>
                <a:lnTo>
                  <a:pt x="1270069" y="1076569"/>
                </a:lnTo>
                <a:lnTo>
                  <a:pt x="1146419" y="1247413"/>
                </a:lnTo>
                <a:lnTo>
                  <a:pt x="808963" y="180611"/>
                </a:lnTo>
                <a:close/>
              </a:path>
            </a:pathLst>
          </a:custGeom>
          <a:solidFill>
            <a:srgbClr val="176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Shadow Dark_Step 3">
            <a:extLst>
              <a:ext uri="{FF2B5EF4-FFF2-40B4-BE49-F238E27FC236}">
                <a16:creationId xmlns:a16="http://schemas.microsoft.com/office/drawing/2014/main" id="{AA61034A-B0F7-EF4B-976D-2E61A56BEBEB}"/>
              </a:ext>
            </a:extLst>
          </p:cNvPr>
          <p:cNvSpPr/>
          <p:nvPr/>
        </p:nvSpPr>
        <p:spPr>
          <a:xfrm rot="5585432">
            <a:off x="3328648" y="1881856"/>
            <a:ext cx="2709046" cy="3942512"/>
          </a:xfrm>
          <a:custGeom>
            <a:avLst/>
            <a:gdLst>
              <a:gd name="connsiteX0" fmla="*/ 1913192 w 2709046"/>
              <a:gd name="connsiteY0" fmla="*/ 0 h 3942512"/>
              <a:gd name="connsiteX1" fmla="*/ 1789865 w 2709046"/>
              <a:gd name="connsiteY1" fmla="*/ 200633 h 3942512"/>
              <a:gd name="connsiteX2" fmla="*/ 1880473 w 2709046"/>
              <a:gd name="connsiteY2" fmla="*/ 254877 h 3942512"/>
              <a:gd name="connsiteX3" fmla="*/ 2709046 w 2709046"/>
              <a:gd name="connsiteY3" fmla="*/ 1992002 h 3942512"/>
              <a:gd name="connsiteX4" fmla="*/ 1188025 w 2709046"/>
              <a:gd name="connsiteY4" fmla="*/ 3942512 h 3942512"/>
              <a:gd name="connsiteX5" fmla="*/ 14331 w 2709046"/>
              <a:gd name="connsiteY5" fmla="*/ 3232708 h 3942512"/>
              <a:gd name="connsiteX6" fmla="*/ 0 w 2709046"/>
              <a:gd name="connsiteY6" fmla="*/ 3208132 h 3942512"/>
              <a:gd name="connsiteX7" fmla="*/ 42656 w 2709046"/>
              <a:gd name="connsiteY7" fmla="*/ 3270641 h 3942512"/>
              <a:gd name="connsiteX8" fmla="*/ 778309 w 2709046"/>
              <a:gd name="connsiteY8" fmla="*/ 3676497 h 3942512"/>
              <a:gd name="connsiteX9" fmla="*/ 1818680 w 2709046"/>
              <a:gd name="connsiteY9" fmla="*/ 2290820 h 3942512"/>
              <a:gd name="connsiteX10" fmla="*/ 1390720 w 2709046"/>
              <a:gd name="connsiteY10" fmla="*/ 1170532 h 3942512"/>
              <a:gd name="connsiteX11" fmla="*/ 1278991 w 2709046"/>
              <a:gd name="connsiteY11" fmla="*/ 1076413 h 3942512"/>
              <a:gd name="connsiteX12" fmla="*/ 1270069 w 2709046"/>
              <a:gd name="connsiteY12" fmla="*/ 1076569 h 3942512"/>
              <a:gd name="connsiteX13" fmla="*/ 1146419 w 2709046"/>
              <a:gd name="connsiteY13" fmla="*/ 1247413 h 3942512"/>
              <a:gd name="connsiteX14" fmla="*/ 808963 w 2709046"/>
              <a:gd name="connsiteY14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9046" h="3942512">
                <a:moveTo>
                  <a:pt x="1913192" y="0"/>
                </a:moveTo>
                <a:lnTo>
                  <a:pt x="1789865" y="200633"/>
                </a:lnTo>
                <a:lnTo>
                  <a:pt x="1880473" y="254877"/>
                </a:lnTo>
                <a:cubicBezTo>
                  <a:pt x="2372378" y="577974"/>
                  <a:pt x="2709047" y="1234570"/>
                  <a:pt x="2709046" y="1992002"/>
                </a:cubicBezTo>
                <a:cubicBezTo>
                  <a:pt x="2709046" y="3069239"/>
                  <a:pt x="2028062" y="3942512"/>
                  <a:pt x="1188025" y="3942512"/>
                </a:cubicBezTo>
                <a:cubicBezTo>
                  <a:pt x="715504" y="3942513"/>
                  <a:pt x="293308" y="3666203"/>
                  <a:pt x="14331" y="3232708"/>
                </a:cubicBezTo>
                <a:lnTo>
                  <a:pt x="0" y="3208132"/>
                </a:lnTo>
                <a:lnTo>
                  <a:pt x="42656" y="3270641"/>
                </a:lnTo>
                <a:cubicBezTo>
                  <a:pt x="230926" y="3521400"/>
                  <a:pt x="491018" y="3676497"/>
                  <a:pt x="778309" y="3676497"/>
                </a:cubicBezTo>
                <a:cubicBezTo>
                  <a:pt x="1352890" y="3676497"/>
                  <a:pt x="1818680" y="3056108"/>
                  <a:pt x="1818680" y="2290820"/>
                </a:cubicBezTo>
                <a:cubicBezTo>
                  <a:pt x="1818680" y="1830451"/>
                  <a:pt x="1650121" y="1422518"/>
                  <a:pt x="1390720" y="1170532"/>
                </a:cubicBezTo>
                <a:lnTo>
                  <a:pt x="1278991" y="1076413"/>
                </a:lnTo>
                <a:lnTo>
                  <a:pt x="1270069" y="1076569"/>
                </a:lnTo>
                <a:lnTo>
                  <a:pt x="1146419" y="1247413"/>
                </a:lnTo>
                <a:lnTo>
                  <a:pt x="808963" y="180611"/>
                </a:lnTo>
                <a:close/>
              </a:path>
            </a:pathLst>
          </a:custGeom>
          <a:solidFill>
            <a:srgbClr val="029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Shadow Light_Step 3">
            <a:extLst>
              <a:ext uri="{FF2B5EF4-FFF2-40B4-BE49-F238E27FC236}">
                <a16:creationId xmlns:a16="http://schemas.microsoft.com/office/drawing/2014/main" id="{2164664A-9849-FC41-A291-02770F55D83A}"/>
              </a:ext>
            </a:extLst>
          </p:cNvPr>
          <p:cNvSpPr/>
          <p:nvPr/>
        </p:nvSpPr>
        <p:spPr>
          <a:xfrm rot="5585432">
            <a:off x="3442464" y="2014882"/>
            <a:ext cx="2468442" cy="3942512"/>
          </a:xfrm>
          <a:custGeom>
            <a:avLst/>
            <a:gdLst>
              <a:gd name="connsiteX0" fmla="*/ 0 w 2468442"/>
              <a:gd name="connsiteY0" fmla="*/ 3517095 h 3942512"/>
              <a:gd name="connsiteX1" fmla="*/ 38036 w 2468442"/>
              <a:gd name="connsiteY1" fmla="*/ 3553211 h 3942512"/>
              <a:gd name="connsiteX2" fmla="*/ 8362 w 2468442"/>
              <a:gd name="connsiteY2" fmla="*/ 3526496 h 3942512"/>
              <a:gd name="connsiteX3" fmla="*/ 1672588 w 2468442"/>
              <a:gd name="connsiteY3" fmla="*/ 0 h 3942512"/>
              <a:gd name="connsiteX4" fmla="*/ 1549261 w 2468442"/>
              <a:gd name="connsiteY4" fmla="*/ 200633 h 3942512"/>
              <a:gd name="connsiteX5" fmla="*/ 1639869 w 2468442"/>
              <a:gd name="connsiteY5" fmla="*/ 254877 h 3942512"/>
              <a:gd name="connsiteX6" fmla="*/ 2468442 w 2468442"/>
              <a:gd name="connsiteY6" fmla="*/ 1992002 h 3942512"/>
              <a:gd name="connsiteX7" fmla="*/ 947421 w 2468442"/>
              <a:gd name="connsiteY7" fmla="*/ 3942512 h 3942512"/>
              <a:gd name="connsiteX8" fmla="*/ 143098 w 2468442"/>
              <a:gd name="connsiteY8" fmla="*/ 3647796 h 3942512"/>
              <a:gd name="connsiteX9" fmla="*/ 42808 w 2468442"/>
              <a:gd name="connsiteY9" fmla="*/ 3557506 h 3942512"/>
              <a:gd name="connsiteX10" fmla="*/ 158122 w 2468442"/>
              <a:gd name="connsiteY10" fmla="*/ 3647543 h 3942512"/>
              <a:gd name="connsiteX11" fmla="*/ 942895 w 2468442"/>
              <a:gd name="connsiteY11" fmla="*/ 3856965 h 3942512"/>
              <a:gd name="connsiteX12" fmla="*/ 2014806 w 2468442"/>
              <a:gd name="connsiteY12" fmla="*/ 1843552 h 3942512"/>
              <a:gd name="connsiteX13" fmla="*/ 571606 w 2468442"/>
              <a:gd name="connsiteY13" fmla="*/ 189127 h 3942512"/>
              <a:gd name="connsiteX14" fmla="*/ 571064 w 2468442"/>
              <a:gd name="connsiteY14" fmla="*/ 189164 h 3942512"/>
              <a:gd name="connsiteX15" fmla="*/ 568359 w 2468442"/>
              <a:gd name="connsiteY15" fmla="*/ 180611 h 3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68442" h="3942512">
                <a:moveTo>
                  <a:pt x="0" y="3517095"/>
                </a:moveTo>
                <a:lnTo>
                  <a:pt x="38036" y="3553211"/>
                </a:lnTo>
                <a:lnTo>
                  <a:pt x="8362" y="3526496"/>
                </a:lnTo>
                <a:close/>
                <a:moveTo>
                  <a:pt x="1672588" y="0"/>
                </a:moveTo>
                <a:lnTo>
                  <a:pt x="1549261" y="200633"/>
                </a:lnTo>
                <a:lnTo>
                  <a:pt x="1639869" y="254877"/>
                </a:lnTo>
                <a:cubicBezTo>
                  <a:pt x="2131774" y="577974"/>
                  <a:pt x="2468443" y="1234570"/>
                  <a:pt x="2468442" y="1992002"/>
                </a:cubicBezTo>
                <a:cubicBezTo>
                  <a:pt x="2468442" y="3069239"/>
                  <a:pt x="1787458" y="3942512"/>
                  <a:pt x="947421" y="3942512"/>
                </a:cubicBezTo>
                <a:cubicBezTo>
                  <a:pt x="652095" y="3942512"/>
                  <a:pt x="376428" y="3834579"/>
                  <a:pt x="143098" y="3647796"/>
                </a:cubicBezTo>
                <a:lnTo>
                  <a:pt x="42808" y="3557506"/>
                </a:lnTo>
                <a:lnTo>
                  <a:pt x="158122" y="3647543"/>
                </a:lnTo>
                <a:cubicBezTo>
                  <a:pt x="397150" y="3815382"/>
                  <a:pt x="668272" y="3895112"/>
                  <a:pt x="942895" y="3856965"/>
                </a:cubicBezTo>
                <a:cubicBezTo>
                  <a:pt x="1675224" y="3755241"/>
                  <a:pt x="2155135" y="2853805"/>
                  <a:pt x="2014806" y="1843552"/>
                </a:cubicBezTo>
                <a:cubicBezTo>
                  <a:pt x="1883247" y="896439"/>
                  <a:pt x="1253261" y="189923"/>
                  <a:pt x="571606" y="189127"/>
                </a:cubicBezTo>
                <a:lnTo>
                  <a:pt x="571064" y="189164"/>
                </a:lnTo>
                <a:lnTo>
                  <a:pt x="568359" y="180611"/>
                </a:lnTo>
                <a:close/>
              </a:path>
            </a:pathLst>
          </a:custGeom>
          <a:solidFill>
            <a:srgbClr val="007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 1_Step 3">
            <a:extLst>
              <a:ext uri="{FF2B5EF4-FFF2-40B4-BE49-F238E27FC236}">
                <a16:creationId xmlns:a16="http://schemas.microsoft.com/office/drawing/2014/main" id="{CE22C60D-8227-074B-A59C-645500E79784}"/>
              </a:ext>
            </a:extLst>
          </p:cNvPr>
          <p:cNvSpPr/>
          <p:nvPr/>
        </p:nvSpPr>
        <p:spPr>
          <a:xfrm rot="486009">
            <a:off x="3133604" y="4246301"/>
            <a:ext cx="2500695" cy="53298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>
                <a:gd name="adj" fmla="val 21343092"/>
              </a:avLst>
            </a:prstTxWarp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VC++</a:t>
            </a:r>
            <a:endParaRPr lang="en-US" sz="3600" b="1" cap="none" spc="0" dirty="0">
              <a:ln w="0"/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Shadow5_Step 3">
            <a:extLst>
              <a:ext uri="{FF2B5EF4-FFF2-40B4-BE49-F238E27FC236}">
                <a16:creationId xmlns:a16="http://schemas.microsoft.com/office/drawing/2014/main" id="{A20A0BEC-AB94-BB42-A263-A9442CA273FF}"/>
              </a:ext>
            </a:extLst>
          </p:cNvPr>
          <p:cNvSpPr/>
          <p:nvPr/>
        </p:nvSpPr>
        <p:spPr>
          <a:xfrm rot="5238583">
            <a:off x="6010814" y="3676241"/>
            <a:ext cx="1295933" cy="333994"/>
          </a:xfrm>
          <a:custGeom>
            <a:avLst/>
            <a:gdLst>
              <a:gd name="connsiteX0" fmla="*/ 0 w 1370169"/>
              <a:gd name="connsiteY0" fmla="*/ 1426817 h 1426817"/>
              <a:gd name="connsiteX1" fmla="*/ 0 w 1370169"/>
              <a:gd name="connsiteY1" fmla="*/ 0 h 1426817"/>
              <a:gd name="connsiteX2" fmla="*/ 1370169 w 1370169"/>
              <a:gd name="connsiteY2" fmla="*/ 1426817 h 1426817"/>
              <a:gd name="connsiteX3" fmla="*/ 0 w 1370169"/>
              <a:gd name="connsiteY3" fmla="*/ 1426817 h 1426817"/>
              <a:gd name="connsiteX0" fmla="*/ 0 w 2190439"/>
              <a:gd name="connsiteY0" fmla="*/ 2085723 h 2085723"/>
              <a:gd name="connsiteX1" fmla="*/ 820270 w 2190439"/>
              <a:gd name="connsiteY1" fmla="*/ 0 h 2085723"/>
              <a:gd name="connsiteX2" fmla="*/ 2190439 w 2190439"/>
              <a:gd name="connsiteY2" fmla="*/ 1426817 h 2085723"/>
              <a:gd name="connsiteX3" fmla="*/ 0 w 2190439"/>
              <a:gd name="connsiteY3" fmla="*/ 2085723 h 2085723"/>
              <a:gd name="connsiteX0" fmla="*/ 0 w 5380148"/>
              <a:gd name="connsiteY0" fmla="*/ 1619217 h 1619217"/>
              <a:gd name="connsiteX1" fmla="*/ 4009979 w 5380148"/>
              <a:gd name="connsiteY1" fmla="*/ 0 h 1619217"/>
              <a:gd name="connsiteX2" fmla="*/ 5380148 w 5380148"/>
              <a:gd name="connsiteY2" fmla="*/ 1426817 h 1619217"/>
              <a:gd name="connsiteX3" fmla="*/ 0 w 5380148"/>
              <a:gd name="connsiteY3" fmla="*/ 1619217 h 1619217"/>
              <a:gd name="connsiteX0" fmla="*/ 0 w 5380148"/>
              <a:gd name="connsiteY0" fmla="*/ 1407168 h 1407168"/>
              <a:gd name="connsiteX1" fmla="*/ 5118534 w 5380148"/>
              <a:gd name="connsiteY1" fmla="*/ 0 h 1407168"/>
              <a:gd name="connsiteX2" fmla="*/ 5380148 w 5380148"/>
              <a:gd name="connsiteY2" fmla="*/ 1214768 h 1407168"/>
              <a:gd name="connsiteX3" fmla="*/ 0 w 5380148"/>
              <a:gd name="connsiteY3" fmla="*/ 1407168 h 1407168"/>
              <a:gd name="connsiteX0" fmla="*/ 0 w 6865194"/>
              <a:gd name="connsiteY0" fmla="*/ 1407168 h 1407168"/>
              <a:gd name="connsiteX1" fmla="*/ 5118534 w 6865194"/>
              <a:gd name="connsiteY1" fmla="*/ 0 h 1407168"/>
              <a:gd name="connsiteX2" fmla="*/ 6865194 w 6865194"/>
              <a:gd name="connsiteY2" fmla="*/ 1278383 h 1407168"/>
              <a:gd name="connsiteX3" fmla="*/ 0 w 6865194"/>
              <a:gd name="connsiteY3" fmla="*/ 1407168 h 14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194" h="1407168">
                <a:moveTo>
                  <a:pt x="0" y="1407168"/>
                </a:moveTo>
                <a:lnTo>
                  <a:pt x="5118534" y="0"/>
                </a:lnTo>
                <a:lnTo>
                  <a:pt x="6865194" y="1278383"/>
                </a:lnTo>
                <a:lnTo>
                  <a:pt x="0" y="1407168"/>
                </a:lnTo>
                <a:close/>
              </a:path>
            </a:pathLst>
          </a:custGeom>
          <a:gradFill flip="none" rotWithShape="1">
            <a:gsLst>
              <a:gs pos="14000">
                <a:srgbClr val="D3D0D2">
                  <a:alpha val="0"/>
                </a:srgbClr>
              </a:gs>
              <a:gs pos="34000">
                <a:srgbClr val="D3D0D2">
                  <a:alpha val="63000"/>
                </a:srgbClr>
              </a:gs>
              <a:gs pos="73000">
                <a:schemeClr val="bg1">
                  <a:lumMod val="65000"/>
                </a:schemeClr>
              </a:gs>
              <a:gs pos="99000">
                <a:schemeClr val="bg1">
                  <a:lumMod val="50000"/>
                </a:schemeClr>
              </a:gs>
            </a:gsLst>
            <a:lin ang="8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hadow4_Step 3">
            <a:extLst>
              <a:ext uri="{FF2B5EF4-FFF2-40B4-BE49-F238E27FC236}">
                <a16:creationId xmlns:a16="http://schemas.microsoft.com/office/drawing/2014/main" id="{60ACFDAC-C3AD-1A43-BF86-E335ACE36EBA}"/>
              </a:ext>
            </a:extLst>
          </p:cNvPr>
          <p:cNvSpPr/>
          <p:nvPr/>
        </p:nvSpPr>
        <p:spPr>
          <a:xfrm rot="11143217">
            <a:off x="5318101" y="3324947"/>
            <a:ext cx="1381710" cy="333994"/>
          </a:xfrm>
          <a:custGeom>
            <a:avLst/>
            <a:gdLst>
              <a:gd name="connsiteX0" fmla="*/ 0 w 1370169"/>
              <a:gd name="connsiteY0" fmla="*/ 1426817 h 1426817"/>
              <a:gd name="connsiteX1" fmla="*/ 0 w 1370169"/>
              <a:gd name="connsiteY1" fmla="*/ 0 h 1426817"/>
              <a:gd name="connsiteX2" fmla="*/ 1370169 w 1370169"/>
              <a:gd name="connsiteY2" fmla="*/ 1426817 h 1426817"/>
              <a:gd name="connsiteX3" fmla="*/ 0 w 1370169"/>
              <a:gd name="connsiteY3" fmla="*/ 1426817 h 1426817"/>
              <a:gd name="connsiteX0" fmla="*/ 0 w 2190439"/>
              <a:gd name="connsiteY0" fmla="*/ 2085723 h 2085723"/>
              <a:gd name="connsiteX1" fmla="*/ 820270 w 2190439"/>
              <a:gd name="connsiteY1" fmla="*/ 0 h 2085723"/>
              <a:gd name="connsiteX2" fmla="*/ 2190439 w 2190439"/>
              <a:gd name="connsiteY2" fmla="*/ 1426817 h 2085723"/>
              <a:gd name="connsiteX3" fmla="*/ 0 w 2190439"/>
              <a:gd name="connsiteY3" fmla="*/ 2085723 h 2085723"/>
              <a:gd name="connsiteX0" fmla="*/ 0 w 5380148"/>
              <a:gd name="connsiteY0" fmla="*/ 1619217 h 1619217"/>
              <a:gd name="connsiteX1" fmla="*/ 4009979 w 5380148"/>
              <a:gd name="connsiteY1" fmla="*/ 0 h 1619217"/>
              <a:gd name="connsiteX2" fmla="*/ 5380148 w 5380148"/>
              <a:gd name="connsiteY2" fmla="*/ 1426817 h 1619217"/>
              <a:gd name="connsiteX3" fmla="*/ 0 w 5380148"/>
              <a:gd name="connsiteY3" fmla="*/ 1619217 h 1619217"/>
              <a:gd name="connsiteX0" fmla="*/ 0 w 5380148"/>
              <a:gd name="connsiteY0" fmla="*/ 1407168 h 1407168"/>
              <a:gd name="connsiteX1" fmla="*/ 5118534 w 5380148"/>
              <a:gd name="connsiteY1" fmla="*/ 0 h 1407168"/>
              <a:gd name="connsiteX2" fmla="*/ 5380148 w 5380148"/>
              <a:gd name="connsiteY2" fmla="*/ 1214768 h 1407168"/>
              <a:gd name="connsiteX3" fmla="*/ 0 w 5380148"/>
              <a:gd name="connsiteY3" fmla="*/ 1407168 h 1407168"/>
              <a:gd name="connsiteX0" fmla="*/ 0 w 6865194"/>
              <a:gd name="connsiteY0" fmla="*/ 1407168 h 1407168"/>
              <a:gd name="connsiteX1" fmla="*/ 5118534 w 6865194"/>
              <a:gd name="connsiteY1" fmla="*/ 0 h 1407168"/>
              <a:gd name="connsiteX2" fmla="*/ 6865194 w 6865194"/>
              <a:gd name="connsiteY2" fmla="*/ 1278383 h 1407168"/>
              <a:gd name="connsiteX3" fmla="*/ 0 w 6865194"/>
              <a:gd name="connsiteY3" fmla="*/ 1407168 h 14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194" h="1407168">
                <a:moveTo>
                  <a:pt x="0" y="1407168"/>
                </a:moveTo>
                <a:lnTo>
                  <a:pt x="5118534" y="0"/>
                </a:lnTo>
                <a:lnTo>
                  <a:pt x="6865194" y="1278383"/>
                </a:lnTo>
                <a:lnTo>
                  <a:pt x="0" y="1407168"/>
                </a:lnTo>
                <a:close/>
              </a:path>
            </a:pathLst>
          </a:custGeom>
          <a:gradFill flip="none" rotWithShape="1">
            <a:gsLst>
              <a:gs pos="14000">
                <a:srgbClr val="D3D0D2">
                  <a:alpha val="0"/>
                </a:srgbClr>
              </a:gs>
              <a:gs pos="34000">
                <a:srgbClr val="D3D0D2">
                  <a:alpha val="17000"/>
                </a:srgbClr>
              </a:gs>
              <a:gs pos="73000">
                <a:schemeClr val="bg1">
                  <a:lumMod val="65000"/>
                </a:schemeClr>
              </a:gs>
              <a:gs pos="99000">
                <a:schemeClr val="bg1">
                  <a:lumMod val="50000"/>
                </a:schemeClr>
              </a:gs>
            </a:gsLst>
            <a:lin ang="84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icle Center">
            <a:extLst>
              <a:ext uri="{FF2B5EF4-FFF2-40B4-BE49-F238E27FC236}">
                <a16:creationId xmlns:a16="http://schemas.microsoft.com/office/drawing/2014/main" id="{916255D3-55A4-8A4A-ADE7-5B9906E9EAC2}"/>
              </a:ext>
            </a:extLst>
          </p:cNvPr>
          <p:cNvSpPr>
            <a:spLocks noChangeAspect="1"/>
          </p:cNvSpPr>
          <p:nvPr/>
        </p:nvSpPr>
        <p:spPr>
          <a:xfrm>
            <a:off x="3027012" y="2387954"/>
            <a:ext cx="1724400" cy="172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048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Line">
            <a:extLst>
              <a:ext uri="{FF2B5EF4-FFF2-40B4-BE49-F238E27FC236}">
                <a16:creationId xmlns:a16="http://schemas.microsoft.com/office/drawing/2014/main" id="{7451182D-A81B-CD4F-A9F3-A7450EBD2C8B}"/>
              </a:ext>
            </a:extLst>
          </p:cNvPr>
          <p:cNvGrpSpPr/>
          <p:nvPr/>
        </p:nvGrpSpPr>
        <p:grpSpPr>
          <a:xfrm>
            <a:off x="3156063" y="3249067"/>
            <a:ext cx="1493489" cy="38099"/>
            <a:chOff x="6081486" y="2315030"/>
            <a:chExt cx="4347029" cy="2902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559AE4-A3D2-0A49-A0D3-F4B62C1D0554}"/>
                </a:ext>
              </a:extLst>
            </p:cNvPr>
            <p:cNvSpPr/>
            <p:nvPr userDrawn="1"/>
          </p:nvSpPr>
          <p:spPr>
            <a:xfrm>
              <a:off x="6081486" y="2315030"/>
              <a:ext cx="914400" cy="290285"/>
            </a:xfrm>
            <a:prstGeom prst="rect">
              <a:avLst/>
            </a:prstGeom>
            <a:solidFill>
              <a:srgbClr val="E5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0359E2-3287-B545-BEA5-BD9ED1A9FE09}"/>
                </a:ext>
              </a:extLst>
            </p:cNvPr>
            <p:cNvSpPr/>
            <p:nvPr userDrawn="1"/>
          </p:nvSpPr>
          <p:spPr>
            <a:xfrm>
              <a:off x="6939643" y="2315030"/>
              <a:ext cx="914400" cy="290285"/>
            </a:xfrm>
            <a:prstGeom prst="rect">
              <a:avLst/>
            </a:prstGeom>
            <a:solidFill>
              <a:srgbClr val="F97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E5FCFB-7E02-1347-87F6-CC57CDEF668E}"/>
                </a:ext>
              </a:extLst>
            </p:cNvPr>
            <p:cNvSpPr/>
            <p:nvPr userDrawn="1"/>
          </p:nvSpPr>
          <p:spPr>
            <a:xfrm>
              <a:off x="7797800" y="2315030"/>
              <a:ext cx="914400" cy="290285"/>
            </a:xfrm>
            <a:prstGeom prst="rect">
              <a:avLst/>
            </a:prstGeom>
            <a:solidFill>
              <a:srgbClr val="FEB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434589-590C-664C-9A2F-D2BC08880041}"/>
                </a:ext>
              </a:extLst>
            </p:cNvPr>
            <p:cNvSpPr/>
            <p:nvPr userDrawn="1"/>
          </p:nvSpPr>
          <p:spPr>
            <a:xfrm>
              <a:off x="8655957" y="2315030"/>
              <a:ext cx="914400" cy="290285"/>
            </a:xfrm>
            <a:prstGeom prst="rect">
              <a:avLst/>
            </a:prstGeom>
            <a:solidFill>
              <a:srgbClr val="00C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CA3009-21B5-CF48-9889-0C511AFE5357}"/>
                </a:ext>
              </a:extLst>
            </p:cNvPr>
            <p:cNvSpPr/>
            <p:nvPr userDrawn="1"/>
          </p:nvSpPr>
          <p:spPr>
            <a:xfrm>
              <a:off x="9514115" y="2315032"/>
              <a:ext cx="914400" cy="290285"/>
            </a:xfrm>
            <a:prstGeom prst="rect">
              <a:avLst/>
            </a:prstGeom>
            <a:solidFill>
              <a:srgbClr val="0D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34" name="Introduce">
            <a:extLst>
              <a:ext uri="{FF2B5EF4-FFF2-40B4-BE49-F238E27FC236}">
                <a16:creationId xmlns:a16="http://schemas.microsoft.com/office/drawing/2014/main" id="{9031B106-FC2D-3146-8CC2-5CF00C42E18F}"/>
              </a:ext>
            </a:extLst>
          </p:cNvPr>
          <p:cNvSpPr/>
          <p:nvPr/>
        </p:nvSpPr>
        <p:spPr>
          <a:xfrm>
            <a:off x="3111682" y="3325301"/>
            <a:ext cx="149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5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Linux  or Windows</a:t>
            </a:r>
          </a:p>
        </p:txBody>
      </p:sp>
      <p:sp>
        <p:nvSpPr>
          <p:cNvPr id="35" name="Title1">
            <a:extLst>
              <a:ext uri="{FF2B5EF4-FFF2-40B4-BE49-F238E27FC236}">
                <a16:creationId xmlns:a16="http://schemas.microsoft.com/office/drawing/2014/main" id="{F28AAF00-1C4E-E345-956C-23DD12202AF8}"/>
              </a:ext>
            </a:extLst>
          </p:cNvPr>
          <p:cNvSpPr txBox="1"/>
          <p:nvPr/>
        </p:nvSpPr>
        <p:spPr>
          <a:xfrm>
            <a:off x="3008473" y="2700146"/>
            <a:ext cx="170163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defTabSz="595265">
              <a:defRPr/>
            </a:pPr>
            <a:r>
              <a:rPr lang="en-US" sz="2400" b="1" i="1" dirty="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Zapfino" panose="03030300040707070C03" pitchFamily="66" charset="77"/>
                <a:ea typeface="Microsoft JhengHei UI Light" panose="020B0304030504040204" pitchFamily="34" charset="-120"/>
                <a:cs typeface="Apple Chancery" panose="03020702040506060504" pitchFamily="66" charset="-79"/>
              </a:rPr>
              <a:t>Docker VM</a:t>
            </a:r>
          </a:p>
        </p:txBody>
      </p:sp>
      <p:sp>
        <p:nvSpPr>
          <p:cNvPr id="101" name="Cricle Center">
            <a:extLst/>
          </p:cNvPr>
          <p:cNvSpPr>
            <a:spLocks noChangeAspect="1"/>
          </p:cNvSpPr>
          <p:nvPr/>
        </p:nvSpPr>
        <p:spPr>
          <a:xfrm>
            <a:off x="9353409" y="3999493"/>
            <a:ext cx="1724400" cy="172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048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Line">
            <a:extLst/>
          </p:cNvPr>
          <p:cNvGrpSpPr/>
          <p:nvPr/>
        </p:nvGrpSpPr>
        <p:grpSpPr>
          <a:xfrm>
            <a:off x="9526383" y="5261842"/>
            <a:ext cx="1493489" cy="38099"/>
            <a:chOff x="6081486" y="2315030"/>
            <a:chExt cx="4347029" cy="290287"/>
          </a:xfrm>
        </p:grpSpPr>
        <p:sp>
          <p:nvSpPr>
            <p:cNvPr id="103" name="Rectangle 102">
              <a:extLst/>
            </p:cNvPr>
            <p:cNvSpPr/>
            <p:nvPr userDrawn="1"/>
          </p:nvSpPr>
          <p:spPr>
            <a:xfrm>
              <a:off x="6081486" y="2315030"/>
              <a:ext cx="914400" cy="290285"/>
            </a:xfrm>
            <a:prstGeom prst="rect">
              <a:avLst/>
            </a:prstGeom>
            <a:solidFill>
              <a:srgbClr val="E5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4" name="Rectangle 103">
              <a:extLst/>
            </p:cNvPr>
            <p:cNvSpPr/>
            <p:nvPr userDrawn="1"/>
          </p:nvSpPr>
          <p:spPr>
            <a:xfrm>
              <a:off x="6939643" y="2315030"/>
              <a:ext cx="914400" cy="290285"/>
            </a:xfrm>
            <a:prstGeom prst="rect">
              <a:avLst/>
            </a:prstGeom>
            <a:solidFill>
              <a:srgbClr val="F97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5" name="Rectangle 104">
              <a:extLst/>
            </p:cNvPr>
            <p:cNvSpPr/>
            <p:nvPr userDrawn="1"/>
          </p:nvSpPr>
          <p:spPr>
            <a:xfrm>
              <a:off x="7797800" y="2315030"/>
              <a:ext cx="914400" cy="290285"/>
            </a:xfrm>
            <a:prstGeom prst="rect">
              <a:avLst/>
            </a:prstGeom>
            <a:solidFill>
              <a:srgbClr val="FEB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6" name="Rectangle 105">
              <a:extLst/>
            </p:cNvPr>
            <p:cNvSpPr/>
            <p:nvPr userDrawn="1"/>
          </p:nvSpPr>
          <p:spPr>
            <a:xfrm>
              <a:off x="8655957" y="2315030"/>
              <a:ext cx="914400" cy="290285"/>
            </a:xfrm>
            <a:prstGeom prst="rect">
              <a:avLst/>
            </a:prstGeom>
            <a:solidFill>
              <a:srgbClr val="00C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7" name="Rectangle 106">
              <a:extLst/>
            </p:cNvPr>
            <p:cNvSpPr/>
            <p:nvPr userDrawn="1"/>
          </p:nvSpPr>
          <p:spPr>
            <a:xfrm>
              <a:off x="9514115" y="2315032"/>
              <a:ext cx="914400" cy="290285"/>
            </a:xfrm>
            <a:prstGeom prst="rect">
              <a:avLst/>
            </a:prstGeom>
            <a:solidFill>
              <a:srgbClr val="0D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109" name="Title1">
            <a:extLst/>
          </p:cNvPr>
          <p:cNvSpPr txBox="1"/>
          <p:nvPr/>
        </p:nvSpPr>
        <p:spPr>
          <a:xfrm>
            <a:off x="9400784" y="3999493"/>
            <a:ext cx="174468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defTabSz="595265">
              <a:defRPr/>
            </a:pPr>
            <a:r>
              <a:rPr lang="en-US" sz="2400" b="1" i="1" dirty="0">
                <a:solidFill>
                  <a:schemeClr val="tx1">
                    <a:lumMod val="75000"/>
                    <a:lumOff val="25000"/>
                    <a:alpha val="64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Zapfino" panose="03030300040707070C03" pitchFamily="66" charset="77"/>
                <a:ea typeface="Microsoft JhengHei UI Light" panose="020B0304030504040204" pitchFamily="34" charset="-120"/>
                <a:cs typeface="Apple Chancery" panose="03020702040506060504" pitchFamily="66" charset="-79"/>
              </a:rPr>
              <a:t>Azure Container Services</a:t>
            </a:r>
          </a:p>
        </p:txBody>
      </p:sp>
      <p:pic>
        <p:nvPicPr>
          <p:cNvPr id="2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791712" y="53135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/>
    </mc:Choice>
    <mc:Fallback xmlns="">
      <p:transition spd="med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7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4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69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4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4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6" presetClass="entr" presetSubtype="0" fill="hold" grpId="0" nodeType="withEffect">
                                  <p:stCondLst>
                                    <p:cond delay="1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4" grpId="0" animBg="1"/>
      <p:bldP spid="57" grpId="0" animBg="1"/>
      <p:bldP spid="56" grpId="0" animBg="1"/>
      <p:bldP spid="39" grpId="0" animBg="1"/>
      <p:bldP spid="14" grpId="0" animBg="1"/>
      <p:bldP spid="10" grpId="0" animBg="1"/>
      <p:bldP spid="12" grpId="0" animBg="1"/>
      <p:bldP spid="13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1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24" grpId="0" animBg="1"/>
      <p:bldP spid="34" grpId="0"/>
      <p:bldP spid="35" grpId="0"/>
      <p:bldP spid="101" grpId="0" animBg="1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/>
          </p:cNvPr>
          <p:cNvSpPr/>
          <p:nvPr/>
        </p:nvSpPr>
        <p:spPr>
          <a:xfrm rot="20266047" flipH="1">
            <a:off x="8505981" y="434553"/>
            <a:ext cx="891387" cy="334770"/>
          </a:xfrm>
          <a:custGeom>
            <a:avLst/>
            <a:gdLst>
              <a:gd name="connsiteX0" fmla="*/ 627312 w 1220029"/>
              <a:gd name="connsiteY0" fmla="*/ 0 h 458196"/>
              <a:gd name="connsiteX1" fmla="*/ 1130649 w 1220029"/>
              <a:gd name="connsiteY1" fmla="*/ 76097 h 458196"/>
              <a:gd name="connsiteX2" fmla="*/ 1220029 w 1220029"/>
              <a:gd name="connsiteY2" fmla="*/ 108811 h 458196"/>
              <a:gd name="connsiteX3" fmla="*/ 1220029 w 1220029"/>
              <a:gd name="connsiteY3" fmla="*/ 441531 h 458196"/>
              <a:gd name="connsiteX4" fmla="*/ 1166686 w 1220029"/>
              <a:gd name="connsiteY4" fmla="*/ 415834 h 458196"/>
              <a:gd name="connsiteX5" fmla="*/ 627312 w 1220029"/>
              <a:gd name="connsiteY5" fmla="*/ 306939 h 458196"/>
              <a:gd name="connsiteX6" fmla="*/ 87939 w 1220029"/>
              <a:gd name="connsiteY6" fmla="*/ 415834 h 458196"/>
              <a:gd name="connsiteX7" fmla="*/ 0 w 1220029"/>
              <a:gd name="connsiteY7" fmla="*/ 458196 h 458196"/>
              <a:gd name="connsiteX8" fmla="*/ 0 w 1220029"/>
              <a:gd name="connsiteY8" fmla="*/ 121473 h 458196"/>
              <a:gd name="connsiteX9" fmla="*/ 123976 w 1220029"/>
              <a:gd name="connsiteY9" fmla="*/ 76097 h 458196"/>
              <a:gd name="connsiteX10" fmla="*/ 627312 w 1220029"/>
              <a:gd name="connsiteY10" fmla="*/ 0 h 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029" h="458196">
                <a:moveTo>
                  <a:pt x="627312" y="0"/>
                </a:moveTo>
                <a:cubicBezTo>
                  <a:pt x="802590" y="0"/>
                  <a:pt x="971645" y="26642"/>
                  <a:pt x="1130649" y="76097"/>
                </a:cubicBezTo>
                <a:lnTo>
                  <a:pt x="1220029" y="108811"/>
                </a:lnTo>
                <a:lnTo>
                  <a:pt x="1220029" y="441531"/>
                </a:lnTo>
                <a:lnTo>
                  <a:pt x="1166686" y="415834"/>
                </a:lnTo>
                <a:cubicBezTo>
                  <a:pt x="1000904" y="345714"/>
                  <a:pt x="818636" y="306939"/>
                  <a:pt x="627312" y="306939"/>
                </a:cubicBezTo>
                <a:cubicBezTo>
                  <a:pt x="435988" y="306939"/>
                  <a:pt x="253720" y="345714"/>
                  <a:pt x="87939" y="415834"/>
                </a:cubicBezTo>
                <a:lnTo>
                  <a:pt x="0" y="458196"/>
                </a:lnTo>
                <a:lnTo>
                  <a:pt x="0" y="121473"/>
                </a:lnTo>
                <a:lnTo>
                  <a:pt x="123976" y="76097"/>
                </a:lnTo>
                <a:cubicBezTo>
                  <a:pt x="282979" y="26642"/>
                  <a:pt x="452034" y="0"/>
                  <a:pt x="627312" y="0"/>
                </a:cubicBezTo>
                <a:close/>
              </a:path>
            </a:pathLst>
          </a:custGeom>
          <a:gradFill>
            <a:gsLst>
              <a:gs pos="0">
                <a:srgbClr val="D70E64"/>
              </a:gs>
              <a:gs pos="54000">
                <a:srgbClr val="F6305D"/>
              </a:gs>
              <a:gs pos="77000">
                <a:srgbClr val="FE4251"/>
              </a:gs>
              <a:gs pos="100000">
                <a:srgbClr val="FF6044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/>
          </p:cNvPr>
          <p:cNvGrpSpPr/>
          <p:nvPr/>
        </p:nvGrpSpPr>
        <p:grpSpPr>
          <a:xfrm rot="3557808">
            <a:off x="9727130" y="2642898"/>
            <a:ext cx="1056315" cy="930221"/>
            <a:chOff x="10851451" y="3630567"/>
            <a:chExt cx="2396279" cy="1951702"/>
          </a:xfrm>
        </p:grpSpPr>
        <p:sp>
          <p:nvSpPr>
            <p:cNvPr id="4" name="Freeform: Shape 3">
              <a:extLst/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9345A"/>
                </a:gs>
                <a:gs pos="50000">
                  <a:srgbClr val="E7324E"/>
                </a:gs>
                <a:gs pos="100000">
                  <a:srgbClr val="96232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Freeform: Shape 4">
              <a:extLst/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71641"/>
                </a:gs>
                <a:gs pos="50000">
                  <a:srgbClr val="A31F37"/>
                </a:gs>
                <a:gs pos="100000">
                  <a:srgbClr val="630E1C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" name="Freeform: Shape 5">
            <a:extLst/>
          </p:cNvPr>
          <p:cNvSpPr/>
          <p:nvPr/>
        </p:nvSpPr>
        <p:spPr>
          <a:xfrm rot="1193890" flipH="1">
            <a:off x="9437720" y="394013"/>
            <a:ext cx="891387" cy="334770"/>
          </a:xfrm>
          <a:custGeom>
            <a:avLst/>
            <a:gdLst>
              <a:gd name="connsiteX0" fmla="*/ 627312 w 1220029"/>
              <a:gd name="connsiteY0" fmla="*/ 0 h 458196"/>
              <a:gd name="connsiteX1" fmla="*/ 1130649 w 1220029"/>
              <a:gd name="connsiteY1" fmla="*/ 76097 h 458196"/>
              <a:gd name="connsiteX2" fmla="*/ 1220029 w 1220029"/>
              <a:gd name="connsiteY2" fmla="*/ 108811 h 458196"/>
              <a:gd name="connsiteX3" fmla="*/ 1220029 w 1220029"/>
              <a:gd name="connsiteY3" fmla="*/ 441531 h 458196"/>
              <a:gd name="connsiteX4" fmla="*/ 1166686 w 1220029"/>
              <a:gd name="connsiteY4" fmla="*/ 415834 h 458196"/>
              <a:gd name="connsiteX5" fmla="*/ 627312 w 1220029"/>
              <a:gd name="connsiteY5" fmla="*/ 306939 h 458196"/>
              <a:gd name="connsiteX6" fmla="*/ 87939 w 1220029"/>
              <a:gd name="connsiteY6" fmla="*/ 415834 h 458196"/>
              <a:gd name="connsiteX7" fmla="*/ 0 w 1220029"/>
              <a:gd name="connsiteY7" fmla="*/ 458196 h 458196"/>
              <a:gd name="connsiteX8" fmla="*/ 0 w 1220029"/>
              <a:gd name="connsiteY8" fmla="*/ 121473 h 458196"/>
              <a:gd name="connsiteX9" fmla="*/ 123976 w 1220029"/>
              <a:gd name="connsiteY9" fmla="*/ 76097 h 458196"/>
              <a:gd name="connsiteX10" fmla="*/ 627312 w 1220029"/>
              <a:gd name="connsiteY10" fmla="*/ 0 h 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029" h="458196">
                <a:moveTo>
                  <a:pt x="627312" y="0"/>
                </a:moveTo>
                <a:cubicBezTo>
                  <a:pt x="802590" y="0"/>
                  <a:pt x="971645" y="26642"/>
                  <a:pt x="1130649" y="76097"/>
                </a:cubicBezTo>
                <a:lnTo>
                  <a:pt x="1220029" y="108811"/>
                </a:lnTo>
                <a:lnTo>
                  <a:pt x="1220029" y="441531"/>
                </a:lnTo>
                <a:lnTo>
                  <a:pt x="1166686" y="415834"/>
                </a:lnTo>
                <a:cubicBezTo>
                  <a:pt x="1000904" y="345714"/>
                  <a:pt x="818636" y="306939"/>
                  <a:pt x="627312" y="306939"/>
                </a:cubicBezTo>
                <a:cubicBezTo>
                  <a:pt x="435988" y="306939"/>
                  <a:pt x="253720" y="345714"/>
                  <a:pt x="87939" y="415834"/>
                </a:cubicBezTo>
                <a:lnTo>
                  <a:pt x="0" y="458196"/>
                </a:lnTo>
                <a:lnTo>
                  <a:pt x="0" y="121473"/>
                </a:lnTo>
                <a:lnTo>
                  <a:pt x="123976" y="76097"/>
                </a:lnTo>
                <a:cubicBezTo>
                  <a:pt x="282979" y="26642"/>
                  <a:pt x="452034" y="0"/>
                  <a:pt x="627312" y="0"/>
                </a:cubicBezTo>
                <a:close/>
              </a:path>
            </a:pathLst>
          </a:custGeom>
          <a:gradFill>
            <a:gsLst>
              <a:gs pos="0">
                <a:srgbClr val="F88E10"/>
              </a:gs>
              <a:gs pos="61000">
                <a:srgbClr val="FAA723"/>
              </a:gs>
              <a:gs pos="83000">
                <a:srgbClr val="FCC535"/>
              </a:gs>
              <a:gs pos="100000">
                <a:srgbClr val="FDC938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/>
          </p:cNvPr>
          <p:cNvGrpSpPr/>
          <p:nvPr/>
        </p:nvGrpSpPr>
        <p:grpSpPr>
          <a:xfrm rot="6687903">
            <a:off x="8338397" y="2711853"/>
            <a:ext cx="1056315" cy="930221"/>
            <a:chOff x="10851451" y="3630567"/>
            <a:chExt cx="2396279" cy="1951702"/>
          </a:xfrm>
        </p:grpSpPr>
        <p:sp>
          <p:nvSpPr>
            <p:cNvPr id="8" name="Freeform: Shape 7">
              <a:extLst/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CCE34"/>
                </a:gs>
                <a:gs pos="50000">
                  <a:srgbClr val="FBB029"/>
                </a:gs>
                <a:gs pos="100000">
                  <a:srgbClr val="B45E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: Shape 8">
              <a:extLst/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F3D137"/>
                </a:gs>
                <a:gs pos="52000">
                  <a:srgbClr val="FDC02C"/>
                </a:gs>
                <a:gs pos="100000">
                  <a:srgbClr val="AE6A0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Freeform: Shape 9">
            <a:extLst/>
          </p:cNvPr>
          <p:cNvSpPr/>
          <p:nvPr/>
        </p:nvSpPr>
        <p:spPr>
          <a:xfrm rot="3692877" flipH="1">
            <a:off x="10114980" y="1015734"/>
            <a:ext cx="891387" cy="334770"/>
          </a:xfrm>
          <a:custGeom>
            <a:avLst/>
            <a:gdLst>
              <a:gd name="connsiteX0" fmla="*/ 627312 w 1220029"/>
              <a:gd name="connsiteY0" fmla="*/ 0 h 458196"/>
              <a:gd name="connsiteX1" fmla="*/ 1130649 w 1220029"/>
              <a:gd name="connsiteY1" fmla="*/ 76097 h 458196"/>
              <a:gd name="connsiteX2" fmla="*/ 1220029 w 1220029"/>
              <a:gd name="connsiteY2" fmla="*/ 108811 h 458196"/>
              <a:gd name="connsiteX3" fmla="*/ 1220029 w 1220029"/>
              <a:gd name="connsiteY3" fmla="*/ 441531 h 458196"/>
              <a:gd name="connsiteX4" fmla="*/ 1166686 w 1220029"/>
              <a:gd name="connsiteY4" fmla="*/ 415834 h 458196"/>
              <a:gd name="connsiteX5" fmla="*/ 627312 w 1220029"/>
              <a:gd name="connsiteY5" fmla="*/ 306939 h 458196"/>
              <a:gd name="connsiteX6" fmla="*/ 87939 w 1220029"/>
              <a:gd name="connsiteY6" fmla="*/ 415834 h 458196"/>
              <a:gd name="connsiteX7" fmla="*/ 0 w 1220029"/>
              <a:gd name="connsiteY7" fmla="*/ 458196 h 458196"/>
              <a:gd name="connsiteX8" fmla="*/ 0 w 1220029"/>
              <a:gd name="connsiteY8" fmla="*/ 121473 h 458196"/>
              <a:gd name="connsiteX9" fmla="*/ 123976 w 1220029"/>
              <a:gd name="connsiteY9" fmla="*/ 76097 h 458196"/>
              <a:gd name="connsiteX10" fmla="*/ 627312 w 1220029"/>
              <a:gd name="connsiteY10" fmla="*/ 0 h 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029" h="458196">
                <a:moveTo>
                  <a:pt x="627312" y="0"/>
                </a:moveTo>
                <a:cubicBezTo>
                  <a:pt x="802590" y="0"/>
                  <a:pt x="971645" y="26642"/>
                  <a:pt x="1130649" y="76097"/>
                </a:cubicBezTo>
                <a:lnTo>
                  <a:pt x="1220029" y="108811"/>
                </a:lnTo>
                <a:lnTo>
                  <a:pt x="1220029" y="441531"/>
                </a:lnTo>
                <a:lnTo>
                  <a:pt x="1166686" y="415834"/>
                </a:lnTo>
                <a:cubicBezTo>
                  <a:pt x="1000904" y="345714"/>
                  <a:pt x="818636" y="306939"/>
                  <a:pt x="627312" y="306939"/>
                </a:cubicBezTo>
                <a:cubicBezTo>
                  <a:pt x="435988" y="306939"/>
                  <a:pt x="253720" y="345714"/>
                  <a:pt x="87939" y="415834"/>
                </a:cubicBezTo>
                <a:lnTo>
                  <a:pt x="0" y="458196"/>
                </a:lnTo>
                <a:lnTo>
                  <a:pt x="0" y="121473"/>
                </a:lnTo>
                <a:lnTo>
                  <a:pt x="123976" y="76097"/>
                </a:lnTo>
                <a:cubicBezTo>
                  <a:pt x="282979" y="26642"/>
                  <a:pt x="452034" y="0"/>
                  <a:pt x="627312" y="0"/>
                </a:cubicBezTo>
                <a:close/>
              </a:path>
            </a:pathLst>
          </a:custGeom>
          <a:gradFill>
            <a:gsLst>
              <a:gs pos="0">
                <a:srgbClr val="016780"/>
              </a:gs>
              <a:gs pos="61000">
                <a:srgbClr val="018DB0"/>
              </a:gs>
              <a:gs pos="83000">
                <a:srgbClr val="00A7CA"/>
              </a:gs>
              <a:gs pos="100000">
                <a:srgbClr val="00C0E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/>
          </p:cNvPr>
          <p:cNvGrpSpPr/>
          <p:nvPr/>
        </p:nvGrpSpPr>
        <p:grpSpPr>
          <a:xfrm rot="9430182">
            <a:off x="7425501" y="1842309"/>
            <a:ext cx="1056315" cy="930221"/>
            <a:chOff x="10851451" y="3630567"/>
            <a:chExt cx="2396279" cy="1951702"/>
          </a:xfrm>
        </p:grpSpPr>
        <p:sp>
          <p:nvSpPr>
            <p:cNvPr id="12" name="Freeform: Shape 11">
              <a:extLst/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A95"/>
                </a:gs>
                <a:gs pos="50000">
                  <a:srgbClr val="037CA3"/>
                </a:gs>
                <a:gs pos="100000">
                  <a:srgbClr val="065F7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Freeform: Shape 12">
              <a:extLst/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BC"/>
                </a:gs>
                <a:gs pos="50000">
                  <a:srgbClr val="008BAA"/>
                </a:gs>
                <a:gs pos="100000">
                  <a:srgbClr val="02749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Oval 13">
            <a:extLst/>
          </p:cNvPr>
          <p:cNvSpPr/>
          <p:nvPr/>
        </p:nvSpPr>
        <p:spPr>
          <a:xfrm>
            <a:off x="8264263" y="528824"/>
            <a:ext cx="2383217" cy="2383217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/>
          </p:cNvPr>
          <p:cNvSpPr/>
          <p:nvPr/>
        </p:nvSpPr>
        <p:spPr>
          <a:xfrm>
            <a:off x="8301129" y="565690"/>
            <a:ext cx="2309485" cy="2309485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/>
          </p:cNvPr>
          <p:cNvSpPr/>
          <p:nvPr/>
        </p:nvSpPr>
        <p:spPr>
          <a:xfrm>
            <a:off x="6155526" y="1985414"/>
            <a:ext cx="1513318" cy="1513318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>
            <a:extLst/>
          </p:cNvPr>
          <p:cNvSpPr/>
          <p:nvPr/>
        </p:nvSpPr>
        <p:spPr>
          <a:xfrm>
            <a:off x="6178935" y="2008823"/>
            <a:ext cx="1466500" cy="1466500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/>
          </p:cNvPr>
          <p:cNvSpPr/>
          <p:nvPr/>
        </p:nvSpPr>
        <p:spPr>
          <a:xfrm>
            <a:off x="6356001" y="2191182"/>
            <a:ext cx="1096492" cy="1096492"/>
          </a:xfrm>
          <a:prstGeom prst="ellipse">
            <a:avLst/>
          </a:prstGeom>
          <a:gradFill flip="none" rotWithShape="1">
            <a:gsLst>
              <a:gs pos="78000">
                <a:srgbClr val="016780"/>
              </a:gs>
              <a:gs pos="58011">
                <a:srgbClr val="016780"/>
              </a:gs>
              <a:gs pos="13000">
                <a:srgbClr val="00A7CA"/>
              </a:gs>
              <a:gs pos="100000">
                <a:srgbClr val="01678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/>
          </p:cNvPr>
          <p:cNvSpPr/>
          <p:nvPr/>
        </p:nvSpPr>
        <p:spPr>
          <a:xfrm>
            <a:off x="6377816" y="2212997"/>
            <a:ext cx="1062572" cy="1062572"/>
          </a:xfrm>
          <a:prstGeom prst="ellipse">
            <a:avLst/>
          </a:prstGeom>
          <a:gradFill>
            <a:gsLst>
              <a:gs pos="0">
                <a:srgbClr val="016780"/>
              </a:gs>
              <a:gs pos="61000">
                <a:srgbClr val="018DB0"/>
              </a:gs>
              <a:gs pos="83000">
                <a:srgbClr val="00A7CA"/>
              </a:gs>
              <a:gs pos="100000">
                <a:srgbClr val="00C0E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/>
          </p:cNvPr>
          <p:cNvSpPr/>
          <p:nvPr/>
        </p:nvSpPr>
        <p:spPr>
          <a:xfrm>
            <a:off x="6482143" y="2515238"/>
            <a:ext cx="760725" cy="416778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>
              <a:defRPr/>
            </a:pPr>
            <a:r>
              <a:rPr lang="en-US" sz="2333" spc="-94" dirty="0">
                <a:ln w="0"/>
                <a:solidFill>
                  <a:prstClr val="white"/>
                </a:solidFill>
                <a:effectLst>
                  <a:outerShdw blurRad="63500" dist="88900" dir="2700000" sx="108000" sy="108000" algn="tl" rotWithShape="0">
                    <a:prstClr val="black">
                      <a:alpha val="44000"/>
                    </a:prstClr>
                  </a:outerShdw>
                </a:effectLst>
                <a:latin typeface=".VnArial Narrow" panose="020B7200000000000000" pitchFamily="34" charset="0"/>
              </a:rPr>
              <a:t>gcc</a:t>
            </a:r>
          </a:p>
        </p:txBody>
      </p:sp>
      <p:sp>
        <p:nvSpPr>
          <p:cNvPr id="21" name="TextBox 20">
            <a:extLst/>
          </p:cNvPr>
          <p:cNvSpPr txBox="1"/>
          <p:nvPr/>
        </p:nvSpPr>
        <p:spPr>
          <a:xfrm>
            <a:off x="8058653" y="1469160"/>
            <a:ext cx="286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2000" b="1" spc="500" dirty="0">
                <a:solidFill>
                  <a:srgbClr val="636162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</a:t>
            </a:r>
          </a:p>
        </p:txBody>
      </p:sp>
      <p:sp>
        <p:nvSpPr>
          <p:cNvPr id="23" name="Oval 22">
            <a:extLst/>
          </p:cNvPr>
          <p:cNvSpPr/>
          <p:nvPr/>
        </p:nvSpPr>
        <p:spPr>
          <a:xfrm>
            <a:off x="7646824" y="3443017"/>
            <a:ext cx="1560130" cy="1560130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/>
          </p:cNvPr>
          <p:cNvSpPr/>
          <p:nvPr/>
        </p:nvSpPr>
        <p:spPr>
          <a:xfrm>
            <a:off x="7670958" y="3467151"/>
            <a:ext cx="1511863" cy="1511863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val 24">
            <a:extLst/>
          </p:cNvPr>
          <p:cNvSpPr/>
          <p:nvPr/>
        </p:nvSpPr>
        <p:spPr>
          <a:xfrm>
            <a:off x="7853747" y="3655232"/>
            <a:ext cx="1130410" cy="1130410"/>
          </a:xfrm>
          <a:prstGeom prst="ellipse">
            <a:avLst/>
          </a:prstGeom>
          <a:gradFill flip="none" rotWithShape="1">
            <a:gsLst>
              <a:gs pos="78000">
                <a:srgbClr val="FBA421"/>
              </a:gs>
              <a:gs pos="58011">
                <a:srgbClr val="FBC233"/>
              </a:gs>
              <a:gs pos="15000">
                <a:srgbClr val="FADA3E"/>
              </a:gs>
              <a:gs pos="100000">
                <a:srgbClr val="F68D1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>
            <a:extLst/>
          </p:cNvPr>
          <p:cNvSpPr/>
          <p:nvPr/>
        </p:nvSpPr>
        <p:spPr>
          <a:xfrm>
            <a:off x="7876017" y="3674412"/>
            <a:ext cx="1095440" cy="1095440"/>
          </a:xfrm>
          <a:prstGeom prst="ellipse">
            <a:avLst/>
          </a:prstGeom>
          <a:gradFill>
            <a:gsLst>
              <a:gs pos="0">
                <a:srgbClr val="F88E10"/>
              </a:gs>
              <a:gs pos="61000">
                <a:srgbClr val="FAA723"/>
              </a:gs>
              <a:gs pos="83000">
                <a:srgbClr val="FCC535"/>
              </a:gs>
              <a:gs pos="100000">
                <a:srgbClr val="FDC938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/>
          </p:cNvPr>
          <p:cNvSpPr/>
          <p:nvPr/>
        </p:nvSpPr>
        <p:spPr>
          <a:xfrm>
            <a:off x="8012786" y="3921106"/>
            <a:ext cx="784257" cy="416778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>
              <a:defRPr/>
            </a:pPr>
            <a:r>
              <a:rPr lang="en-US" sz="2333" spc="-94" dirty="0">
                <a:ln w="0"/>
                <a:solidFill>
                  <a:prstClr val="white"/>
                </a:solidFill>
                <a:effectLst>
                  <a:outerShdw blurRad="63500" dist="88900" dir="2700000" sx="108000" sy="108000" algn="tl" rotWithShape="0">
                    <a:prstClr val="black">
                      <a:alpha val="44000"/>
                    </a:prstClr>
                  </a:outerShdw>
                </a:effectLst>
                <a:latin typeface=".VnArial Narrow" panose="020B7200000000000000" pitchFamily="34" charset="0"/>
              </a:rPr>
              <a:t>.c</a:t>
            </a:r>
          </a:p>
        </p:txBody>
      </p:sp>
      <p:sp>
        <p:nvSpPr>
          <p:cNvPr id="28" name="Oval 27">
            <a:extLst/>
          </p:cNvPr>
          <p:cNvSpPr/>
          <p:nvPr/>
        </p:nvSpPr>
        <p:spPr>
          <a:xfrm>
            <a:off x="10066642" y="3320660"/>
            <a:ext cx="1513318" cy="1513318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Oval 28">
            <a:extLst/>
          </p:cNvPr>
          <p:cNvSpPr/>
          <p:nvPr/>
        </p:nvSpPr>
        <p:spPr>
          <a:xfrm>
            <a:off x="10090051" y="3344069"/>
            <a:ext cx="1466500" cy="1466500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>
            <a:extLst/>
          </p:cNvPr>
          <p:cNvSpPr/>
          <p:nvPr/>
        </p:nvSpPr>
        <p:spPr>
          <a:xfrm>
            <a:off x="10267118" y="3526427"/>
            <a:ext cx="1096492" cy="1096492"/>
          </a:xfrm>
          <a:prstGeom prst="ellipse">
            <a:avLst/>
          </a:prstGeom>
          <a:gradFill flip="none" rotWithShape="1">
            <a:gsLst>
              <a:gs pos="79000">
                <a:srgbClr val="FC3656"/>
              </a:gs>
              <a:gs pos="59000">
                <a:srgbClr val="FD524B"/>
              </a:gs>
              <a:gs pos="13000">
                <a:srgbClr val="FB503F"/>
              </a:gs>
              <a:gs pos="100000">
                <a:srgbClr val="DE146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30">
            <a:extLst/>
          </p:cNvPr>
          <p:cNvSpPr/>
          <p:nvPr/>
        </p:nvSpPr>
        <p:spPr>
          <a:xfrm>
            <a:off x="10280576" y="3547547"/>
            <a:ext cx="1062572" cy="1062572"/>
          </a:xfrm>
          <a:prstGeom prst="ellipse">
            <a:avLst/>
          </a:prstGeom>
          <a:gradFill>
            <a:gsLst>
              <a:gs pos="0">
                <a:srgbClr val="D70E64"/>
              </a:gs>
              <a:gs pos="54000">
                <a:srgbClr val="F6305D"/>
              </a:gs>
              <a:gs pos="77000">
                <a:srgbClr val="FE4251"/>
              </a:gs>
              <a:gs pos="100000">
                <a:srgbClr val="FF6044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/>
          </p:cNvPr>
          <p:cNvSpPr/>
          <p:nvPr/>
        </p:nvSpPr>
        <p:spPr>
          <a:xfrm>
            <a:off x="10178584" y="3824452"/>
            <a:ext cx="1289433" cy="416778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>
              <a:defRPr/>
            </a:pPr>
            <a:r>
              <a:rPr lang="en-US" sz="2333" spc="-94" dirty="0">
                <a:ln w="0"/>
                <a:solidFill>
                  <a:prstClr val="white"/>
                </a:solidFill>
                <a:effectLst>
                  <a:outerShdw blurRad="63500" dist="88900" dir="2700000" sx="108000" sy="108000" algn="tl" rotWithShape="0">
                    <a:prstClr val="black">
                      <a:alpha val="44000"/>
                    </a:prstClr>
                  </a:outerShdw>
                </a:effectLst>
                <a:latin typeface=".VnArial Narrow" panose="020B7200000000000000" pitchFamily="34" charset="0"/>
              </a:rPr>
              <a:t>Dockerfile</a:t>
            </a:r>
          </a:p>
        </p:txBody>
      </p:sp>
      <p:grpSp>
        <p:nvGrpSpPr>
          <p:cNvPr id="33" name="Group 32">
            <a:extLst/>
          </p:cNvPr>
          <p:cNvGrpSpPr/>
          <p:nvPr/>
        </p:nvGrpSpPr>
        <p:grpSpPr>
          <a:xfrm rot="1060183">
            <a:off x="3636790" y="1955851"/>
            <a:ext cx="1056315" cy="930221"/>
            <a:chOff x="10851451" y="3630567"/>
            <a:chExt cx="2396279" cy="1951702"/>
          </a:xfrm>
        </p:grpSpPr>
        <p:sp>
          <p:nvSpPr>
            <p:cNvPr id="34" name="Freeform: Shape 48">
              <a:extLst/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DAA77"/>
                </a:gs>
                <a:gs pos="100000">
                  <a:srgbClr val="23634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Freeform: Shape 49">
              <a:extLst/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59268"/>
                </a:gs>
                <a:gs pos="100000">
                  <a:srgbClr val="23634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Freeform: Shape 45">
            <a:extLst/>
          </p:cNvPr>
          <p:cNvSpPr/>
          <p:nvPr/>
        </p:nvSpPr>
        <p:spPr>
          <a:xfrm rot="17389214" flipH="1">
            <a:off x="1030230" y="1306141"/>
            <a:ext cx="891387" cy="334770"/>
          </a:xfrm>
          <a:custGeom>
            <a:avLst/>
            <a:gdLst>
              <a:gd name="connsiteX0" fmla="*/ 627312 w 1220029"/>
              <a:gd name="connsiteY0" fmla="*/ 0 h 458196"/>
              <a:gd name="connsiteX1" fmla="*/ 1130649 w 1220029"/>
              <a:gd name="connsiteY1" fmla="*/ 76097 h 458196"/>
              <a:gd name="connsiteX2" fmla="*/ 1220029 w 1220029"/>
              <a:gd name="connsiteY2" fmla="*/ 108811 h 458196"/>
              <a:gd name="connsiteX3" fmla="*/ 1220029 w 1220029"/>
              <a:gd name="connsiteY3" fmla="*/ 441531 h 458196"/>
              <a:gd name="connsiteX4" fmla="*/ 1166686 w 1220029"/>
              <a:gd name="connsiteY4" fmla="*/ 415834 h 458196"/>
              <a:gd name="connsiteX5" fmla="*/ 627312 w 1220029"/>
              <a:gd name="connsiteY5" fmla="*/ 306939 h 458196"/>
              <a:gd name="connsiteX6" fmla="*/ 87939 w 1220029"/>
              <a:gd name="connsiteY6" fmla="*/ 415834 h 458196"/>
              <a:gd name="connsiteX7" fmla="*/ 0 w 1220029"/>
              <a:gd name="connsiteY7" fmla="*/ 458196 h 458196"/>
              <a:gd name="connsiteX8" fmla="*/ 0 w 1220029"/>
              <a:gd name="connsiteY8" fmla="*/ 121473 h 458196"/>
              <a:gd name="connsiteX9" fmla="*/ 123976 w 1220029"/>
              <a:gd name="connsiteY9" fmla="*/ 76097 h 458196"/>
              <a:gd name="connsiteX10" fmla="*/ 627312 w 1220029"/>
              <a:gd name="connsiteY10" fmla="*/ 0 h 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029" h="458196">
                <a:moveTo>
                  <a:pt x="627312" y="0"/>
                </a:moveTo>
                <a:cubicBezTo>
                  <a:pt x="802590" y="0"/>
                  <a:pt x="971645" y="26642"/>
                  <a:pt x="1130649" y="76097"/>
                </a:cubicBezTo>
                <a:lnTo>
                  <a:pt x="1220029" y="108811"/>
                </a:lnTo>
                <a:lnTo>
                  <a:pt x="1220029" y="441531"/>
                </a:lnTo>
                <a:lnTo>
                  <a:pt x="1166686" y="415834"/>
                </a:lnTo>
                <a:cubicBezTo>
                  <a:pt x="1000904" y="345714"/>
                  <a:pt x="818636" y="306939"/>
                  <a:pt x="627312" y="306939"/>
                </a:cubicBezTo>
                <a:cubicBezTo>
                  <a:pt x="435988" y="306939"/>
                  <a:pt x="253720" y="345714"/>
                  <a:pt x="87939" y="415834"/>
                </a:cubicBezTo>
                <a:lnTo>
                  <a:pt x="0" y="458196"/>
                </a:lnTo>
                <a:lnTo>
                  <a:pt x="0" y="121473"/>
                </a:lnTo>
                <a:lnTo>
                  <a:pt x="123976" y="76097"/>
                </a:lnTo>
                <a:cubicBezTo>
                  <a:pt x="282979" y="26642"/>
                  <a:pt x="452034" y="0"/>
                  <a:pt x="627312" y="0"/>
                </a:cubicBezTo>
                <a:close/>
              </a:path>
            </a:pathLst>
          </a:custGeom>
          <a:gradFill>
            <a:gsLst>
              <a:gs pos="0">
                <a:srgbClr val="359268"/>
              </a:gs>
              <a:gs pos="100000">
                <a:srgbClr val="0DAA77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Freeform: Shape 36">
            <a:extLst/>
          </p:cNvPr>
          <p:cNvSpPr/>
          <p:nvPr/>
        </p:nvSpPr>
        <p:spPr>
          <a:xfrm rot="20266047" flipH="1">
            <a:off x="1657318" y="639824"/>
            <a:ext cx="891387" cy="334770"/>
          </a:xfrm>
          <a:custGeom>
            <a:avLst/>
            <a:gdLst>
              <a:gd name="connsiteX0" fmla="*/ 627312 w 1220029"/>
              <a:gd name="connsiteY0" fmla="*/ 0 h 458196"/>
              <a:gd name="connsiteX1" fmla="*/ 1130649 w 1220029"/>
              <a:gd name="connsiteY1" fmla="*/ 76097 h 458196"/>
              <a:gd name="connsiteX2" fmla="*/ 1220029 w 1220029"/>
              <a:gd name="connsiteY2" fmla="*/ 108811 h 458196"/>
              <a:gd name="connsiteX3" fmla="*/ 1220029 w 1220029"/>
              <a:gd name="connsiteY3" fmla="*/ 441531 h 458196"/>
              <a:gd name="connsiteX4" fmla="*/ 1166686 w 1220029"/>
              <a:gd name="connsiteY4" fmla="*/ 415834 h 458196"/>
              <a:gd name="connsiteX5" fmla="*/ 627312 w 1220029"/>
              <a:gd name="connsiteY5" fmla="*/ 306939 h 458196"/>
              <a:gd name="connsiteX6" fmla="*/ 87939 w 1220029"/>
              <a:gd name="connsiteY6" fmla="*/ 415834 h 458196"/>
              <a:gd name="connsiteX7" fmla="*/ 0 w 1220029"/>
              <a:gd name="connsiteY7" fmla="*/ 458196 h 458196"/>
              <a:gd name="connsiteX8" fmla="*/ 0 w 1220029"/>
              <a:gd name="connsiteY8" fmla="*/ 121473 h 458196"/>
              <a:gd name="connsiteX9" fmla="*/ 123976 w 1220029"/>
              <a:gd name="connsiteY9" fmla="*/ 76097 h 458196"/>
              <a:gd name="connsiteX10" fmla="*/ 627312 w 1220029"/>
              <a:gd name="connsiteY10" fmla="*/ 0 h 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029" h="458196">
                <a:moveTo>
                  <a:pt x="627312" y="0"/>
                </a:moveTo>
                <a:cubicBezTo>
                  <a:pt x="802590" y="0"/>
                  <a:pt x="971645" y="26642"/>
                  <a:pt x="1130649" y="76097"/>
                </a:cubicBezTo>
                <a:lnTo>
                  <a:pt x="1220029" y="108811"/>
                </a:lnTo>
                <a:lnTo>
                  <a:pt x="1220029" y="441531"/>
                </a:lnTo>
                <a:lnTo>
                  <a:pt x="1166686" y="415834"/>
                </a:lnTo>
                <a:cubicBezTo>
                  <a:pt x="1000904" y="345714"/>
                  <a:pt x="818636" y="306939"/>
                  <a:pt x="627312" y="306939"/>
                </a:cubicBezTo>
                <a:cubicBezTo>
                  <a:pt x="435988" y="306939"/>
                  <a:pt x="253720" y="345714"/>
                  <a:pt x="87939" y="415834"/>
                </a:cubicBezTo>
                <a:lnTo>
                  <a:pt x="0" y="458196"/>
                </a:lnTo>
                <a:lnTo>
                  <a:pt x="0" y="121473"/>
                </a:lnTo>
                <a:lnTo>
                  <a:pt x="123976" y="76097"/>
                </a:lnTo>
                <a:cubicBezTo>
                  <a:pt x="282979" y="26642"/>
                  <a:pt x="452034" y="0"/>
                  <a:pt x="627312" y="0"/>
                </a:cubicBezTo>
                <a:close/>
              </a:path>
            </a:pathLst>
          </a:custGeom>
          <a:gradFill>
            <a:gsLst>
              <a:gs pos="0">
                <a:srgbClr val="D70E64"/>
              </a:gs>
              <a:gs pos="54000">
                <a:srgbClr val="F6305D"/>
              </a:gs>
              <a:gs pos="77000">
                <a:srgbClr val="FE4251"/>
              </a:gs>
              <a:gs pos="100000">
                <a:srgbClr val="FF6044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/>
          </p:cNvPr>
          <p:cNvGrpSpPr/>
          <p:nvPr/>
        </p:nvGrpSpPr>
        <p:grpSpPr>
          <a:xfrm rot="3557808">
            <a:off x="2878467" y="2848169"/>
            <a:ext cx="1056315" cy="930221"/>
            <a:chOff x="10851451" y="3630567"/>
            <a:chExt cx="2396279" cy="1951702"/>
          </a:xfrm>
        </p:grpSpPr>
        <p:sp>
          <p:nvSpPr>
            <p:cNvPr id="39" name="Freeform: Shape 38">
              <a:extLst/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9345A"/>
                </a:gs>
                <a:gs pos="50000">
                  <a:srgbClr val="E7324E"/>
                </a:gs>
                <a:gs pos="100000">
                  <a:srgbClr val="96232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Freeform: Shape 39">
              <a:extLst/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71641"/>
                </a:gs>
                <a:gs pos="50000">
                  <a:srgbClr val="A31F37"/>
                </a:gs>
                <a:gs pos="100000">
                  <a:srgbClr val="630E1C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1" name="Freeform: Shape 40">
            <a:extLst/>
          </p:cNvPr>
          <p:cNvSpPr/>
          <p:nvPr/>
        </p:nvSpPr>
        <p:spPr>
          <a:xfrm rot="1193890" flipH="1">
            <a:off x="2589057" y="599284"/>
            <a:ext cx="891387" cy="334770"/>
          </a:xfrm>
          <a:custGeom>
            <a:avLst/>
            <a:gdLst>
              <a:gd name="connsiteX0" fmla="*/ 627312 w 1220029"/>
              <a:gd name="connsiteY0" fmla="*/ 0 h 458196"/>
              <a:gd name="connsiteX1" fmla="*/ 1130649 w 1220029"/>
              <a:gd name="connsiteY1" fmla="*/ 76097 h 458196"/>
              <a:gd name="connsiteX2" fmla="*/ 1220029 w 1220029"/>
              <a:gd name="connsiteY2" fmla="*/ 108811 h 458196"/>
              <a:gd name="connsiteX3" fmla="*/ 1220029 w 1220029"/>
              <a:gd name="connsiteY3" fmla="*/ 441531 h 458196"/>
              <a:gd name="connsiteX4" fmla="*/ 1166686 w 1220029"/>
              <a:gd name="connsiteY4" fmla="*/ 415834 h 458196"/>
              <a:gd name="connsiteX5" fmla="*/ 627312 w 1220029"/>
              <a:gd name="connsiteY5" fmla="*/ 306939 h 458196"/>
              <a:gd name="connsiteX6" fmla="*/ 87939 w 1220029"/>
              <a:gd name="connsiteY6" fmla="*/ 415834 h 458196"/>
              <a:gd name="connsiteX7" fmla="*/ 0 w 1220029"/>
              <a:gd name="connsiteY7" fmla="*/ 458196 h 458196"/>
              <a:gd name="connsiteX8" fmla="*/ 0 w 1220029"/>
              <a:gd name="connsiteY8" fmla="*/ 121473 h 458196"/>
              <a:gd name="connsiteX9" fmla="*/ 123976 w 1220029"/>
              <a:gd name="connsiteY9" fmla="*/ 76097 h 458196"/>
              <a:gd name="connsiteX10" fmla="*/ 627312 w 1220029"/>
              <a:gd name="connsiteY10" fmla="*/ 0 h 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029" h="458196">
                <a:moveTo>
                  <a:pt x="627312" y="0"/>
                </a:moveTo>
                <a:cubicBezTo>
                  <a:pt x="802590" y="0"/>
                  <a:pt x="971645" y="26642"/>
                  <a:pt x="1130649" y="76097"/>
                </a:cubicBezTo>
                <a:lnTo>
                  <a:pt x="1220029" y="108811"/>
                </a:lnTo>
                <a:lnTo>
                  <a:pt x="1220029" y="441531"/>
                </a:lnTo>
                <a:lnTo>
                  <a:pt x="1166686" y="415834"/>
                </a:lnTo>
                <a:cubicBezTo>
                  <a:pt x="1000904" y="345714"/>
                  <a:pt x="818636" y="306939"/>
                  <a:pt x="627312" y="306939"/>
                </a:cubicBezTo>
                <a:cubicBezTo>
                  <a:pt x="435988" y="306939"/>
                  <a:pt x="253720" y="345714"/>
                  <a:pt x="87939" y="415834"/>
                </a:cubicBezTo>
                <a:lnTo>
                  <a:pt x="0" y="458196"/>
                </a:lnTo>
                <a:lnTo>
                  <a:pt x="0" y="121473"/>
                </a:lnTo>
                <a:lnTo>
                  <a:pt x="123976" y="76097"/>
                </a:lnTo>
                <a:cubicBezTo>
                  <a:pt x="282979" y="26642"/>
                  <a:pt x="452034" y="0"/>
                  <a:pt x="627312" y="0"/>
                </a:cubicBezTo>
                <a:close/>
              </a:path>
            </a:pathLst>
          </a:custGeom>
          <a:gradFill>
            <a:gsLst>
              <a:gs pos="0">
                <a:srgbClr val="F88E10"/>
              </a:gs>
              <a:gs pos="61000">
                <a:srgbClr val="FAA723"/>
              </a:gs>
              <a:gs pos="83000">
                <a:srgbClr val="FCC535"/>
              </a:gs>
              <a:gs pos="100000">
                <a:srgbClr val="FDC938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2" name="Group 41">
            <a:extLst/>
          </p:cNvPr>
          <p:cNvGrpSpPr/>
          <p:nvPr/>
        </p:nvGrpSpPr>
        <p:grpSpPr>
          <a:xfrm rot="6687903">
            <a:off x="1489734" y="2917124"/>
            <a:ext cx="1056315" cy="930221"/>
            <a:chOff x="10851451" y="3630567"/>
            <a:chExt cx="2396279" cy="1951702"/>
          </a:xfrm>
        </p:grpSpPr>
        <p:sp>
          <p:nvSpPr>
            <p:cNvPr id="43" name="Freeform: Shape 42">
              <a:extLst/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CCE34"/>
                </a:gs>
                <a:gs pos="50000">
                  <a:srgbClr val="FBB029"/>
                </a:gs>
                <a:gs pos="100000">
                  <a:srgbClr val="B45E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Freeform: Shape 43">
              <a:extLst/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F3D137"/>
                </a:gs>
                <a:gs pos="52000">
                  <a:srgbClr val="FDC02C"/>
                </a:gs>
                <a:gs pos="100000">
                  <a:srgbClr val="AE6A0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87">
                <a:defRPr/>
              </a:pPr>
              <a:endParaRPr lang="en-US" sz="112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Oval 44">
            <a:extLst/>
          </p:cNvPr>
          <p:cNvSpPr/>
          <p:nvPr/>
        </p:nvSpPr>
        <p:spPr>
          <a:xfrm>
            <a:off x="1415600" y="734095"/>
            <a:ext cx="2383217" cy="2383217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Oval 45">
            <a:extLst/>
          </p:cNvPr>
          <p:cNvSpPr/>
          <p:nvPr/>
        </p:nvSpPr>
        <p:spPr>
          <a:xfrm>
            <a:off x="1452466" y="770961"/>
            <a:ext cx="2309485" cy="2309485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TextBox 46">
            <a:extLst/>
          </p:cNvPr>
          <p:cNvSpPr txBox="1"/>
          <p:nvPr/>
        </p:nvSpPr>
        <p:spPr>
          <a:xfrm>
            <a:off x="1193973" y="1673403"/>
            <a:ext cx="286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>
              <a:defRPr/>
            </a:pPr>
            <a:r>
              <a:rPr lang="en-US" sz="2400" b="1" spc="500" dirty="0">
                <a:solidFill>
                  <a:srgbClr val="636162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C++/ VC++</a:t>
            </a:r>
          </a:p>
        </p:txBody>
      </p:sp>
      <p:sp>
        <p:nvSpPr>
          <p:cNvPr id="48" name="Oval 47">
            <a:extLst/>
          </p:cNvPr>
          <p:cNvSpPr/>
          <p:nvPr/>
        </p:nvSpPr>
        <p:spPr>
          <a:xfrm>
            <a:off x="798161" y="3648288"/>
            <a:ext cx="1560130" cy="1560130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/>
          </p:cNvPr>
          <p:cNvSpPr/>
          <p:nvPr/>
        </p:nvSpPr>
        <p:spPr>
          <a:xfrm>
            <a:off x="822295" y="3672422"/>
            <a:ext cx="1511863" cy="1511863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>
            <a:extLst/>
          </p:cNvPr>
          <p:cNvSpPr/>
          <p:nvPr/>
        </p:nvSpPr>
        <p:spPr>
          <a:xfrm>
            <a:off x="1005084" y="3860503"/>
            <a:ext cx="1130410" cy="1130410"/>
          </a:xfrm>
          <a:prstGeom prst="ellipse">
            <a:avLst/>
          </a:prstGeom>
          <a:gradFill flip="none" rotWithShape="1">
            <a:gsLst>
              <a:gs pos="78000">
                <a:srgbClr val="FBA421"/>
              </a:gs>
              <a:gs pos="58011">
                <a:srgbClr val="FBC233"/>
              </a:gs>
              <a:gs pos="15000">
                <a:srgbClr val="FADA3E"/>
              </a:gs>
              <a:gs pos="100000">
                <a:srgbClr val="F68D1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>
            <a:extLst/>
          </p:cNvPr>
          <p:cNvSpPr/>
          <p:nvPr/>
        </p:nvSpPr>
        <p:spPr>
          <a:xfrm>
            <a:off x="1027354" y="3879683"/>
            <a:ext cx="1095440" cy="1095440"/>
          </a:xfrm>
          <a:prstGeom prst="ellipse">
            <a:avLst/>
          </a:prstGeom>
          <a:gradFill>
            <a:gsLst>
              <a:gs pos="0">
                <a:srgbClr val="F88E10"/>
              </a:gs>
              <a:gs pos="61000">
                <a:srgbClr val="FAA723"/>
              </a:gs>
              <a:gs pos="83000">
                <a:srgbClr val="FCC535"/>
              </a:gs>
              <a:gs pos="100000">
                <a:srgbClr val="FDC938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/>
          </p:cNvPr>
          <p:cNvSpPr/>
          <p:nvPr/>
        </p:nvSpPr>
        <p:spPr>
          <a:xfrm>
            <a:off x="1167332" y="4187936"/>
            <a:ext cx="784257" cy="416778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>
              <a:defRPr/>
            </a:pPr>
            <a:r>
              <a:rPr lang="en-US" sz="2333" spc="-94" dirty="0">
                <a:ln w="0"/>
                <a:solidFill>
                  <a:prstClr val="white"/>
                </a:solidFill>
                <a:effectLst>
                  <a:outerShdw blurRad="63500" dist="88900" dir="2700000" sx="108000" sy="108000" algn="tl" rotWithShape="0">
                    <a:prstClr val="black">
                      <a:alpha val="44000"/>
                    </a:prstClr>
                  </a:outerShdw>
                </a:effectLst>
                <a:latin typeface=".VnArial Narrow" panose="020B7200000000000000" pitchFamily="34" charset="0"/>
              </a:rPr>
              <a:t>G++</a:t>
            </a:r>
          </a:p>
        </p:txBody>
      </p:sp>
      <p:sp>
        <p:nvSpPr>
          <p:cNvPr id="53" name="Oval 52">
            <a:extLst/>
          </p:cNvPr>
          <p:cNvSpPr/>
          <p:nvPr/>
        </p:nvSpPr>
        <p:spPr>
          <a:xfrm>
            <a:off x="3217979" y="3525931"/>
            <a:ext cx="1513318" cy="1513318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Oval 53">
            <a:extLst/>
          </p:cNvPr>
          <p:cNvSpPr/>
          <p:nvPr/>
        </p:nvSpPr>
        <p:spPr>
          <a:xfrm>
            <a:off x="3241388" y="3549340"/>
            <a:ext cx="1466500" cy="1466500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/>
          </p:cNvPr>
          <p:cNvSpPr/>
          <p:nvPr/>
        </p:nvSpPr>
        <p:spPr>
          <a:xfrm>
            <a:off x="3418455" y="3731698"/>
            <a:ext cx="1096492" cy="1096492"/>
          </a:xfrm>
          <a:prstGeom prst="ellipse">
            <a:avLst/>
          </a:prstGeom>
          <a:gradFill flip="none" rotWithShape="1">
            <a:gsLst>
              <a:gs pos="79000">
                <a:srgbClr val="FC3656"/>
              </a:gs>
              <a:gs pos="59000">
                <a:srgbClr val="FD524B"/>
              </a:gs>
              <a:gs pos="13000">
                <a:srgbClr val="FB503F"/>
              </a:gs>
              <a:gs pos="100000">
                <a:srgbClr val="DE146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/>
          </p:cNvPr>
          <p:cNvSpPr/>
          <p:nvPr/>
        </p:nvSpPr>
        <p:spPr>
          <a:xfrm>
            <a:off x="3431913" y="3752818"/>
            <a:ext cx="1062572" cy="1062572"/>
          </a:xfrm>
          <a:prstGeom prst="ellipse">
            <a:avLst/>
          </a:prstGeom>
          <a:gradFill>
            <a:gsLst>
              <a:gs pos="0">
                <a:srgbClr val="D70E64"/>
              </a:gs>
              <a:gs pos="54000">
                <a:srgbClr val="F6305D"/>
              </a:gs>
              <a:gs pos="77000">
                <a:srgbClr val="FE4251"/>
              </a:gs>
              <a:gs pos="100000">
                <a:srgbClr val="FF6044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/>
          </p:cNvPr>
          <p:cNvSpPr/>
          <p:nvPr/>
        </p:nvSpPr>
        <p:spPr>
          <a:xfrm>
            <a:off x="3569247" y="4056620"/>
            <a:ext cx="760725" cy="416778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>
              <a:defRPr/>
            </a:pPr>
            <a:r>
              <a:rPr lang="en-US" sz="2333" spc="-94" dirty="0">
                <a:ln w="0"/>
                <a:solidFill>
                  <a:prstClr val="white"/>
                </a:solidFill>
                <a:effectLst>
                  <a:outerShdw blurRad="63500" dist="88900" dir="2700000" sx="108000" sy="108000" algn="tl" rotWithShape="0">
                    <a:prstClr val="black">
                      <a:alpha val="44000"/>
                    </a:prstClr>
                  </a:outerShdw>
                </a:effectLst>
                <a:latin typeface=".VnArial Narrow" panose="020B7200000000000000" pitchFamily="34" charset="0"/>
              </a:rPr>
              <a:t>*.cpp</a:t>
            </a:r>
          </a:p>
        </p:txBody>
      </p:sp>
      <p:sp>
        <p:nvSpPr>
          <p:cNvPr id="58" name="Oval 57">
            <a:extLst/>
          </p:cNvPr>
          <p:cNvSpPr/>
          <p:nvPr/>
        </p:nvSpPr>
        <p:spPr>
          <a:xfrm>
            <a:off x="4482605" y="2000198"/>
            <a:ext cx="1513318" cy="1513318"/>
          </a:xfrm>
          <a:prstGeom prst="ellipse">
            <a:avLst/>
          </a:prstGeom>
          <a:gradFill>
            <a:gsLst>
              <a:gs pos="0">
                <a:srgbClr val="F4F4F4"/>
              </a:gs>
              <a:gs pos="61000">
                <a:srgbClr val="D5DDE0"/>
              </a:gs>
              <a:gs pos="83000">
                <a:srgbClr val="CBD4D9"/>
              </a:gs>
              <a:gs pos="100000">
                <a:srgbClr val="9DA6A9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241300" dir="444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/>
          </p:cNvPr>
          <p:cNvSpPr/>
          <p:nvPr/>
        </p:nvSpPr>
        <p:spPr>
          <a:xfrm>
            <a:off x="4506014" y="2023607"/>
            <a:ext cx="1466500" cy="1466500"/>
          </a:xfrm>
          <a:prstGeom prst="ellipse">
            <a:avLst/>
          </a:prstGeom>
          <a:solidFill>
            <a:srgbClr val="F2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59">
            <a:extLst/>
          </p:cNvPr>
          <p:cNvSpPr/>
          <p:nvPr/>
        </p:nvSpPr>
        <p:spPr>
          <a:xfrm>
            <a:off x="4683081" y="2205965"/>
            <a:ext cx="1096492" cy="1096492"/>
          </a:xfrm>
          <a:prstGeom prst="ellipse">
            <a:avLst/>
          </a:prstGeom>
          <a:gradFill flip="none" rotWithShape="1">
            <a:gsLst>
              <a:gs pos="79000">
                <a:srgbClr val="0DAA77"/>
              </a:gs>
              <a:gs pos="59000">
                <a:schemeClr val="accent6">
                  <a:lumMod val="75000"/>
                </a:schemeClr>
              </a:gs>
              <a:gs pos="13000">
                <a:schemeClr val="accent6">
                  <a:lumMod val="60000"/>
                  <a:lumOff val="40000"/>
                </a:schemeClr>
              </a:gs>
              <a:gs pos="100000">
                <a:srgbClr val="236347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60">
            <a:extLst/>
          </p:cNvPr>
          <p:cNvSpPr/>
          <p:nvPr/>
        </p:nvSpPr>
        <p:spPr>
          <a:xfrm>
            <a:off x="4696539" y="2227085"/>
            <a:ext cx="1062572" cy="1062572"/>
          </a:xfrm>
          <a:prstGeom prst="ellipse">
            <a:avLst/>
          </a:prstGeom>
          <a:gradFill>
            <a:gsLst>
              <a:gs pos="0">
                <a:srgbClr val="236347"/>
              </a:gs>
              <a:gs pos="54000">
                <a:srgbClr val="359268"/>
              </a:gs>
              <a:gs pos="100000">
                <a:srgbClr val="0DAA77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/>
          </p:cNvPr>
          <p:cNvSpPr/>
          <p:nvPr/>
        </p:nvSpPr>
        <p:spPr>
          <a:xfrm>
            <a:off x="4628322" y="2561531"/>
            <a:ext cx="1231768" cy="416778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>
              <a:defRPr/>
            </a:pPr>
            <a:r>
              <a:rPr lang="en-US" sz="2333" spc="-94" dirty="0">
                <a:ln w="0"/>
                <a:solidFill>
                  <a:prstClr val="white"/>
                </a:solidFill>
                <a:effectLst>
                  <a:outerShdw blurRad="63500" dist="88900" dir="2700000" sx="108000" sy="108000" algn="tl" rotWithShape="0">
                    <a:prstClr val="black">
                      <a:alpha val="44000"/>
                    </a:prstClr>
                  </a:outerShdw>
                </a:effectLst>
                <a:latin typeface=".VnArial Narrow" panose="020B7200000000000000" pitchFamily="34" charset="0"/>
              </a:rPr>
              <a:t>Dockerfile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95691" y="6028789"/>
            <a:ext cx="247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Prequisites</a:t>
            </a:r>
            <a:endParaRPr lang="en-IN" sz="36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</a:endParaRPr>
          </a:p>
        </p:txBody>
      </p:sp>
      <p:pic>
        <p:nvPicPr>
          <p:cNvPr id="64" name="5 (2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-304801" y="6333588"/>
            <a:ext cx="1102961" cy="11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17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36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0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41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46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11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12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126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133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136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136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13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  <p:bldLst>
      <p:bldP spid="2" grpId="0" animBg="1"/>
      <p:bldP spid="6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6" grpId="0" animBg="1"/>
      <p:bldP spid="37" grpId="0" animBg="1"/>
      <p:bldP spid="41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7526853" y="1050620"/>
            <a:ext cx="4136891" cy="1097280"/>
          </a:xfrm>
          <a:custGeom>
            <a:avLst/>
            <a:gdLst>
              <a:gd name="connsiteX0" fmla="*/ 3328737 w 4964269"/>
              <a:gd name="connsiteY0" fmla="*/ 0 h 1316736"/>
              <a:gd name="connsiteX1" fmla="*/ 4146503 w 4964269"/>
              <a:gd name="connsiteY1" fmla="*/ 0 h 1316736"/>
              <a:gd name="connsiteX2" fmla="*/ 4964269 w 4964269"/>
              <a:gd name="connsiteY2" fmla="*/ 658368 h 1316736"/>
              <a:gd name="connsiteX3" fmla="*/ 4146503 w 4964269"/>
              <a:gd name="connsiteY3" fmla="*/ 1316736 h 1316736"/>
              <a:gd name="connsiteX4" fmla="*/ 3328737 w 4964269"/>
              <a:gd name="connsiteY4" fmla="*/ 1316736 h 1316736"/>
              <a:gd name="connsiteX5" fmla="*/ 3328737 w 4964269"/>
              <a:gd name="connsiteY5" fmla="*/ 1315454 h 1316736"/>
              <a:gd name="connsiteX6" fmla="*/ 0 w 4964269"/>
              <a:gd name="connsiteY6" fmla="*/ 1315454 h 1316736"/>
              <a:gd name="connsiteX7" fmla="*/ 0 w 4964269"/>
              <a:gd name="connsiteY7" fmla="*/ 1 h 1316736"/>
              <a:gd name="connsiteX8" fmla="*/ 3328737 w 4964269"/>
              <a:gd name="connsiteY8" fmla="*/ 1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4269" h="1316736">
                <a:moveTo>
                  <a:pt x="3328737" y="0"/>
                </a:moveTo>
                <a:lnTo>
                  <a:pt x="4146503" y="0"/>
                </a:lnTo>
                <a:cubicBezTo>
                  <a:pt x="4598143" y="0"/>
                  <a:pt x="4964269" y="294761"/>
                  <a:pt x="4964269" y="658368"/>
                </a:cubicBezTo>
                <a:cubicBezTo>
                  <a:pt x="4964269" y="1021975"/>
                  <a:pt x="4598143" y="1316736"/>
                  <a:pt x="4146503" y="1316736"/>
                </a:cubicBezTo>
                <a:lnTo>
                  <a:pt x="3328737" y="1316736"/>
                </a:lnTo>
                <a:lnTo>
                  <a:pt x="3328737" y="1315454"/>
                </a:lnTo>
                <a:lnTo>
                  <a:pt x="0" y="1315454"/>
                </a:lnTo>
                <a:lnTo>
                  <a:pt x="0" y="1"/>
                </a:lnTo>
                <a:lnTo>
                  <a:pt x="3328737" y="1"/>
                </a:lnTo>
                <a:close/>
              </a:path>
            </a:pathLst>
          </a:custGeom>
          <a:solidFill>
            <a:srgbClr val="FFB102"/>
          </a:solidFill>
          <a:ln>
            <a:noFill/>
          </a:ln>
          <a:effectLst>
            <a:outerShdw blurRad="419100" dist="203200" dir="5520000" sx="104000" sy="104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493159" y="802488"/>
            <a:ext cx="4967111" cy="1470994"/>
          </a:xfrm>
          <a:custGeom>
            <a:avLst/>
            <a:gdLst>
              <a:gd name="connsiteX0" fmla="*/ 0 w 2117558"/>
              <a:gd name="connsiteY0" fmla="*/ 0 h 1315453"/>
              <a:gd name="connsiteX1" fmla="*/ 2117558 w 2117558"/>
              <a:gd name="connsiteY1" fmla="*/ 0 h 1315453"/>
              <a:gd name="connsiteX2" fmla="*/ 2117558 w 2117558"/>
              <a:gd name="connsiteY2" fmla="*/ 488592 h 1315453"/>
              <a:gd name="connsiteX3" fmla="*/ 1849525 w 2117558"/>
              <a:gd name="connsiteY3" fmla="*/ 642632 h 1315453"/>
              <a:gd name="connsiteX4" fmla="*/ 2117558 w 2117558"/>
              <a:gd name="connsiteY4" fmla="*/ 797381 h 1315453"/>
              <a:gd name="connsiteX5" fmla="*/ 2117558 w 2117558"/>
              <a:gd name="connsiteY5" fmla="*/ 1315453 h 1315453"/>
              <a:gd name="connsiteX6" fmla="*/ 0 w 2117558"/>
              <a:gd name="connsiteY6" fmla="*/ 1315453 h 131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558" h="1315453">
                <a:moveTo>
                  <a:pt x="0" y="0"/>
                </a:moveTo>
                <a:lnTo>
                  <a:pt x="2117558" y="0"/>
                </a:lnTo>
                <a:lnTo>
                  <a:pt x="2117558" y="488592"/>
                </a:lnTo>
                <a:lnTo>
                  <a:pt x="1849525" y="642632"/>
                </a:lnTo>
                <a:lnTo>
                  <a:pt x="2117558" y="797381"/>
                </a:lnTo>
                <a:lnTo>
                  <a:pt x="2117558" y="1315453"/>
                </a:lnTo>
                <a:lnTo>
                  <a:pt x="0" y="13154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203200" dir="5520000" sx="104000" sy="104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3356" y="1429382"/>
            <a:ext cx="1560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1500" b="1" dirty="0">
                <a:solidFill>
                  <a:schemeClr val="bg1"/>
                </a:solidFill>
                <a:latin typeface="Calibri" panose="020F0502020204030204"/>
              </a:rPr>
              <a:t>Base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0986" y="758220"/>
            <a:ext cx="197208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2667" b="1" dirty="0">
                <a:solidFill>
                  <a:srgbClr val="FFB102"/>
                </a:solidFill>
                <a:latin typeface="Calibri" panose="020F0502020204030204"/>
              </a:rPr>
              <a:t>Dockerfile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4705" y="1384045"/>
            <a:ext cx="221682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1667" b="1" dirty="0">
                <a:solidFill>
                  <a:schemeClr val="dk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gcc:4.9</a:t>
            </a:r>
            <a:endParaRPr lang="en-IN" sz="1667" b="1" dirty="0">
              <a:solidFill>
                <a:schemeClr val="dk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61970">
              <a:defRPr/>
            </a:pPr>
            <a:r>
              <a:rPr lang="en-US" sz="1000" b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.</a:t>
            </a:r>
          </a:p>
        </p:txBody>
      </p:sp>
      <p:sp>
        <p:nvSpPr>
          <p:cNvPr id="22" name="Freeform 21"/>
          <p:cNvSpPr/>
          <p:nvPr/>
        </p:nvSpPr>
        <p:spPr>
          <a:xfrm flipH="1">
            <a:off x="151184" y="2324855"/>
            <a:ext cx="4136891" cy="1097280"/>
          </a:xfrm>
          <a:custGeom>
            <a:avLst/>
            <a:gdLst>
              <a:gd name="connsiteX0" fmla="*/ 3328737 w 4964269"/>
              <a:gd name="connsiteY0" fmla="*/ 0 h 1316736"/>
              <a:gd name="connsiteX1" fmla="*/ 4146503 w 4964269"/>
              <a:gd name="connsiteY1" fmla="*/ 0 h 1316736"/>
              <a:gd name="connsiteX2" fmla="*/ 4964269 w 4964269"/>
              <a:gd name="connsiteY2" fmla="*/ 658368 h 1316736"/>
              <a:gd name="connsiteX3" fmla="*/ 4146503 w 4964269"/>
              <a:gd name="connsiteY3" fmla="*/ 1316736 h 1316736"/>
              <a:gd name="connsiteX4" fmla="*/ 3328737 w 4964269"/>
              <a:gd name="connsiteY4" fmla="*/ 1316736 h 1316736"/>
              <a:gd name="connsiteX5" fmla="*/ 3328737 w 4964269"/>
              <a:gd name="connsiteY5" fmla="*/ 1315454 h 1316736"/>
              <a:gd name="connsiteX6" fmla="*/ 0 w 4964269"/>
              <a:gd name="connsiteY6" fmla="*/ 1315454 h 1316736"/>
              <a:gd name="connsiteX7" fmla="*/ 0 w 4964269"/>
              <a:gd name="connsiteY7" fmla="*/ 1 h 1316736"/>
              <a:gd name="connsiteX8" fmla="*/ 3328737 w 4964269"/>
              <a:gd name="connsiteY8" fmla="*/ 1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4269" h="1316736">
                <a:moveTo>
                  <a:pt x="3328737" y="0"/>
                </a:moveTo>
                <a:lnTo>
                  <a:pt x="4146503" y="0"/>
                </a:lnTo>
                <a:cubicBezTo>
                  <a:pt x="4598143" y="0"/>
                  <a:pt x="4964269" y="294761"/>
                  <a:pt x="4964269" y="658368"/>
                </a:cubicBezTo>
                <a:cubicBezTo>
                  <a:pt x="4964269" y="1021975"/>
                  <a:pt x="4598143" y="1316736"/>
                  <a:pt x="4146503" y="1316736"/>
                </a:cubicBezTo>
                <a:lnTo>
                  <a:pt x="3328737" y="1316736"/>
                </a:lnTo>
                <a:lnTo>
                  <a:pt x="3328737" y="1315454"/>
                </a:lnTo>
                <a:lnTo>
                  <a:pt x="0" y="1315454"/>
                </a:lnTo>
                <a:lnTo>
                  <a:pt x="0" y="1"/>
                </a:lnTo>
                <a:lnTo>
                  <a:pt x="3328737" y="1"/>
                </a:lnTo>
                <a:close/>
              </a:path>
            </a:pathLst>
          </a:custGeom>
          <a:solidFill>
            <a:srgbClr val="C2CE42"/>
          </a:solidFill>
          <a:ln>
            <a:noFill/>
          </a:ln>
          <a:effectLst>
            <a:outerShdw blurRad="419100" dist="203200" dir="5520000" sx="104000" sy="104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 22"/>
          <p:cNvSpPr/>
          <p:nvPr/>
        </p:nvSpPr>
        <p:spPr>
          <a:xfrm flipH="1">
            <a:off x="3493159" y="2273482"/>
            <a:ext cx="4967111" cy="1409113"/>
          </a:xfrm>
          <a:custGeom>
            <a:avLst/>
            <a:gdLst>
              <a:gd name="connsiteX0" fmla="*/ 0 w 2117558"/>
              <a:gd name="connsiteY0" fmla="*/ 0 h 1315453"/>
              <a:gd name="connsiteX1" fmla="*/ 2117558 w 2117558"/>
              <a:gd name="connsiteY1" fmla="*/ 0 h 1315453"/>
              <a:gd name="connsiteX2" fmla="*/ 2117558 w 2117558"/>
              <a:gd name="connsiteY2" fmla="*/ 488592 h 1315453"/>
              <a:gd name="connsiteX3" fmla="*/ 1849525 w 2117558"/>
              <a:gd name="connsiteY3" fmla="*/ 642632 h 1315453"/>
              <a:gd name="connsiteX4" fmla="*/ 2117558 w 2117558"/>
              <a:gd name="connsiteY4" fmla="*/ 797381 h 1315453"/>
              <a:gd name="connsiteX5" fmla="*/ 2117558 w 2117558"/>
              <a:gd name="connsiteY5" fmla="*/ 1315453 h 1315453"/>
              <a:gd name="connsiteX6" fmla="*/ 0 w 2117558"/>
              <a:gd name="connsiteY6" fmla="*/ 1315453 h 131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558" h="1315453">
                <a:moveTo>
                  <a:pt x="0" y="0"/>
                </a:moveTo>
                <a:lnTo>
                  <a:pt x="2117558" y="0"/>
                </a:lnTo>
                <a:lnTo>
                  <a:pt x="2117558" y="488592"/>
                </a:lnTo>
                <a:lnTo>
                  <a:pt x="1849525" y="642632"/>
                </a:lnTo>
                <a:lnTo>
                  <a:pt x="2117558" y="797381"/>
                </a:lnTo>
                <a:lnTo>
                  <a:pt x="2117558" y="1315453"/>
                </a:lnTo>
                <a:lnTo>
                  <a:pt x="0" y="1315453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ffectLst>
            <a:outerShdw blurRad="419100" dist="203200" dir="5520000" sx="104000" sy="104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3590" y="2632970"/>
            <a:ext cx="23009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1500" b="1" dirty="0">
                <a:solidFill>
                  <a:schemeClr val="bg1"/>
                </a:solidFill>
                <a:latin typeface="Calibri" panose="020F0502020204030204"/>
              </a:rPr>
              <a:t>Working Directory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4485" y="2564657"/>
            <a:ext cx="2371991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1667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. /AppsName</a:t>
            </a:r>
          </a:p>
          <a:p>
            <a:pPr defTabSz="761970">
              <a:defRPr/>
            </a:pPr>
            <a:r>
              <a:rPr lang="en-US" sz="1667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WORKDIR /AppsName</a:t>
            </a:r>
            <a:endParaRPr lang="en-IN" sz="16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761970">
              <a:defRPr/>
            </a:pPr>
            <a:endParaRPr lang="en-IN" sz="13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526853" y="3864687"/>
            <a:ext cx="4136891" cy="1097280"/>
          </a:xfrm>
          <a:custGeom>
            <a:avLst/>
            <a:gdLst>
              <a:gd name="connsiteX0" fmla="*/ 3328737 w 4964269"/>
              <a:gd name="connsiteY0" fmla="*/ 0 h 1316736"/>
              <a:gd name="connsiteX1" fmla="*/ 4146503 w 4964269"/>
              <a:gd name="connsiteY1" fmla="*/ 0 h 1316736"/>
              <a:gd name="connsiteX2" fmla="*/ 4964269 w 4964269"/>
              <a:gd name="connsiteY2" fmla="*/ 658368 h 1316736"/>
              <a:gd name="connsiteX3" fmla="*/ 4146503 w 4964269"/>
              <a:gd name="connsiteY3" fmla="*/ 1316736 h 1316736"/>
              <a:gd name="connsiteX4" fmla="*/ 3328737 w 4964269"/>
              <a:gd name="connsiteY4" fmla="*/ 1316736 h 1316736"/>
              <a:gd name="connsiteX5" fmla="*/ 3328737 w 4964269"/>
              <a:gd name="connsiteY5" fmla="*/ 1315454 h 1316736"/>
              <a:gd name="connsiteX6" fmla="*/ 0 w 4964269"/>
              <a:gd name="connsiteY6" fmla="*/ 1315454 h 1316736"/>
              <a:gd name="connsiteX7" fmla="*/ 0 w 4964269"/>
              <a:gd name="connsiteY7" fmla="*/ 1 h 1316736"/>
              <a:gd name="connsiteX8" fmla="*/ 3328737 w 4964269"/>
              <a:gd name="connsiteY8" fmla="*/ 1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4269" h="1316736">
                <a:moveTo>
                  <a:pt x="3328737" y="0"/>
                </a:moveTo>
                <a:lnTo>
                  <a:pt x="4146503" y="0"/>
                </a:lnTo>
                <a:cubicBezTo>
                  <a:pt x="4598143" y="0"/>
                  <a:pt x="4964269" y="294761"/>
                  <a:pt x="4964269" y="658368"/>
                </a:cubicBezTo>
                <a:cubicBezTo>
                  <a:pt x="4964269" y="1021975"/>
                  <a:pt x="4598143" y="1316736"/>
                  <a:pt x="4146503" y="1316736"/>
                </a:cubicBezTo>
                <a:lnTo>
                  <a:pt x="3328737" y="1316736"/>
                </a:lnTo>
                <a:lnTo>
                  <a:pt x="3328737" y="1315454"/>
                </a:lnTo>
                <a:lnTo>
                  <a:pt x="0" y="1315454"/>
                </a:lnTo>
                <a:lnTo>
                  <a:pt x="0" y="1"/>
                </a:lnTo>
                <a:lnTo>
                  <a:pt x="3328737" y="1"/>
                </a:lnTo>
                <a:close/>
              </a:path>
            </a:pathLst>
          </a:custGeom>
          <a:solidFill>
            <a:srgbClr val="05ABBA"/>
          </a:solidFill>
          <a:ln>
            <a:noFill/>
          </a:ln>
          <a:effectLst>
            <a:outerShdw blurRad="419100" dist="203200" dir="5520000" sx="104000" sy="104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493160" y="3650922"/>
            <a:ext cx="4967111" cy="1520557"/>
          </a:xfrm>
          <a:custGeom>
            <a:avLst/>
            <a:gdLst>
              <a:gd name="connsiteX0" fmla="*/ 0 w 2117558"/>
              <a:gd name="connsiteY0" fmla="*/ 0 h 1315453"/>
              <a:gd name="connsiteX1" fmla="*/ 2117558 w 2117558"/>
              <a:gd name="connsiteY1" fmla="*/ 0 h 1315453"/>
              <a:gd name="connsiteX2" fmla="*/ 2117558 w 2117558"/>
              <a:gd name="connsiteY2" fmla="*/ 488592 h 1315453"/>
              <a:gd name="connsiteX3" fmla="*/ 1849525 w 2117558"/>
              <a:gd name="connsiteY3" fmla="*/ 642632 h 1315453"/>
              <a:gd name="connsiteX4" fmla="*/ 2117558 w 2117558"/>
              <a:gd name="connsiteY4" fmla="*/ 797381 h 1315453"/>
              <a:gd name="connsiteX5" fmla="*/ 2117558 w 2117558"/>
              <a:gd name="connsiteY5" fmla="*/ 1315453 h 1315453"/>
              <a:gd name="connsiteX6" fmla="*/ 0 w 2117558"/>
              <a:gd name="connsiteY6" fmla="*/ 1315453 h 131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558" h="1315453">
                <a:moveTo>
                  <a:pt x="0" y="0"/>
                </a:moveTo>
                <a:lnTo>
                  <a:pt x="2117558" y="0"/>
                </a:lnTo>
                <a:lnTo>
                  <a:pt x="2117558" y="488592"/>
                </a:lnTo>
                <a:lnTo>
                  <a:pt x="1849525" y="642632"/>
                </a:lnTo>
                <a:lnTo>
                  <a:pt x="2117558" y="797381"/>
                </a:lnTo>
                <a:lnTo>
                  <a:pt x="2117558" y="1315453"/>
                </a:lnTo>
                <a:lnTo>
                  <a:pt x="0" y="13154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203200" dir="5520000" sx="104000" sy="104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en-US" sz="15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63356" y="4226305"/>
            <a:ext cx="1560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1500" b="1" dirty="0">
                <a:solidFill>
                  <a:schemeClr val="bg1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29377" y="3887751"/>
            <a:ext cx="5517444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>
              <a:defRPr/>
            </a:pPr>
            <a:r>
              <a:rPr lang="en-US" sz="1667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g++ --o AppsName AppsName.cpp</a:t>
            </a:r>
          </a:p>
          <a:p>
            <a:pPr defTabSz="761970">
              <a:defRPr/>
            </a:pPr>
            <a:r>
              <a:rPr lang="en-US" sz="1667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 ["./AppsName"]</a:t>
            </a:r>
            <a:endParaRPr lang="en-IN" sz="16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761970">
              <a:defRPr/>
            </a:pPr>
            <a:endParaRPr lang="en-IN" sz="13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96776" y="4731135"/>
            <a:ext cx="176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61970">
              <a:defRPr/>
            </a:pPr>
            <a:r>
              <a:rPr lang="en-US" sz="1000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.</a:t>
            </a:r>
          </a:p>
        </p:txBody>
      </p:sp>
      <p:pic>
        <p:nvPicPr>
          <p:cNvPr id="2" name="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755136" y="53736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0"/>
    </mc:Choice>
    <mc:Fallback xmlns="">
      <p:transition spd="slow" advTm="2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 animBg="1"/>
      <p:bldP spid="4" grpId="0" animBg="1"/>
      <p:bldP spid="11" grpId="0"/>
      <p:bldP spid="13" grpId="0"/>
      <p:bldP spid="14" grpId="0"/>
      <p:bldP spid="22" grpId="0" animBg="1"/>
      <p:bldP spid="23" grpId="0" animBg="1"/>
      <p:bldP spid="25" grpId="0"/>
      <p:bldP spid="28" grpId="0"/>
      <p:bldP spid="29" grpId="0" animBg="1"/>
      <p:bldP spid="30" grpId="0" animBg="1"/>
      <p:bldP spid="32" grpId="0"/>
      <p:bldP spid="35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83"/>
          <a:stretch/>
        </p:blipFill>
        <p:spPr bwMode="auto">
          <a:xfrm>
            <a:off x="0" y="847530"/>
            <a:ext cx="12192000" cy="5187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3755136" y="48066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7600"/>
    </mc:Choice>
    <mc:Fallback xmlns="">
      <p:transition spd="med" advClick="0" advTm="1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61845" cy="6857999"/>
          </a:xfrm>
          <a:prstGeom prst="rect">
            <a:avLst/>
          </a:prstGeom>
        </p:spPr>
      </p:pic>
      <p:pic>
        <p:nvPicPr>
          <p:cNvPr id="4" name="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3791712" y="47884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7400"/>
    </mc:Choice>
    <mc:Fallback xmlns="">
      <p:transition advClick="0" advTm="17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" name="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3974592" y="50810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1500"/>
    </mc:Choice>
    <mc:Fallback xmlns="">
      <p:transition advClick="0" advTm="2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9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IoTW">
      <a:dk1>
        <a:sysClr val="windowText" lastClr="000000"/>
      </a:dk1>
      <a:lt1>
        <a:sysClr val="window" lastClr="FFFFFF"/>
      </a:lt1>
      <a:dk2>
        <a:srgbClr val="F89A3A"/>
      </a:dk2>
      <a:lt2>
        <a:srgbClr val="20C4F4"/>
      </a:lt2>
      <a:accent1>
        <a:srgbClr val="CC2027"/>
      </a:accent1>
      <a:accent2>
        <a:srgbClr val="9A3594"/>
      </a:accent2>
      <a:accent3>
        <a:srgbClr val="CDDC29"/>
      </a:accent3>
      <a:accent4>
        <a:srgbClr val="58595B"/>
      </a:accent4>
      <a:accent5>
        <a:srgbClr val="A7A9AC"/>
      </a:accent5>
      <a:accent6>
        <a:srgbClr val="E6E7E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bg1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623F8A7-7A2A-449D-825E-EA17EB8A1E36}" vid="{790F1B55-012B-4986-9334-911DAD3D2B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6382</TotalTime>
  <Words>1037</Words>
  <Application>Microsoft Office PowerPoint</Application>
  <PresentationFormat>Widescreen</PresentationFormat>
  <Paragraphs>139</Paragraphs>
  <Slides>11</Slides>
  <Notes>10</Notes>
  <HiddenSlides>0</HiddenSlides>
  <MMClips>10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31" baseType="lpstr">
      <vt:lpstr>Microsoft JhengHei Light</vt:lpstr>
      <vt:lpstr>Microsoft JhengHei UI Light</vt:lpstr>
      <vt:lpstr>.VnArial Narrow</vt:lpstr>
      <vt:lpstr>Apple Chancery</vt:lpstr>
      <vt:lpstr>Arial</vt:lpstr>
      <vt:lpstr>Arial Black</vt:lpstr>
      <vt:lpstr>Breakers Light</vt:lpstr>
      <vt:lpstr>Calibri</vt:lpstr>
      <vt:lpstr>Calibri Light</vt:lpstr>
      <vt:lpstr>Century Gothic</vt:lpstr>
      <vt:lpstr>Courier New</vt:lpstr>
      <vt:lpstr>Novecento Book</vt:lpstr>
      <vt:lpstr>Segoe UI</vt:lpstr>
      <vt:lpstr>Times New Roman</vt:lpstr>
      <vt:lpstr>Verdana</vt:lpstr>
      <vt:lpstr>Wingdings</vt:lpstr>
      <vt:lpstr>Wingdings 2</vt:lpstr>
      <vt:lpstr>Zapfino</vt:lpstr>
      <vt:lpstr>Theme1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of C, C++ and VC++ applications on Docker VM on Azure</dc:title>
  <dc:creator>Preity Gupta</dc:creator>
  <cp:lastModifiedBy>Preity Gupta</cp:lastModifiedBy>
  <cp:revision>278</cp:revision>
  <dcterms:created xsi:type="dcterms:W3CDTF">2018-02-09T10:24:20Z</dcterms:created>
  <dcterms:modified xsi:type="dcterms:W3CDTF">2018-03-12T11:11:52Z</dcterms:modified>
</cp:coreProperties>
</file>