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sldIdLst>
    <p:sldId id="256" r:id="rId2"/>
    <p:sldId id="272" r:id="rId3"/>
    <p:sldId id="273" r:id="rId4"/>
    <p:sldId id="268" r:id="rId5"/>
    <p:sldId id="270" r:id="rId6"/>
    <p:sldId id="274"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4660"/>
  </p:normalViewPr>
  <p:slideViewPr>
    <p:cSldViewPr snapToGrid="0">
      <p:cViewPr varScale="1">
        <p:scale>
          <a:sx n="84" d="100"/>
          <a:sy n="84" d="100"/>
        </p:scale>
        <p:origin x="3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CCB2D3-57D1-4504-A178-27715D367A7A}" type="datetimeFigureOut">
              <a:rPr lang="en-IN" smtClean="0"/>
              <a:t>19-01-2018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19E45F-CCF0-4BC8-876E-9326ECCB94DD}" type="slidenum">
              <a:rPr lang="en-IN" smtClean="0"/>
              <a:t>‹#›</a:t>
            </a:fld>
            <a:endParaRPr lang="en-IN"/>
          </a:p>
        </p:txBody>
      </p:sp>
    </p:spTree>
    <p:extLst>
      <p:ext uri="{BB962C8B-B14F-4D97-AF65-F5344CB8AC3E}">
        <p14:creationId xmlns:p14="http://schemas.microsoft.com/office/powerpoint/2010/main" val="385265228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CCB2D3-57D1-4504-A178-27715D367A7A}" type="datetimeFigureOut">
              <a:rPr lang="en-IN" smtClean="0"/>
              <a:t>19-01-2018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19E45F-CCF0-4BC8-876E-9326ECCB94DD}" type="slidenum">
              <a:rPr lang="en-IN" smtClean="0"/>
              <a:t>‹#›</a:t>
            </a:fld>
            <a:endParaRPr lang="en-IN"/>
          </a:p>
        </p:txBody>
      </p:sp>
    </p:spTree>
    <p:extLst>
      <p:ext uri="{BB962C8B-B14F-4D97-AF65-F5344CB8AC3E}">
        <p14:creationId xmlns:p14="http://schemas.microsoft.com/office/powerpoint/2010/main" val="373775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CCB2D3-57D1-4504-A178-27715D367A7A}" type="datetimeFigureOut">
              <a:rPr lang="en-IN" smtClean="0"/>
              <a:t>19-01-2018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19E45F-CCF0-4BC8-876E-9326ECCB94DD}" type="slidenum">
              <a:rPr lang="en-IN" smtClean="0"/>
              <a:t>‹#›</a:t>
            </a:fld>
            <a:endParaRPr lang="en-IN"/>
          </a:p>
        </p:txBody>
      </p:sp>
    </p:spTree>
    <p:extLst>
      <p:ext uri="{BB962C8B-B14F-4D97-AF65-F5344CB8AC3E}">
        <p14:creationId xmlns:p14="http://schemas.microsoft.com/office/powerpoint/2010/main" val="119303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CB2D3-57D1-4504-A178-27715D367A7A}" type="datetimeFigureOut">
              <a:rPr lang="en-IN" smtClean="0"/>
              <a:t>19-01-2018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19E45F-CCF0-4BC8-876E-9326ECCB94DD}" type="slidenum">
              <a:rPr lang="en-IN" smtClean="0"/>
              <a:t>‹#›</a:t>
            </a:fld>
            <a:endParaRPr lang="en-IN"/>
          </a:p>
        </p:txBody>
      </p:sp>
    </p:spTree>
    <p:extLst>
      <p:ext uri="{BB962C8B-B14F-4D97-AF65-F5344CB8AC3E}">
        <p14:creationId xmlns:p14="http://schemas.microsoft.com/office/powerpoint/2010/main" val="426130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CCB2D3-57D1-4504-A178-27715D367A7A}" type="datetimeFigureOut">
              <a:rPr lang="en-IN" smtClean="0"/>
              <a:t>19-01-2018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19E45F-CCF0-4BC8-876E-9326ECCB94DD}" type="slidenum">
              <a:rPr lang="en-IN" smtClean="0"/>
              <a:t>‹#›</a:t>
            </a:fld>
            <a:endParaRPr lang="en-IN"/>
          </a:p>
        </p:txBody>
      </p:sp>
    </p:spTree>
    <p:extLst>
      <p:ext uri="{BB962C8B-B14F-4D97-AF65-F5344CB8AC3E}">
        <p14:creationId xmlns:p14="http://schemas.microsoft.com/office/powerpoint/2010/main" val="255149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0CCB2D3-57D1-4504-A178-27715D367A7A}" type="datetimeFigureOut">
              <a:rPr lang="en-IN" smtClean="0"/>
              <a:t>19-01-2018</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A19E45F-CCF0-4BC8-876E-9326ECCB94DD}" type="slidenum">
              <a:rPr lang="en-IN" smtClean="0"/>
              <a:t>‹#›</a:t>
            </a:fld>
            <a:endParaRPr lang="en-IN"/>
          </a:p>
        </p:txBody>
      </p:sp>
    </p:spTree>
    <p:extLst>
      <p:ext uri="{BB962C8B-B14F-4D97-AF65-F5344CB8AC3E}">
        <p14:creationId xmlns:p14="http://schemas.microsoft.com/office/powerpoint/2010/main" val="30147773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0CCB2D3-57D1-4504-A178-27715D367A7A}" type="datetimeFigureOut">
              <a:rPr lang="en-IN" smtClean="0"/>
              <a:t>19-01-2018</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2A19E45F-CCF0-4BC8-876E-9326ECCB94DD}" type="slidenum">
              <a:rPr lang="en-IN" smtClean="0"/>
              <a:t>‹#›</a:t>
            </a:fld>
            <a:endParaRPr lang="en-IN"/>
          </a:p>
        </p:txBody>
      </p:sp>
    </p:spTree>
    <p:extLst>
      <p:ext uri="{BB962C8B-B14F-4D97-AF65-F5344CB8AC3E}">
        <p14:creationId xmlns:p14="http://schemas.microsoft.com/office/powerpoint/2010/main" val="41611527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0CCB2D3-57D1-4504-A178-27715D367A7A}" type="datetimeFigureOut">
              <a:rPr lang="en-IN" smtClean="0"/>
              <a:t>19-01-2018</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2A19E45F-CCF0-4BC8-876E-9326ECCB94DD}" type="slidenum">
              <a:rPr lang="en-IN" smtClean="0"/>
              <a:t>‹#›</a:t>
            </a:fld>
            <a:endParaRPr lang="en-IN"/>
          </a:p>
        </p:txBody>
      </p:sp>
    </p:spTree>
    <p:extLst>
      <p:ext uri="{BB962C8B-B14F-4D97-AF65-F5344CB8AC3E}">
        <p14:creationId xmlns:p14="http://schemas.microsoft.com/office/powerpoint/2010/main" val="51349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0CCB2D3-57D1-4504-A178-27715D367A7A}" type="datetimeFigureOut">
              <a:rPr lang="en-IN" smtClean="0"/>
              <a:t>19-01-2018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19E45F-CCF0-4BC8-876E-9326ECCB94DD}" type="slidenum">
              <a:rPr lang="en-IN" smtClean="0"/>
              <a:t>‹#›</a:t>
            </a:fld>
            <a:endParaRPr lang="en-IN"/>
          </a:p>
        </p:txBody>
      </p:sp>
    </p:spTree>
    <p:extLst>
      <p:ext uri="{BB962C8B-B14F-4D97-AF65-F5344CB8AC3E}">
        <p14:creationId xmlns:p14="http://schemas.microsoft.com/office/powerpoint/2010/main" val="23848736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80CCB2D3-57D1-4504-A178-27715D367A7A}" type="datetimeFigureOut">
              <a:rPr lang="en-IN" smtClean="0"/>
              <a:t>19-01-2018</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A19E45F-CCF0-4BC8-876E-9326ECCB94DD}" type="slidenum">
              <a:rPr lang="en-IN" smtClean="0"/>
              <a:t>‹#›</a:t>
            </a:fld>
            <a:endParaRPr lang="en-IN"/>
          </a:p>
        </p:txBody>
      </p:sp>
    </p:spTree>
    <p:extLst>
      <p:ext uri="{BB962C8B-B14F-4D97-AF65-F5344CB8AC3E}">
        <p14:creationId xmlns:p14="http://schemas.microsoft.com/office/powerpoint/2010/main" val="96210285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80CCB2D3-57D1-4504-A178-27715D367A7A}" type="datetimeFigureOut">
              <a:rPr lang="en-IN" smtClean="0"/>
              <a:t>19-01-2018</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2A19E45F-CCF0-4BC8-876E-9326ECCB94DD}" type="slidenum">
              <a:rPr lang="en-IN" smtClean="0"/>
              <a:t>‹#›</a:t>
            </a:fld>
            <a:endParaRPr lang="en-IN"/>
          </a:p>
        </p:txBody>
      </p:sp>
    </p:spTree>
    <p:extLst>
      <p:ext uri="{BB962C8B-B14F-4D97-AF65-F5344CB8AC3E}">
        <p14:creationId xmlns:p14="http://schemas.microsoft.com/office/powerpoint/2010/main" val="333152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0CCB2D3-57D1-4504-A178-27715D367A7A}" type="datetimeFigureOut">
              <a:rPr lang="en-IN" smtClean="0"/>
              <a:t>19-01-2018</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A19E45F-CCF0-4BC8-876E-9326ECCB94DD}" type="slidenum">
              <a:rPr lang="en-IN" smtClean="0"/>
              <a:t>‹#›</a:t>
            </a:fld>
            <a:endParaRPr lang="en-IN"/>
          </a:p>
        </p:txBody>
      </p:sp>
    </p:spTree>
    <p:extLst>
      <p:ext uri="{BB962C8B-B14F-4D97-AF65-F5344CB8AC3E}">
        <p14:creationId xmlns:p14="http://schemas.microsoft.com/office/powerpoint/2010/main" val="903919569"/>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9373E92-F88D-4F0A-94DF-393703E7DA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938" y="46653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629DAA0-ADF6-43FD-9C99-483F722B56E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977" y="1148447"/>
            <a:ext cx="4908848" cy="4552954"/>
          </a:xfrm>
          <a:prstGeom prst="rect">
            <a:avLst/>
          </a:prstGeom>
        </p:spPr>
      </p:pic>
      <p:sp>
        <p:nvSpPr>
          <p:cNvPr id="17" name="Rectangle 12">
            <a:extLst>
              <a:ext uri="{FF2B5EF4-FFF2-40B4-BE49-F238E27FC236}">
                <a16:creationId xmlns:a16="http://schemas.microsoft.com/office/drawing/2014/main" id="{F32C8C35-BF44-4CFB-9754-81F07C9812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21258" y="2144268"/>
            <a:ext cx="4705801" cy="3255264"/>
          </a:xfrm>
        </p:spPr>
        <p:txBody>
          <a:bodyPr>
            <a:normAutofit fontScale="90000"/>
          </a:bodyPr>
          <a:lstStyle/>
          <a:p>
            <a:pPr algn="ctr"/>
            <a:r>
              <a:rPr lang="en-IN" sz="5500" dirty="0"/>
              <a:t>Containerize Java Applications in Azure Container Services with Kubernete</a:t>
            </a:r>
          </a:p>
        </p:txBody>
      </p:sp>
    </p:spTree>
    <p:extLst>
      <p:ext uri="{BB962C8B-B14F-4D97-AF65-F5344CB8AC3E}">
        <p14:creationId xmlns:p14="http://schemas.microsoft.com/office/powerpoint/2010/main" val="188575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770" y="1859340"/>
            <a:ext cx="11224260" cy="2308324"/>
          </a:xfrm>
          <a:prstGeom prst="rect">
            <a:avLst/>
          </a:prstGeom>
        </p:spPr>
        <p:txBody>
          <a:bodyPr wrap="square">
            <a:spAutoFit/>
          </a:bodyPr>
          <a:lstStyle/>
          <a:p>
            <a:pPr>
              <a:spcAft>
                <a:spcPts val="0"/>
              </a:spcAft>
            </a:pPr>
            <a:r>
              <a:rPr lang="en-IN" b="1" dirty="0">
                <a:solidFill>
                  <a:srgbClr val="000000"/>
                </a:solidFill>
                <a:latin typeface="Calibri" panose="020F0502020204030204" pitchFamily="34" charset="0"/>
                <a:ea typeface="Calibri" panose="020F0502020204030204" pitchFamily="34" charset="0"/>
              </a:rPr>
              <a:t>Scope</a:t>
            </a:r>
          </a:p>
          <a:p>
            <a:pPr>
              <a:spcAft>
                <a:spcPts val="0"/>
              </a:spcAft>
            </a:pPr>
            <a:r>
              <a:rPr lang="en-IN" b="1" dirty="0">
                <a:solidFill>
                  <a:srgbClr val="000000"/>
                </a:solidFill>
                <a:latin typeface="Calibri" panose="020F0502020204030204" pitchFamily="34" charset="0"/>
                <a:ea typeface="Calibri" panose="020F0502020204030204" pitchFamily="34" charset="0"/>
              </a:rPr>
              <a:t>Use-case 1</a:t>
            </a:r>
            <a:r>
              <a:rPr lang="en-IN" dirty="0">
                <a:solidFill>
                  <a:srgbClr val="000000"/>
                </a:solidFill>
                <a:latin typeface="Calibri" panose="020F0502020204030204" pitchFamily="34" charset="0"/>
                <a:ea typeface="Calibri" panose="020F0502020204030204" pitchFamily="34" charset="0"/>
              </a:rPr>
              <a:t>: </a:t>
            </a:r>
            <a:r>
              <a:rPr lang="en-IN" dirty="0">
                <a:solidFill>
                  <a:srgbClr val="000000"/>
                </a:solidFill>
                <a:latin typeface="Calibri" panose="020F0502020204030204" pitchFamily="34" charset="0"/>
                <a:ea typeface="Calibri" panose="020F0502020204030204" pitchFamily="34" charset="0"/>
              </a:rPr>
              <a:t>Customer wanting to lift and shift Java application 1.6,1.7 first to Cloud and then asking HCL to Upgrade (1.8) and Modernize.</a:t>
            </a:r>
            <a:endParaRPr lang="en-IN" dirty="0">
              <a:latin typeface="Times New Roman" panose="02020603050405020304" pitchFamily="18" charset="0"/>
              <a:ea typeface="Calibri" panose="020F0502020204030204" pitchFamily="34" charset="0"/>
            </a:endParaRPr>
          </a:p>
          <a:p>
            <a:pPr>
              <a:spcAft>
                <a:spcPts val="0"/>
              </a:spcAft>
            </a:pPr>
            <a:r>
              <a:rPr lang="en-IN" b="1" dirty="0">
                <a:solidFill>
                  <a:srgbClr val="000000"/>
                </a:solidFill>
                <a:latin typeface="Calibri" panose="020F0502020204030204" pitchFamily="34" charset="0"/>
                <a:ea typeface="Calibri" panose="020F0502020204030204" pitchFamily="34" charset="0"/>
              </a:rPr>
              <a:t>Use-case 2</a:t>
            </a:r>
            <a:r>
              <a:rPr lang="en-IN" dirty="0">
                <a:solidFill>
                  <a:srgbClr val="000000"/>
                </a:solidFill>
                <a:latin typeface="Calibri" panose="020F0502020204030204" pitchFamily="34" charset="0"/>
                <a:ea typeface="Calibri" panose="020F0502020204030204" pitchFamily="34" charset="0"/>
              </a:rPr>
              <a:t>: Customer wanting to lift and shift application which is active (continued changes going on) and the customer is not interested to modernize. CI/CD needs to be enabled for that app.</a:t>
            </a:r>
            <a:endParaRPr lang="en-IN" dirty="0">
              <a:latin typeface="Times New Roman" panose="02020603050405020304" pitchFamily="18" charset="0"/>
              <a:ea typeface="Calibri" panose="020F0502020204030204" pitchFamily="34" charset="0"/>
            </a:endParaRPr>
          </a:p>
          <a:p>
            <a:r>
              <a:rPr lang="en-IN" b="1" dirty="0">
                <a:solidFill>
                  <a:srgbClr val="000000"/>
                </a:solidFill>
                <a:latin typeface="Calibri" panose="020F0502020204030204" pitchFamily="34" charset="0"/>
                <a:ea typeface="Calibri" panose="020F0502020204030204" pitchFamily="34" charset="0"/>
              </a:rPr>
              <a:t>Use-case 3:</a:t>
            </a:r>
            <a:r>
              <a:rPr lang="en-IN" dirty="0">
                <a:solidFill>
                  <a:srgbClr val="000000"/>
                </a:solidFill>
                <a:latin typeface="Calibri" panose="020F0502020204030204" pitchFamily="34" charset="0"/>
                <a:ea typeface="Calibri" panose="020F0502020204030204" pitchFamily="34" charset="0"/>
              </a:rPr>
              <a:t> Customer wanting to lift and shift Java application 1.6, 1.7 which is active and also asks HCL to modernize (Upgrade to 1.8) it with minimal effort and run it on containers.  </a:t>
            </a:r>
            <a:r>
              <a:rPr lang="en-IN" dirty="0">
                <a:solidFill>
                  <a:srgbClr val="000000"/>
                </a:solidFill>
                <a:latin typeface="Calibri" panose="020F0502020204030204" pitchFamily="34" charset="0"/>
                <a:ea typeface="Calibri" panose="020F0502020204030204" pitchFamily="34" charset="0"/>
              </a:rPr>
              <a:t>He does not want to rewrite the application. Here the customer will be interested to know how the containers can be beneficial.</a:t>
            </a:r>
            <a:endParaRPr lang="en-IN"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74648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9110" y="339775"/>
            <a:ext cx="11273790" cy="5909310"/>
          </a:xfrm>
          <a:prstGeom prst="rect">
            <a:avLst/>
          </a:prstGeom>
        </p:spPr>
        <p:txBody>
          <a:bodyPr wrap="square">
            <a:spAutoFit/>
          </a:bodyPr>
          <a:lstStyle/>
          <a:p>
            <a:pPr>
              <a:spcAft>
                <a:spcPts val="0"/>
              </a:spcAft>
            </a:pPr>
            <a:r>
              <a:rPr lang="en-IN" b="1" dirty="0">
                <a:solidFill>
                  <a:srgbClr val="000000"/>
                </a:solidFill>
                <a:latin typeface="Calibri" panose="020F0502020204030204" pitchFamily="34" charset="0"/>
                <a:ea typeface="Calibri" panose="020F0502020204030204" pitchFamily="34" charset="0"/>
              </a:rPr>
              <a:t>Use-case 1</a:t>
            </a:r>
            <a:r>
              <a:rPr lang="en-IN" dirty="0">
                <a:solidFill>
                  <a:srgbClr val="000000"/>
                </a:solidFill>
                <a:latin typeface="Calibri" panose="020F0502020204030204" pitchFamily="34" charset="0"/>
                <a:ea typeface="Calibri" panose="020F0502020204030204" pitchFamily="34" charset="0"/>
              </a:rPr>
              <a:t>: </a:t>
            </a:r>
            <a:r>
              <a:rPr lang="en-IN" dirty="0">
                <a:solidFill>
                  <a:srgbClr val="000000"/>
                </a:solidFill>
                <a:latin typeface="Calibri" panose="020F0502020204030204" pitchFamily="34" charset="0"/>
                <a:ea typeface="Calibri" panose="020F0502020204030204" pitchFamily="34" charset="0"/>
              </a:rPr>
              <a:t>Customer wanting to lift and shift Java application 1.6,1.7 first to Cloud and then asking HCL to Upgrade (1.8) and Modernize.</a:t>
            </a:r>
          </a:p>
          <a:p>
            <a:pPr>
              <a:spcAft>
                <a:spcPts val="0"/>
              </a:spcAft>
            </a:pPr>
            <a:r>
              <a:rPr lang="en-IN" b="1" dirty="0">
                <a:solidFill>
                  <a:srgbClr val="000000"/>
                </a:solidFill>
                <a:latin typeface="Calibri" panose="020F0502020204030204" pitchFamily="34" charset="0"/>
                <a:ea typeface="Calibri" panose="020F0502020204030204" pitchFamily="34" charset="0"/>
              </a:rPr>
              <a:t>Use-case 3</a:t>
            </a:r>
            <a:r>
              <a:rPr lang="en-IN" dirty="0">
                <a:solidFill>
                  <a:srgbClr val="000000"/>
                </a:solidFill>
                <a:latin typeface="Calibri" panose="020F0502020204030204" pitchFamily="34" charset="0"/>
                <a:ea typeface="Calibri" panose="020F0502020204030204" pitchFamily="34" charset="0"/>
              </a:rPr>
              <a:t>: Customer wanting to lift and shift Java application 1.6, 1.7 which is active and also asks HCL to modernize (Upgrade to 1.8) it with minimal effort and run it on containers.</a:t>
            </a:r>
          </a:p>
          <a:p>
            <a:pPr>
              <a:spcAft>
                <a:spcPts val="0"/>
              </a:spcAft>
            </a:pPr>
            <a:endParaRPr lang="en-IN" dirty="0">
              <a:solidFill>
                <a:srgbClr val="000000"/>
              </a:solidFill>
              <a:latin typeface="Calibri" panose="020F0502020204030204" pitchFamily="34" charset="0"/>
              <a:ea typeface="Calibri" panose="020F0502020204030204" pitchFamily="34" charset="0"/>
            </a:endParaRPr>
          </a:p>
          <a:p>
            <a:pPr>
              <a:spcAft>
                <a:spcPts val="0"/>
              </a:spcAft>
            </a:pPr>
            <a:r>
              <a:rPr lang="en-IN" b="1" dirty="0">
                <a:solidFill>
                  <a:srgbClr val="000000"/>
                </a:solidFill>
                <a:latin typeface="Calibri" panose="020F0502020204030204" pitchFamily="34" charset="0"/>
                <a:ea typeface="Calibri" panose="020F0502020204030204" pitchFamily="34" charset="0"/>
              </a:rPr>
              <a:t>Solution</a:t>
            </a:r>
            <a:r>
              <a:rPr lang="en-IN" dirty="0">
                <a:solidFill>
                  <a:srgbClr val="000000"/>
                </a:solidFill>
                <a:latin typeface="Calibri" panose="020F0502020204030204" pitchFamily="34" charset="0"/>
                <a:ea typeface="Calibri" panose="020F0502020204030204" pitchFamily="34" charset="0"/>
              </a:rPr>
              <a:t>: Same Approach for Java 1.6, Java 1.7, Java 1.8</a:t>
            </a:r>
          </a:p>
          <a:p>
            <a:pPr>
              <a:spcAft>
                <a:spcPts val="0"/>
              </a:spcAft>
            </a:pPr>
            <a:endParaRPr lang="en-IN" dirty="0">
              <a:solidFill>
                <a:srgbClr val="000000"/>
              </a:solidFill>
              <a:latin typeface="Calibri" panose="020F0502020204030204" pitchFamily="34" charset="0"/>
              <a:ea typeface="Calibri" panose="020F0502020204030204" pitchFamily="34" charset="0"/>
            </a:endParaRPr>
          </a:p>
          <a:p>
            <a:pPr>
              <a:spcAft>
                <a:spcPts val="0"/>
              </a:spcAft>
            </a:pPr>
            <a:r>
              <a:rPr lang="en-IN" b="1" dirty="0">
                <a:solidFill>
                  <a:srgbClr val="000000"/>
                </a:solidFill>
                <a:latin typeface="Calibri" panose="020F0502020204030204" pitchFamily="34" charset="0"/>
                <a:ea typeface="Calibri" panose="020F0502020204030204" pitchFamily="34" charset="0"/>
              </a:rPr>
              <a:t>Two Methods</a:t>
            </a:r>
            <a:r>
              <a:rPr lang="en-IN" dirty="0">
                <a:solidFill>
                  <a:srgbClr val="000000"/>
                </a:solidFill>
                <a:latin typeface="Calibri" panose="020F0502020204030204" pitchFamily="34" charset="0"/>
                <a:ea typeface="Calibri" panose="020F0502020204030204" pitchFamily="34" charset="0"/>
              </a:rPr>
              <a:t>:</a:t>
            </a:r>
          </a:p>
          <a:p>
            <a:pPr marL="285750" indent="-285750">
              <a:spcAft>
                <a:spcPts val="0"/>
              </a:spcAft>
              <a:buFont typeface="Arial" panose="020B0604020202020204" pitchFamily="34" charset="0"/>
              <a:buChar char="•"/>
            </a:pPr>
            <a:r>
              <a:rPr lang="en-IN" dirty="0">
                <a:solidFill>
                  <a:srgbClr val="000000"/>
                </a:solidFill>
                <a:latin typeface="Calibri" panose="020F0502020204030204" pitchFamily="34" charset="0"/>
                <a:ea typeface="Calibri" panose="020F0502020204030204" pitchFamily="34" charset="0"/>
              </a:rPr>
              <a:t>1-click deployment from </a:t>
            </a:r>
            <a:r>
              <a:rPr lang="en-IN" dirty="0" err="1">
                <a:solidFill>
                  <a:srgbClr val="000000"/>
                </a:solidFill>
                <a:latin typeface="Calibri" panose="020F0502020204030204" pitchFamily="34" charset="0"/>
                <a:ea typeface="Calibri" panose="020F0502020204030204" pitchFamily="34" charset="0"/>
              </a:rPr>
              <a:t>intellJ</a:t>
            </a:r>
            <a:r>
              <a:rPr lang="en-IN" dirty="0">
                <a:solidFill>
                  <a:srgbClr val="000000"/>
                </a:solidFill>
                <a:latin typeface="Calibri" panose="020F0502020204030204" pitchFamily="34" charset="0"/>
                <a:ea typeface="Calibri" panose="020F0502020204030204" pitchFamily="34" charset="0"/>
              </a:rPr>
              <a:t> Software ( Web App to container)</a:t>
            </a:r>
          </a:p>
          <a:p>
            <a:pPr marL="285750" indent="-285750">
              <a:spcAft>
                <a:spcPts val="0"/>
              </a:spcAft>
              <a:buFont typeface="Arial" panose="020B0604020202020204" pitchFamily="34" charset="0"/>
              <a:buChar char="•"/>
            </a:pPr>
            <a:r>
              <a:rPr lang="en-IN" dirty="0">
                <a:solidFill>
                  <a:srgbClr val="000000"/>
                </a:solidFill>
                <a:latin typeface="Calibri" panose="020F0502020204030204" pitchFamily="34" charset="0"/>
                <a:ea typeface="Calibri" panose="020F0502020204030204" pitchFamily="34" charset="0"/>
              </a:rPr>
              <a:t>Pushing an Image to Azure Container Registry and then deploying to Kubernetes Cluster</a:t>
            </a:r>
          </a:p>
          <a:p>
            <a:pPr marL="285750" indent="-285750">
              <a:spcAft>
                <a:spcPts val="0"/>
              </a:spcAft>
              <a:buFont typeface="Arial" panose="020B0604020202020204" pitchFamily="34" charset="0"/>
              <a:buChar char="•"/>
            </a:pPr>
            <a:endParaRPr lang="en-IN" dirty="0">
              <a:solidFill>
                <a:srgbClr val="000000"/>
              </a:solidFill>
              <a:latin typeface="Calibri" panose="020F0502020204030204" pitchFamily="34" charset="0"/>
              <a:ea typeface="Calibri" panose="020F0502020204030204" pitchFamily="34" charset="0"/>
            </a:endParaRPr>
          </a:p>
          <a:p>
            <a:pPr>
              <a:spcAft>
                <a:spcPts val="0"/>
              </a:spcAft>
            </a:pPr>
            <a:r>
              <a:rPr lang="en-IN" b="1" dirty="0">
                <a:solidFill>
                  <a:srgbClr val="000000"/>
                </a:solidFill>
                <a:latin typeface="Calibri" panose="020F0502020204030204" pitchFamily="34" charset="0"/>
                <a:ea typeface="Calibri" panose="020F0502020204030204" pitchFamily="34" charset="0"/>
              </a:rPr>
              <a:t>Difference between these two methods:</a:t>
            </a:r>
          </a:p>
          <a:p>
            <a:pPr marL="285750" indent="-285750">
              <a:buFont typeface="Arial" panose="020B0604020202020204" pitchFamily="34" charset="0"/>
              <a:buChar char="•"/>
            </a:pPr>
            <a:r>
              <a:rPr lang="en-IN" dirty="0"/>
              <a:t>Kubernete enables deployment of multiple applications in same cluster</a:t>
            </a:r>
          </a:p>
          <a:p>
            <a:pPr marL="285750" indent="-285750">
              <a:buFont typeface="Arial" panose="020B0604020202020204" pitchFamily="34" charset="0"/>
              <a:buChar char="•"/>
            </a:pPr>
            <a:r>
              <a:rPr lang="en-IN" dirty="0"/>
              <a:t>Kubernete allows communication between different applications</a:t>
            </a:r>
          </a:p>
          <a:p>
            <a:pPr marL="285750" indent="-285750">
              <a:buFont typeface="Arial" panose="020B0604020202020204" pitchFamily="34" charset="0"/>
              <a:buChar char="•"/>
            </a:pPr>
            <a:r>
              <a:rPr lang="en-IN" dirty="0"/>
              <a:t>Kubernete enables scaling individually</a:t>
            </a:r>
          </a:p>
          <a:p>
            <a:pPr marL="285750" indent="-285750">
              <a:buFont typeface="Arial" panose="020B0604020202020204" pitchFamily="34" charset="0"/>
              <a:buChar char="•"/>
            </a:pPr>
            <a:r>
              <a:rPr lang="en-IN" dirty="0"/>
              <a:t>Kubernete provides complete management and automatic load balancing facilities</a:t>
            </a:r>
          </a:p>
          <a:p>
            <a:pPr>
              <a:spcAft>
                <a:spcPts val="0"/>
              </a:spcAft>
            </a:pPr>
            <a:endParaRPr lang="en-IN" dirty="0">
              <a:solidFill>
                <a:srgbClr val="000000"/>
              </a:solidFill>
              <a:latin typeface="Calibri" panose="020F0502020204030204" pitchFamily="34" charset="0"/>
              <a:ea typeface="Calibri" panose="020F0502020204030204" pitchFamily="34" charset="0"/>
            </a:endParaRPr>
          </a:p>
          <a:p>
            <a:pPr>
              <a:spcAft>
                <a:spcPts val="0"/>
              </a:spcAft>
            </a:pPr>
            <a:endParaRPr lang="en-IN" dirty="0">
              <a:solidFill>
                <a:srgbClr val="000000"/>
              </a:solidFill>
              <a:latin typeface="Calibri" panose="020F0502020204030204" pitchFamily="34" charset="0"/>
              <a:ea typeface="Calibri" panose="020F0502020204030204" pitchFamily="34" charset="0"/>
            </a:endParaRPr>
          </a:p>
          <a:p>
            <a:pPr marL="285750" indent="-285750">
              <a:spcAft>
                <a:spcPts val="0"/>
              </a:spcAft>
              <a:buFont typeface="Arial" panose="020B0604020202020204" pitchFamily="34" charset="0"/>
              <a:buChar char="•"/>
            </a:pPr>
            <a:endParaRPr lang="en-IN" dirty="0">
              <a:solidFill>
                <a:srgbClr val="000000"/>
              </a:solidFill>
              <a:latin typeface="Calibri" panose="020F0502020204030204" pitchFamily="34" charset="0"/>
              <a:ea typeface="Calibri" panose="020F0502020204030204" pitchFamily="34" charset="0"/>
            </a:endParaRPr>
          </a:p>
          <a:p>
            <a:pPr>
              <a:spcAft>
                <a:spcPts val="0"/>
              </a:spcAft>
            </a:pPr>
            <a:endParaRPr lang="en-IN" dirty="0">
              <a:solidFill>
                <a:srgbClr val="000000"/>
              </a:solidFill>
              <a:latin typeface="Calibri" panose="020F0502020204030204" pitchFamily="34" charset="0"/>
              <a:ea typeface="Calibri" panose="020F0502020204030204" pitchFamily="34" charset="0"/>
            </a:endParaRPr>
          </a:p>
          <a:p>
            <a:pPr>
              <a:spcAft>
                <a:spcPts val="0"/>
              </a:spcAft>
            </a:pPr>
            <a:endParaRPr lang="en-IN"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94377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078" y="291548"/>
            <a:ext cx="10840278" cy="3662541"/>
          </a:xfrm>
          <a:prstGeom prst="rect">
            <a:avLst/>
          </a:prstGeom>
          <a:noFill/>
        </p:spPr>
        <p:txBody>
          <a:bodyPr wrap="square" rtlCol="0">
            <a:spAutoFit/>
          </a:bodyPr>
          <a:lstStyle/>
          <a:p>
            <a:r>
              <a:rPr lang="en-IN" b="1" dirty="0">
                <a:latin typeface="Verdana" panose="020B0604030504040204" pitchFamily="34" charset="0"/>
                <a:ea typeface="Verdana" panose="020B0604030504040204" pitchFamily="34" charset="0"/>
                <a:cs typeface="Verdana" panose="020B0604030504040204" pitchFamily="34" charset="0"/>
              </a:rPr>
              <a:t>For </a:t>
            </a:r>
            <a:r>
              <a:rPr lang="en-IN" sz="1400" b="1" dirty="0">
                <a:latin typeface="Verdana" panose="020B0604030504040204" pitchFamily="34" charset="0"/>
                <a:ea typeface="Verdana" panose="020B0604030504040204" pitchFamily="34" charset="0"/>
                <a:cs typeface="Verdana" panose="020B0604030504040204" pitchFamily="34" charset="0"/>
              </a:rPr>
              <a:t>Java 1.6, 1.7, 1,8 </a:t>
            </a:r>
            <a:r>
              <a:rPr lang="en-IN" b="1" dirty="0">
                <a:latin typeface="Verdana" panose="020B0604030504040204" pitchFamily="34" charset="0"/>
                <a:ea typeface="Verdana" panose="020B0604030504040204" pitchFamily="34" charset="0"/>
                <a:cs typeface="Verdana" panose="020B0604030504040204" pitchFamily="34" charset="0"/>
              </a:rPr>
              <a:t>, Prerequisites for deployment to ACS</a:t>
            </a:r>
          </a:p>
          <a:p>
            <a:r>
              <a:rPr lang="en-IN" sz="1400" dirty="0">
                <a:latin typeface="Verdana" panose="020B0604030504040204" pitchFamily="34" charset="0"/>
                <a:ea typeface="Verdana" panose="020B0604030504040204" pitchFamily="34" charset="0"/>
                <a:cs typeface="Verdana" panose="020B0604030504040204" pitchFamily="34" charset="0"/>
              </a:rPr>
              <a:t> </a:t>
            </a:r>
          </a:p>
          <a:p>
            <a:pPr marL="285750" indent="-285750">
              <a:buFont typeface="Arial" panose="020B0604020202020204" pitchFamily="34" charset="0"/>
              <a:buChar char="•"/>
            </a:pPr>
            <a:r>
              <a:rPr lang="en-IN" sz="1400" dirty="0">
                <a:latin typeface="Verdana" panose="020B0604030504040204" pitchFamily="34" charset="0"/>
                <a:ea typeface="Verdana" panose="020B0604030504040204" pitchFamily="34" charset="0"/>
                <a:cs typeface="Verdana" panose="020B0604030504040204" pitchFamily="34" charset="0"/>
              </a:rPr>
              <a:t>Eclipse / </a:t>
            </a:r>
            <a:r>
              <a:rPr lang="en-IN" sz="1400" dirty="0" err="1">
                <a:latin typeface="Verdana" panose="020B0604030504040204" pitchFamily="34" charset="0"/>
                <a:ea typeface="Verdana" panose="020B0604030504040204" pitchFamily="34" charset="0"/>
                <a:cs typeface="Verdana" panose="020B0604030504040204" pitchFamily="34" charset="0"/>
              </a:rPr>
              <a:t>IntellJ</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IN" sz="1400" dirty="0">
                <a:latin typeface="Verdana" panose="020B0604030504040204" pitchFamily="34" charset="0"/>
                <a:ea typeface="Verdana" panose="020B0604030504040204" pitchFamily="34" charset="0"/>
                <a:cs typeface="Verdana" panose="020B0604030504040204" pitchFamily="34" charset="0"/>
              </a:rPr>
              <a:t>Docker for Linux </a:t>
            </a:r>
          </a:p>
          <a:p>
            <a:pPr marL="285750" indent="-285750">
              <a:buFont typeface="Arial" panose="020B0604020202020204" pitchFamily="34" charset="0"/>
              <a:buChar char="•"/>
            </a:pPr>
            <a:r>
              <a:rPr lang="en-IN" sz="1400" dirty="0">
                <a:latin typeface="Verdana" panose="020B0604030504040204" pitchFamily="34" charset="0"/>
                <a:ea typeface="Verdana" panose="020B0604030504040204" pitchFamily="34" charset="0"/>
                <a:cs typeface="Verdana" panose="020B0604030504040204" pitchFamily="34" charset="0"/>
              </a:rPr>
              <a:t>Kubernetes orchestrator</a:t>
            </a:r>
          </a:p>
          <a:p>
            <a:pPr marL="285750" indent="-285750">
              <a:buFont typeface="Arial" panose="020B0604020202020204" pitchFamily="34" charset="0"/>
              <a:buChar char="•"/>
            </a:pPr>
            <a:r>
              <a:rPr lang="en-IN" sz="1400" dirty="0">
                <a:latin typeface="Verdana" panose="020B0604030504040204" pitchFamily="34" charset="0"/>
                <a:ea typeface="Verdana" panose="020B0604030504040204" pitchFamily="34" charset="0"/>
                <a:cs typeface="Verdana" panose="020B0604030504040204" pitchFamily="34" charset="0"/>
              </a:rPr>
              <a:t>Azure Container Registry</a:t>
            </a:r>
          </a:p>
          <a:p>
            <a:pPr marL="285750" indent="-285750">
              <a:buFont typeface="Arial" panose="020B0604020202020204" pitchFamily="34" charset="0"/>
              <a:buChar char="•"/>
            </a:pPr>
            <a:r>
              <a:rPr lang="en-IN" sz="1400" dirty="0" err="1">
                <a:latin typeface="Verdana" panose="020B0604030504040204" pitchFamily="34" charset="0"/>
                <a:ea typeface="Verdana" panose="020B0604030504040204" pitchFamily="34" charset="0"/>
                <a:cs typeface="Verdana" panose="020B0604030504040204" pitchFamily="34" charset="0"/>
              </a:rPr>
              <a:t>Dockerfile</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IN" sz="1400" dirty="0">
                <a:latin typeface="Verdana" panose="020B0604030504040204" pitchFamily="34" charset="0"/>
                <a:ea typeface="Verdana" panose="020B0604030504040204" pitchFamily="34" charset="0"/>
                <a:cs typeface="Verdana" panose="020B0604030504040204" pitchFamily="34" charset="0"/>
              </a:rPr>
              <a:t>Deployment file</a:t>
            </a:r>
          </a:p>
          <a:p>
            <a:pPr marL="285750" indent="-285750">
              <a:buFont typeface="Arial" panose="020B0604020202020204" pitchFamily="34" charset="0"/>
              <a:buChar char="•"/>
            </a:pPr>
            <a:r>
              <a:rPr lang="en-IN" sz="1400" dirty="0">
                <a:latin typeface="Verdana" panose="020B0604030504040204" pitchFamily="34" charset="0"/>
                <a:ea typeface="Verdana" panose="020B0604030504040204" pitchFamily="34" charset="0"/>
                <a:cs typeface="Verdana" panose="020B0604030504040204" pitchFamily="34" charset="0"/>
              </a:rPr>
              <a:t>MySQL Deployment by migrating </a:t>
            </a:r>
            <a:r>
              <a:rPr lang="en-IN" sz="1400" dirty="0" err="1">
                <a:latin typeface="Verdana" panose="020B0604030504040204" pitchFamily="34" charset="0"/>
                <a:ea typeface="Verdana" panose="020B0604030504040204" pitchFamily="34" charset="0"/>
                <a:cs typeface="Verdana" panose="020B0604030504040204" pitchFamily="34" charset="0"/>
              </a:rPr>
              <a:t>mySql</a:t>
            </a:r>
            <a:r>
              <a:rPr lang="en-IN" sz="1400" dirty="0">
                <a:latin typeface="Verdana" panose="020B0604030504040204" pitchFamily="34" charset="0"/>
                <a:ea typeface="Verdana" panose="020B0604030504040204" pitchFamily="34" charset="0"/>
                <a:cs typeface="Verdana" panose="020B0604030504040204" pitchFamily="34" charset="0"/>
              </a:rPr>
              <a:t> to Azure</a:t>
            </a:r>
          </a:p>
          <a:p>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848140" y="2029406"/>
            <a:ext cx="7072850" cy="10469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IN" sz="1400" dirty="0"/>
          </a:p>
          <a:p>
            <a:r>
              <a:rPr lang="en-IN" sz="1400" b="1" dirty="0"/>
              <a:t>FROM </a:t>
            </a:r>
            <a:r>
              <a:rPr lang="en-IN" sz="1400" dirty="0"/>
              <a:t>tomcat:8.5</a:t>
            </a:r>
            <a:r>
              <a:rPr lang="en-IN" sz="1400" b="1" dirty="0"/>
              <a:t>-</a:t>
            </a:r>
            <a:r>
              <a:rPr lang="en-IN" sz="1400" dirty="0"/>
              <a:t>jre8</a:t>
            </a:r>
            <a:br>
              <a:rPr lang="en-IN" sz="1400" dirty="0"/>
            </a:br>
            <a:r>
              <a:rPr lang="en-IN" sz="1400" b="1" dirty="0"/>
              <a:t>RUN </a:t>
            </a:r>
            <a:r>
              <a:rPr lang="en-IN" sz="1400" dirty="0" err="1"/>
              <a:t>rm</a:t>
            </a:r>
            <a:r>
              <a:rPr lang="en-IN" sz="1400" dirty="0"/>
              <a:t> </a:t>
            </a:r>
            <a:r>
              <a:rPr lang="en-IN" sz="1400" b="1" dirty="0"/>
              <a:t>-</a:t>
            </a:r>
            <a:r>
              <a:rPr lang="en-IN" sz="1400" dirty="0" err="1"/>
              <a:t>fr</a:t>
            </a:r>
            <a:r>
              <a:rPr lang="en-IN" sz="1400" dirty="0"/>
              <a:t> </a:t>
            </a:r>
            <a:r>
              <a:rPr lang="en-IN" sz="1400" b="1" dirty="0"/>
              <a:t>/</a:t>
            </a:r>
            <a:r>
              <a:rPr lang="en-IN" sz="1400" dirty="0" err="1"/>
              <a:t>usr</a:t>
            </a:r>
            <a:r>
              <a:rPr lang="en-IN" sz="1400" b="1" dirty="0"/>
              <a:t>/</a:t>
            </a:r>
            <a:r>
              <a:rPr lang="en-IN" sz="1400" dirty="0"/>
              <a:t>local</a:t>
            </a:r>
            <a:r>
              <a:rPr lang="en-IN" sz="1400" b="1" dirty="0"/>
              <a:t>/</a:t>
            </a:r>
            <a:r>
              <a:rPr lang="en-IN" sz="1400" dirty="0"/>
              <a:t>tomcat</a:t>
            </a:r>
            <a:r>
              <a:rPr lang="en-IN" sz="1400" b="1" dirty="0"/>
              <a:t>/</a:t>
            </a:r>
            <a:r>
              <a:rPr lang="en-IN" sz="1400" dirty="0" err="1"/>
              <a:t>webapps</a:t>
            </a:r>
            <a:r>
              <a:rPr lang="en-IN" sz="1400" b="1" dirty="0"/>
              <a:t>/</a:t>
            </a:r>
            <a:r>
              <a:rPr lang="en-IN" sz="1400" dirty="0"/>
              <a:t>ROOT</a:t>
            </a:r>
            <a:br>
              <a:rPr lang="en-IN" sz="1400" dirty="0"/>
            </a:br>
            <a:r>
              <a:rPr lang="en-IN" sz="1400" b="1" dirty="0"/>
              <a:t>COPY </a:t>
            </a:r>
            <a:r>
              <a:rPr lang="en-IN" sz="1400" dirty="0"/>
              <a:t>target</a:t>
            </a:r>
            <a:r>
              <a:rPr lang="en-IN" sz="1400" b="1" dirty="0"/>
              <a:t>/</a:t>
            </a:r>
            <a:r>
              <a:rPr lang="en-IN" sz="1400" dirty="0"/>
              <a:t>account-1.0</a:t>
            </a:r>
            <a:r>
              <a:rPr lang="en-IN" sz="1400" b="1" dirty="0"/>
              <a:t>-</a:t>
            </a:r>
            <a:r>
              <a:rPr lang="en-IN" sz="1400" dirty="0"/>
              <a:t>SNAPSHOT.war </a:t>
            </a:r>
            <a:r>
              <a:rPr lang="en-IN" sz="1400" b="1" dirty="0"/>
              <a:t>/</a:t>
            </a:r>
            <a:r>
              <a:rPr lang="en-IN" sz="1400" dirty="0" err="1"/>
              <a:t>usr</a:t>
            </a:r>
            <a:r>
              <a:rPr lang="en-IN" sz="1400" b="1" dirty="0"/>
              <a:t>/</a:t>
            </a:r>
            <a:r>
              <a:rPr lang="en-IN" sz="1400" dirty="0"/>
              <a:t>local</a:t>
            </a:r>
            <a:r>
              <a:rPr lang="en-IN" sz="1400" b="1" dirty="0"/>
              <a:t>/</a:t>
            </a:r>
            <a:r>
              <a:rPr lang="en-IN" sz="1400" dirty="0"/>
              <a:t>tomcat</a:t>
            </a:r>
            <a:r>
              <a:rPr lang="en-IN" sz="1400" b="1" dirty="0"/>
              <a:t>/</a:t>
            </a:r>
            <a:r>
              <a:rPr lang="en-IN" sz="1400" dirty="0" err="1"/>
              <a:t>webapps</a:t>
            </a:r>
            <a:r>
              <a:rPr lang="en-IN" sz="1400" b="1" dirty="0"/>
              <a:t>/</a:t>
            </a:r>
            <a:r>
              <a:rPr lang="en-IN" sz="1400" dirty="0" err="1"/>
              <a:t>ROOT.war</a:t>
            </a:r>
            <a:endParaRPr lang="en-IN" sz="1400" dirty="0"/>
          </a:p>
          <a:p>
            <a:pPr algn="ctr"/>
            <a:r>
              <a:rPr lang="en-IN" dirty="0"/>
              <a:t> </a:t>
            </a:r>
          </a:p>
        </p:txBody>
      </p:sp>
    </p:spTree>
    <p:extLst>
      <p:ext uri="{BB962C8B-B14F-4D97-AF65-F5344CB8AC3E}">
        <p14:creationId xmlns:p14="http://schemas.microsoft.com/office/powerpoint/2010/main" val="7013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3782" y="2089436"/>
            <a:ext cx="2329484" cy="2769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200" dirty="0" err="1">
                <a:latin typeface="Verdana" panose="020B0604030504040204" pitchFamily="34" charset="0"/>
                <a:ea typeface="Verdana" panose="020B0604030504040204" pitchFamily="34" charset="0"/>
                <a:cs typeface="Verdana" panose="020B0604030504040204" pitchFamily="34" charset="0"/>
              </a:rPr>
              <a:t>az</a:t>
            </a:r>
            <a:r>
              <a:rPr lang="en-IN" sz="1200" dirty="0">
                <a:latin typeface="Verdana" panose="020B0604030504040204" pitchFamily="34" charset="0"/>
                <a:ea typeface="Verdana" panose="020B0604030504040204" pitchFamily="34" charset="0"/>
                <a:cs typeface="Verdana" panose="020B0604030504040204" pitchFamily="34" charset="0"/>
              </a:rPr>
              <a:t> </a:t>
            </a:r>
            <a:r>
              <a:rPr lang="en-IN" sz="1200" dirty="0" err="1">
                <a:latin typeface="Verdana" panose="020B0604030504040204" pitchFamily="34" charset="0"/>
                <a:ea typeface="Verdana" panose="020B0604030504040204" pitchFamily="34" charset="0"/>
                <a:cs typeface="Verdana" panose="020B0604030504040204" pitchFamily="34" charset="0"/>
              </a:rPr>
              <a:t>acs</a:t>
            </a:r>
            <a:r>
              <a:rPr lang="en-IN" sz="1200" dirty="0">
                <a:latin typeface="Verdana" panose="020B0604030504040204" pitchFamily="34" charset="0"/>
                <a:ea typeface="Verdana" panose="020B0604030504040204" pitchFamily="34" charset="0"/>
                <a:cs typeface="Verdana" panose="020B0604030504040204" pitchFamily="34" charset="0"/>
              </a:rPr>
              <a:t> </a:t>
            </a:r>
            <a:r>
              <a:rPr lang="en-IN" sz="1200" dirty="0" err="1">
                <a:latin typeface="Verdana" panose="020B0604030504040204" pitchFamily="34" charset="0"/>
                <a:ea typeface="Verdana" panose="020B0604030504040204" pitchFamily="34" charset="0"/>
                <a:cs typeface="Verdana" panose="020B0604030504040204" pitchFamily="34" charset="0"/>
              </a:rPr>
              <a:t>kubernetes</a:t>
            </a:r>
            <a:r>
              <a:rPr lang="en-IN" sz="1200" dirty="0">
                <a:latin typeface="Verdana" panose="020B0604030504040204" pitchFamily="34" charset="0"/>
                <a:ea typeface="Verdana" panose="020B0604030504040204" pitchFamily="34" charset="0"/>
                <a:cs typeface="Verdana" panose="020B0604030504040204" pitchFamily="34" charset="0"/>
              </a:rPr>
              <a:t> install-cli</a:t>
            </a:r>
          </a:p>
        </p:txBody>
      </p:sp>
      <p:sp>
        <p:nvSpPr>
          <p:cNvPr id="5" name="Rectangle 4"/>
          <p:cNvSpPr/>
          <p:nvPr/>
        </p:nvSpPr>
        <p:spPr>
          <a:xfrm>
            <a:off x="710497" y="2498078"/>
            <a:ext cx="5141318" cy="4616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err="1">
                <a:latin typeface="Verdana" panose="020B0604030504040204" pitchFamily="34" charset="0"/>
                <a:ea typeface="Verdana" panose="020B0604030504040204" pitchFamily="34" charset="0"/>
                <a:cs typeface="Verdana" panose="020B0604030504040204" pitchFamily="34" charset="0"/>
              </a:rPr>
              <a:t>az</a:t>
            </a: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err="1">
                <a:latin typeface="Verdana" panose="020B0604030504040204" pitchFamily="34" charset="0"/>
                <a:ea typeface="Verdana" panose="020B0604030504040204" pitchFamily="34" charset="0"/>
                <a:cs typeface="Verdana" panose="020B0604030504040204" pitchFamily="34" charset="0"/>
              </a:rPr>
              <a:t>acs</a:t>
            </a: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err="1">
                <a:latin typeface="Verdana" panose="020B0604030504040204" pitchFamily="34" charset="0"/>
                <a:ea typeface="Verdana" panose="020B0604030504040204" pitchFamily="34" charset="0"/>
                <a:cs typeface="Verdana" panose="020B0604030504040204" pitchFamily="34" charset="0"/>
              </a:rPr>
              <a:t>kubernetes</a:t>
            </a:r>
            <a:r>
              <a:rPr lang="en-US" sz="1200" dirty="0">
                <a:latin typeface="Verdana" panose="020B0604030504040204" pitchFamily="34" charset="0"/>
                <a:ea typeface="Verdana" panose="020B0604030504040204" pitchFamily="34" charset="0"/>
                <a:cs typeface="Verdana" panose="020B0604030504040204" pitchFamily="34" charset="0"/>
              </a:rPr>
              <a:t> get-credentials --resource-group=</a:t>
            </a:r>
            <a:r>
              <a:rPr lang="en-US" sz="1200" dirty="0" err="1">
                <a:latin typeface="Verdana" panose="020B0604030504040204" pitchFamily="34" charset="0"/>
                <a:ea typeface="Verdana" panose="020B0604030504040204" pitchFamily="34" charset="0"/>
                <a:cs typeface="Verdana" panose="020B0604030504040204" pitchFamily="34" charset="0"/>
              </a:rPr>
              <a:t>myResourceGroup</a:t>
            </a:r>
            <a:r>
              <a:rPr lang="en-US" sz="1200" dirty="0">
                <a:latin typeface="Verdana" panose="020B0604030504040204" pitchFamily="34" charset="0"/>
                <a:ea typeface="Verdana" panose="020B0604030504040204" pitchFamily="34" charset="0"/>
                <a:cs typeface="Verdana" panose="020B0604030504040204" pitchFamily="34" charset="0"/>
              </a:rPr>
              <a:t> --name=myK8sCluster</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713782" y="990228"/>
            <a:ext cx="6096000" cy="4616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200" dirty="0" err="1">
                <a:latin typeface="Verdana" panose="020B0604030504040204" pitchFamily="34" charset="0"/>
                <a:ea typeface="Verdana" panose="020B0604030504040204" pitchFamily="34" charset="0"/>
                <a:cs typeface="Verdana" panose="020B0604030504040204" pitchFamily="34" charset="0"/>
              </a:rPr>
              <a:t>az</a:t>
            </a:r>
            <a:r>
              <a:rPr lang="en-IN" sz="1200" dirty="0">
                <a:latin typeface="Verdana" panose="020B0604030504040204" pitchFamily="34" charset="0"/>
                <a:ea typeface="Verdana" panose="020B0604030504040204" pitchFamily="34" charset="0"/>
                <a:cs typeface="Verdana" panose="020B0604030504040204" pitchFamily="34" charset="0"/>
              </a:rPr>
              <a:t> </a:t>
            </a:r>
            <a:r>
              <a:rPr lang="en-IN" sz="1200" dirty="0" err="1">
                <a:latin typeface="Verdana" panose="020B0604030504040204" pitchFamily="34" charset="0"/>
                <a:ea typeface="Verdana" panose="020B0604030504040204" pitchFamily="34" charset="0"/>
                <a:cs typeface="Verdana" panose="020B0604030504040204" pitchFamily="34" charset="0"/>
              </a:rPr>
              <a:t>acs</a:t>
            </a:r>
            <a:r>
              <a:rPr lang="en-IN" sz="1200" dirty="0">
                <a:latin typeface="Verdana" panose="020B0604030504040204" pitchFamily="34" charset="0"/>
                <a:ea typeface="Verdana" panose="020B0604030504040204" pitchFamily="34" charset="0"/>
                <a:cs typeface="Verdana" panose="020B0604030504040204" pitchFamily="34" charset="0"/>
              </a:rPr>
              <a:t> create --orchestrator-type </a:t>
            </a:r>
            <a:r>
              <a:rPr lang="en-IN" sz="1200" dirty="0" err="1">
                <a:latin typeface="Verdana" panose="020B0604030504040204" pitchFamily="34" charset="0"/>
                <a:ea typeface="Verdana" panose="020B0604030504040204" pitchFamily="34" charset="0"/>
                <a:cs typeface="Verdana" panose="020B0604030504040204" pitchFamily="34" charset="0"/>
              </a:rPr>
              <a:t>kubernetes</a:t>
            </a:r>
            <a:r>
              <a:rPr lang="en-IN" sz="1200" dirty="0">
                <a:latin typeface="Verdana" panose="020B0604030504040204" pitchFamily="34" charset="0"/>
                <a:ea typeface="Verdana" panose="020B0604030504040204" pitchFamily="34" charset="0"/>
                <a:cs typeface="Verdana" panose="020B0604030504040204" pitchFamily="34" charset="0"/>
              </a:rPr>
              <a:t> --resource-group </a:t>
            </a:r>
            <a:r>
              <a:rPr lang="en-IN" sz="1200" dirty="0" err="1">
                <a:latin typeface="Verdana" panose="020B0604030504040204" pitchFamily="34" charset="0"/>
                <a:ea typeface="Verdana" panose="020B0604030504040204" pitchFamily="34" charset="0"/>
                <a:cs typeface="Verdana" panose="020B0604030504040204" pitchFamily="34" charset="0"/>
              </a:rPr>
              <a:t>myResourceGroup</a:t>
            </a:r>
            <a:r>
              <a:rPr lang="en-IN" sz="1200" dirty="0">
                <a:latin typeface="Verdana" panose="020B0604030504040204" pitchFamily="34" charset="0"/>
                <a:ea typeface="Verdana" panose="020B0604030504040204" pitchFamily="34" charset="0"/>
                <a:cs typeface="Verdana" panose="020B0604030504040204" pitchFamily="34" charset="0"/>
              </a:rPr>
              <a:t> --name myK8sCluster --generate-</a:t>
            </a:r>
            <a:r>
              <a:rPr lang="en-IN" sz="1200" dirty="0" err="1">
                <a:latin typeface="Verdana" panose="020B0604030504040204" pitchFamily="34" charset="0"/>
                <a:ea typeface="Verdana" panose="020B0604030504040204" pitchFamily="34" charset="0"/>
                <a:cs typeface="Verdana" panose="020B0604030504040204" pitchFamily="34" charset="0"/>
              </a:rPr>
              <a:t>ssh</a:t>
            </a:r>
            <a:r>
              <a:rPr lang="en-IN" sz="1200" dirty="0">
                <a:latin typeface="Verdana" panose="020B0604030504040204" pitchFamily="34" charset="0"/>
                <a:ea typeface="Verdana" panose="020B0604030504040204" pitchFamily="34" charset="0"/>
                <a:cs typeface="Verdana" panose="020B0604030504040204" pitchFamily="34" charset="0"/>
              </a:rPr>
              <a:t>-keys</a:t>
            </a:r>
          </a:p>
        </p:txBody>
      </p:sp>
      <p:sp>
        <p:nvSpPr>
          <p:cNvPr id="7" name="Rectangle 6"/>
          <p:cNvSpPr/>
          <p:nvPr/>
        </p:nvSpPr>
        <p:spPr>
          <a:xfrm>
            <a:off x="715025" y="3112127"/>
            <a:ext cx="5132261" cy="2769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200" dirty="0" err="1">
                <a:latin typeface="Verdana" panose="020B0604030504040204" pitchFamily="34" charset="0"/>
                <a:ea typeface="Verdana" panose="020B0604030504040204" pitchFamily="34" charset="0"/>
                <a:cs typeface="Verdana" panose="020B0604030504040204" pitchFamily="34" charset="0"/>
              </a:rPr>
              <a:t>Kubectl</a:t>
            </a:r>
            <a:r>
              <a:rPr lang="en-IN" sz="1200" dirty="0">
                <a:latin typeface="Verdana" panose="020B0604030504040204" pitchFamily="34" charset="0"/>
                <a:ea typeface="Verdana" panose="020B0604030504040204" pitchFamily="34" charset="0"/>
                <a:cs typeface="Verdana" panose="020B0604030504040204" pitchFamily="34" charset="0"/>
              </a:rPr>
              <a:t> proxy</a:t>
            </a:r>
          </a:p>
        </p:txBody>
      </p:sp>
      <p:sp>
        <p:nvSpPr>
          <p:cNvPr id="9" name="TextBox 8"/>
          <p:cNvSpPr txBox="1"/>
          <p:nvPr/>
        </p:nvSpPr>
        <p:spPr>
          <a:xfrm>
            <a:off x="644376" y="573265"/>
            <a:ext cx="6840334" cy="369332"/>
          </a:xfrm>
          <a:prstGeom prst="rect">
            <a:avLst/>
          </a:prstGeom>
          <a:noFill/>
        </p:spPr>
        <p:txBody>
          <a:bodyPr wrap="none" rtlCol="0">
            <a:spAutoFit/>
          </a:bodyPr>
          <a:lstStyle/>
          <a:p>
            <a:r>
              <a:rPr lang="en-IN" b="1" dirty="0">
                <a:latin typeface="Verdana" panose="020B0604030504040204" pitchFamily="34" charset="0"/>
                <a:ea typeface="Verdana" panose="020B0604030504040204" pitchFamily="34" charset="0"/>
                <a:cs typeface="Verdana" panose="020B0604030504040204" pitchFamily="34" charset="0"/>
              </a:rPr>
              <a:t>To Create Kubernetes on Linux for Java Application</a:t>
            </a:r>
          </a:p>
        </p:txBody>
      </p:sp>
      <p:sp>
        <p:nvSpPr>
          <p:cNvPr id="10" name="TextBox 9"/>
          <p:cNvSpPr txBox="1"/>
          <p:nvPr/>
        </p:nvSpPr>
        <p:spPr>
          <a:xfrm>
            <a:off x="710497" y="4194886"/>
            <a:ext cx="5340627" cy="2769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defRPr sz="1200">
                <a:latin typeface="Verdana" panose="020B0604030504040204" pitchFamily="34" charset="0"/>
                <a:ea typeface="Verdana" panose="020B0604030504040204" pitchFamily="34" charset="0"/>
                <a:cs typeface="Verdana" panose="020B0604030504040204" pitchFamily="34" charset="0"/>
              </a:defRPr>
            </a:lvl1pPr>
          </a:lstStyle>
          <a:p>
            <a:r>
              <a:rPr lang="en-IN" dirty="0"/>
              <a:t>Go to Azure services-&gt; Create New Container Registry </a:t>
            </a:r>
          </a:p>
        </p:txBody>
      </p:sp>
      <p:sp>
        <p:nvSpPr>
          <p:cNvPr id="11" name="TextBox 10"/>
          <p:cNvSpPr txBox="1"/>
          <p:nvPr/>
        </p:nvSpPr>
        <p:spPr>
          <a:xfrm>
            <a:off x="639227" y="1623208"/>
            <a:ext cx="7457491" cy="369332"/>
          </a:xfrm>
          <a:prstGeom prst="rect">
            <a:avLst/>
          </a:prstGeom>
          <a:noFill/>
        </p:spPr>
        <p:txBody>
          <a:bodyPr wrap="none" rtlCol="0">
            <a:spAutoFit/>
          </a:bodyPr>
          <a:lstStyle/>
          <a:p>
            <a:r>
              <a:rPr lang="en-IN" b="1" dirty="0">
                <a:latin typeface="Verdana" panose="020B0604030504040204" pitchFamily="34" charset="0"/>
                <a:ea typeface="Verdana" panose="020B0604030504040204" pitchFamily="34" charset="0"/>
                <a:cs typeface="Verdana" panose="020B0604030504040204" pitchFamily="34" charset="0"/>
              </a:rPr>
              <a:t>To connect with </a:t>
            </a:r>
            <a:r>
              <a:rPr lang="en-IN" b="1" dirty="0" err="1">
                <a:latin typeface="Verdana" panose="020B0604030504040204" pitchFamily="34" charset="0"/>
                <a:ea typeface="Verdana" panose="020B0604030504040204" pitchFamily="34" charset="0"/>
                <a:cs typeface="Verdana" panose="020B0604030504040204" pitchFamily="34" charset="0"/>
              </a:rPr>
              <a:t>Kubernete</a:t>
            </a:r>
            <a:r>
              <a:rPr lang="en-IN" b="1" dirty="0">
                <a:latin typeface="Verdana" panose="020B0604030504040204" pitchFamily="34" charset="0"/>
                <a:ea typeface="Verdana" panose="020B0604030504040204" pitchFamily="34" charset="0"/>
                <a:cs typeface="Verdana" panose="020B0604030504040204" pitchFamily="34" charset="0"/>
              </a:rPr>
              <a:t> cluster on Azure from client </a:t>
            </a:r>
          </a:p>
        </p:txBody>
      </p:sp>
      <p:sp>
        <p:nvSpPr>
          <p:cNvPr id="12" name="TextBox 11"/>
          <p:cNvSpPr txBox="1"/>
          <p:nvPr/>
        </p:nvSpPr>
        <p:spPr>
          <a:xfrm>
            <a:off x="639227" y="3740078"/>
            <a:ext cx="2610010" cy="369332"/>
          </a:xfrm>
          <a:prstGeom prst="rect">
            <a:avLst/>
          </a:prstGeom>
          <a:noFill/>
        </p:spPr>
        <p:txBody>
          <a:bodyPr wrap="none" rtlCol="0">
            <a:spAutoFit/>
          </a:bodyPr>
          <a:lstStyle/>
          <a:p>
            <a:r>
              <a:rPr lang="en-IN" b="1" dirty="0">
                <a:latin typeface="Verdana" panose="020B0604030504040204" pitchFamily="34" charset="0"/>
                <a:ea typeface="Verdana" panose="020B0604030504040204" pitchFamily="34" charset="0"/>
                <a:cs typeface="Verdana" panose="020B0604030504040204" pitchFamily="34" charset="0"/>
              </a:rPr>
              <a:t>Container Registry</a:t>
            </a:r>
          </a:p>
        </p:txBody>
      </p:sp>
      <p:sp>
        <p:nvSpPr>
          <p:cNvPr id="2" name="TextBox 1"/>
          <p:cNvSpPr txBox="1"/>
          <p:nvPr/>
        </p:nvSpPr>
        <p:spPr>
          <a:xfrm>
            <a:off x="3249236" y="2082693"/>
            <a:ext cx="5631873" cy="369332"/>
          </a:xfrm>
          <a:prstGeom prst="rect">
            <a:avLst/>
          </a:prstGeom>
          <a:noFill/>
        </p:spPr>
        <p:txBody>
          <a:bodyPr wrap="square" rtlCol="0">
            <a:spAutoFit/>
          </a:bodyPr>
          <a:lstStyle/>
          <a:p>
            <a:r>
              <a:rPr lang="en-IN" dirty="0"/>
              <a:t>Environment Variable : Path-&gt; </a:t>
            </a:r>
            <a:r>
              <a:rPr lang="en-IN" dirty="0"/>
              <a:t>C:\Program Files (x86)</a:t>
            </a:r>
            <a:endParaRPr lang="en-IN" dirty="0"/>
          </a:p>
        </p:txBody>
      </p:sp>
    </p:spTree>
    <p:extLst>
      <p:ext uri="{BB962C8B-B14F-4D97-AF65-F5344CB8AC3E}">
        <p14:creationId xmlns:p14="http://schemas.microsoft.com/office/powerpoint/2010/main" val="303836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1960" y="508546"/>
            <a:ext cx="11582400" cy="3693319"/>
          </a:xfrm>
          <a:prstGeom prst="rect">
            <a:avLst/>
          </a:prstGeom>
        </p:spPr>
        <p:txBody>
          <a:bodyPr wrap="square">
            <a:spAutoFit/>
          </a:bodyPr>
          <a:lstStyle/>
          <a:p>
            <a:pPr>
              <a:spcAft>
                <a:spcPts val="0"/>
              </a:spcAft>
            </a:pPr>
            <a:r>
              <a:rPr lang="en-IN" b="1" dirty="0">
                <a:solidFill>
                  <a:srgbClr val="000000"/>
                </a:solidFill>
                <a:latin typeface="Calibri" panose="020F0502020204030204" pitchFamily="34" charset="0"/>
                <a:ea typeface="Calibri" panose="020F0502020204030204" pitchFamily="34" charset="0"/>
              </a:rPr>
              <a:t>Use-case 2</a:t>
            </a:r>
            <a:r>
              <a:rPr lang="en-IN" dirty="0">
                <a:solidFill>
                  <a:srgbClr val="000000"/>
                </a:solidFill>
                <a:latin typeface="Calibri" panose="020F0502020204030204" pitchFamily="34" charset="0"/>
                <a:ea typeface="Calibri" panose="020F0502020204030204" pitchFamily="34" charset="0"/>
              </a:rPr>
              <a:t>: Customer wanting to lift and shift application which is active (continued changes going on) and the customer is not interested to modernize. CI/CD needs to be enabled for that app.</a:t>
            </a:r>
          </a:p>
          <a:p>
            <a:pPr>
              <a:spcAft>
                <a:spcPts val="0"/>
              </a:spcAft>
            </a:pPr>
            <a:r>
              <a:rPr lang="en-IN" b="1" dirty="0">
                <a:solidFill>
                  <a:srgbClr val="000000"/>
                </a:solidFill>
                <a:latin typeface="Calibri" panose="020F0502020204030204" pitchFamily="34" charset="0"/>
                <a:ea typeface="Calibri" panose="020F0502020204030204" pitchFamily="34" charset="0"/>
              </a:rPr>
              <a:t>Solution</a:t>
            </a:r>
            <a:r>
              <a:rPr lang="en-IN" dirty="0">
                <a:solidFill>
                  <a:srgbClr val="000000"/>
                </a:solidFill>
                <a:latin typeface="Calibri" panose="020F0502020204030204" pitchFamily="34" charset="0"/>
                <a:ea typeface="Calibri" panose="020F0502020204030204" pitchFamily="34" charset="0"/>
              </a:rPr>
              <a:t>: For CI/CD approach :</a:t>
            </a:r>
          </a:p>
          <a:p>
            <a:pPr marL="285750" indent="-285750">
              <a:spcAft>
                <a:spcPts val="0"/>
              </a:spcAft>
              <a:buFont typeface="Arial" panose="020B0604020202020204" pitchFamily="34" charset="0"/>
              <a:buChar char="•"/>
            </a:pPr>
            <a:r>
              <a:rPr lang="en-IN" dirty="0">
                <a:solidFill>
                  <a:srgbClr val="000000"/>
                </a:solidFill>
                <a:latin typeface="Calibri" panose="020F0502020204030204" pitchFamily="34" charset="0"/>
                <a:ea typeface="Calibri" panose="020F0502020204030204" pitchFamily="34" charset="0"/>
              </a:rPr>
              <a:t>Use Eclipse for VSTS integration </a:t>
            </a:r>
          </a:p>
          <a:p>
            <a:pPr marL="285750" indent="-285750">
              <a:spcAft>
                <a:spcPts val="0"/>
              </a:spcAft>
              <a:buFont typeface="Arial" panose="020B0604020202020204" pitchFamily="34" charset="0"/>
              <a:buChar char="•"/>
            </a:pPr>
            <a:r>
              <a:rPr lang="en-IN" dirty="0">
                <a:solidFill>
                  <a:srgbClr val="000000"/>
                </a:solidFill>
                <a:latin typeface="Calibri" panose="020F0502020204030204" pitchFamily="34" charset="0"/>
                <a:ea typeface="Calibri" panose="020F0502020204030204" pitchFamily="34" charset="0"/>
              </a:rPr>
              <a:t>Use </a:t>
            </a:r>
            <a:r>
              <a:rPr lang="en-IN" dirty="0" err="1">
                <a:solidFill>
                  <a:srgbClr val="000000"/>
                </a:solidFill>
                <a:latin typeface="Calibri" panose="020F0502020204030204" pitchFamily="34" charset="0"/>
                <a:ea typeface="Calibri" panose="020F0502020204030204" pitchFamily="34" charset="0"/>
              </a:rPr>
              <a:t>IntellJ</a:t>
            </a:r>
            <a:r>
              <a:rPr lang="en-IN" dirty="0">
                <a:solidFill>
                  <a:srgbClr val="000000"/>
                </a:solidFill>
                <a:latin typeface="Calibri" panose="020F0502020204030204" pitchFamily="34" charset="0"/>
                <a:ea typeface="Calibri" panose="020F0502020204030204" pitchFamily="34" charset="0"/>
              </a:rPr>
              <a:t> for other repository integration and using these repository in VSTS for continuous Integration and Continuous Deployment</a:t>
            </a:r>
          </a:p>
          <a:p>
            <a:pPr>
              <a:spcAft>
                <a:spcPts val="0"/>
              </a:spcAft>
            </a:pPr>
            <a:endParaRPr lang="en-IN" dirty="0">
              <a:solidFill>
                <a:srgbClr val="000000"/>
              </a:solidFill>
              <a:latin typeface="Calibri" panose="020F0502020204030204" pitchFamily="34" charset="0"/>
              <a:ea typeface="Calibri" panose="020F0502020204030204" pitchFamily="34" charset="0"/>
            </a:endParaRPr>
          </a:p>
          <a:p>
            <a:pPr>
              <a:spcAft>
                <a:spcPts val="0"/>
              </a:spcAft>
            </a:pPr>
            <a:r>
              <a:rPr lang="en-IN" b="1" dirty="0">
                <a:solidFill>
                  <a:srgbClr val="000000"/>
                </a:solidFill>
                <a:latin typeface="Calibri" panose="020F0502020204030204" pitchFamily="34" charset="0"/>
                <a:ea typeface="Calibri" panose="020F0502020204030204" pitchFamily="34" charset="0"/>
              </a:rPr>
              <a:t>Prerequisites:</a:t>
            </a:r>
          </a:p>
          <a:p>
            <a:pPr marL="285750" indent="-285750">
              <a:spcAft>
                <a:spcPts val="0"/>
              </a:spcAft>
              <a:buFont typeface="Arial" panose="020B0604020202020204" pitchFamily="34" charset="0"/>
              <a:buChar char="•"/>
            </a:pPr>
            <a:r>
              <a:rPr lang="en-IN" dirty="0">
                <a:solidFill>
                  <a:srgbClr val="000000"/>
                </a:solidFill>
                <a:latin typeface="Calibri" panose="020F0502020204030204" pitchFamily="34" charset="0"/>
                <a:ea typeface="Calibri" panose="020F0502020204030204" pitchFamily="34" charset="0"/>
              </a:rPr>
              <a:t>Same as mentioned in Use Case 1</a:t>
            </a:r>
          </a:p>
          <a:p>
            <a:pPr marL="285750" indent="-285750">
              <a:spcAft>
                <a:spcPts val="0"/>
              </a:spcAft>
              <a:buFont typeface="Arial" panose="020B0604020202020204" pitchFamily="34" charset="0"/>
              <a:buChar char="•"/>
            </a:pPr>
            <a:r>
              <a:rPr lang="en-IN" dirty="0">
                <a:solidFill>
                  <a:srgbClr val="000000"/>
                </a:solidFill>
                <a:latin typeface="Calibri" panose="020F0502020204030204" pitchFamily="34" charset="0"/>
                <a:ea typeface="Calibri" panose="020F0502020204030204" pitchFamily="34" charset="0"/>
              </a:rPr>
              <a:t>VSTS admin login</a:t>
            </a:r>
          </a:p>
          <a:p>
            <a:pPr>
              <a:spcAft>
                <a:spcPts val="0"/>
              </a:spcAft>
            </a:pPr>
            <a:endParaRPr lang="en-IN" b="1" dirty="0">
              <a:solidFill>
                <a:srgbClr val="000000"/>
              </a:solidFill>
              <a:latin typeface="Calibri" panose="020F0502020204030204" pitchFamily="34" charset="0"/>
              <a:ea typeface="Calibri" panose="020F0502020204030204" pitchFamily="34" charset="0"/>
            </a:endParaRPr>
          </a:p>
          <a:p>
            <a:pPr>
              <a:spcAft>
                <a:spcPts val="0"/>
              </a:spcAft>
            </a:pPr>
            <a:endParaRPr lang="en-IN" dirty="0">
              <a:solidFill>
                <a:srgbClr val="000000"/>
              </a:solidFill>
              <a:latin typeface="Calibri" panose="020F0502020204030204" pitchFamily="34" charset="0"/>
              <a:ea typeface="Calibri" panose="020F0502020204030204" pitchFamily="34" charset="0"/>
            </a:endParaRPr>
          </a:p>
          <a:p>
            <a:pPr>
              <a:spcAft>
                <a:spcPts val="0"/>
              </a:spcAft>
            </a:pPr>
            <a:endParaRPr lang="en-IN"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38588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1040" y="2488960"/>
            <a:ext cx="5312095" cy="1569660"/>
          </a:xfrm>
          <a:prstGeom prst="rect">
            <a:avLst/>
          </a:prstGeom>
        </p:spPr>
        <p:txBody>
          <a:bodyPr wrap="none">
            <a:spAutoFit/>
          </a:bodyPr>
          <a:lstStyle/>
          <a:p>
            <a:r>
              <a:rPr lang="en-IN" sz="9600" dirty="0"/>
              <a:t>Thank You</a:t>
            </a:r>
          </a:p>
        </p:txBody>
      </p:sp>
    </p:spTree>
    <p:extLst>
      <p:ext uri="{BB962C8B-B14F-4D97-AF65-F5344CB8AC3E}">
        <p14:creationId xmlns:p14="http://schemas.microsoft.com/office/powerpoint/2010/main" val="428217893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1613</TotalTime>
  <Words>472</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Corbel</vt:lpstr>
      <vt:lpstr>Times New Roman</vt:lpstr>
      <vt:lpstr>Verdana</vt:lpstr>
      <vt:lpstr>Wingdings 2</vt:lpstr>
      <vt:lpstr>Frame</vt:lpstr>
      <vt:lpstr>Containerize Java Applications in Azure Container Services with Kubernete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Preity Gupta</dc:creator>
  <cp:lastModifiedBy>Preity Gupta</cp:lastModifiedBy>
  <cp:revision>133</cp:revision>
  <dcterms:created xsi:type="dcterms:W3CDTF">2017-12-05T09:17:49Z</dcterms:created>
  <dcterms:modified xsi:type="dcterms:W3CDTF">2018-01-19T10:24:11Z</dcterms:modified>
</cp:coreProperties>
</file>